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82" r:id="rId3"/>
    <p:sldId id="285" r:id="rId4"/>
    <p:sldId id="286" r:id="rId5"/>
    <p:sldId id="287" r:id="rId6"/>
    <p:sldId id="288" r:id="rId7"/>
    <p:sldId id="289" r:id="rId8"/>
    <p:sldId id="290" r:id="rId9"/>
  </p:sldIdLst>
  <p:sldSz cx="9144000" cy="6858000" type="screen4x3"/>
  <p:notesSz cx="7099300" cy="10234613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76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04" y="12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4" d="100"/>
        <a:sy n="74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38" tIns="49520" rIns="99038" bIns="495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38" tIns="49520" rIns="99038" bIns="495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FCC12F61-B7F0-4EAD-BE8F-93902E218163}" type="datetimeFigureOut">
              <a:rPr lang="pt-PT"/>
              <a:pPr>
                <a:defRPr/>
              </a:pPr>
              <a:t>21-11-2015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38" tIns="49520" rIns="99038" bIns="49520" rtlCol="0" anchor="ctr"/>
          <a:lstStyle/>
          <a:p>
            <a:pPr lvl="0"/>
            <a:endParaRPr lang="pt-PT" noProof="0" smtClean="0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38" tIns="49520" rIns="99038" bIns="49520" rtlCol="0">
            <a:normAutofit/>
          </a:bodyPr>
          <a:lstStyle/>
          <a:p>
            <a:pPr lvl="0"/>
            <a:r>
              <a:rPr lang="pt-PT" noProof="0" smtClean="0"/>
              <a:t>Clique para editar os estilos</a:t>
            </a:r>
          </a:p>
          <a:p>
            <a:pPr lvl="1"/>
            <a:r>
              <a:rPr lang="pt-PT" noProof="0" smtClean="0"/>
              <a:t>Segundo nível</a:t>
            </a:r>
          </a:p>
          <a:p>
            <a:pPr lvl="2"/>
            <a:r>
              <a:rPr lang="pt-PT" noProof="0" smtClean="0"/>
              <a:t>Terceiro nível</a:t>
            </a:r>
          </a:p>
          <a:p>
            <a:pPr lvl="3"/>
            <a:r>
              <a:rPr lang="pt-PT" noProof="0" smtClean="0"/>
              <a:t>Quarto nível</a:t>
            </a:r>
          </a:p>
          <a:p>
            <a:pPr lvl="4"/>
            <a:r>
              <a:rPr lang="pt-PT" noProof="0" smtClean="0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38" tIns="49520" rIns="99038" bIns="495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38" tIns="49520" rIns="99038" bIns="495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68CC50DB-1266-49F2-BCB6-C04C8CCC563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altLang="pt-PT" smtClean="0"/>
          </a:p>
        </p:txBody>
      </p:sp>
      <p:sp>
        <p:nvSpPr>
          <p:cNvPr id="4100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D7FE858-2CB6-4F28-8E31-E1046B21A4E4}" type="slidenum">
              <a:rPr lang="pt-PT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pt-PT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altLang="pt-PT" smtClean="0"/>
          </a:p>
        </p:txBody>
      </p:sp>
      <p:sp>
        <p:nvSpPr>
          <p:cNvPr id="4100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437AB5A-7D60-4F2D-BD15-FAD123983882}" type="slidenum">
              <a:rPr lang="pt-PT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pt-PT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altLang="pt-PT" smtClean="0"/>
          </a:p>
        </p:txBody>
      </p:sp>
      <p:sp>
        <p:nvSpPr>
          <p:cNvPr id="4100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A80993-EC6A-4F3E-8B29-C1AF4029E542}" type="slidenum">
              <a:rPr lang="pt-PT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pt-PT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altLang="pt-PT" smtClean="0"/>
          </a:p>
        </p:txBody>
      </p:sp>
      <p:sp>
        <p:nvSpPr>
          <p:cNvPr id="4100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5A2B1E-835E-4F36-B445-92358BC5F60D}" type="slidenum">
              <a:rPr lang="pt-PT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pt-PT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altLang="pt-PT" smtClean="0"/>
          </a:p>
        </p:txBody>
      </p:sp>
      <p:sp>
        <p:nvSpPr>
          <p:cNvPr id="4100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5A2B1E-835E-4F36-B445-92358BC5F60D}" type="slidenum">
              <a:rPr lang="pt-PT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pt-PT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altLang="pt-PT" smtClean="0"/>
          </a:p>
        </p:txBody>
      </p:sp>
      <p:sp>
        <p:nvSpPr>
          <p:cNvPr id="4100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5A2B1E-835E-4F36-B445-92358BC5F60D}" type="slidenum">
              <a:rPr lang="pt-PT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pt-PT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altLang="pt-PT" smtClean="0"/>
          </a:p>
        </p:txBody>
      </p:sp>
      <p:sp>
        <p:nvSpPr>
          <p:cNvPr id="4100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5A2B1E-835E-4F36-B445-92358BC5F60D}" type="slidenum">
              <a:rPr lang="pt-PT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pt-PT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altLang="pt-PT" smtClean="0"/>
          </a:p>
        </p:txBody>
      </p:sp>
      <p:sp>
        <p:nvSpPr>
          <p:cNvPr id="4100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5A2B1E-835E-4F36-B445-92358BC5F60D}" type="slidenum">
              <a:rPr lang="pt-PT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pt-PT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4E253-0D06-4570-A0AC-FF31BC86F3C6}" type="datetimeFigureOut">
              <a:rPr lang="pt-PT"/>
              <a:pPr>
                <a:defRPr/>
              </a:pPr>
              <a:t>21-11-2015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A3534-3056-4072-875C-BDA507488178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B721C-9C2D-4122-ADE9-2C89918BBDA6}" type="datetimeFigureOut">
              <a:rPr lang="pt-PT"/>
              <a:pPr>
                <a:defRPr/>
              </a:pPr>
              <a:t>21-11-2015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15E78-9B2D-4E00-A481-59C76AE16284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D72F3-7112-4DBD-920B-C325137FE43E}" type="datetimeFigureOut">
              <a:rPr lang="pt-PT"/>
              <a:pPr>
                <a:defRPr/>
              </a:pPr>
              <a:t>21-11-2015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A184C-04E3-4227-AD33-3B6697B7DCCC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3352E-C619-46C2-AFD6-97981C819ECA}" type="datetimeFigureOut">
              <a:rPr lang="pt-PT"/>
              <a:pPr>
                <a:defRPr/>
              </a:pPr>
              <a:t>21-11-2015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0FA1F-0DCE-4C7E-A701-95B6C82AF5CD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33DD7-BD47-4AF4-B3E0-A8307D6136B8}" type="datetimeFigureOut">
              <a:rPr lang="pt-PT"/>
              <a:pPr>
                <a:defRPr/>
              </a:pPr>
              <a:t>21-11-2015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24CA5-2670-46B8-B4EA-C9AB3E31FAFF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4065-E783-4B2C-8A27-A194E22FCA77}" type="datetimeFigureOut">
              <a:rPr lang="pt-PT"/>
              <a:pPr>
                <a:defRPr/>
              </a:pPr>
              <a:t>21-11-2015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04CD1-89F7-4CE4-881E-7E2EE962676B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D2B4F-6D9A-4BDF-BE62-DDA3CFE716F2}" type="datetimeFigureOut">
              <a:rPr lang="pt-PT"/>
              <a:pPr>
                <a:defRPr/>
              </a:pPr>
              <a:t>21-11-2015</a:t>
            </a:fld>
            <a:endParaRPr lang="pt-PT"/>
          </a:p>
        </p:txBody>
      </p:sp>
      <p:sp>
        <p:nvSpPr>
          <p:cNvPr id="8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8BB73-8BF1-4632-9EC2-5AA35628807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8750B-D151-4E6B-B4E4-2022E8DE39EF}" type="datetimeFigureOut">
              <a:rPr lang="pt-PT"/>
              <a:pPr>
                <a:defRPr/>
              </a:pPr>
              <a:t>21-11-2015</a:t>
            </a:fld>
            <a:endParaRPr lang="pt-PT"/>
          </a:p>
        </p:txBody>
      </p:sp>
      <p:sp>
        <p:nvSpPr>
          <p:cNvPr id="4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D4CCB-E060-4B02-92B2-313B59059BEB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C3902-1F31-4560-B348-A01E058E32A3}" type="datetimeFigureOut">
              <a:rPr lang="pt-PT"/>
              <a:pPr>
                <a:defRPr/>
              </a:pPr>
              <a:t>21-11-2015</a:t>
            </a:fld>
            <a:endParaRPr lang="pt-PT"/>
          </a:p>
        </p:txBody>
      </p:sp>
      <p:sp>
        <p:nvSpPr>
          <p:cNvPr id="3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8B474-B7E8-462C-AFF8-BB3491D99C1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46993-296D-4762-8EEF-8BC1275ED909}" type="datetimeFigureOut">
              <a:rPr lang="pt-PT"/>
              <a:pPr>
                <a:defRPr/>
              </a:pPr>
              <a:t>21-11-2015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4E7BA-AB77-4746-B340-E9931EEBC025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58D67-5656-4B38-9D36-94EC7DC3E166}" type="datetimeFigureOut">
              <a:rPr lang="pt-PT"/>
              <a:pPr>
                <a:defRPr/>
              </a:pPr>
              <a:t>21-11-2015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641AC-F222-4C65-95C4-130D12C4271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Posição do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 smtClean="0"/>
              <a:t>Clique para editar o estilo</a:t>
            </a:r>
          </a:p>
        </p:txBody>
      </p:sp>
      <p:sp>
        <p:nvSpPr>
          <p:cNvPr id="1027" name="Marcador de Posição do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 smtClean="0"/>
              <a:t>Clique para editar os estilos</a:t>
            </a:r>
          </a:p>
          <a:p>
            <a:pPr lvl="1"/>
            <a:r>
              <a:rPr lang="pt-PT" altLang="pt-PT" smtClean="0"/>
              <a:t>Segundo nível</a:t>
            </a:r>
          </a:p>
          <a:p>
            <a:pPr lvl="2"/>
            <a:r>
              <a:rPr lang="pt-PT" altLang="pt-PT" smtClean="0"/>
              <a:t>Terceiro nível</a:t>
            </a:r>
          </a:p>
          <a:p>
            <a:pPr lvl="3"/>
            <a:r>
              <a:rPr lang="pt-PT" altLang="pt-PT" smtClean="0"/>
              <a:t>Quarto nível</a:t>
            </a:r>
          </a:p>
          <a:p>
            <a:pPr lvl="4"/>
            <a:r>
              <a:rPr lang="pt-PT" altLang="pt-PT" smtClean="0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4F3D5F3-35C9-411F-B497-DABADB57F6F8}" type="datetimeFigureOut">
              <a:rPr lang="pt-PT"/>
              <a:pPr>
                <a:defRPr/>
              </a:pPr>
              <a:t>21-11-2015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914726-5321-40CE-AC94-6FEC82DF58C0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.ulisboa.p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upo 3"/>
          <p:cNvGrpSpPr>
            <a:grpSpLocks/>
          </p:cNvGrpSpPr>
          <p:nvPr/>
        </p:nvGrpSpPr>
        <p:grpSpPr bwMode="auto">
          <a:xfrm>
            <a:off x="0" y="-5066"/>
            <a:ext cx="9188451" cy="6962458"/>
            <a:chOff x="-36512" y="0"/>
            <a:chExt cx="9188833" cy="6962857"/>
          </a:xfrm>
        </p:grpSpPr>
        <p:sp>
          <p:nvSpPr>
            <p:cNvPr id="2" name="Text Box 73"/>
            <p:cNvSpPr txBox="1">
              <a:spLocks noChangeArrowheads="1"/>
            </p:cNvSpPr>
            <p:nvPr/>
          </p:nvSpPr>
          <p:spPr bwMode="auto">
            <a:xfrm>
              <a:off x="-36512" y="1844534"/>
              <a:ext cx="9180511" cy="5118323"/>
            </a:xfrm>
            <a:prstGeom prst="rect">
              <a:avLst/>
            </a:prstGeom>
            <a:gradFill>
              <a:gsLst>
                <a:gs pos="0">
                  <a:schemeClr val="accent1">
                    <a:alpha val="34000"/>
                    <a:lumMod val="67000"/>
                  </a:schemeClr>
                </a:gs>
                <a:gs pos="72000">
                  <a:schemeClr val="bg1">
                    <a:tint val="45000"/>
                    <a:shade val="99000"/>
                    <a:satMod val="350000"/>
                  </a:schemeClr>
                </a:gs>
                <a:gs pos="100000">
                  <a:schemeClr val="bg1">
                    <a:shade val="20000"/>
                    <a:satMod val="255000"/>
                  </a:schemeClr>
                </a:gs>
              </a:gsLst>
              <a:path path="circle">
                <a:fillToRect l="50000" t="-80000" r="50000" b="180000"/>
              </a:path>
            </a:gradFill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>
                <a:lnSpc>
                  <a:spcPct val="90000"/>
                </a:lnSpc>
                <a:spcBef>
                  <a:spcPts val="12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90000"/>
                </a:lnSpc>
                <a:spcBef>
                  <a:spcPct val="50000"/>
                </a:spcBef>
                <a:defRPr/>
              </a:pPr>
              <a:endParaRPr lang="en-US" altLang="pt-PT" sz="28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56" name="Rectangle 45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pt-PT" altLang="pt-PT"/>
            </a:p>
          </p:txBody>
        </p:sp>
        <p:sp>
          <p:nvSpPr>
            <p:cNvPr id="47" name="Text Box 73"/>
            <p:cNvSpPr txBox="1">
              <a:spLocks noChangeArrowheads="1"/>
            </p:cNvSpPr>
            <p:nvPr/>
          </p:nvSpPr>
          <p:spPr bwMode="auto">
            <a:xfrm>
              <a:off x="-36512" y="6469434"/>
              <a:ext cx="9188833" cy="2540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ts val="0"/>
                </a:spcBef>
                <a:defRPr/>
              </a:pPr>
              <a:r>
                <a:rPr lang="en-US" altLang="pt-PT" sz="105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Rua</a:t>
              </a:r>
              <a:r>
                <a:rPr lang="en-US" altLang="pt-PT" sz="105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pt-PT" sz="105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Sá</a:t>
              </a:r>
              <a:r>
                <a:rPr lang="en-US" altLang="pt-PT" sz="105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pt-PT" sz="105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Nogueira</a:t>
              </a:r>
              <a:r>
                <a:rPr lang="en-US" altLang="pt-PT" sz="105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| </a:t>
              </a:r>
              <a:r>
                <a:rPr lang="en-US" altLang="pt-PT" sz="105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Pólo</a:t>
              </a:r>
              <a:r>
                <a:rPr lang="en-US" altLang="pt-PT" sz="105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pt-PT" sz="105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Universitário</a:t>
              </a:r>
              <a:r>
                <a:rPr lang="en-US" altLang="pt-PT" sz="105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| Alto da </a:t>
              </a:r>
              <a:r>
                <a:rPr lang="en-US" altLang="pt-PT" sz="105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Ajuda</a:t>
              </a:r>
              <a:r>
                <a:rPr lang="en-US" altLang="pt-PT" sz="105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| 1349-055 </a:t>
              </a:r>
              <a:r>
                <a:rPr lang="en-US" altLang="pt-PT" sz="105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Lisboa</a:t>
              </a:r>
              <a:r>
                <a:rPr lang="en-US" altLang="pt-PT" sz="105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| +351 21 361 5000 | </a:t>
              </a:r>
              <a:r>
                <a:rPr lang="en-US" altLang="pt-PT" sz="1050" b="1" dirty="0" smtClean="0">
                  <a:latin typeface="Arial" panose="020B0604020202020204" pitchFamily="34" charset="0"/>
                  <a:cs typeface="Arial" panose="020B0604020202020204" pitchFamily="34" charset="0"/>
                  <a:hlinkClick r:id="rId3"/>
                </a:rPr>
                <a:t>www.fa.ulisboa.pt</a:t>
              </a:r>
              <a:endParaRPr lang="en-US" altLang="pt-PT" sz="105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58" name="Text Box 73"/>
            <p:cNvSpPr txBox="1">
              <a:spLocks noChangeArrowheads="1"/>
            </p:cNvSpPr>
            <p:nvPr/>
          </p:nvSpPr>
          <p:spPr bwMode="auto">
            <a:xfrm>
              <a:off x="8321" y="4365354"/>
              <a:ext cx="9144000" cy="1074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90000"/>
                </a:lnSpc>
                <a:spcBef>
                  <a:spcPct val="50000"/>
                </a:spcBef>
              </a:pPr>
              <a:endParaRPr lang="en-US" altLang="pt-PT" b="1" dirty="0" smtClean="0"/>
            </a:p>
            <a:p>
              <a:pPr algn="ctr" eaLnBrk="0" hangingPunct="0">
                <a:lnSpc>
                  <a:spcPct val="90000"/>
                </a:lnSpc>
                <a:spcBef>
                  <a:spcPct val="50000"/>
                </a:spcBef>
              </a:pPr>
              <a:r>
                <a:rPr lang="en-US" altLang="pt-PT" sz="1600" b="1" dirty="0" smtClean="0">
                  <a:latin typeface="+mn-lt"/>
                </a:rPr>
                <a:t>ERES Education Seminar, TU Delft, 27-28</a:t>
              </a:r>
              <a:r>
                <a:rPr lang="en-US" altLang="pt-PT" sz="1600" b="1" baseline="30000" dirty="0" smtClean="0">
                  <a:latin typeface="+mn-lt"/>
                </a:rPr>
                <a:t>h</a:t>
              </a:r>
              <a:r>
                <a:rPr lang="en-US" altLang="pt-PT" sz="1600" b="1" dirty="0" smtClean="0">
                  <a:latin typeface="+mn-lt"/>
                </a:rPr>
                <a:t> of November 2015</a:t>
              </a:r>
            </a:p>
            <a:p>
              <a:pPr algn="ctr" eaLnBrk="0" hangingPunct="0">
                <a:lnSpc>
                  <a:spcPct val="90000"/>
                </a:lnSpc>
                <a:spcBef>
                  <a:spcPct val="50000"/>
                </a:spcBef>
              </a:pPr>
              <a:endParaRPr lang="en-US" altLang="pt-PT" b="1" i="1" dirty="0">
                <a:solidFill>
                  <a:srgbClr val="002060"/>
                </a:solidFill>
              </a:endParaRPr>
            </a:p>
          </p:txBody>
        </p:sp>
        <p:sp>
          <p:nvSpPr>
            <p:cNvPr id="2059" name="Text Box 73"/>
            <p:cNvSpPr txBox="1">
              <a:spLocks noChangeArrowheads="1"/>
            </p:cNvSpPr>
            <p:nvPr/>
          </p:nvSpPr>
          <p:spPr bwMode="auto">
            <a:xfrm>
              <a:off x="0" y="2853100"/>
              <a:ext cx="9144000" cy="168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90000"/>
                </a:lnSpc>
                <a:spcBef>
                  <a:spcPct val="50000"/>
                </a:spcBef>
              </a:pPr>
              <a:endParaRPr lang="en-US" altLang="pt-PT" sz="2800" b="1" dirty="0" smtClean="0"/>
            </a:p>
            <a:p>
              <a:pPr algn="ctr" eaLnBrk="0" hangingPunct="0">
                <a:lnSpc>
                  <a:spcPct val="90000"/>
                </a:lnSpc>
                <a:spcBef>
                  <a:spcPct val="50000"/>
                </a:spcBef>
              </a:pPr>
              <a:endParaRPr lang="en-US" altLang="pt-PT" sz="2800" b="1" dirty="0"/>
            </a:p>
            <a:p>
              <a:pPr algn="ctr" eaLnBrk="0" hangingPunct="0">
                <a:lnSpc>
                  <a:spcPct val="90000"/>
                </a:lnSpc>
                <a:spcBef>
                  <a:spcPct val="50000"/>
                </a:spcBef>
              </a:pPr>
              <a:endParaRPr lang="en-US" altLang="pt-PT" sz="2800" b="1" dirty="0"/>
            </a:p>
          </p:txBody>
        </p:sp>
      </p:grpSp>
      <p:pic>
        <p:nvPicPr>
          <p:cNvPr id="2051" name="Picture 2" descr="ULISBOA_HORIZONTAL_RGB"/>
          <p:cNvPicPr>
            <a:picLocks noChangeAspect="1" noChangeArrowheads="1"/>
          </p:cNvPicPr>
          <p:nvPr/>
        </p:nvPicPr>
        <p:blipFill>
          <a:blip r:embed="rId4" cstate="print">
            <a:grayscl/>
          </a:blip>
          <a:srcRect t="15549" b="6596"/>
          <a:stretch>
            <a:fillRect/>
          </a:stretch>
        </p:blipFill>
        <p:spPr bwMode="auto">
          <a:xfrm>
            <a:off x="227013" y="23813"/>
            <a:ext cx="3867150" cy="1100137"/>
          </a:xfrm>
          <a:prstGeom prst="rect">
            <a:avLst/>
          </a:prstGeom>
          <a:gradFill rotWithShape="1">
            <a:gsLst>
              <a:gs pos="0">
                <a:srgbClr val="938953">
                  <a:alpha val="998"/>
                </a:srgbClr>
              </a:gs>
              <a:gs pos="100000">
                <a:srgbClr val="443F2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2052" name="Picture 1" descr="FA-ULisbo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7900" y="50800"/>
            <a:ext cx="3975100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ângulo 9"/>
          <p:cNvSpPr/>
          <p:nvPr/>
        </p:nvSpPr>
        <p:spPr>
          <a:xfrm>
            <a:off x="2267744" y="2276872"/>
            <a:ext cx="4572000" cy="221599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PT" sz="2400" b="1" dirty="0" smtClean="0">
                <a:solidFill>
                  <a:srgbClr val="002060"/>
                </a:solidFill>
                <a:latin typeface="+mn-lt"/>
              </a:rPr>
              <a:t>A COMMON RESEARCH AGENDA IN REAL ESTATE AT THE EUROPEAN FACULTIES OF ARCHITECTURE?</a:t>
            </a:r>
          </a:p>
          <a:p>
            <a:pPr algn="ctr"/>
            <a:endParaRPr lang="pt-PT" sz="2400" b="1" dirty="0" smtClean="0">
              <a:solidFill>
                <a:srgbClr val="002060"/>
              </a:solidFill>
            </a:endParaRPr>
          </a:p>
          <a:p>
            <a:pPr algn="ctr"/>
            <a:r>
              <a:rPr lang="pt-PT" i="1" dirty="0" smtClean="0">
                <a:solidFill>
                  <a:srgbClr val="002060"/>
                </a:solidFill>
              </a:rPr>
              <a:t>João Manuel Carvalho </a:t>
            </a:r>
            <a:r>
              <a:rPr lang="pt-PT" i="1" dirty="0" err="1" smtClean="0">
                <a:solidFill>
                  <a:srgbClr val="002060"/>
                </a:solidFill>
              </a:rPr>
              <a:t>jmc@fa.ulisboa.pt</a:t>
            </a:r>
            <a:endParaRPr lang="pt-PT" i="1" dirty="0" smtClean="0">
              <a:solidFill>
                <a:srgbClr val="002060"/>
              </a:solidFill>
            </a:endParaRPr>
          </a:p>
          <a:p>
            <a:pPr algn="ctr"/>
            <a:r>
              <a:rPr lang="pt-PT" sz="2400" b="1" dirty="0" smtClean="0">
                <a:solidFill>
                  <a:srgbClr val="002060"/>
                </a:solidFill>
              </a:rPr>
              <a:t> </a:t>
            </a:r>
            <a:endParaRPr lang="pt-PT" b="1" dirty="0">
              <a:solidFill>
                <a:srgbClr val="002060"/>
              </a:solidFill>
            </a:endParaRPr>
          </a:p>
        </p:txBody>
      </p:sp>
      <p:pic>
        <p:nvPicPr>
          <p:cNvPr id="11" name="Picture 8" descr="C:\Users\JMC\Pictures\CIAUD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79912" y="5157192"/>
            <a:ext cx="1374535" cy="12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73"/>
          <p:cNvSpPr txBox="1">
            <a:spLocks noChangeArrowheads="1"/>
          </p:cNvSpPr>
          <p:nvPr/>
        </p:nvSpPr>
        <p:spPr bwMode="auto">
          <a:xfrm>
            <a:off x="-16082" y="1767060"/>
            <a:ext cx="9180512" cy="5118324"/>
          </a:xfrm>
          <a:prstGeom prst="rect">
            <a:avLst/>
          </a:prstGeom>
          <a:gradFill>
            <a:gsLst>
              <a:gs pos="0">
                <a:schemeClr val="accent1">
                  <a:alpha val="34000"/>
                  <a:lumMod val="67000"/>
                </a:schemeClr>
              </a:gs>
              <a:gs pos="72000">
                <a:schemeClr val="bg1">
                  <a:tint val="45000"/>
                  <a:shade val="99000"/>
                  <a:satMod val="350000"/>
                </a:schemeClr>
              </a:gs>
              <a:gs pos="100000">
                <a:schemeClr val="bg1">
                  <a:shade val="20000"/>
                  <a:satMod val="255000"/>
                </a:schemeClr>
              </a:gs>
            </a:gsLst>
            <a:path path="circle">
              <a:fillToRect l="50000" t="-80000" r="50000" b="180000"/>
            </a:path>
          </a:gra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lnSpc>
                <a:spcPct val="90000"/>
              </a:lnSpc>
              <a:spcBef>
                <a:spcPts val="12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7" name="Rectangle 4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pt-PT" altLang="pt-PT"/>
          </a:p>
        </p:txBody>
      </p:sp>
      <p:sp>
        <p:nvSpPr>
          <p:cNvPr id="4102" name="Text Box 73"/>
          <p:cNvSpPr txBox="1">
            <a:spLocks noChangeArrowheads="1"/>
          </p:cNvSpPr>
          <p:nvPr/>
        </p:nvSpPr>
        <p:spPr bwMode="auto">
          <a:xfrm>
            <a:off x="539750" y="1268413"/>
            <a:ext cx="8605838" cy="497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  <a:defRPr/>
            </a:pPr>
            <a:r>
              <a:rPr lang="pt-PT" sz="2400" b="1" dirty="0" smtClean="0">
                <a:solidFill>
                  <a:srgbClr val="002060"/>
                </a:solidFill>
              </a:rPr>
              <a:t>CONTEXT SPECIFICITY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  <a:defRPr/>
            </a:pPr>
            <a:endParaRPr lang="pt-PT" sz="2000" b="1" dirty="0" smtClean="0">
              <a:solidFill>
                <a:srgbClr val="002060"/>
              </a:solidFill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§"/>
            </a:pP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The</a:t>
            </a:r>
            <a:r>
              <a:rPr lang="pt-PT" sz="2000" dirty="0" smtClean="0">
                <a:solidFill>
                  <a:srgbClr val="002060"/>
                </a:solidFill>
              </a:rPr>
              <a:t> design </a:t>
            </a:r>
            <a:r>
              <a:rPr lang="pt-PT" sz="2000" dirty="0" err="1" smtClean="0">
                <a:solidFill>
                  <a:srgbClr val="002060"/>
                </a:solidFill>
              </a:rPr>
              <a:t>of</a:t>
            </a:r>
            <a:r>
              <a:rPr lang="pt-PT" sz="2000" dirty="0" smtClean="0">
                <a:solidFill>
                  <a:srgbClr val="002060"/>
                </a:solidFill>
              </a:rPr>
              <a:t> Real </a:t>
            </a:r>
            <a:r>
              <a:rPr lang="pt-PT" sz="2000" dirty="0" err="1" smtClean="0">
                <a:solidFill>
                  <a:srgbClr val="002060"/>
                </a:solidFill>
              </a:rPr>
              <a:t>Estate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products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mostly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falls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on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Architects</a:t>
            </a:r>
            <a:r>
              <a:rPr lang="pt-PT" sz="2000" dirty="0" smtClean="0">
                <a:solidFill>
                  <a:srgbClr val="002060"/>
                </a:solidFill>
              </a:rPr>
              <a:t>, </a:t>
            </a:r>
            <a:r>
              <a:rPr lang="pt-PT" sz="2000" dirty="0" err="1" smtClean="0">
                <a:solidFill>
                  <a:srgbClr val="002060"/>
                </a:solidFill>
              </a:rPr>
              <a:t>either</a:t>
            </a:r>
            <a:r>
              <a:rPr lang="pt-PT" sz="2000" dirty="0" smtClean="0">
                <a:solidFill>
                  <a:srgbClr val="002060"/>
                </a:solidFill>
              </a:rPr>
              <a:t> for interior </a:t>
            </a:r>
            <a:r>
              <a:rPr lang="pt-PT" sz="2000" dirty="0" err="1" smtClean="0">
                <a:solidFill>
                  <a:srgbClr val="002060"/>
                </a:solidFill>
              </a:rPr>
              <a:t>space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organization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under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rehabilitation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works</a:t>
            </a:r>
            <a:r>
              <a:rPr lang="pt-PT" sz="2000" dirty="0" smtClean="0">
                <a:solidFill>
                  <a:srgbClr val="002060"/>
                </a:solidFill>
              </a:rPr>
              <a:t>, </a:t>
            </a:r>
            <a:r>
              <a:rPr lang="pt-PT" sz="2000" dirty="0" err="1" smtClean="0">
                <a:solidFill>
                  <a:srgbClr val="002060"/>
                </a:solidFill>
              </a:rPr>
              <a:t>or</a:t>
            </a:r>
            <a:r>
              <a:rPr lang="pt-PT" sz="2000" dirty="0" smtClean="0">
                <a:solidFill>
                  <a:srgbClr val="002060"/>
                </a:solidFill>
              </a:rPr>
              <a:t> for </a:t>
            </a:r>
            <a:r>
              <a:rPr lang="pt-PT" sz="2000" dirty="0" err="1" smtClean="0">
                <a:solidFill>
                  <a:srgbClr val="002060"/>
                </a:solidFill>
              </a:rPr>
              <a:t>new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buildings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and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the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typological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units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within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them</a:t>
            </a:r>
            <a:r>
              <a:rPr lang="pt-PT" sz="2000" dirty="0" smtClean="0">
                <a:solidFill>
                  <a:srgbClr val="002060"/>
                </a:solidFill>
              </a:rPr>
              <a:t>, </a:t>
            </a:r>
            <a:r>
              <a:rPr lang="pt-PT" sz="2000" dirty="0" err="1" smtClean="0">
                <a:solidFill>
                  <a:srgbClr val="002060"/>
                </a:solidFill>
              </a:rPr>
              <a:t>or</a:t>
            </a:r>
            <a:r>
              <a:rPr lang="pt-PT" sz="2000" dirty="0" smtClean="0">
                <a:solidFill>
                  <a:srgbClr val="002060"/>
                </a:solidFill>
              </a:rPr>
              <a:t> for </a:t>
            </a:r>
            <a:r>
              <a:rPr lang="pt-PT" sz="2000" dirty="0" err="1" smtClean="0">
                <a:solidFill>
                  <a:srgbClr val="002060"/>
                </a:solidFill>
              </a:rPr>
              <a:t>urban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development</a:t>
            </a:r>
            <a:r>
              <a:rPr lang="pt-PT" sz="2000" dirty="0" smtClean="0">
                <a:solidFill>
                  <a:srgbClr val="002060"/>
                </a:solidFill>
              </a:rPr>
              <a:t>.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§"/>
            </a:pPr>
            <a:endParaRPr lang="pt-PT" sz="2000" dirty="0" smtClean="0">
              <a:solidFill>
                <a:srgbClr val="002060"/>
              </a:solidFill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§"/>
            </a:pP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Architects</a:t>
            </a:r>
            <a:r>
              <a:rPr lang="pt-PT" sz="2000" dirty="0" smtClean="0">
                <a:solidFill>
                  <a:srgbClr val="002060"/>
                </a:solidFill>
              </a:rPr>
              <a:t> must </a:t>
            </a:r>
            <a:r>
              <a:rPr lang="pt-PT" sz="2000" dirty="0" err="1" smtClean="0">
                <a:solidFill>
                  <a:srgbClr val="002060"/>
                </a:solidFill>
              </a:rPr>
              <a:t>be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aware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that</a:t>
            </a:r>
            <a:r>
              <a:rPr lang="pt-PT" sz="2000" dirty="0" smtClean="0">
                <a:solidFill>
                  <a:srgbClr val="002060"/>
                </a:solidFill>
              </a:rPr>
              <a:t> for </a:t>
            </a:r>
            <a:r>
              <a:rPr lang="pt-PT" sz="2000" dirty="0" err="1" smtClean="0">
                <a:solidFill>
                  <a:srgbClr val="002060"/>
                </a:solidFill>
              </a:rPr>
              <a:t>the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most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part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of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their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interventions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they</a:t>
            </a:r>
            <a:r>
              <a:rPr lang="pt-PT" sz="2000" dirty="0" smtClean="0">
                <a:solidFill>
                  <a:srgbClr val="002060"/>
                </a:solidFill>
              </a:rPr>
              <a:t> are </a:t>
            </a:r>
            <a:r>
              <a:rPr lang="pt-PT" sz="2000" dirty="0" err="1" smtClean="0">
                <a:solidFill>
                  <a:srgbClr val="002060"/>
                </a:solidFill>
              </a:rPr>
              <a:t>dealing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with</a:t>
            </a:r>
            <a:r>
              <a:rPr lang="pt-PT" sz="2000" dirty="0" smtClean="0">
                <a:solidFill>
                  <a:srgbClr val="002060"/>
                </a:solidFill>
              </a:rPr>
              <a:t> Real </a:t>
            </a:r>
            <a:r>
              <a:rPr lang="pt-PT" sz="2000" dirty="0" err="1" smtClean="0">
                <a:solidFill>
                  <a:srgbClr val="002060"/>
                </a:solidFill>
              </a:rPr>
              <a:t>Estate</a:t>
            </a:r>
            <a:r>
              <a:rPr lang="pt-PT" sz="2000" dirty="0" smtClean="0">
                <a:solidFill>
                  <a:srgbClr val="002060"/>
                </a:solidFill>
              </a:rPr>
              <a:t>. </a:t>
            </a:r>
            <a:r>
              <a:rPr lang="pt-PT" sz="2000" dirty="0" err="1" smtClean="0">
                <a:solidFill>
                  <a:srgbClr val="002060"/>
                </a:solidFill>
              </a:rPr>
              <a:t>Looking</a:t>
            </a:r>
            <a:r>
              <a:rPr lang="pt-PT" sz="2000" dirty="0" smtClean="0">
                <a:solidFill>
                  <a:srgbClr val="002060"/>
                </a:solidFill>
              </a:rPr>
              <a:t> for </a:t>
            </a:r>
            <a:r>
              <a:rPr lang="pt-PT" sz="2000" dirty="0" err="1" smtClean="0">
                <a:solidFill>
                  <a:srgbClr val="002060"/>
                </a:solidFill>
              </a:rPr>
              <a:t>an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explicit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methodology</a:t>
            </a:r>
            <a:r>
              <a:rPr lang="pt-PT" sz="2000" dirty="0" smtClean="0">
                <a:solidFill>
                  <a:srgbClr val="002060"/>
                </a:solidFill>
              </a:rPr>
              <a:t> for </a:t>
            </a:r>
            <a:r>
              <a:rPr lang="pt-PT" sz="2000" dirty="0" err="1" smtClean="0">
                <a:solidFill>
                  <a:srgbClr val="002060"/>
                </a:solidFill>
              </a:rPr>
              <a:t>them</a:t>
            </a:r>
            <a:r>
              <a:rPr lang="pt-PT" sz="2000" dirty="0" smtClean="0">
                <a:solidFill>
                  <a:srgbClr val="002060"/>
                </a:solidFill>
              </a:rPr>
              <a:t> to </a:t>
            </a:r>
            <a:r>
              <a:rPr lang="pt-PT" sz="2000" dirty="0" err="1" smtClean="0">
                <a:solidFill>
                  <a:srgbClr val="002060"/>
                </a:solidFill>
              </a:rPr>
              <a:t>have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this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systematically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into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account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seems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important</a:t>
            </a:r>
            <a:r>
              <a:rPr lang="pt-PT" sz="2000" dirty="0" smtClean="0">
                <a:solidFill>
                  <a:srgbClr val="002060"/>
                </a:solidFill>
              </a:rPr>
              <a:t>.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§"/>
            </a:pPr>
            <a:endParaRPr lang="pt-PT" sz="2000" dirty="0" smtClean="0">
              <a:solidFill>
                <a:srgbClr val="002060"/>
              </a:solidFill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§"/>
            </a:pPr>
            <a:r>
              <a:rPr lang="pt-PT" sz="2000" dirty="0" smtClean="0">
                <a:solidFill>
                  <a:srgbClr val="002060"/>
                </a:solidFill>
              </a:rPr>
              <a:t> Business </a:t>
            </a:r>
            <a:r>
              <a:rPr lang="pt-PT" sz="2000" dirty="0" err="1" smtClean="0">
                <a:solidFill>
                  <a:srgbClr val="002060"/>
                </a:solidFill>
              </a:rPr>
              <a:t>schools</a:t>
            </a:r>
            <a:r>
              <a:rPr lang="pt-PT" sz="2000" dirty="0" smtClean="0">
                <a:solidFill>
                  <a:srgbClr val="002060"/>
                </a:solidFill>
              </a:rPr>
              <a:t> lead </a:t>
            </a:r>
            <a:r>
              <a:rPr lang="pt-PT" sz="2000" dirty="0" err="1" smtClean="0">
                <a:solidFill>
                  <a:srgbClr val="002060"/>
                </a:solidFill>
              </a:rPr>
              <a:t>on</a:t>
            </a:r>
            <a:r>
              <a:rPr lang="pt-PT" sz="2000" dirty="0" smtClean="0">
                <a:solidFill>
                  <a:srgbClr val="002060"/>
                </a:solidFill>
              </a:rPr>
              <a:t> Real </a:t>
            </a:r>
            <a:r>
              <a:rPr lang="pt-PT" sz="2000" dirty="0" err="1" smtClean="0">
                <a:solidFill>
                  <a:srgbClr val="002060"/>
                </a:solidFill>
              </a:rPr>
              <a:t>Estate</a:t>
            </a:r>
            <a:r>
              <a:rPr lang="pt-PT" sz="2000" dirty="0" smtClean="0">
                <a:solidFill>
                  <a:srgbClr val="002060"/>
                </a:solidFill>
              </a:rPr>
              <a:t>, </a:t>
            </a:r>
            <a:r>
              <a:rPr lang="pt-PT" sz="2000" dirty="0" err="1" smtClean="0">
                <a:solidFill>
                  <a:srgbClr val="002060"/>
                </a:solidFill>
              </a:rPr>
              <a:t>but</a:t>
            </a:r>
            <a:r>
              <a:rPr lang="pt-PT" sz="2000" dirty="0" smtClean="0">
                <a:solidFill>
                  <a:srgbClr val="002060"/>
                </a:solidFill>
              </a:rPr>
              <a:t>, as </a:t>
            </a:r>
            <a:r>
              <a:rPr lang="pt-PT" sz="2000" dirty="0" err="1" smtClean="0">
                <a:solidFill>
                  <a:srgbClr val="002060"/>
                </a:solidFill>
              </a:rPr>
              <a:t>might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be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expected</a:t>
            </a:r>
            <a:r>
              <a:rPr lang="pt-PT" sz="2000" dirty="0" smtClean="0">
                <a:solidFill>
                  <a:srgbClr val="002060"/>
                </a:solidFill>
              </a:rPr>
              <a:t>, </a:t>
            </a:r>
            <a:r>
              <a:rPr lang="pt-PT" sz="2000" dirty="0" err="1" smtClean="0">
                <a:solidFill>
                  <a:srgbClr val="002060"/>
                </a:solidFill>
              </a:rPr>
              <a:t>under</a:t>
            </a:r>
            <a:r>
              <a:rPr lang="pt-PT" sz="2000" dirty="0" smtClean="0">
                <a:solidFill>
                  <a:srgbClr val="002060"/>
                </a:solidFill>
              </a:rPr>
              <a:t> a financial </a:t>
            </a:r>
            <a:r>
              <a:rPr lang="pt-PT" sz="2000" dirty="0" err="1" smtClean="0">
                <a:solidFill>
                  <a:srgbClr val="002060"/>
                </a:solidFill>
              </a:rPr>
              <a:t>point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of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view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which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either</a:t>
            </a:r>
            <a:r>
              <a:rPr lang="pt-PT" sz="2000" dirty="0" smtClean="0">
                <a:solidFill>
                  <a:srgbClr val="002060"/>
                </a:solidFill>
              </a:rPr>
              <a:t> assumes </a:t>
            </a:r>
            <a:r>
              <a:rPr lang="pt-PT" sz="2000" dirty="0" smtClean="0">
                <a:solidFill>
                  <a:srgbClr val="002060"/>
                </a:solidFill>
              </a:rPr>
              <a:t>a </a:t>
            </a:r>
            <a:r>
              <a:rPr lang="pt-PT" sz="2000" dirty="0" err="1" smtClean="0">
                <a:solidFill>
                  <a:srgbClr val="002060"/>
                </a:solidFill>
              </a:rPr>
              <a:t>property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smtClean="0">
                <a:solidFill>
                  <a:srgbClr val="002060"/>
                </a:solidFill>
              </a:rPr>
              <a:t>in </a:t>
            </a:r>
            <a:r>
              <a:rPr lang="pt-PT" sz="2000" dirty="0" err="1" smtClean="0">
                <a:solidFill>
                  <a:srgbClr val="002060"/>
                </a:solidFill>
              </a:rPr>
              <a:t>its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present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condition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or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i="1" dirty="0" smtClean="0">
                <a:solidFill>
                  <a:srgbClr val="002060"/>
                </a:solidFill>
              </a:rPr>
              <a:t>quite </a:t>
            </a:r>
            <a:r>
              <a:rPr lang="pt-PT" sz="2000" i="1" dirty="0" err="1" smtClean="0">
                <a:solidFill>
                  <a:srgbClr val="002060"/>
                </a:solidFill>
              </a:rPr>
              <a:t>indirectly</a:t>
            </a:r>
            <a:r>
              <a:rPr lang="pt-PT" sz="2000" i="1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provides</a:t>
            </a:r>
            <a:r>
              <a:rPr lang="pt-PT" sz="2000" dirty="0" smtClean="0">
                <a:solidFill>
                  <a:srgbClr val="002060"/>
                </a:solidFill>
              </a:rPr>
              <a:t> gross </a:t>
            </a:r>
            <a:r>
              <a:rPr lang="pt-PT" sz="2000" dirty="0" err="1" smtClean="0">
                <a:solidFill>
                  <a:srgbClr val="002060"/>
                </a:solidFill>
              </a:rPr>
              <a:t>guidelines</a:t>
            </a:r>
            <a:r>
              <a:rPr lang="pt-PT" sz="2000" dirty="0" smtClean="0">
                <a:solidFill>
                  <a:srgbClr val="002060"/>
                </a:solidFill>
              </a:rPr>
              <a:t> for future </a:t>
            </a:r>
            <a:r>
              <a:rPr lang="pt-PT" sz="2000" dirty="0" err="1" smtClean="0">
                <a:solidFill>
                  <a:srgbClr val="002060"/>
                </a:solidFill>
              </a:rPr>
              <a:t>improvements</a:t>
            </a:r>
            <a:r>
              <a:rPr lang="pt-PT" sz="2000" dirty="0" smtClean="0">
                <a:solidFill>
                  <a:srgbClr val="002060"/>
                </a:solidFill>
              </a:rPr>
              <a:t>.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§"/>
            </a:pPr>
            <a:endParaRPr lang="pt-PT" sz="2000" dirty="0" smtClean="0">
              <a:solidFill>
                <a:srgbClr val="002060"/>
              </a:solidFill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§"/>
            </a:pP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The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only</a:t>
            </a:r>
            <a:r>
              <a:rPr lang="pt-PT" sz="2000" dirty="0" smtClean="0">
                <a:solidFill>
                  <a:srgbClr val="002060"/>
                </a:solidFill>
              </a:rPr>
              <a:t> Real </a:t>
            </a:r>
            <a:r>
              <a:rPr lang="pt-PT" sz="2000" dirty="0" err="1" smtClean="0">
                <a:solidFill>
                  <a:srgbClr val="002060"/>
                </a:solidFill>
              </a:rPr>
              <a:t>Estate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S</a:t>
            </a:r>
            <a:r>
              <a:rPr lang="pt-PT" sz="2000" dirty="0" err="1" smtClean="0">
                <a:solidFill>
                  <a:srgbClr val="002060"/>
                </a:solidFill>
              </a:rPr>
              <a:t>chool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smtClean="0">
                <a:solidFill>
                  <a:srgbClr val="002060"/>
                </a:solidFill>
              </a:rPr>
              <a:t>(1) in </a:t>
            </a:r>
            <a:r>
              <a:rPr lang="pt-PT" sz="2000" dirty="0" smtClean="0">
                <a:solidFill>
                  <a:srgbClr val="002060"/>
                </a:solidFill>
              </a:rPr>
              <a:t>Portugal </a:t>
            </a:r>
            <a:r>
              <a:rPr lang="pt-PT" sz="2000" dirty="0" err="1" smtClean="0">
                <a:solidFill>
                  <a:srgbClr val="002060"/>
                </a:solidFill>
              </a:rPr>
              <a:t>doesn’t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have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Architecure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or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Engineering</a:t>
            </a:r>
            <a:r>
              <a:rPr lang="pt-PT" sz="2000" dirty="0" smtClean="0">
                <a:solidFill>
                  <a:srgbClr val="002060"/>
                </a:solidFill>
              </a:rPr>
              <a:t> design </a:t>
            </a:r>
            <a:r>
              <a:rPr lang="pt-PT" sz="2000" dirty="0" err="1" smtClean="0">
                <a:solidFill>
                  <a:srgbClr val="002060"/>
                </a:solidFill>
              </a:rPr>
              <a:t>chairs</a:t>
            </a:r>
            <a:r>
              <a:rPr lang="pt-PT" sz="2000" dirty="0" smtClean="0">
                <a:solidFill>
                  <a:srgbClr val="002060"/>
                </a:solidFill>
              </a:rPr>
              <a:t>. </a:t>
            </a:r>
            <a:r>
              <a:rPr lang="pt-PT" sz="2000" dirty="0" err="1" smtClean="0">
                <a:solidFill>
                  <a:srgbClr val="002060"/>
                </a:solidFill>
              </a:rPr>
              <a:t>Its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smtClean="0">
                <a:solidFill>
                  <a:srgbClr val="002060"/>
                </a:solidFill>
              </a:rPr>
              <a:t>core </a:t>
            </a:r>
            <a:r>
              <a:rPr lang="pt-PT" sz="2000" dirty="0" err="1" smtClean="0">
                <a:solidFill>
                  <a:srgbClr val="002060"/>
                </a:solidFill>
              </a:rPr>
              <a:t>relies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on</a:t>
            </a:r>
            <a:r>
              <a:rPr lang="pt-PT" sz="2000" dirty="0" smtClean="0">
                <a:solidFill>
                  <a:srgbClr val="002060"/>
                </a:solidFill>
              </a:rPr>
              <a:t> Real </a:t>
            </a:r>
            <a:r>
              <a:rPr lang="pt-PT" sz="2000" dirty="0" err="1" smtClean="0">
                <a:solidFill>
                  <a:srgbClr val="002060"/>
                </a:solidFill>
              </a:rPr>
              <a:t>Estate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valuation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and</a:t>
            </a:r>
            <a:r>
              <a:rPr lang="pt-PT" sz="2000" dirty="0" smtClean="0">
                <a:solidFill>
                  <a:srgbClr val="002060"/>
                </a:solidFill>
              </a:rPr>
              <a:t> </a:t>
            </a:r>
            <a:r>
              <a:rPr lang="pt-PT" sz="2000" dirty="0" err="1" smtClean="0">
                <a:solidFill>
                  <a:srgbClr val="002060"/>
                </a:solidFill>
              </a:rPr>
              <a:t>facility</a:t>
            </a:r>
            <a:r>
              <a:rPr lang="pt-PT" sz="2000" dirty="0" smtClean="0">
                <a:solidFill>
                  <a:srgbClr val="002060"/>
                </a:solidFill>
              </a:rPr>
              <a:t> / </a:t>
            </a:r>
            <a:r>
              <a:rPr lang="pt-PT" sz="2000" dirty="0" err="1" smtClean="0">
                <a:solidFill>
                  <a:srgbClr val="002060"/>
                </a:solidFill>
              </a:rPr>
              <a:t>building</a:t>
            </a:r>
            <a:r>
              <a:rPr lang="pt-PT" sz="2000" dirty="0" smtClean="0">
                <a:solidFill>
                  <a:srgbClr val="002060"/>
                </a:solidFill>
              </a:rPr>
              <a:t> management.    </a:t>
            </a:r>
            <a:endParaRPr lang="en-US" altLang="pt-PT" sz="2000" b="1" dirty="0" smtClean="0">
              <a:latin typeface="+mj-lt"/>
            </a:endParaRPr>
          </a:p>
        </p:txBody>
      </p:sp>
      <p:pic>
        <p:nvPicPr>
          <p:cNvPr id="3079" name="Picture 2" descr="ULISBOA_HORIZONTAL_RGB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 t="15549" b="6596"/>
          <a:stretch>
            <a:fillRect/>
          </a:stretch>
        </p:blipFill>
        <p:spPr bwMode="auto">
          <a:xfrm>
            <a:off x="227013" y="23813"/>
            <a:ext cx="3867150" cy="1100137"/>
          </a:xfrm>
          <a:prstGeom prst="rect">
            <a:avLst/>
          </a:prstGeom>
          <a:gradFill rotWithShape="1">
            <a:gsLst>
              <a:gs pos="0">
                <a:srgbClr val="938953">
                  <a:alpha val="998"/>
                </a:srgbClr>
              </a:gs>
              <a:gs pos="100000">
                <a:srgbClr val="443F2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3080" name="Picture 1" descr="FA-ULisbo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7900" y="50800"/>
            <a:ext cx="3975100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73"/>
          <p:cNvSpPr txBox="1">
            <a:spLocks noChangeArrowheads="1"/>
          </p:cNvSpPr>
          <p:nvPr/>
        </p:nvSpPr>
        <p:spPr bwMode="auto">
          <a:xfrm>
            <a:off x="0" y="1739676"/>
            <a:ext cx="9180512" cy="5118324"/>
          </a:xfrm>
          <a:prstGeom prst="rect">
            <a:avLst/>
          </a:prstGeom>
          <a:gradFill>
            <a:gsLst>
              <a:gs pos="0">
                <a:schemeClr val="accent1">
                  <a:alpha val="34000"/>
                  <a:lumMod val="67000"/>
                </a:schemeClr>
              </a:gs>
              <a:gs pos="72000">
                <a:schemeClr val="bg1">
                  <a:tint val="45000"/>
                  <a:shade val="99000"/>
                  <a:satMod val="350000"/>
                </a:schemeClr>
              </a:gs>
              <a:gs pos="100000">
                <a:schemeClr val="bg1">
                  <a:shade val="20000"/>
                  <a:satMod val="255000"/>
                </a:schemeClr>
              </a:gs>
            </a:gsLst>
            <a:path path="circle">
              <a:fillToRect l="50000" t="-80000" r="50000" b="180000"/>
            </a:path>
          </a:gra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lnSpc>
                <a:spcPct val="90000"/>
              </a:lnSpc>
              <a:spcBef>
                <a:spcPts val="12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5" name="Rectangle 4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pt-PT" altLang="pt-PT"/>
          </a:p>
        </p:txBody>
      </p:sp>
      <p:pic>
        <p:nvPicPr>
          <p:cNvPr id="5126" name="Picture 2" descr="ULISBOA_HORIZONTAL_RGB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 t="15549" b="6596"/>
          <a:stretch>
            <a:fillRect/>
          </a:stretch>
        </p:blipFill>
        <p:spPr bwMode="auto">
          <a:xfrm>
            <a:off x="227013" y="23813"/>
            <a:ext cx="3867150" cy="1100137"/>
          </a:xfrm>
          <a:prstGeom prst="rect">
            <a:avLst/>
          </a:prstGeom>
          <a:gradFill rotWithShape="1">
            <a:gsLst>
              <a:gs pos="0">
                <a:srgbClr val="938953">
                  <a:alpha val="998"/>
                </a:srgbClr>
              </a:gs>
              <a:gs pos="100000">
                <a:srgbClr val="443F2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5127" name="Picture 1" descr="FA-ULisbo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7900" y="50800"/>
            <a:ext cx="3975100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2" name="Text Box 73"/>
          <p:cNvSpPr txBox="1">
            <a:spLocks noChangeArrowheads="1"/>
          </p:cNvSpPr>
          <p:nvPr/>
        </p:nvSpPr>
        <p:spPr bwMode="auto">
          <a:xfrm>
            <a:off x="538162" y="980728"/>
            <a:ext cx="8605838" cy="6309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  <a:defRPr/>
            </a:pPr>
            <a:r>
              <a:rPr lang="pt-PT" sz="2000" b="1" dirty="0" smtClean="0">
                <a:solidFill>
                  <a:srgbClr val="002060"/>
                </a:solidFill>
              </a:rPr>
              <a:t>THE EUROPEAN FACULTIES OF ARCHITECTURE AS A MICROCOSMOS FOR REAL ESTATE </a:t>
            </a:r>
            <a:r>
              <a:rPr lang="pt-PT" sz="2000" b="1" dirty="0" smtClean="0">
                <a:solidFill>
                  <a:srgbClr val="002060"/>
                </a:solidFill>
              </a:rPr>
              <a:t>EDUCATION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  <a:defRPr/>
            </a:pPr>
            <a:endParaRPr lang="pt-PT" sz="2000" dirty="0" smtClean="0">
              <a:solidFill>
                <a:srgbClr val="002060"/>
              </a:solidFill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Real Estate as a specific knowledge domain is mostly Real Estate Development, i.e., the provision of new spaces to meet market demand and / or social needs. “New spaces” does of course include rehabilitation of pre-existing spaces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.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§"/>
            </a:pPr>
            <a:endParaRPr lang="en-US" sz="2000" dirty="0" smtClean="0">
              <a:solidFill>
                <a:srgbClr val="002060"/>
              </a:solidFill>
              <a:latin typeface="+mn-lt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 The design of new spaces within Real Estate Development is a task for Architects. They can strongly contribute to reduce (or at least to control) the intrinsic risk of the developer’s business. Architects should 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get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aware of this 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through 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their academic curriculum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.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§"/>
            </a:pPr>
            <a:endParaRPr lang="en-US" sz="2000" dirty="0" smtClean="0">
              <a:solidFill>
                <a:srgbClr val="002060"/>
              </a:solidFill>
              <a:latin typeface="+mn-lt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 European Faculties of Architecture work within historically stable market economies with long-settled regulation on environment, either natural or built. This provides a specific framework for their relationship with Real Estate Development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.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§"/>
            </a:pPr>
            <a:endParaRPr lang="en-US" sz="2000" dirty="0" smtClean="0">
              <a:solidFill>
                <a:srgbClr val="002060"/>
              </a:solidFill>
              <a:latin typeface="+mn-lt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 The 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uneasy academic 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status of Real Estate – which is contested either on ideological 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or 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on epistemological 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grounds 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– 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makes sensible the search for the integration of Real Estate 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within 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the acknowledged 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fields of 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science. Architecture 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and Real Estate Development may be a good 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clue for the purpose.</a:t>
            </a:r>
            <a:endParaRPr lang="en-US" sz="2000" dirty="0" smtClean="0">
              <a:solidFill>
                <a:srgbClr val="002060"/>
              </a:solidFill>
              <a:latin typeface="+mn-lt"/>
            </a:endParaRPr>
          </a:p>
          <a:p>
            <a:pPr algn="just">
              <a:lnSpc>
                <a:spcPct val="80000"/>
              </a:lnSpc>
              <a:buNone/>
            </a:pPr>
            <a:endParaRPr lang="en-US" sz="2400" dirty="0" smtClean="0">
              <a:solidFill>
                <a:srgbClr val="00206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73"/>
          <p:cNvSpPr txBox="1">
            <a:spLocks noChangeArrowheads="1"/>
          </p:cNvSpPr>
          <p:nvPr/>
        </p:nvSpPr>
        <p:spPr bwMode="auto">
          <a:xfrm>
            <a:off x="-36512" y="-258110"/>
            <a:ext cx="9180512" cy="7143494"/>
          </a:xfrm>
          <a:prstGeom prst="rect">
            <a:avLst/>
          </a:prstGeom>
          <a:gradFill>
            <a:gsLst>
              <a:gs pos="0">
                <a:schemeClr val="accent1">
                  <a:alpha val="34000"/>
                  <a:lumMod val="67000"/>
                </a:schemeClr>
              </a:gs>
              <a:gs pos="72000">
                <a:schemeClr val="bg1">
                  <a:tint val="45000"/>
                  <a:shade val="99000"/>
                  <a:satMod val="350000"/>
                </a:schemeClr>
              </a:gs>
              <a:gs pos="100000">
                <a:schemeClr val="bg1">
                  <a:shade val="20000"/>
                  <a:satMod val="255000"/>
                </a:schemeClr>
              </a:gs>
            </a:gsLst>
            <a:path path="circle">
              <a:fillToRect l="50000" t="-80000" r="50000" b="180000"/>
            </a:path>
          </a:gra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lnSpc>
                <a:spcPct val="90000"/>
              </a:lnSpc>
              <a:spcBef>
                <a:spcPts val="12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3" name="Rectangle 4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pt-PT" altLang="pt-PT"/>
          </a:p>
        </p:txBody>
      </p:sp>
      <p:sp>
        <p:nvSpPr>
          <p:cNvPr id="10" name="Rectangle 9"/>
          <p:cNvSpPr/>
          <p:nvPr/>
        </p:nvSpPr>
        <p:spPr>
          <a:xfrm>
            <a:off x="20638" y="0"/>
            <a:ext cx="9144000" cy="17383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pic>
        <p:nvPicPr>
          <p:cNvPr id="7175" name="Picture 2" descr="ULISBOA_HORIZONTAL_RGB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 t="15549" b="6596"/>
          <a:stretch>
            <a:fillRect/>
          </a:stretch>
        </p:blipFill>
        <p:spPr bwMode="auto">
          <a:xfrm>
            <a:off x="227013" y="23813"/>
            <a:ext cx="3867150" cy="1100137"/>
          </a:xfrm>
          <a:prstGeom prst="rect">
            <a:avLst/>
          </a:prstGeom>
          <a:gradFill rotWithShape="1">
            <a:gsLst>
              <a:gs pos="0">
                <a:srgbClr val="938953">
                  <a:alpha val="998"/>
                </a:srgbClr>
              </a:gs>
              <a:gs pos="100000">
                <a:srgbClr val="443F2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7176" name="Picture 1" descr="FA-ULisbo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7900" y="50800"/>
            <a:ext cx="3975100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7" name="Text Box 73"/>
          <p:cNvSpPr txBox="1">
            <a:spLocks noChangeArrowheads="1"/>
          </p:cNvSpPr>
          <p:nvPr/>
        </p:nvSpPr>
        <p:spPr bwMode="auto">
          <a:xfrm>
            <a:off x="538162" y="980728"/>
            <a:ext cx="8605838" cy="593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Font typeface="Arial" charset="0"/>
              <a:buNone/>
            </a:pPr>
            <a:r>
              <a:rPr lang="pt-PT" altLang="pt-PT" sz="2400" b="1" dirty="0" smtClean="0">
                <a:solidFill>
                  <a:srgbClr val="002060"/>
                </a:solidFill>
                <a:latin typeface="Calibri" pitchFamily="34" charset="0"/>
              </a:rPr>
              <a:t>THE ROLE OF RESEARCH IN THE INTEGRATION ARCHITECTURE-REAL ESTATE</a:t>
            </a:r>
          </a:p>
          <a:p>
            <a:pPr algn="just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pt-PT" altLang="pt-PT" sz="24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A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recent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survey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of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the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“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preferred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” research (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Architecture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and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Urbanism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)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at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the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Faculty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of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Architecture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of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the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Lisbon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University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evidences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no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relation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with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Real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Estate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.</a:t>
            </a:r>
          </a:p>
          <a:p>
            <a:pPr algn="just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An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effort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to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create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categories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that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might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shelter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the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“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preferred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” research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gave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the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following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outcome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:</a:t>
            </a:r>
          </a:p>
          <a:p>
            <a:pPr algn="just" eaLnBrk="0" hangingPunct="0">
              <a:spcBef>
                <a:spcPct val="20000"/>
              </a:spcBef>
            </a:pPr>
            <a:r>
              <a:rPr lang="pt-PT" altLang="pt-PT" sz="1400" b="1" dirty="0" err="1" smtClean="0">
                <a:solidFill>
                  <a:srgbClr val="002060"/>
                </a:solidFill>
                <a:latin typeface="Calibri" pitchFamily="34" charset="0"/>
              </a:rPr>
              <a:t>Architecture</a:t>
            </a:r>
            <a:r>
              <a:rPr lang="pt-PT" altLang="pt-PT" sz="1400" b="1" dirty="0" smtClean="0">
                <a:solidFill>
                  <a:srgbClr val="002060"/>
                </a:solidFill>
                <a:latin typeface="Calibri" pitchFamily="34" charset="0"/>
              </a:rPr>
              <a:t> &amp; </a:t>
            </a:r>
            <a:r>
              <a:rPr lang="pt-PT" altLang="pt-PT" sz="1400" b="1" i="1" dirty="0" err="1" smtClean="0">
                <a:solidFill>
                  <a:srgbClr val="002060"/>
                </a:solidFill>
                <a:latin typeface="Calibri" pitchFamily="34" charset="0"/>
              </a:rPr>
              <a:t>Beaux</a:t>
            </a:r>
            <a:r>
              <a:rPr lang="pt-PT" altLang="pt-PT" sz="1400" b="1" i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400" b="1" i="1" dirty="0" err="1" smtClean="0">
                <a:solidFill>
                  <a:srgbClr val="002060"/>
                </a:solidFill>
                <a:latin typeface="Calibri" pitchFamily="34" charset="0"/>
              </a:rPr>
              <a:t>Arts</a:t>
            </a:r>
            <a:r>
              <a:rPr lang="pt-PT" altLang="pt-PT" sz="1400" b="1" dirty="0" smtClean="0">
                <a:solidFill>
                  <a:srgbClr val="002060"/>
                </a:solidFill>
                <a:latin typeface="Calibri" pitchFamily="34" charset="0"/>
              </a:rPr>
              <a:t>, Design </a:t>
            </a:r>
            <a:r>
              <a:rPr lang="pt-PT" altLang="pt-PT" sz="1400" b="1" dirty="0" err="1" smtClean="0">
                <a:solidFill>
                  <a:srgbClr val="002060"/>
                </a:solidFill>
                <a:latin typeface="Calibri" pitchFamily="34" charset="0"/>
              </a:rPr>
              <a:t>Theory</a:t>
            </a:r>
            <a:r>
              <a:rPr lang="pt-PT" altLang="pt-PT" sz="1400" b="1" dirty="0" smtClean="0">
                <a:solidFill>
                  <a:srgbClr val="002060"/>
                </a:solidFill>
                <a:latin typeface="Calibri" pitchFamily="34" charset="0"/>
              </a:rPr>
              <a:t> &amp; </a:t>
            </a:r>
            <a:r>
              <a:rPr lang="pt-PT" altLang="pt-PT" sz="1400" b="1" dirty="0" err="1" smtClean="0">
                <a:solidFill>
                  <a:srgbClr val="002060"/>
                </a:solidFill>
                <a:latin typeface="Calibri" pitchFamily="34" charset="0"/>
              </a:rPr>
              <a:t>Methodology</a:t>
            </a:r>
            <a:r>
              <a:rPr lang="pt-PT" altLang="pt-PT" sz="1400" b="1" dirty="0" smtClean="0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lang="pt-PT" altLang="pt-PT" sz="1400" b="1" dirty="0" err="1" smtClean="0">
                <a:solidFill>
                  <a:srgbClr val="002060"/>
                </a:solidFill>
                <a:latin typeface="Calibri" pitchFamily="34" charset="0"/>
              </a:rPr>
              <a:t>History</a:t>
            </a:r>
            <a:r>
              <a:rPr lang="pt-PT" altLang="pt-PT" sz="14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400" b="1" dirty="0" err="1" smtClean="0">
                <a:solidFill>
                  <a:srgbClr val="002060"/>
                </a:solidFill>
                <a:latin typeface="Calibri" pitchFamily="34" charset="0"/>
              </a:rPr>
              <a:t>of</a:t>
            </a:r>
            <a:r>
              <a:rPr lang="pt-PT" altLang="pt-PT" sz="14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400" b="1" dirty="0" err="1" smtClean="0">
                <a:solidFill>
                  <a:srgbClr val="002060"/>
                </a:solidFill>
                <a:latin typeface="Calibri" pitchFamily="34" charset="0"/>
              </a:rPr>
              <a:t>Architecture</a:t>
            </a:r>
            <a:r>
              <a:rPr lang="pt-PT" altLang="pt-PT" sz="1400" b="1" dirty="0" smtClean="0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lang="pt-PT" altLang="pt-PT" sz="1400" b="1" dirty="0" err="1" smtClean="0">
                <a:solidFill>
                  <a:srgbClr val="002060"/>
                </a:solidFill>
                <a:latin typeface="Calibri" pitchFamily="34" charset="0"/>
              </a:rPr>
              <a:t>Building</a:t>
            </a:r>
            <a:r>
              <a:rPr lang="pt-PT" altLang="pt-PT" sz="14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400" b="1" dirty="0" err="1" smtClean="0">
                <a:solidFill>
                  <a:srgbClr val="002060"/>
                </a:solidFill>
                <a:latin typeface="Calibri" pitchFamily="34" charset="0"/>
              </a:rPr>
              <a:t>Systems</a:t>
            </a:r>
            <a:r>
              <a:rPr lang="pt-PT" altLang="pt-PT" sz="1400" b="1" dirty="0" smtClean="0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lang="pt-PT" altLang="pt-PT" sz="1400" b="1" dirty="0" err="1" smtClean="0">
                <a:solidFill>
                  <a:srgbClr val="002060"/>
                </a:solidFill>
                <a:latin typeface="Calibri" pitchFamily="34" charset="0"/>
              </a:rPr>
              <a:t>Architecture</a:t>
            </a:r>
            <a:r>
              <a:rPr lang="pt-PT" altLang="pt-PT" sz="14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400" b="1" dirty="0" smtClean="0">
                <a:solidFill>
                  <a:srgbClr val="002060"/>
                </a:solidFill>
                <a:latin typeface="Calibri" pitchFamily="34" charset="0"/>
              </a:rPr>
              <a:t>&amp; </a:t>
            </a:r>
            <a:r>
              <a:rPr lang="pt-PT" altLang="pt-PT" sz="1400" b="1" dirty="0" err="1" smtClean="0">
                <a:solidFill>
                  <a:srgbClr val="002060"/>
                </a:solidFill>
                <a:latin typeface="Calibri" pitchFamily="34" charset="0"/>
              </a:rPr>
              <a:t>Sociology</a:t>
            </a:r>
            <a:r>
              <a:rPr lang="pt-PT" altLang="pt-PT" sz="1400" b="1" dirty="0" smtClean="0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lang="pt-PT" altLang="pt-PT" sz="1400" b="1" dirty="0" err="1" smtClean="0">
                <a:solidFill>
                  <a:srgbClr val="002060"/>
                </a:solidFill>
                <a:latin typeface="Calibri" pitchFamily="34" charset="0"/>
              </a:rPr>
              <a:t>Urban</a:t>
            </a:r>
            <a:r>
              <a:rPr lang="pt-PT" altLang="pt-PT" sz="1400" b="1" dirty="0" smtClean="0">
                <a:solidFill>
                  <a:srgbClr val="002060"/>
                </a:solidFill>
                <a:latin typeface="Calibri" pitchFamily="34" charset="0"/>
              </a:rPr>
              <a:t> Design , </a:t>
            </a:r>
            <a:r>
              <a:rPr lang="pt-PT" altLang="pt-PT" sz="1400" b="1" dirty="0" err="1" smtClean="0">
                <a:solidFill>
                  <a:srgbClr val="002060"/>
                </a:solidFill>
                <a:latin typeface="Calibri" pitchFamily="34" charset="0"/>
              </a:rPr>
              <a:t>Urban</a:t>
            </a:r>
            <a:r>
              <a:rPr lang="pt-PT" altLang="pt-PT" sz="14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400" b="1" dirty="0" err="1" smtClean="0">
                <a:solidFill>
                  <a:srgbClr val="002060"/>
                </a:solidFill>
                <a:latin typeface="Calibri" pitchFamily="34" charset="0"/>
              </a:rPr>
              <a:t>Planning</a:t>
            </a:r>
            <a:r>
              <a:rPr lang="pt-PT" altLang="pt-PT" sz="1400" b="1" dirty="0" smtClean="0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lang="pt-PT" altLang="pt-PT" sz="1400" b="1" dirty="0" err="1" smtClean="0">
                <a:solidFill>
                  <a:srgbClr val="002060"/>
                </a:solidFill>
                <a:latin typeface="Calibri" pitchFamily="34" charset="0"/>
              </a:rPr>
              <a:t>Architecture</a:t>
            </a:r>
            <a:r>
              <a:rPr lang="pt-PT" altLang="pt-PT" sz="14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400" b="1" dirty="0" smtClean="0">
                <a:solidFill>
                  <a:srgbClr val="002060"/>
                </a:solidFill>
                <a:latin typeface="Calibri" pitchFamily="34" charset="0"/>
              </a:rPr>
              <a:t>&amp; </a:t>
            </a:r>
            <a:r>
              <a:rPr lang="pt-PT" altLang="pt-PT" sz="1400" b="1" dirty="0" err="1" smtClean="0">
                <a:solidFill>
                  <a:srgbClr val="002060"/>
                </a:solidFill>
                <a:latin typeface="Calibri" pitchFamily="34" charset="0"/>
              </a:rPr>
              <a:t>Value</a:t>
            </a:r>
            <a:r>
              <a:rPr lang="pt-PT" altLang="pt-PT" sz="1400" dirty="0" smtClean="0">
                <a:solidFill>
                  <a:srgbClr val="002060"/>
                </a:solidFill>
                <a:latin typeface="Calibri" pitchFamily="34" charset="0"/>
              </a:rPr>
              <a:t> (1 case) </a:t>
            </a:r>
          </a:p>
          <a:p>
            <a:pPr algn="just" eaLnBrk="0" hangingPunct="0">
              <a:spcBef>
                <a:spcPct val="20000"/>
              </a:spcBef>
            </a:pP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Some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years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ago a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published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article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by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Franz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Fuerst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and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Claudia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Murray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on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the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value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of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signature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Architecture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launched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a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path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of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research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that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did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not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gather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much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followers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further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on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.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It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did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however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provide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for a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lot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of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questions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concerning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the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relationship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between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Architecture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and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value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.</a:t>
            </a:r>
          </a:p>
          <a:p>
            <a:pPr algn="just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On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the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Real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Estate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side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those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questions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also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need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deepening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– e.g.,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work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on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the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value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of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real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estate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at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golf resorts (Paloma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once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presented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a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paper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on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the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subject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at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an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ERES meeting)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evidences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the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role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of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the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urban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layout,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but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no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detailed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design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principles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have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been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imported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from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the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golf resorts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analysis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to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value-searching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urban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design.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73"/>
          <p:cNvSpPr txBox="1">
            <a:spLocks noChangeArrowheads="1"/>
          </p:cNvSpPr>
          <p:nvPr/>
        </p:nvSpPr>
        <p:spPr bwMode="auto">
          <a:xfrm>
            <a:off x="-36512" y="-258110"/>
            <a:ext cx="9180512" cy="7143494"/>
          </a:xfrm>
          <a:prstGeom prst="rect">
            <a:avLst/>
          </a:prstGeom>
          <a:gradFill>
            <a:gsLst>
              <a:gs pos="0">
                <a:schemeClr val="accent1">
                  <a:alpha val="34000"/>
                  <a:lumMod val="67000"/>
                </a:schemeClr>
              </a:gs>
              <a:gs pos="72000">
                <a:schemeClr val="bg1">
                  <a:tint val="45000"/>
                  <a:shade val="99000"/>
                  <a:satMod val="350000"/>
                </a:schemeClr>
              </a:gs>
              <a:gs pos="100000">
                <a:schemeClr val="bg1">
                  <a:shade val="20000"/>
                  <a:satMod val="255000"/>
                </a:schemeClr>
              </a:gs>
            </a:gsLst>
            <a:path path="circle">
              <a:fillToRect l="50000" t="-80000" r="50000" b="180000"/>
            </a:path>
          </a:gra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lnSpc>
                <a:spcPct val="90000"/>
              </a:lnSpc>
              <a:spcBef>
                <a:spcPts val="12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3" name="Rectangle 4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pt-PT" altLang="pt-PT"/>
          </a:p>
        </p:txBody>
      </p:sp>
      <p:sp>
        <p:nvSpPr>
          <p:cNvPr id="10" name="Rectangle 9"/>
          <p:cNvSpPr/>
          <p:nvPr/>
        </p:nvSpPr>
        <p:spPr>
          <a:xfrm>
            <a:off x="20638" y="0"/>
            <a:ext cx="9144000" cy="17383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pic>
        <p:nvPicPr>
          <p:cNvPr id="7175" name="Picture 2" descr="ULISBOA_HORIZONTAL_RGB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 t="15549" b="6596"/>
          <a:stretch>
            <a:fillRect/>
          </a:stretch>
        </p:blipFill>
        <p:spPr bwMode="auto">
          <a:xfrm>
            <a:off x="227013" y="23813"/>
            <a:ext cx="3867150" cy="1100137"/>
          </a:xfrm>
          <a:prstGeom prst="rect">
            <a:avLst/>
          </a:prstGeom>
          <a:gradFill rotWithShape="1">
            <a:gsLst>
              <a:gs pos="0">
                <a:srgbClr val="938953">
                  <a:alpha val="998"/>
                </a:srgbClr>
              </a:gs>
              <a:gs pos="100000">
                <a:srgbClr val="443F2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7176" name="Picture 1" descr="FA-ULisbo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7900" y="50800"/>
            <a:ext cx="3975100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7" name="Text Box 73"/>
          <p:cNvSpPr txBox="1">
            <a:spLocks noChangeArrowheads="1"/>
          </p:cNvSpPr>
          <p:nvPr/>
        </p:nvSpPr>
        <p:spPr bwMode="auto">
          <a:xfrm>
            <a:off x="538162" y="980728"/>
            <a:ext cx="8605838" cy="573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Font typeface="Arial" charset="0"/>
              <a:buNone/>
            </a:pPr>
            <a:r>
              <a:rPr lang="pt-PT" altLang="pt-PT" sz="2400" b="1" dirty="0" smtClean="0">
                <a:solidFill>
                  <a:srgbClr val="002060"/>
                </a:solidFill>
                <a:latin typeface="Calibri" pitchFamily="34" charset="0"/>
              </a:rPr>
              <a:t>THE ROLE OF RESEARCH IN THE INTEGRATION ARCHITECTURE-REAL </a:t>
            </a:r>
            <a:r>
              <a:rPr lang="pt-PT" altLang="pt-PT" sz="2400" b="1" dirty="0" smtClean="0">
                <a:solidFill>
                  <a:srgbClr val="002060"/>
                </a:solidFill>
                <a:latin typeface="Calibri" pitchFamily="34" charset="0"/>
              </a:rPr>
              <a:t>ESTATE (</a:t>
            </a:r>
            <a:r>
              <a:rPr lang="pt-PT" altLang="pt-PT" sz="2400" b="1" dirty="0" err="1" smtClean="0">
                <a:solidFill>
                  <a:srgbClr val="002060"/>
                </a:solidFill>
                <a:latin typeface="Calibri" pitchFamily="34" charset="0"/>
              </a:rPr>
              <a:t>cont</a:t>
            </a:r>
            <a:r>
              <a:rPr lang="pt-PT" altLang="pt-PT" sz="2400" b="1" dirty="0" smtClean="0">
                <a:solidFill>
                  <a:srgbClr val="002060"/>
                </a:solidFill>
                <a:latin typeface="Calibri" pitchFamily="34" charset="0"/>
              </a:rPr>
              <a:t>.)</a:t>
            </a:r>
            <a:endParaRPr lang="pt-PT" altLang="pt-PT" sz="24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pt-PT" altLang="pt-PT" sz="24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Attracting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Architects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to Real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Estate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studies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goes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through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the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paths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of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design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optimization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and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design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valu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added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.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These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paths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question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innovation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as a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means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of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achieving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optimal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and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higher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value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architectural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solutions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.</a:t>
            </a:r>
          </a:p>
          <a:p>
            <a:pPr algn="just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Those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research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paths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are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compatible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with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the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abovementioned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categories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, e.g.:</a:t>
            </a:r>
          </a:p>
          <a:p>
            <a:pPr algn="just" eaLnBrk="0" hangingPunct="0">
              <a:spcBef>
                <a:spcPct val="20000"/>
              </a:spcBef>
            </a:pPr>
            <a:endParaRPr lang="pt-PT" altLang="pt-PT" sz="16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20000"/>
              </a:spcBef>
            </a:pPr>
            <a:r>
              <a:rPr lang="pt-PT" altLang="pt-PT" sz="1600" b="1" dirty="0" err="1" smtClean="0">
                <a:solidFill>
                  <a:srgbClr val="002060"/>
                </a:solidFill>
                <a:latin typeface="Calibri" pitchFamily="34" charset="0"/>
              </a:rPr>
              <a:t>Architecture</a:t>
            </a:r>
            <a:r>
              <a:rPr lang="pt-PT" altLang="pt-PT" sz="16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b="1" dirty="0" smtClean="0">
                <a:solidFill>
                  <a:srgbClr val="002060"/>
                </a:solidFill>
                <a:latin typeface="Calibri" pitchFamily="34" charset="0"/>
              </a:rPr>
              <a:t>&amp; </a:t>
            </a:r>
            <a:r>
              <a:rPr lang="pt-PT" altLang="pt-PT" sz="1600" b="1" i="1" dirty="0" err="1" smtClean="0">
                <a:solidFill>
                  <a:srgbClr val="002060"/>
                </a:solidFill>
                <a:latin typeface="Calibri" pitchFamily="34" charset="0"/>
              </a:rPr>
              <a:t>Beaux</a:t>
            </a:r>
            <a:r>
              <a:rPr lang="pt-PT" altLang="pt-PT" sz="1600" b="1" i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b="1" i="1" dirty="0" err="1" smtClean="0">
                <a:solidFill>
                  <a:srgbClr val="002060"/>
                </a:solidFill>
                <a:latin typeface="Calibri" pitchFamily="34" charset="0"/>
              </a:rPr>
              <a:t>Arts</a:t>
            </a:r>
            <a:r>
              <a:rPr lang="pt-PT" altLang="pt-PT" sz="16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–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how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enhancing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 for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the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building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value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are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the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artistic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works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e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mbedded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?</a:t>
            </a:r>
            <a:endParaRPr lang="pt-PT" altLang="pt-PT" sz="16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20000"/>
              </a:spcBef>
            </a:pPr>
            <a:r>
              <a:rPr lang="pt-PT" altLang="pt-PT" sz="1600" b="1" dirty="0" smtClean="0">
                <a:solidFill>
                  <a:srgbClr val="002060"/>
                </a:solidFill>
                <a:latin typeface="Calibri" pitchFamily="34" charset="0"/>
              </a:rPr>
              <a:t>Design </a:t>
            </a:r>
            <a:r>
              <a:rPr lang="pt-PT" altLang="pt-PT" sz="1600" b="1" dirty="0" err="1" smtClean="0">
                <a:solidFill>
                  <a:srgbClr val="002060"/>
                </a:solidFill>
                <a:latin typeface="Calibri" pitchFamily="34" charset="0"/>
              </a:rPr>
              <a:t>Theory</a:t>
            </a:r>
            <a:r>
              <a:rPr lang="pt-PT" altLang="pt-PT" sz="1600" b="1" dirty="0" smtClean="0">
                <a:solidFill>
                  <a:srgbClr val="002060"/>
                </a:solidFill>
                <a:latin typeface="Calibri" pitchFamily="34" charset="0"/>
              </a:rPr>
              <a:t> &amp; </a:t>
            </a:r>
            <a:r>
              <a:rPr lang="pt-PT" altLang="pt-PT" sz="1600" b="1" dirty="0" err="1" smtClean="0">
                <a:solidFill>
                  <a:srgbClr val="002060"/>
                </a:solidFill>
                <a:latin typeface="Calibri" pitchFamily="34" charset="0"/>
              </a:rPr>
              <a:t>Methodology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–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how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to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review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sistematically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prior design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according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to score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or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value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assigned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?</a:t>
            </a:r>
            <a:endParaRPr lang="pt-PT" altLang="pt-PT" sz="16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20000"/>
              </a:spcBef>
            </a:pPr>
            <a:r>
              <a:rPr lang="pt-PT" altLang="pt-PT" sz="1600" b="1" dirty="0" err="1" smtClean="0">
                <a:solidFill>
                  <a:srgbClr val="002060"/>
                </a:solidFill>
                <a:latin typeface="Calibri" pitchFamily="34" charset="0"/>
              </a:rPr>
              <a:t>History</a:t>
            </a:r>
            <a:r>
              <a:rPr lang="pt-PT" altLang="pt-PT" sz="16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b="1" dirty="0" err="1" smtClean="0">
                <a:solidFill>
                  <a:srgbClr val="002060"/>
                </a:solidFill>
                <a:latin typeface="Calibri" pitchFamily="34" charset="0"/>
              </a:rPr>
              <a:t>of</a:t>
            </a:r>
            <a:r>
              <a:rPr lang="pt-PT" altLang="pt-PT" sz="16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b="1" dirty="0" err="1" smtClean="0">
                <a:solidFill>
                  <a:srgbClr val="002060"/>
                </a:solidFill>
                <a:latin typeface="Calibri" pitchFamily="34" charset="0"/>
              </a:rPr>
              <a:t>Architecture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–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how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did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landmarks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behave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i="1" dirty="0" smtClean="0">
                <a:solidFill>
                  <a:srgbClr val="002060"/>
                </a:solidFill>
                <a:latin typeface="Calibri" pitchFamily="34" charset="0"/>
              </a:rPr>
              <a:t>vis à vis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the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real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estate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evolution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?</a:t>
            </a:r>
            <a:endParaRPr lang="pt-PT" altLang="pt-PT" sz="16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20000"/>
              </a:spcBef>
            </a:pPr>
            <a:r>
              <a:rPr lang="pt-PT" altLang="pt-PT" sz="1600" b="1" dirty="0" err="1" smtClean="0">
                <a:solidFill>
                  <a:srgbClr val="002060"/>
                </a:solidFill>
                <a:latin typeface="Calibri" pitchFamily="34" charset="0"/>
              </a:rPr>
              <a:t>Building</a:t>
            </a:r>
            <a:r>
              <a:rPr lang="pt-PT" altLang="pt-PT" sz="16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b="1" dirty="0" err="1" smtClean="0">
                <a:solidFill>
                  <a:srgbClr val="002060"/>
                </a:solidFill>
                <a:latin typeface="Calibri" pitchFamily="34" charset="0"/>
              </a:rPr>
              <a:t>Systems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–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how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much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“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sustainability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”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may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be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suported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by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the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market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value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of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the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buildin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g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?</a:t>
            </a:r>
            <a:endParaRPr lang="pt-PT" altLang="pt-PT" sz="16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20000"/>
              </a:spcBef>
            </a:pPr>
            <a:r>
              <a:rPr lang="pt-PT" altLang="pt-PT" sz="1600" b="1" dirty="0" err="1" smtClean="0">
                <a:solidFill>
                  <a:srgbClr val="002060"/>
                </a:solidFill>
                <a:latin typeface="Calibri" pitchFamily="34" charset="0"/>
              </a:rPr>
              <a:t>Architecture</a:t>
            </a:r>
            <a:r>
              <a:rPr lang="pt-PT" altLang="pt-PT" sz="1600" b="1" dirty="0" smtClean="0">
                <a:solidFill>
                  <a:srgbClr val="002060"/>
                </a:solidFill>
                <a:latin typeface="Calibri" pitchFamily="34" charset="0"/>
              </a:rPr>
              <a:t> &amp; </a:t>
            </a:r>
            <a:r>
              <a:rPr lang="pt-PT" altLang="pt-PT" sz="1600" b="1" dirty="0" err="1" smtClean="0">
                <a:solidFill>
                  <a:srgbClr val="002060"/>
                </a:solidFill>
                <a:latin typeface="Calibri" pitchFamily="34" charset="0"/>
              </a:rPr>
              <a:t>Sociology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–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how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to score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or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value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different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plan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alternatives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for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the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same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space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?</a:t>
            </a:r>
            <a:endParaRPr lang="pt-PT" altLang="pt-PT" sz="16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20000"/>
              </a:spcBef>
            </a:pPr>
            <a:r>
              <a:rPr lang="pt-PT" altLang="pt-PT" sz="1600" b="1" dirty="0" err="1" smtClean="0">
                <a:solidFill>
                  <a:srgbClr val="002060"/>
                </a:solidFill>
                <a:latin typeface="Calibri" pitchFamily="34" charset="0"/>
              </a:rPr>
              <a:t>Urban</a:t>
            </a:r>
            <a:r>
              <a:rPr lang="pt-PT" altLang="pt-PT" sz="1600" b="1" dirty="0" smtClean="0">
                <a:solidFill>
                  <a:srgbClr val="002060"/>
                </a:solidFill>
                <a:latin typeface="Calibri" pitchFamily="34" charset="0"/>
              </a:rPr>
              <a:t> Design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–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how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flexible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must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the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morfological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matrix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be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to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allow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for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value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maximization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in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the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long-term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?</a:t>
            </a:r>
            <a:endParaRPr lang="pt-PT" altLang="pt-PT" sz="16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20000"/>
              </a:spcBef>
            </a:pPr>
            <a:r>
              <a:rPr lang="pt-PT" altLang="pt-PT" sz="1600" b="1" dirty="0" err="1" smtClean="0">
                <a:solidFill>
                  <a:srgbClr val="002060"/>
                </a:solidFill>
                <a:latin typeface="Calibri" pitchFamily="34" charset="0"/>
              </a:rPr>
              <a:t>Urban</a:t>
            </a:r>
            <a:r>
              <a:rPr lang="pt-PT" altLang="pt-PT" sz="16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b="1" dirty="0" err="1" smtClean="0">
                <a:solidFill>
                  <a:srgbClr val="002060"/>
                </a:solidFill>
                <a:latin typeface="Calibri" pitchFamily="34" charset="0"/>
              </a:rPr>
              <a:t>Planning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–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how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to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incorporate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into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plan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design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the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trade-offs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derived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from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financially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balanced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1600" dirty="0" err="1" smtClean="0">
                <a:solidFill>
                  <a:srgbClr val="002060"/>
                </a:solidFill>
                <a:latin typeface="Calibri" pitchFamily="34" charset="0"/>
              </a:rPr>
              <a:t>plans</a:t>
            </a:r>
            <a:r>
              <a:rPr lang="pt-PT" altLang="pt-PT" sz="1600" dirty="0" smtClean="0">
                <a:solidFill>
                  <a:srgbClr val="002060"/>
                </a:solidFill>
                <a:latin typeface="Calibri" pitchFamily="34" charset="0"/>
              </a:rPr>
              <a:t>?</a:t>
            </a:r>
            <a:endParaRPr lang="pt-PT" altLang="pt-PT" sz="16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20000"/>
              </a:spcBef>
              <a:buFont typeface="Arial" pitchFamily="34" charset="0"/>
              <a:buChar char="•"/>
            </a:pPr>
            <a:endParaRPr lang="pt-PT" altLang="pt-PT" sz="2000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73"/>
          <p:cNvSpPr txBox="1">
            <a:spLocks noChangeArrowheads="1"/>
          </p:cNvSpPr>
          <p:nvPr/>
        </p:nvSpPr>
        <p:spPr bwMode="auto">
          <a:xfrm>
            <a:off x="-36512" y="-258110"/>
            <a:ext cx="9180512" cy="7143494"/>
          </a:xfrm>
          <a:prstGeom prst="rect">
            <a:avLst/>
          </a:prstGeom>
          <a:gradFill>
            <a:gsLst>
              <a:gs pos="0">
                <a:schemeClr val="accent1">
                  <a:alpha val="34000"/>
                  <a:lumMod val="67000"/>
                </a:schemeClr>
              </a:gs>
              <a:gs pos="72000">
                <a:schemeClr val="bg1">
                  <a:tint val="45000"/>
                  <a:shade val="99000"/>
                  <a:satMod val="350000"/>
                </a:schemeClr>
              </a:gs>
              <a:gs pos="100000">
                <a:schemeClr val="bg1">
                  <a:shade val="20000"/>
                  <a:satMod val="255000"/>
                </a:schemeClr>
              </a:gs>
            </a:gsLst>
            <a:path path="circle">
              <a:fillToRect l="50000" t="-80000" r="50000" b="180000"/>
            </a:path>
          </a:gra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lnSpc>
                <a:spcPct val="90000"/>
              </a:lnSpc>
              <a:spcBef>
                <a:spcPts val="12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3" name="Rectangle 4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pt-PT" altLang="pt-PT"/>
          </a:p>
        </p:txBody>
      </p:sp>
      <p:sp>
        <p:nvSpPr>
          <p:cNvPr id="10" name="Rectangle 9"/>
          <p:cNvSpPr/>
          <p:nvPr/>
        </p:nvSpPr>
        <p:spPr>
          <a:xfrm>
            <a:off x="20638" y="0"/>
            <a:ext cx="9144000" cy="17383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pic>
        <p:nvPicPr>
          <p:cNvPr id="7175" name="Picture 2" descr="ULISBOA_HORIZONTAL_RGB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 t="15549" b="6596"/>
          <a:stretch>
            <a:fillRect/>
          </a:stretch>
        </p:blipFill>
        <p:spPr bwMode="auto">
          <a:xfrm>
            <a:off x="227013" y="23813"/>
            <a:ext cx="3867150" cy="1100137"/>
          </a:xfrm>
          <a:prstGeom prst="rect">
            <a:avLst/>
          </a:prstGeom>
          <a:gradFill rotWithShape="1">
            <a:gsLst>
              <a:gs pos="0">
                <a:srgbClr val="938953">
                  <a:alpha val="998"/>
                </a:srgbClr>
              </a:gs>
              <a:gs pos="100000">
                <a:srgbClr val="443F2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7176" name="Picture 1" descr="FA-ULisbo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7900" y="50800"/>
            <a:ext cx="3975100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7" name="Text Box 73"/>
          <p:cNvSpPr txBox="1">
            <a:spLocks noChangeArrowheads="1"/>
          </p:cNvSpPr>
          <p:nvPr/>
        </p:nvSpPr>
        <p:spPr bwMode="auto">
          <a:xfrm>
            <a:off x="538162" y="980728"/>
            <a:ext cx="8605838" cy="6137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Font typeface="Arial" charset="0"/>
              <a:buNone/>
            </a:pPr>
            <a:r>
              <a:rPr lang="pt-PT" altLang="pt-PT" sz="2400" b="1" dirty="0" smtClean="0">
                <a:solidFill>
                  <a:srgbClr val="002060"/>
                </a:solidFill>
                <a:latin typeface="Calibri" pitchFamily="34" charset="0"/>
              </a:rPr>
              <a:t>THE </a:t>
            </a:r>
            <a:r>
              <a:rPr lang="pt-PT" altLang="pt-PT" sz="2400" b="1" dirty="0" smtClean="0">
                <a:solidFill>
                  <a:srgbClr val="002060"/>
                </a:solidFill>
                <a:latin typeface="Calibri" pitchFamily="34" charset="0"/>
              </a:rPr>
              <a:t>COMMON REAL ESTATE RESEARCH AGENDA FOR THE EUROPEAN FACULTIES OF ARCHITECTURE </a:t>
            </a:r>
            <a:endParaRPr lang="pt-PT" altLang="pt-PT" sz="24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pt-PT" altLang="pt-PT" sz="24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T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he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seminal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questions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– </a:t>
            </a:r>
            <a:r>
              <a:rPr lang="pt-PT" altLang="pt-PT" sz="2000" i="1" dirty="0" err="1" smtClean="0">
                <a:solidFill>
                  <a:srgbClr val="002060"/>
                </a:solidFill>
                <a:latin typeface="Calibri" pitchFamily="34" charset="0"/>
              </a:rPr>
              <a:t>What</a:t>
            </a:r>
            <a:r>
              <a:rPr lang="pt-PT" altLang="pt-PT" sz="2000" i="1" dirty="0" smtClean="0">
                <a:solidFill>
                  <a:srgbClr val="002060"/>
                </a:solidFill>
                <a:latin typeface="Calibri" pitchFamily="34" charset="0"/>
              </a:rPr>
              <a:t> does Real </a:t>
            </a:r>
            <a:r>
              <a:rPr lang="pt-PT" altLang="pt-PT" sz="2000" i="1" dirty="0" err="1" smtClean="0">
                <a:solidFill>
                  <a:srgbClr val="002060"/>
                </a:solidFill>
                <a:latin typeface="Calibri" pitchFamily="34" charset="0"/>
              </a:rPr>
              <a:t>Estate</a:t>
            </a:r>
            <a:r>
              <a:rPr lang="pt-PT" altLang="pt-PT" sz="2000" i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i="1" dirty="0" err="1" smtClean="0">
                <a:solidFill>
                  <a:srgbClr val="002060"/>
                </a:solidFill>
                <a:latin typeface="Calibri" pitchFamily="34" charset="0"/>
              </a:rPr>
              <a:t>Development</a:t>
            </a:r>
            <a:r>
              <a:rPr lang="pt-PT" altLang="pt-PT" sz="2000" i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i="1" dirty="0" err="1" smtClean="0">
                <a:solidFill>
                  <a:srgbClr val="002060"/>
                </a:solidFill>
                <a:latin typeface="Calibri" pitchFamily="34" charset="0"/>
              </a:rPr>
              <a:t>need</a:t>
            </a:r>
            <a:r>
              <a:rPr lang="pt-PT" altLang="pt-PT" sz="2000" i="1" dirty="0" smtClean="0">
                <a:solidFill>
                  <a:srgbClr val="002060"/>
                </a:solidFill>
                <a:latin typeface="Calibri" pitchFamily="34" charset="0"/>
              </a:rPr>
              <a:t> to </a:t>
            </a:r>
            <a:r>
              <a:rPr lang="pt-PT" altLang="pt-PT" sz="2000" i="1" dirty="0" err="1" smtClean="0">
                <a:solidFill>
                  <a:srgbClr val="002060"/>
                </a:solidFill>
                <a:latin typeface="Calibri" pitchFamily="34" charset="0"/>
              </a:rPr>
              <a:t>mitigate</a:t>
            </a:r>
            <a:r>
              <a:rPr lang="pt-PT" altLang="pt-PT" sz="2000" i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i="1" dirty="0" err="1" smtClean="0">
                <a:solidFill>
                  <a:srgbClr val="002060"/>
                </a:solidFill>
                <a:latin typeface="Calibri" pitchFamily="34" charset="0"/>
              </a:rPr>
              <a:t>its</a:t>
            </a:r>
            <a:r>
              <a:rPr lang="pt-PT" altLang="pt-PT" sz="2000" i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i="1" dirty="0" err="1" smtClean="0">
                <a:solidFill>
                  <a:srgbClr val="002060"/>
                </a:solidFill>
                <a:latin typeface="Calibri" pitchFamily="34" charset="0"/>
              </a:rPr>
              <a:t>product</a:t>
            </a:r>
            <a:r>
              <a:rPr lang="pt-PT" altLang="pt-PT" sz="2000" i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i="1" dirty="0" err="1" smtClean="0">
                <a:solidFill>
                  <a:srgbClr val="002060"/>
                </a:solidFill>
                <a:latin typeface="Calibri" pitchFamily="34" charset="0"/>
              </a:rPr>
              <a:t>risk</a:t>
            </a:r>
            <a:r>
              <a:rPr lang="pt-PT" altLang="pt-PT" sz="2000" i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i="1" dirty="0" err="1" smtClean="0">
                <a:solidFill>
                  <a:srgbClr val="002060"/>
                </a:solidFill>
                <a:latin typeface="Calibri" pitchFamily="34" charset="0"/>
              </a:rPr>
              <a:t>and</a:t>
            </a:r>
            <a:r>
              <a:rPr lang="pt-PT" altLang="pt-PT" sz="2000" i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i="1" dirty="0" err="1" smtClean="0">
                <a:solidFill>
                  <a:srgbClr val="002060"/>
                </a:solidFill>
                <a:latin typeface="Calibri" pitchFamily="34" charset="0"/>
              </a:rPr>
              <a:t>how</a:t>
            </a:r>
            <a:r>
              <a:rPr lang="pt-PT" altLang="pt-PT" sz="2000" i="1" dirty="0" smtClean="0">
                <a:solidFill>
                  <a:srgbClr val="002060"/>
                </a:solidFill>
                <a:latin typeface="Calibri" pitchFamily="34" charset="0"/>
              </a:rPr>
              <a:t> to </a:t>
            </a:r>
            <a:r>
              <a:rPr lang="pt-PT" altLang="pt-PT" sz="2000" i="1" dirty="0" err="1" smtClean="0">
                <a:solidFill>
                  <a:srgbClr val="002060"/>
                </a:solidFill>
                <a:latin typeface="Calibri" pitchFamily="34" charset="0"/>
              </a:rPr>
              <a:t>achieve</a:t>
            </a:r>
            <a:r>
              <a:rPr lang="pt-PT" altLang="pt-PT" sz="2000" i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i="1" dirty="0" err="1" smtClean="0">
                <a:solidFill>
                  <a:srgbClr val="002060"/>
                </a:solidFill>
                <a:latin typeface="Calibri" pitchFamily="34" charset="0"/>
              </a:rPr>
              <a:t>this</a:t>
            </a:r>
            <a:r>
              <a:rPr lang="pt-PT" altLang="pt-PT" sz="2000" i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i="1" dirty="0" err="1" smtClean="0">
                <a:solidFill>
                  <a:srgbClr val="002060"/>
                </a:solidFill>
                <a:latin typeface="Calibri" pitchFamily="34" charset="0"/>
              </a:rPr>
              <a:t>through</a:t>
            </a:r>
            <a:r>
              <a:rPr lang="pt-PT" altLang="pt-PT" sz="2000" i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i="1" dirty="0" err="1" smtClean="0">
                <a:solidFill>
                  <a:srgbClr val="002060"/>
                </a:solidFill>
                <a:latin typeface="Calibri" pitchFamily="34" charset="0"/>
              </a:rPr>
              <a:t>Architecture</a:t>
            </a:r>
            <a:r>
              <a:rPr lang="pt-PT" altLang="pt-PT" sz="2000" i="1" dirty="0" smtClean="0">
                <a:solidFill>
                  <a:srgbClr val="002060"/>
                </a:solidFill>
                <a:latin typeface="Calibri" pitchFamily="34" charset="0"/>
              </a:rPr>
              <a:t>? </a:t>
            </a:r>
            <a:r>
              <a:rPr lang="pt-PT" altLang="pt-PT" sz="2000" i="1" dirty="0" err="1" smtClean="0">
                <a:solidFill>
                  <a:srgbClr val="002060"/>
                </a:solidFill>
                <a:latin typeface="Calibri" pitchFamily="34" charset="0"/>
              </a:rPr>
              <a:t>What</a:t>
            </a:r>
            <a:r>
              <a:rPr lang="pt-PT" altLang="pt-PT" sz="2000" i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i="1" dirty="0" err="1" smtClean="0">
                <a:solidFill>
                  <a:srgbClr val="002060"/>
                </a:solidFill>
                <a:latin typeface="Calibri" pitchFamily="34" charset="0"/>
              </a:rPr>
              <a:t>architectural</a:t>
            </a:r>
            <a:r>
              <a:rPr lang="pt-PT" altLang="pt-PT" sz="2000" i="1" dirty="0" smtClean="0">
                <a:solidFill>
                  <a:srgbClr val="002060"/>
                </a:solidFill>
                <a:latin typeface="Calibri" pitchFamily="34" charset="0"/>
              </a:rPr>
              <a:t> design </a:t>
            </a:r>
            <a:r>
              <a:rPr lang="pt-PT" altLang="pt-PT" sz="2000" i="1" dirty="0" err="1" smtClean="0">
                <a:solidFill>
                  <a:srgbClr val="002060"/>
                </a:solidFill>
                <a:latin typeface="Calibri" pitchFamily="34" charset="0"/>
              </a:rPr>
              <a:t>features</a:t>
            </a:r>
            <a:r>
              <a:rPr lang="pt-PT" altLang="pt-PT" sz="2000" i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i="1" dirty="0" err="1" smtClean="0">
                <a:solidFill>
                  <a:srgbClr val="002060"/>
                </a:solidFill>
                <a:latin typeface="Calibri" pitchFamily="34" charset="0"/>
              </a:rPr>
              <a:t>should</a:t>
            </a:r>
            <a:r>
              <a:rPr lang="pt-PT" altLang="pt-PT" sz="2000" i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i="1" dirty="0" err="1" smtClean="0">
                <a:solidFill>
                  <a:srgbClr val="002060"/>
                </a:solidFill>
                <a:latin typeface="Calibri" pitchFamily="34" charset="0"/>
              </a:rPr>
              <a:t>be</a:t>
            </a:r>
            <a:r>
              <a:rPr lang="pt-PT" altLang="pt-PT" sz="2000" i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i="1" dirty="0" err="1" smtClean="0">
                <a:solidFill>
                  <a:srgbClr val="002060"/>
                </a:solidFill>
                <a:latin typeface="Calibri" pitchFamily="34" charset="0"/>
              </a:rPr>
              <a:t>present</a:t>
            </a:r>
            <a:r>
              <a:rPr lang="pt-PT" altLang="pt-PT" sz="2000" i="1" dirty="0" smtClean="0">
                <a:solidFill>
                  <a:srgbClr val="002060"/>
                </a:solidFill>
                <a:latin typeface="Calibri" pitchFamily="34" charset="0"/>
              </a:rPr>
              <a:t> in real </a:t>
            </a:r>
            <a:r>
              <a:rPr lang="pt-PT" altLang="pt-PT" sz="2000" i="1" dirty="0" err="1" smtClean="0">
                <a:solidFill>
                  <a:srgbClr val="002060"/>
                </a:solidFill>
                <a:latin typeface="Calibri" pitchFamily="34" charset="0"/>
              </a:rPr>
              <a:t>estate</a:t>
            </a:r>
            <a:r>
              <a:rPr lang="pt-PT" altLang="pt-PT" sz="2000" i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i="1" dirty="0" err="1" smtClean="0">
                <a:solidFill>
                  <a:srgbClr val="002060"/>
                </a:solidFill>
                <a:latin typeface="Calibri" pitchFamily="34" charset="0"/>
              </a:rPr>
              <a:t>products</a:t>
            </a:r>
            <a:r>
              <a:rPr lang="pt-PT" altLang="pt-PT" sz="2000" i="1" dirty="0" smtClean="0">
                <a:solidFill>
                  <a:srgbClr val="002060"/>
                </a:solidFill>
                <a:latin typeface="Calibri" pitchFamily="34" charset="0"/>
              </a:rPr>
              <a:t> in </a:t>
            </a:r>
            <a:r>
              <a:rPr lang="pt-PT" altLang="pt-PT" sz="2000" i="1" dirty="0" err="1" smtClean="0">
                <a:solidFill>
                  <a:srgbClr val="002060"/>
                </a:solidFill>
                <a:latin typeface="Calibri" pitchFamily="34" charset="0"/>
              </a:rPr>
              <a:t>order</a:t>
            </a:r>
            <a:r>
              <a:rPr lang="pt-PT" altLang="pt-PT" sz="2000" i="1" dirty="0" smtClean="0">
                <a:solidFill>
                  <a:srgbClr val="002060"/>
                </a:solidFill>
                <a:latin typeface="Calibri" pitchFamily="34" charset="0"/>
              </a:rPr>
              <a:t> to maximize </a:t>
            </a:r>
            <a:r>
              <a:rPr lang="pt-PT" altLang="pt-PT" sz="2000" i="1" dirty="0" err="1" smtClean="0">
                <a:solidFill>
                  <a:srgbClr val="002060"/>
                </a:solidFill>
                <a:latin typeface="Calibri" pitchFamily="34" charset="0"/>
              </a:rPr>
              <a:t>their</a:t>
            </a:r>
            <a:r>
              <a:rPr lang="pt-PT" altLang="pt-PT" sz="2000" i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i="1" dirty="0" err="1" smtClean="0">
                <a:solidFill>
                  <a:srgbClr val="002060"/>
                </a:solidFill>
                <a:latin typeface="Calibri" pitchFamily="34" charset="0"/>
              </a:rPr>
              <a:t>value</a:t>
            </a:r>
            <a:r>
              <a:rPr lang="pt-PT" altLang="pt-PT" sz="2000" i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i="1" dirty="0" err="1" smtClean="0">
                <a:solidFill>
                  <a:srgbClr val="002060"/>
                </a:solidFill>
                <a:latin typeface="Calibri" pitchFamily="34" charset="0"/>
              </a:rPr>
              <a:t>added</a:t>
            </a:r>
            <a:r>
              <a:rPr lang="pt-PT" altLang="pt-PT" sz="2000" i="1" dirty="0" smtClean="0">
                <a:solidFill>
                  <a:srgbClr val="002060"/>
                </a:solidFill>
                <a:latin typeface="Calibri" pitchFamily="34" charset="0"/>
              </a:rPr>
              <a:t>?</a:t>
            </a:r>
            <a:endParaRPr lang="pt-PT" altLang="pt-PT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pt-PT" altLang="pt-PT" sz="2000" i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Too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few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experiments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have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taken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place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on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finding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the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demand-sought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features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of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space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.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This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has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to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be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done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with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large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samples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and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based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on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designed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elements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(e.g.,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apartment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plans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). A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common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methodology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could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be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adopted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for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the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European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space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, as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well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as,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partially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the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logistics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.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Assigning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scores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or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market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values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to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architectural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features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seems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to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be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a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relevant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research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domain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though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a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wide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one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and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requesting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further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monitoring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through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time.</a:t>
            </a:r>
          </a:p>
          <a:p>
            <a:pPr algn="just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This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research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would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provide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the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background for a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deeper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integration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between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Architecture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and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Real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Estate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. </a:t>
            </a:r>
          </a:p>
          <a:p>
            <a:pPr algn="just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How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far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could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European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Faculties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of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Architecture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cooperate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on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this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?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They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would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be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serving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a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better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use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of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natural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and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built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resources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the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efficiency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of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Real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Estate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Development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and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the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employability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of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Architecture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students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.</a:t>
            </a:r>
          </a:p>
          <a:p>
            <a:pPr algn="just" eaLnBrk="0" hangingPunct="0">
              <a:spcBef>
                <a:spcPct val="20000"/>
              </a:spcBef>
            </a:pPr>
            <a:endParaRPr lang="pt-PT" altLang="pt-PT" sz="2000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73"/>
          <p:cNvSpPr txBox="1">
            <a:spLocks noChangeArrowheads="1"/>
          </p:cNvSpPr>
          <p:nvPr/>
        </p:nvSpPr>
        <p:spPr bwMode="auto">
          <a:xfrm>
            <a:off x="-36512" y="-258110"/>
            <a:ext cx="9180512" cy="7143494"/>
          </a:xfrm>
          <a:prstGeom prst="rect">
            <a:avLst/>
          </a:prstGeom>
          <a:gradFill>
            <a:gsLst>
              <a:gs pos="0">
                <a:schemeClr val="accent1">
                  <a:alpha val="34000"/>
                  <a:lumMod val="67000"/>
                </a:schemeClr>
              </a:gs>
              <a:gs pos="72000">
                <a:schemeClr val="bg1">
                  <a:tint val="45000"/>
                  <a:shade val="99000"/>
                  <a:satMod val="350000"/>
                </a:schemeClr>
              </a:gs>
              <a:gs pos="100000">
                <a:schemeClr val="bg1">
                  <a:shade val="20000"/>
                  <a:satMod val="255000"/>
                </a:schemeClr>
              </a:gs>
            </a:gsLst>
            <a:path path="circle">
              <a:fillToRect l="50000" t="-80000" r="50000" b="180000"/>
            </a:path>
          </a:gra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lnSpc>
                <a:spcPct val="90000"/>
              </a:lnSpc>
              <a:spcBef>
                <a:spcPts val="12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3" name="Rectangle 4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pt-PT" altLang="pt-PT"/>
          </a:p>
        </p:txBody>
      </p:sp>
      <p:sp>
        <p:nvSpPr>
          <p:cNvPr id="10" name="Rectangle 9"/>
          <p:cNvSpPr/>
          <p:nvPr/>
        </p:nvSpPr>
        <p:spPr>
          <a:xfrm>
            <a:off x="107504" y="-315416"/>
            <a:ext cx="9144000" cy="17383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pic>
        <p:nvPicPr>
          <p:cNvPr id="7175" name="Picture 2" descr="ULISBOA_HORIZONTAL_RGB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 t="15549" b="6596"/>
          <a:stretch>
            <a:fillRect/>
          </a:stretch>
        </p:blipFill>
        <p:spPr bwMode="auto">
          <a:xfrm>
            <a:off x="227013" y="23813"/>
            <a:ext cx="3867150" cy="1100137"/>
          </a:xfrm>
          <a:prstGeom prst="rect">
            <a:avLst/>
          </a:prstGeom>
          <a:gradFill rotWithShape="1">
            <a:gsLst>
              <a:gs pos="0">
                <a:srgbClr val="938953">
                  <a:alpha val="998"/>
                </a:srgbClr>
              </a:gs>
              <a:gs pos="100000">
                <a:srgbClr val="443F2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7176" name="Picture 1" descr="FA-ULisbo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7900" y="50800"/>
            <a:ext cx="3975100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7" name="Text Box 73"/>
          <p:cNvSpPr txBox="1">
            <a:spLocks noChangeArrowheads="1"/>
          </p:cNvSpPr>
          <p:nvPr/>
        </p:nvSpPr>
        <p:spPr bwMode="auto">
          <a:xfrm>
            <a:off x="538162" y="-315416"/>
            <a:ext cx="8605838" cy="672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Font typeface="Arial" charset="0"/>
              <a:buNone/>
            </a:pPr>
            <a:endParaRPr lang="pt-PT" altLang="pt-PT" sz="24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eaLnBrk="0" hangingPunct="0">
              <a:spcBef>
                <a:spcPct val="20000"/>
              </a:spcBef>
              <a:buFont typeface="Arial" charset="0"/>
              <a:buNone/>
            </a:pPr>
            <a:endParaRPr lang="pt-PT" altLang="pt-PT" sz="24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eaLnBrk="0" hangingPunct="0">
              <a:spcBef>
                <a:spcPct val="20000"/>
              </a:spcBef>
              <a:buFont typeface="Arial" charset="0"/>
              <a:buNone/>
            </a:pPr>
            <a:endParaRPr lang="pt-PT" altLang="pt-PT" sz="24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eaLnBrk="0" hangingPunct="0">
              <a:spcBef>
                <a:spcPct val="20000"/>
              </a:spcBef>
              <a:buFont typeface="Arial" charset="0"/>
              <a:buNone/>
            </a:pPr>
            <a:r>
              <a:rPr lang="pt-PT" altLang="pt-PT" sz="2400" b="1" dirty="0" smtClean="0">
                <a:solidFill>
                  <a:srgbClr val="002060"/>
                </a:solidFill>
                <a:latin typeface="Calibri" pitchFamily="34" charset="0"/>
              </a:rPr>
              <a:t>SOME REFERENCES </a:t>
            </a:r>
            <a:endParaRPr lang="pt-PT" altLang="pt-PT" sz="24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20000"/>
              </a:spcBef>
            </a:pPr>
            <a:endParaRPr lang="pt-PT" altLang="pt-PT" sz="24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20000"/>
              </a:spcBef>
            </a:pP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Bentley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, Ian (1999), </a:t>
            </a:r>
            <a:r>
              <a:rPr lang="pt-PT" altLang="pt-PT" sz="2000" i="1" dirty="0" err="1" smtClean="0">
                <a:solidFill>
                  <a:srgbClr val="002060"/>
                </a:solidFill>
                <a:latin typeface="Calibri" pitchFamily="34" charset="0"/>
              </a:rPr>
              <a:t>Urban</a:t>
            </a:r>
            <a:r>
              <a:rPr lang="pt-PT" altLang="pt-PT" sz="2000" i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i="1" dirty="0" err="1" smtClean="0">
                <a:solidFill>
                  <a:srgbClr val="002060"/>
                </a:solidFill>
                <a:latin typeface="Calibri" pitchFamily="34" charset="0"/>
              </a:rPr>
              <a:t>Transformations</a:t>
            </a:r>
            <a:r>
              <a:rPr lang="pt-PT" altLang="pt-PT" sz="2000" i="1" dirty="0" smtClean="0">
                <a:solidFill>
                  <a:srgbClr val="002060"/>
                </a:solidFill>
                <a:latin typeface="Calibri" pitchFamily="34" charset="0"/>
              </a:rPr>
              <a:t>. </a:t>
            </a:r>
            <a:r>
              <a:rPr lang="pt-PT" altLang="pt-PT" sz="2000" i="1" dirty="0" err="1" smtClean="0">
                <a:solidFill>
                  <a:srgbClr val="002060"/>
                </a:solidFill>
                <a:latin typeface="Calibri" pitchFamily="34" charset="0"/>
              </a:rPr>
              <a:t>Power</a:t>
            </a:r>
            <a:r>
              <a:rPr lang="pt-PT" altLang="pt-PT" sz="2000" i="1" dirty="0" smtClean="0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lang="pt-PT" altLang="pt-PT" sz="2000" i="1" dirty="0" err="1" smtClean="0">
                <a:solidFill>
                  <a:srgbClr val="002060"/>
                </a:solidFill>
                <a:latin typeface="Calibri" pitchFamily="34" charset="0"/>
              </a:rPr>
              <a:t>people</a:t>
            </a:r>
            <a:r>
              <a:rPr lang="pt-PT" altLang="pt-PT" sz="2000" i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i="1" dirty="0" err="1" smtClean="0">
                <a:solidFill>
                  <a:srgbClr val="002060"/>
                </a:solidFill>
                <a:latin typeface="Calibri" pitchFamily="34" charset="0"/>
              </a:rPr>
              <a:t>and</a:t>
            </a:r>
            <a:r>
              <a:rPr lang="pt-PT" altLang="pt-PT" sz="2000" i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i="1" dirty="0" err="1" smtClean="0">
                <a:solidFill>
                  <a:srgbClr val="002060"/>
                </a:solidFill>
                <a:latin typeface="Calibri" pitchFamily="34" charset="0"/>
              </a:rPr>
              <a:t>urban</a:t>
            </a:r>
            <a:r>
              <a:rPr lang="pt-PT" altLang="pt-PT" sz="2000" i="1" dirty="0" smtClean="0">
                <a:solidFill>
                  <a:srgbClr val="002060"/>
                </a:solidFill>
                <a:latin typeface="Calibri" pitchFamily="34" charset="0"/>
              </a:rPr>
              <a:t> design,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  London, Routledge</a:t>
            </a:r>
          </a:p>
          <a:p>
            <a:pPr algn="just" eaLnBrk="0" hangingPunct="0">
              <a:spcBef>
                <a:spcPct val="20000"/>
              </a:spcBef>
            </a:pPr>
            <a:endParaRPr lang="pt-PT" altLang="pt-PT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20000"/>
              </a:spcBef>
            </a:pP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de La Paz, Paloma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Taltavul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(2010), “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The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impact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of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golf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courses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on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housing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demand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”, </a:t>
            </a:r>
            <a:r>
              <a:rPr lang="pt-PT" altLang="pt-PT" sz="2000" i="1" dirty="0" err="1" smtClean="0">
                <a:solidFill>
                  <a:srgbClr val="002060"/>
                </a:solidFill>
                <a:latin typeface="Calibri" pitchFamily="34" charset="0"/>
              </a:rPr>
              <a:t>European</a:t>
            </a:r>
            <a:r>
              <a:rPr lang="pt-PT" altLang="pt-PT" sz="2000" i="1" dirty="0" smtClean="0">
                <a:solidFill>
                  <a:srgbClr val="002060"/>
                </a:solidFill>
                <a:latin typeface="Calibri" pitchFamily="34" charset="0"/>
              </a:rPr>
              <a:t> Real </a:t>
            </a:r>
            <a:r>
              <a:rPr lang="pt-PT" altLang="pt-PT" sz="2000" i="1" dirty="0" err="1" smtClean="0">
                <a:solidFill>
                  <a:srgbClr val="002060"/>
                </a:solidFill>
                <a:latin typeface="Calibri" pitchFamily="34" charset="0"/>
              </a:rPr>
              <a:t>Estate</a:t>
            </a:r>
            <a:r>
              <a:rPr lang="pt-PT" altLang="pt-PT" sz="2000" i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i="1" dirty="0" err="1" smtClean="0">
                <a:solidFill>
                  <a:srgbClr val="002060"/>
                </a:solidFill>
                <a:latin typeface="Calibri" pitchFamily="34" charset="0"/>
              </a:rPr>
              <a:t>Society</a:t>
            </a:r>
            <a:r>
              <a:rPr lang="pt-PT" altLang="pt-PT" sz="2000" i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i="1" dirty="0" err="1" smtClean="0">
                <a:solidFill>
                  <a:srgbClr val="002060"/>
                </a:solidFill>
                <a:latin typeface="Calibri" pitchFamily="34" charset="0"/>
              </a:rPr>
              <a:t>Annual</a:t>
            </a:r>
            <a:r>
              <a:rPr lang="pt-PT" altLang="pt-PT" sz="2000" i="1" dirty="0" smtClean="0">
                <a:solidFill>
                  <a:srgbClr val="002060"/>
                </a:solidFill>
                <a:latin typeface="Calibri" pitchFamily="34" charset="0"/>
              </a:rPr>
              <a:t> Conference (</a:t>
            </a:r>
            <a:r>
              <a:rPr lang="pt-PT" altLang="pt-PT" sz="2000" i="1" dirty="0" smtClean="0">
                <a:solidFill>
                  <a:srgbClr val="002060"/>
                </a:solidFill>
                <a:latin typeface="Calibri" pitchFamily="34" charset="0"/>
              </a:rPr>
              <a:t>17th</a:t>
            </a:r>
            <a:r>
              <a:rPr lang="pt-PT" altLang="pt-PT" sz="2000" i="1" dirty="0" smtClean="0">
                <a:solidFill>
                  <a:srgbClr val="002060"/>
                </a:solidFill>
                <a:latin typeface="Calibri" pitchFamily="34" charset="0"/>
              </a:rPr>
              <a:t>)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Milan</a:t>
            </a:r>
          </a:p>
          <a:p>
            <a:pPr algn="just" eaLnBrk="0" hangingPunct="0">
              <a:spcBef>
                <a:spcPct val="20000"/>
              </a:spcBef>
            </a:pPr>
            <a:endParaRPr lang="pt-PT" altLang="pt-PT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20000"/>
              </a:spcBef>
            </a:pP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Fuerst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, Franz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et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al. (2011), “Designer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buildings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;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an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evaluation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of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the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economic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value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of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signature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architecture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”, </a:t>
            </a:r>
            <a:r>
              <a:rPr lang="pt-PT" altLang="pt-PT" sz="2000" i="1" dirty="0" err="1" smtClean="0">
                <a:solidFill>
                  <a:srgbClr val="002060"/>
                </a:solidFill>
                <a:latin typeface="Calibri" pitchFamily="34" charset="0"/>
              </a:rPr>
              <a:t>Environment</a:t>
            </a:r>
            <a:r>
              <a:rPr lang="pt-PT" altLang="pt-PT" sz="2000" i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i="1" dirty="0" err="1" smtClean="0">
                <a:solidFill>
                  <a:srgbClr val="002060"/>
                </a:solidFill>
                <a:latin typeface="Calibri" pitchFamily="34" charset="0"/>
              </a:rPr>
              <a:t>and</a:t>
            </a:r>
            <a:r>
              <a:rPr lang="pt-PT" altLang="pt-PT" sz="2000" i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i="1" dirty="0" err="1" smtClean="0">
                <a:solidFill>
                  <a:srgbClr val="002060"/>
                </a:solidFill>
                <a:latin typeface="Calibri" pitchFamily="34" charset="0"/>
              </a:rPr>
              <a:t>Planning</a:t>
            </a:r>
            <a:r>
              <a:rPr lang="pt-PT" altLang="pt-PT" sz="2000" i="1" dirty="0" smtClean="0">
                <a:solidFill>
                  <a:srgbClr val="002060"/>
                </a:solidFill>
                <a:latin typeface="Calibri" pitchFamily="34" charset="0"/>
              </a:rPr>
              <a:t> A,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43 (1), pp.166-184</a:t>
            </a:r>
          </a:p>
          <a:p>
            <a:pPr algn="just" eaLnBrk="0" hangingPunct="0">
              <a:spcBef>
                <a:spcPct val="20000"/>
              </a:spcBef>
            </a:pPr>
            <a:endParaRPr lang="pt-PT" altLang="pt-PT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20000"/>
              </a:spcBef>
            </a:pP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Remoy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Hilde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;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Wilkinson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, Sara (2011), “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Sustainability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and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office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building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conversions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: a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comparison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of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Dutch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and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Australian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dirty="0" err="1" smtClean="0">
                <a:solidFill>
                  <a:srgbClr val="002060"/>
                </a:solidFill>
                <a:latin typeface="Calibri" pitchFamily="34" charset="0"/>
              </a:rPr>
              <a:t>practices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”, </a:t>
            </a:r>
            <a:r>
              <a:rPr lang="pt-PT" altLang="pt-PT" sz="2000" i="1" dirty="0" err="1" smtClean="0">
                <a:solidFill>
                  <a:srgbClr val="002060"/>
                </a:solidFill>
                <a:latin typeface="Calibri" pitchFamily="34" charset="0"/>
              </a:rPr>
              <a:t>European</a:t>
            </a:r>
            <a:r>
              <a:rPr lang="pt-PT" altLang="pt-PT" sz="2000" i="1" dirty="0" smtClean="0">
                <a:solidFill>
                  <a:srgbClr val="002060"/>
                </a:solidFill>
                <a:latin typeface="Calibri" pitchFamily="34" charset="0"/>
              </a:rPr>
              <a:t> Real </a:t>
            </a:r>
            <a:r>
              <a:rPr lang="pt-PT" altLang="pt-PT" sz="2000" i="1" dirty="0" err="1" smtClean="0">
                <a:solidFill>
                  <a:srgbClr val="002060"/>
                </a:solidFill>
                <a:latin typeface="Calibri" pitchFamily="34" charset="0"/>
              </a:rPr>
              <a:t>Estate</a:t>
            </a:r>
            <a:r>
              <a:rPr lang="pt-PT" altLang="pt-PT" sz="2000" i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i="1" dirty="0" err="1" smtClean="0">
                <a:solidFill>
                  <a:srgbClr val="002060"/>
                </a:solidFill>
                <a:latin typeface="Calibri" pitchFamily="34" charset="0"/>
              </a:rPr>
              <a:t>Society</a:t>
            </a:r>
            <a:r>
              <a:rPr lang="pt-PT" altLang="pt-PT" sz="2000" i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sz="2000" i="1" dirty="0" err="1" smtClean="0">
                <a:solidFill>
                  <a:srgbClr val="002060"/>
                </a:solidFill>
                <a:latin typeface="Calibri" pitchFamily="34" charset="0"/>
              </a:rPr>
              <a:t>Annual</a:t>
            </a:r>
            <a:r>
              <a:rPr lang="pt-PT" altLang="pt-PT" sz="2000" i="1" dirty="0" smtClean="0">
                <a:solidFill>
                  <a:srgbClr val="002060"/>
                </a:solidFill>
                <a:latin typeface="Calibri" pitchFamily="34" charset="0"/>
              </a:rPr>
              <a:t> Conference (18th)</a:t>
            </a: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, Eindhoven</a:t>
            </a:r>
          </a:p>
          <a:p>
            <a:pPr algn="just" eaLnBrk="0" hangingPunct="0">
              <a:spcBef>
                <a:spcPct val="20000"/>
              </a:spcBef>
            </a:pPr>
            <a:r>
              <a:rPr lang="pt-PT" altLang="pt-PT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73"/>
          <p:cNvSpPr txBox="1">
            <a:spLocks noChangeArrowheads="1"/>
          </p:cNvSpPr>
          <p:nvPr/>
        </p:nvSpPr>
        <p:spPr bwMode="auto">
          <a:xfrm>
            <a:off x="-36512" y="-258110"/>
            <a:ext cx="9180512" cy="7143494"/>
          </a:xfrm>
          <a:prstGeom prst="rect">
            <a:avLst/>
          </a:prstGeom>
          <a:gradFill>
            <a:gsLst>
              <a:gs pos="0">
                <a:schemeClr val="accent1">
                  <a:alpha val="34000"/>
                  <a:lumMod val="67000"/>
                </a:schemeClr>
              </a:gs>
              <a:gs pos="72000">
                <a:schemeClr val="bg1">
                  <a:tint val="45000"/>
                  <a:shade val="99000"/>
                  <a:satMod val="350000"/>
                </a:schemeClr>
              </a:gs>
              <a:gs pos="100000">
                <a:schemeClr val="bg1">
                  <a:shade val="20000"/>
                  <a:satMod val="255000"/>
                </a:schemeClr>
              </a:gs>
            </a:gsLst>
            <a:path path="circle">
              <a:fillToRect l="50000" t="-80000" r="50000" b="180000"/>
            </a:path>
          </a:gra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lnSpc>
                <a:spcPct val="90000"/>
              </a:lnSpc>
              <a:spcBef>
                <a:spcPts val="12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defRPr/>
            </a:pPr>
            <a:endParaRPr lang="en-US" altLang="pt-PT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3" name="Rectangle 4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pt-PT" altLang="pt-PT"/>
          </a:p>
        </p:txBody>
      </p:sp>
      <p:sp>
        <p:nvSpPr>
          <p:cNvPr id="10" name="Rectangle 9"/>
          <p:cNvSpPr/>
          <p:nvPr/>
        </p:nvSpPr>
        <p:spPr>
          <a:xfrm>
            <a:off x="107504" y="-315416"/>
            <a:ext cx="9144000" cy="17383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pic>
        <p:nvPicPr>
          <p:cNvPr id="7175" name="Picture 2" descr="ULISBOA_HORIZONTAL_RGB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 t="15549" b="6596"/>
          <a:stretch>
            <a:fillRect/>
          </a:stretch>
        </p:blipFill>
        <p:spPr bwMode="auto">
          <a:xfrm>
            <a:off x="227013" y="23813"/>
            <a:ext cx="3867150" cy="1100137"/>
          </a:xfrm>
          <a:prstGeom prst="rect">
            <a:avLst/>
          </a:prstGeom>
          <a:gradFill rotWithShape="1">
            <a:gsLst>
              <a:gs pos="0">
                <a:srgbClr val="938953">
                  <a:alpha val="998"/>
                </a:srgbClr>
              </a:gs>
              <a:gs pos="100000">
                <a:srgbClr val="443F2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pic>
        <p:nvPicPr>
          <p:cNvPr id="7176" name="Picture 1" descr="FA-ULisbo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7900" y="50800"/>
            <a:ext cx="3975100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7" name="Text Box 73"/>
          <p:cNvSpPr txBox="1">
            <a:spLocks noChangeArrowheads="1"/>
          </p:cNvSpPr>
          <p:nvPr/>
        </p:nvSpPr>
        <p:spPr bwMode="auto">
          <a:xfrm>
            <a:off x="538162" y="-315416"/>
            <a:ext cx="8605838" cy="5392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Font typeface="Arial" charset="0"/>
              <a:buNone/>
            </a:pPr>
            <a:endParaRPr lang="pt-PT" altLang="pt-PT" sz="24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eaLnBrk="0" hangingPunct="0">
              <a:spcBef>
                <a:spcPct val="20000"/>
              </a:spcBef>
              <a:buFont typeface="Arial" charset="0"/>
              <a:buNone/>
            </a:pPr>
            <a:endParaRPr lang="pt-PT" altLang="pt-PT" sz="24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eaLnBrk="0" hangingPunct="0">
              <a:spcBef>
                <a:spcPct val="20000"/>
              </a:spcBef>
              <a:buFont typeface="Arial" charset="0"/>
              <a:buNone/>
            </a:pPr>
            <a:endParaRPr lang="pt-PT" altLang="pt-PT" sz="24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eaLnBrk="0" hangingPunct="0">
              <a:spcBef>
                <a:spcPct val="20000"/>
              </a:spcBef>
              <a:buFont typeface="Arial" charset="0"/>
              <a:buNone/>
            </a:pPr>
            <a:r>
              <a:rPr lang="pt-PT" altLang="pt-PT" sz="2400" b="1" dirty="0" smtClean="0">
                <a:solidFill>
                  <a:srgbClr val="002060"/>
                </a:solidFill>
                <a:latin typeface="Calibri" pitchFamily="34" charset="0"/>
              </a:rPr>
              <a:t>APPENDIX – CATEGORIES AND THEIR RESEARCH THEMES</a:t>
            </a:r>
            <a:endParaRPr lang="pt-PT" altLang="pt-PT" sz="24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20000"/>
              </a:spcBef>
            </a:pPr>
            <a:endParaRPr lang="pt-PT" altLang="pt-PT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20000"/>
              </a:spcBef>
            </a:pPr>
            <a:r>
              <a:rPr lang="pt-PT" altLang="pt-PT" b="1" dirty="0" err="1" smtClean="0">
                <a:solidFill>
                  <a:srgbClr val="002060"/>
                </a:solidFill>
                <a:latin typeface="Calibri" pitchFamily="34" charset="0"/>
              </a:rPr>
              <a:t>Architecture</a:t>
            </a:r>
            <a:r>
              <a:rPr lang="pt-PT" altLang="pt-PT" b="1" dirty="0" smtClean="0">
                <a:solidFill>
                  <a:srgbClr val="002060"/>
                </a:solidFill>
                <a:latin typeface="Calibri" pitchFamily="34" charset="0"/>
              </a:rPr>
              <a:t> &amp; </a:t>
            </a:r>
            <a:r>
              <a:rPr lang="pt-PT" altLang="pt-PT" b="1" i="1" dirty="0" err="1" smtClean="0">
                <a:solidFill>
                  <a:srgbClr val="002060"/>
                </a:solidFill>
                <a:latin typeface="Calibri" pitchFamily="34" charset="0"/>
              </a:rPr>
              <a:t>Beaux</a:t>
            </a:r>
            <a:r>
              <a:rPr lang="pt-PT" altLang="pt-PT" b="1" i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b="1" i="1" dirty="0" err="1" smtClean="0">
                <a:solidFill>
                  <a:srgbClr val="002060"/>
                </a:solidFill>
                <a:latin typeface="Calibri" pitchFamily="34" charset="0"/>
              </a:rPr>
              <a:t>Arts</a:t>
            </a:r>
            <a:r>
              <a:rPr lang="pt-PT" altLang="pt-PT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dirty="0" smtClean="0">
                <a:solidFill>
                  <a:srgbClr val="002060"/>
                </a:solidFill>
                <a:latin typeface="Calibri" pitchFamily="34" charset="0"/>
              </a:rPr>
              <a:t>– </a:t>
            </a:r>
            <a:r>
              <a:rPr lang="pt-PT" altLang="pt-PT" dirty="0" err="1" smtClean="0">
                <a:solidFill>
                  <a:srgbClr val="002060"/>
                </a:solidFill>
                <a:latin typeface="Calibri" pitchFamily="34" charset="0"/>
              </a:rPr>
              <a:t>A</a:t>
            </a:r>
            <a:r>
              <a:rPr lang="pt-PT" altLang="pt-PT" dirty="0" err="1" smtClean="0">
                <a:solidFill>
                  <a:srgbClr val="002060"/>
                </a:solidFill>
                <a:latin typeface="Calibri" pitchFamily="34" charset="0"/>
              </a:rPr>
              <a:t>rts</a:t>
            </a:r>
            <a:r>
              <a:rPr lang="pt-PT" altLang="pt-PT" dirty="0" smtClean="0">
                <a:solidFill>
                  <a:srgbClr val="002060"/>
                </a:solidFill>
                <a:latin typeface="Calibri" pitchFamily="34" charset="0"/>
              </a:rPr>
              <a:t> in </a:t>
            </a:r>
            <a:r>
              <a:rPr lang="pt-PT" altLang="pt-PT" dirty="0" err="1" smtClean="0">
                <a:solidFill>
                  <a:srgbClr val="002060"/>
                </a:solidFill>
                <a:latin typeface="Calibri" pitchFamily="34" charset="0"/>
              </a:rPr>
              <a:t>Architecture</a:t>
            </a:r>
            <a:r>
              <a:rPr lang="pt-PT" altLang="pt-PT" dirty="0" smtClean="0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lang="pt-PT" altLang="pt-PT" dirty="0" err="1" smtClean="0">
                <a:solidFill>
                  <a:srgbClr val="002060"/>
                </a:solidFill>
                <a:latin typeface="Calibri" pitchFamily="34" charset="0"/>
              </a:rPr>
              <a:t>originality</a:t>
            </a:r>
            <a:r>
              <a:rPr lang="pt-PT" altLang="pt-PT" dirty="0" smtClean="0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lang="pt-PT" altLang="pt-PT" dirty="0" err="1" smtClean="0">
                <a:solidFill>
                  <a:srgbClr val="002060"/>
                </a:solidFill>
                <a:latin typeface="Calibri" pitchFamily="34" charset="0"/>
              </a:rPr>
              <a:t>authenticity</a:t>
            </a:r>
            <a:endParaRPr lang="pt-PT" altLang="pt-PT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20000"/>
              </a:spcBef>
            </a:pPr>
            <a:r>
              <a:rPr lang="pt-PT" altLang="pt-PT" b="1" dirty="0" smtClean="0">
                <a:solidFill>
                  <a:srgbClr val="002060"/>
                </a:solidFill>
                <a:latin typeface="Calibri" pitchFamily="34" charset="0"/>
              </a:rPr>
              <a:t>Design </a:t>
            </a:r>
            <a:r>
              <a:rPr lang="pt-PT" altLang="pt-PT" b="1" dirty="0" err="1" smtClean="0">
                <a:solidFill>
                  <a:srgbClr val="002060"/>
                </a:solidFill>
                <a:latin typeface="Calibri" pitchFamily="34" charset="0"/>
              </a:rPr>
              <a:t>Theory</a:t>
            </a:r>
            <a:r>
              <a:rPr lang="pt-PT" altLang="pt-PT" b="1" dirty="0" smtClean="0">
                <a:solidFill>
                  <a:srgbClr val="002060"/>
                </a:solidFill>
                <a:latin typeface="Calibri" pitchFamily="34" charset="0"/>
              </a:rPr>
              <a:t> &amp; </a:t>
            </a:r>
            <a:r>
              <a:rPr lang="pt-PT" altLang="pt-PT" b="1" dirty="0" err="1" smtClean="0">
                <a:solidFill>
                  <a:srgbClr val="002060"/>
                </a:solidFill>
                <a:latin typeface="Calibri" pitchFamily="34" charset="0"/>
              </a:rPr>
              <a:t>Methodology</a:t>
            </a:r>
            <a:r>
              <a:rPr lang="pt-PT" altLang="pt-PT" dirty="0" smtClean="0">
                <a:solidFill>
                  <a:srgbClr val="002060"/>
                </a:solidFill>
                <a:latin typeface="Calibri" pitchFamily="34" charset="0"/>
              </a:rPr>
              <a:t> – </a:t>
            </a:r>
            <a:r>
              <a:rPr lang="pt-PT" altLang="pt-PT" dirty="0" err="1" smtClean="0">
                <a:solidFill>
                  <a:srgbClr val="002060"/>
                </a:solidFill>
                <a:latin typeface="Calibri" pitchFamily="34" charset="0"/>
              </a:rPr>
              <a:t>Composition</a:t>
            </a:r>
            <a:r>
              <a:rPr lang="pt-PT" altLang="pt-PT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dirty="0" err="1" smtClean="0">
                <a:solidFill>
                  <a:srgbClr val="002060"/>
                </a:solidFill>
                <a:latin typeface="Calibri" pitchFamily="34" charset="0"/>
              </a:rPr>
              <a:t>principles</a:t>
            </a:r>
            <a:r>
              <a:rPr lang="pt-PT" altLang="pt-PT" dirty="0" smtClean="0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lang="pt-PT" altLang="pt-PT" dirty="0" err="1" smtClean="0">
                <a:solidFill>
                  <a:srgbClr val="002060"/>
                </a:solidFill>
                <a:latin typeface="Calibri" pitchFamily="34" charset="0"/>
              </a:rPr>
              <a:t>theory</a:t>
            </a:r>
            <a:r>
              <a:rPr lang="pt-PT" altLang="pt-PT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dirty="0" err="1" smtClean="0">
                <a:solidFill>
                  <a:srgbClr val="002060"/>
                </a:solidFill>
                <a:latin typeface="Calibri" pitchFamily="34" charset="0"/>
              </a:rPr>
              <a:t>of</a:t>
            </a:r>
            <a:r>
              <a:rPr lang="pt-PT" altLang="pt-PT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dirty="0" err="1" smtClean="0">
                <a:solidFill>
                  <a:srgbClr val="002060"/>
                </a:solidFill>
                <a:latin typeface="Calibri" pitchFamily="34" charset="0"/>
              </a:rPr>
              <a:t>Architecture</a:t>
            </a:r>
            <a:r>
              <a:rPr lang="pt-PT" altLang="pt-PT" dirty="0" smtClean="0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lang="pt-PT" altLang="pt-PT" dirty="0" err="1" smtClean="0">
                <a:solidFill>
                  <a:srgbClr val="002060"/>
                </a:solidFill>
                <a:latin typeface="Calibri" pitchFamily="34" charset="0"/>
              </a:rPr>
              <a:t>innovation</a:t>
            </a:r>
            <a:endParaRPr lang="pt-PT" altLang="pt-PT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20000"/>
              </a:spcBef>
            </a:pPr>
            <a:r>
              <a:rPr lang="pt-PT" altLang="pt-PT" b="1" dirty="0" err="1" smtClean="0">
                <a:solidFill>
                  <a:srgbClr val="002060"/>
                </a:solidFill>
                <a:latin typeface="Calibri" pitchFamily="34" charset="0"/>
              </a:rPr>
              <a:t>History</a:t>
            </a:r>
            <a:r>
              <a:rPr lang="pt-PT" altLang="pt-PT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b="1" dirty="0" err="1" smtClean="0">
                <a:solidFill>
                  <a:srgbClr val="002060"/>
                </a:solidFill>
                <a:latin typeface="Calibri" pitchFamily="34" charset="0"/>
              </a:rPr>
              <a:t>of</a:t>
            </a:r>
            <a:r>
              <a:rPr lang="pt-PT" altLang="pt-PT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b="1" dirty="0" err="1" smtClean="0">
                <a:solidFill>
                  <a:srgbClr val="002060"/>
                </a:solidFill>
                <a:latin typeface="Calibri" pitchFamily="34" charset="0"/>
              </a:rPr>
              <a:t>Architecture</a:t>
            </a:r>
            <a:r>
              <a:rPr lang="pt-PT" altLang="pt-PT" dirty="0" smtClean="0">
                <a:solidFill>
                  <a:srgbClr val="002060"/>
                </a:solidFill>
                <a:latin typeface="Calibri" pitchFamily="34" charset="0"/>
              </a:rPr>
              <a:t> – </a:t>
            </a:r>
            <a:r>
              <a:rPr lang="pt-PT" altLang="pt-PT" dirty="0" err="1" smtClean="0">
                <a:solidFill>
                  <a:srgbClr val="002060"/>
                </a:solidFill>
                <a:latin typeface="Calibri" pitchFamily="34" charset="0"/>
              </a:rPr>
              <a:t>history</a:t>
            </a:r>
            <a:r>
              <a:rPr lang="pt-PT" altLang="pt-PT" dirty="0" smtClean="0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lang="pt-PT" altLang="pt-PT" dirty="0" err="1" smtClean="0">
                <a:solidFill>
                  <a:srgbClr val="002060"/>
                </a:solidFill>
                <a:latin typeface="Calibri" pitchFamily="34" charset="0"/>
              </a:rPr>
              <a:t>comparative</a:t>
            </a:r>
            <a:r>
              <a:rPr lang="pt-PT" altLang="pt-PT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dirty="0" err="1" smtClean="0">
                <a:solidFill>
                  <a:srgbClr val="002060"/>
                </a:solidFill>
                <a:latin typeface="Calibri" pitchFamily="34" charset="0"/>
              </a:rPr>
              <a:t>studies</a:t>
            </a:r>
            <a:r>
              <a:rPr lang="pt-PT" altLang="pt-PT" dirty="0" smtClean="0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lang="pt-PT" altLang="pt-PT" dirty="0" err="1" smtClean="0">
                <a:solidFill>
                  <a:srgbClr val="002060"/>
                </a:solidFill>
                <a:latin typeface="Calibri" pitchFamily="34" charset="0"/>
              </a:rPr>
              <a:t>monographies</a:t>
            </a:r>
            <a:endParaRPr lang="pt-PT" altLang="pt-PT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20000"/>
              </a:spcBef>
            </a:pPr>
            <a:r>
              <a:rPr lang="pt-PT" altLang="pt-PT" b="1" dirty="0" err="1" smtClean="0">
                <a:solidFill>
                  <a:srgbClr val="002060"/>
                </a:solidFill>
                <a:latin typeface="Calibri" pitchFamily="34" charset="0"/>
              </a:rPr>
              <a:t>Building</a:t>
            </a:r>
            <a:r>
              <a:rPr lang="pt-PT" altLang="pt-PT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b="1" dirty="0" err="1" smtClean="0">
                <a:solidFill>
                  <a:srgbClr val="002060"/>
                </a:solidFill>
                <a:latin typeface="Calibri" pitchFamily="34" charset="0"/>
              </a:rPr>
              <a:t>Systems</a:t>
            </a:r>
            <a:r>
              <a:rPr lang="pt-PT" altLang="pt-PT" dirty="0" smtClean="0">
                <a:solidFill>
                  <a:srgbClr val="002060"/>
                </a:solidFill>
                <a:latin typeface="Calibri" pitchFamily="34" charset="0"/>
              </a:rPr>
              <a:t> – </a:t>
            </a:r>
            <a:r>
              <a:rPr lang="pt-PT" altLang="pt-PT" dirty="0" err="1" smtClean="0">
                <a:solidFill>
                  <a:srgbClr val="002060"/>
                </a:solidFill>
                <a:latin typeface="Calibri" pitchFamily="34" charset="0"/>
              </a:rPr>
              <a:t>sustainability</a:t>
            </a:r>
            <a:r>
              <a:rPr lang="pt-PT" altLang="pt-PT" dirty="0" smtClean="0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lang="pt-PT" altLang="pt-PT" dirty="0" err="1" smtClean="0">
                <a:solidFill>
                  <a:srgbClr val="002060"/>
                </a:solidFill>
                <a:latin typeface="Calibri" pitchFamily="34" charset="0"/>
              </a:rPr>
              <a:t>structure</a:t>
            </a:r>
            <a:r>
              <a:rPr lang="pt-PT" altLang="pt-PT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dirty="0" err="1" smtClean="0">
                <a:solidFill>
                  <a:srgbClr val="002060"/>
                </a:solidFill>
                <a:latin typeface="Calibri" pitchFamily="34" charset="0"/>
              </a:rPr>
              <a:t>rehabilitation</a:t>
            </a:r>
            <a:endParaRPr lang="pt-PT" altLang="pt-PT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20000"/>
              </a:spcBef>
            </a:pPr>
            <a:r>
              <a:rPr lang="pt-PT" altLang="pt-PT" b="1" dirty="0" err="1" smtClean="0">
                <a:solidFill>
                  <a:srgbClr val="002060"/>
                </a:solidFill>
                <a:latin typeface="Calibri" pitchFamily="34" charset="0"/>
              </a:rPr>
              <a:t>Architecture</a:t>
            </a:r>
            <a:r>
              <a:rPr lang="pt-PT" altLang="pt-PT" b="1" dirty="0" smtClean="0">
                <a:solidFill>
                  <a:srgbClr val="002060"/>
                </a:solidFill>
                <a:latin typeface="Calibri" pitchFamily="34" charset="0"/>
              </a:rPr>
              <a:t> &amp; </a:t>
            </a:r>
            <a:r>
              <a:rPr lang="pt-PT" altLang="pt-PT" b="1" dirty="0" err="1" smtClean="0">
                <a:solidFill>
                  <a:srgbClr val="002060"/>
                </a:solidFill>
                <a:latin typeface="Calibri" pitchFamily="34" charset="0"/>
              </a:rPr>
              <a:t>Sociology</a:t>
            </a:r>
            <a:r>
              <a:rPr lang="pt-PT" altLang="pt-PT" dirty="0" smtClean="0">
                <a:solidFill>
                  <a:srgbClr val="002060"/>
                </a:solidFill>
                <a:latin typeface="Calibri" pitchFamily="34" charset="0"/>
              </a:rPr>
              <a:t> – </a:t>
            </a:r>
            <a:r>
              <a:rPr lang="pt-PT" altLang="pt-PT" dirty="0" err="1" smtClean="0">
                <a:solidFill>
                  <a:srgbClr val="002060"/>
                </a:solidFill>
                <a:latin typeface="Calibri" pitchFamily="34" charset="0"/>
              </a:rPr>
              <a:t>Architecture</a:t>
            </a:r>
            <a:r>
              <a:rPr lang="pt-PT" altLang="pt-PT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dirty="0" err="1" smtClean="0">
                <a:solidFill>
                  <a:srgbClr val="002060"/>
                </a:solidFill>
                <a:latin typeface="Calibri" pitchFamily="34" charset="0"/>
              </a:rPr>
              <a:t>and</a:t>
            </a:r>
            <a:r>
              <a:rPr lang="pt-PT" altLang="pt-PT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dirty="0" err="1" smtClean="0">
                <a:solidFill>
                  <a:srgbClr val="002060"/>
                </a:solidFill>
                <a:latin typeface="Calibri" pitchFamily="34" charset="0"/>
              </a:rPr>
              <a:t>participation</a:t>
            </a:r>
            <a:r>
              <a:rPr lang="pt-PT" altLang="pt-PT" dirty="0" smtClean="0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lang="pt-PT" altLang="pt-PT" dirty="0" err="1" smtClean="0">
                <a:solidFill>
                  <a:srgbClr val="002060"/>
                </a:solidFill>
                <a:latin typeface="Calibri" pitchFamily="34" charset="0"/>
              </a:rPr>
              <a:t>profession</a:t>
            </a:r>
            <a:r>
              <a:rPr lang="pt-PT" altLang="pt-PT" dirty="0" smtClean="0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lang="pt-PT" altLang="pt-PT" dirty="0" err="1" smtClean="0">
                <a:solidFill>
                  <a:srgbClr val="002060"/>
                </a:solidFill>
                <a:latin typeface="Calibri" pitchFamily="34" charset="0"/>
              </a:rPr>
              <a:t>education</a:t>
            </a:r>
            <a:endParaRPr lang="pt-PT" altLang="pt-PT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20000"/>
              </a:spcBef>
            </a:pPr>
            <a:r>
              <a:rPr lang="pt-PT" altLang="pt-PT" b="1" dirty="0" err="1" smtClean="0">
                <a:solidFill>
                  <a:srgbClr val="002060"/>
                </a:solidFill>
                <a:latin typeface="Calibri" pitchFamily="34" charset="0"/>
              </a:rPr>
              <a:t>Urban</a:t>
            </a:r>
            <a:r>
              <a:rPr lang="pt-PT" altLang="pt-PT" b="1" dirty="0" smtClean="0">
                <a:solidFill>
                  <a:srgbClr val="002060"/>
                </a:solidFill>
                <a:latin typeface="Calibri" pitchFamily="34" charset="0"/>
              </a:rPr>
              <a:t> Design</a:t>
            </a:r>
            <a:r>
              <a:rPr lang="pt-PT" altLang="pt-PT" dirty="0" smtClean="0">
                <a:solidFill>
                  <a:srgbClr val="002060"/>
                </a:solidFill>
                <a:latin typeface="Calibri" pitchFamily="34" charset="0"/>
              </a:rPr>
              <a:t> – </a:t>
            </a:r>
            <a:r>
              <a:rPr lang="pt-PT" altLang="pt-PT" dirty="0" err="1" smtClean="0">
                <a:solidFill>
                  <a:srgbClr val="002060"/>
                </a:solidFill>
                <a:latin typeface="Calibri" pitchFamily="34" charset="0"/>
              </a:rPr>
              <a:t>morphology</a:t>
            </a:r>
            <a:r>
              <a:rPr lang="pt-PT" altLang="pt-PT" dirty="0" smtClean="0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lang="pt-PT" altLang="pt-PT" dirty="0" err="1" smtClean="0">
                <a:solidFill>
                  <a:srgbClr val="002060"/>
                </a:solidFill>
                <a:latin typeface="Calibri" pitchFamily="34" charset="0"/>
              </a:rPr>
              <a:t>urban</a:t>
            </a:r>
            <a:r>
              <a:rPr lang="pt-PT" altLang="pt-PT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dirty="0" err="1" smtClean="0">
                <a:solidFill>
                  <a:srgbClr val="002060"/>
                </a:solidFill>
                <a:latin typeface="Calibri" pitchFamily="34" charset="0"/>
              </a:rPr>
              <a:t>patterns</a:t>
            </a:r>
            <a:r>
              <a:rPr lang="pt-PT" altLang="pt-PT" dirty="0" smtClean="0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lang="pt-PT" altLang="pt-PT" dirty="0" err="1" smtClean="0">
                <a:solidFill>
                  <a:srgbClr val="002060"/>
                </a:solidFill>
                <a:latin typeface="Calibri" pitchFamily="34" charset="0"/>
              </a:rPr>
              <a:t>urban</a:t>
            </a:r>
            <a:r>
              <a:rPr lang="pt-PT" altLang="pt-PT" dirty="0" smtClean="0">
                <a:solidFill>
                  <a:srgbClr val="002060"/>
                </a:solidFill>
                <a:latin typeface="Calibri" pitchFamily="34" charset="0"/>
              </a:rPr>
              <a:t> design </a:t>
            </a:r>
            <a:r>
              <a:rPr lang="pt-PT" altLang="pt-PT" dirty="0" err="1" smtClean="0">
                <a:solidFill>
                  <a:srgbClr val="002060"/>
                </a:solidFill>
                <a:latin typeface="Calibri" pitchFamily="34" charset="0"/>
              </a:rPr>
              <a:t>and</a:t>
            </a:r>
            <a:r>
              <a:rPr lang="pt-PT" altLang="pt-PT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dirty="0" err="1" smtClean="0">
                <a:solidFill>
                  <a:srgbClr val="002060"/>
                </a:solidFill>
                <a:latin typeface="Calibri" pitchFamily="34" charset="0"/>
              </a:rPr>
              <a:t>mobility</a:t>
            </a:r>
            <a:endParaRPr lang="pt-PT" altLang="pt-PT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20000"/>
              </a:spcBef>
            </a:pPr>
            <a:r>
              <a:rPr lang="pt-PT" altLang="pt-PT" b="1" dirty="0" err="1" smtClean="0">
                <a:solidFill>
                  <a:srgbClr val="002060"/>
                </a:solidFill>
                <a:latin typeface="Calibri" pitchFamily="34" charset="0"/>
              </a:rPr>
              <a:t>Urban</a:t>
            </a:r>
            <a:r>
              <a:rPr lang="pt-PT" altLang="pt-PT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b="1" dirty="0" err="1" smtClean="0">
                <a:solidFill>
                  <a:srgbClr val="002060"/>
                </a:solidFill>
                <a:latin typeface="Calibri" pitchFamily="34" charset="0"/>
              </a:rPr>
              <a:t>Planning</a:t>
            </a:r>
            <a:r>
              <a:rPr lang="pt-PT" altLang="pt-PT" dirty="0" smtClean="0">
                <a:solidFill>
                  <a:srgbClr val="002060"/>
                </a:solidFill>
                <a:latin typeface="Calibri" pitchFamily="34" charset="0"/>
              </a:rPr>
              <a:t> – </a:t>
            </a:r>
            <a:r>
              <a:rPr lang="pt-PT" altLang="pt-PT" dirty="0" err="1" smtClean="0">
                <a:solidFill>
                  <a:srgbClr val="002060"/>
                </a:solidFill>
                <a:latin typeface="Calibri" pitchFamily="34" charset="0"/>
              </a:rPr>
              <a:t>plan</a:t>
            </a:r>
            <a:r>
              <a:rPr lang="pt-PT" altLang="pt-PT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dirty="0" err="1" smtClean="0">
                <a:solidFill>
                  <a:srgbClr val="002060"/>
                </a:solidFill>
                <a:latin typeface="Calibri" pitchFamily="34" charset="0"/>
              </a:rPr>
              <a:t>making</a:t>
            </a:r>
            <a:r>
              <a:rPr lang="pt-PT" altLang="pt-PT" dirty="0" smtClean="0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lang="pt-PT" altLang="pt-PT" dirty="0" err="1" smtClean="0">
                <a:solidFill>
                  <a:srgbClr val="002060"/>
                </a:solidFill>
                <a:latin typeface="Calibri" pitchFamily="34" charset="0"/>
              </a:rPr>
              <a:t>urban</a:t>
            </a:r>
            <a:r>
              <a:rPr lang="pt-PT" altLang="pt-PT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dirty="0" err="1" smtClean="0">
                <a:solidFill>
                  <a:srgbClr val="002060"/>
                </a:solidFill>
                <a:latin typeface="Calibri" pitchFamily="34" charset="0"/>
              </a:rPr>
              <a:t>politics</a:t>
            </a:r>
            <a:r>
              <a:rPr lang="pt-PT" altLang="pt-PT" dirty="0" smtClean="0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lang="pt-PT" altLang="pt-PT" dirty="0" err="1" smtClean="0">
                <a:solidFill>
                  <a:srgbClr val="002060"/>
                </a:solidFill>
                <a:latin typeface="Calibri" pitchFamily="34" charset="0"/>
              </a:rPr>
              <a:t>mobility</a:t>
            </a:r>
            <a:r>
              <a:rPr lang="pt-PT" altLang="pt-PT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dirty="0" err="1" smtClean="0">
                <a:solidFill>
                  <a:srgbClr val="002060"/>
                </a:solidFill>
                <a:latin typeface="Calibri" pitchFamily="34" charset="0"/>
              </a:rPr>
              <a:t>issues</a:t>
            </a:r>
            <a:endParaRPr lang="pt-PT" altLang="pt-PT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20000"/>
              </a:spcBef>
            </a:pPr>
            <a:r>
              <a:rPr lang="pt-PT" altLang="pt-PT" b="1" dirty="0" err="1" smtClean="0">
                <a:solidFill>
                  <a:srgbClr val="002060"/>
                </a:solidFill>
                <a:latin typeface="Calibri" pitchFamily="34" charset="0"/>
              </a:rPr>
              <a:t>Architecture</a:t>
            </a:r>
            <a:r>
              <a:rPr lang="pt-PT" altLang="pt-PT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b="1" dirty="0" err="1" smtClean="0">
                <a:solidFill>
                  <a:srgbClr val="002060"/>
                </a:solidFill>
                <a:latin typeface="Calibri" pitchFamily="34" charset="0"/>
              </a:rPr>
              <a:t>and</a:t>
            </a:r>
            <a:r>
              <a:rPr lang="pt-PT" altLang="pt-PT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b="1" dirty="0" err="1" smtClean="0">
                <a:solidFill>
                  <a:srgbClr val="002060"/>
                </a:solidFill>
                <a:latin typeface="Calibri" pitchFamily="34" charset="0"/>
              </a:rPr>
              <a:t>Value</a:t>
            </a:r>
            <a:r>
              <a:rPr lang="pt-PT" altLang="pt-PT" dirty="0" smtClean="0">
                <a:solidFill>
                  <a:srgbClr val="002060"/>
                </a:solidFill>
                <a:latin typeface="Calibri" pitchFamily="34" charset="0"/>
              </a:rPr>
              <a:t> – </a:t>
            </a:r>
            <a:r>
              <a:rPr lang="pt-PT" altLang="pt-PT" dirty="0" err="1" smtClean="0">
                <a:solidFill>
                  <a:srgbClr val="002060"/>
                </a:solidFill>
                <a:latin typeface="Calibri" pitchFamily="34" charset="0"/>
              </a:rPr>
              <a:t>housing</a:t>
            </a:r>
            <a:r>
              <a:rPr lang="pt-PT" altLang="pt-PT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dirty="0" err="1" smtClean="0">
                <a:solidFill>
                  <a:srgbClr val="002060"/>
                </a:solidFill>
                <a:latin typeface="Calibri" pitchFamily="34" charset="0"/>
              </a:rPr>
              <a:t>plan</a:t>
            </a:r>
            <a:r>
              <a:rPr lang="pt-PT" altLang="pt-PT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altLang="pt-PT" dirty="0" err="1" smtClean="0">
                <a:solidFill>
                  <a:srgbClr val="002060"/>
                </a:solidFill>
                <a:latin typeface="Calibri" pitchFamily="34" charset="0"/>
              </a:rPr>
              <a:t>optimization</a:t>
            </a:r>
            <a:endParaRPr lang="pt-PT" altLang="pt-PT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20000"/>
              </a:spcBef>
            </a:pPr>
            <a:endParaRPr lang="pt-PT" altLang="pt-PT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7527</TotalTime>
  <Words>1185</Words>
  <Application>Microsoft Office PowerPoint</Application>
  <PresentationFormat>Apresentação no Ecrã (4:3)</PresentationFormat>
  <Paragraphs>1136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8</vt:i4>
      </vt:variant>
    </vt:vector>
  </HeadingPairs>
  <TitlesOfParts>
    <vt:vector size="9" baseType="lpstr">
      <vt:lpstr>Tema do Office</vt:lpstr>
      <vt:lpstr>Diapositivo 1</vt:lpstr>
      <vt:lpstr>Diapositivo 2</vt:lpstr>
      <vt:lpstr>Diapositivo 3</vt:lpstr>
      <vt:lpstr>Diapositivo 4</vt:lpstr>
      <vt:lpstr>Diapositivo 5</vt:lpstr>
      <vt:lpstr>Diapositivo 6</vt:lpstr>
      <vt:lpstr>Diapositivo 7</vt:lpstr>
      <vt:lpstr>Diapositivo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utilizador</dc:creator>
  <cp:lastModifiedBy>JMC</cp:lastModifiedBy>
  <cp:revision>425</cp:revision>
  <cp:lastPrinted>2013-11-11T18:06:36Z</cp:lastPrinted>
  <dcterms:created xsi:type="dcterms:W3CDTF">2011-07-19T09:34:00Z</dcterms:created>
  <dcterms:modified xsi:type="dcterms:W3CDTF">2015-11-22T19:10:11Z</dcterms:modified>
</cp:coreProperties>
</file>