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8" r:id="rId2"/>
  </p:sldMasterIdLst>
  <p:notesMasterIdLst>
    <p:notesMasterId r:id="rId23"/>
  </p:notesMasterIdLst>
  <p:handoutMasterIdLst>
    <p:handoutMasterId r:id="rId24"/>
  </p:handoutMasterIdLst>
  <p:sldIdLst>
    <p:sldId id="263" r:id="rId3"/>
    <p:sldId id="272" r:id="rId4"/>
    <p:sldId id="274" r:id="rId5"/>
    <p:sldId id="275" r:id="rId6"/>
    <p:sldId id="271"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Lst>
  <p:sldSz cx="9144000" cy="5143500" type="screen16x9"/>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0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007" autoAdjust="0"/>
  </p:normalViewPr>
  <p:slideViewPr>
    <p:cSldViewPr>
      <p:cViewPr>
        <p:scale>
          <a:sx n="100" d="100"/>
          <a:sy n="100" d="100"/>
        </p:scale>
        <p:origin x="-444"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271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0B1A55-A437-44BB-8192-0372918FB904}" type="datetimeFigureOut">
              <a:rPr lang="en-AU" smtClean="0"/>
              <a:t>24/06/2015</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213CB5-FC01-401D-9087-209F310DE286}" type="slidenum">
              <a:rPr lang="en-AU" smtClean="0"/>
              <a:t>‹#›</a:t>
            </a:fld>
            <a:endParaRPr lang="en-AU" dirty="0"/>
          </a:p>
        </p:txBody>
      </p:sp>
    </p:spTree>
    <p:extLst>
      <p:ext uri="{BB962C8B-B14F-4D97-AF65-F5344CB8AC3E}">
        <p14:creationId xmlns:p14="http://schemas.microsoft.com/office/powerpoint/2010/main" val="972261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153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3C5E4DE-8965-9C47-8AE4-4B72D8D0408E}" type="slidenum">
              <a:rPr lang="en-GB"/>
              <a:pPr/>
              <a:t>‹#›</a:t>
            </a:fld>
            <a:endParaRPr lang="en-GB" dirty="0"/>
          </a:p>
        </p:txBody>
      </p:sp>
    </p:spTree>
    <p:extLst>
      <p:ext uri="{BB962C8B-B14F-4D97-AF65-F5344CB8AC3E}">
        <p14:creationId xmlns:p14="http://schemas.microsoft.com/office/powerpoint/2010/main" val="1165158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C5E4DE-8965-9C47-8AE4-4B72D8D0408E}" type="slidenum">
              <a:rPr lang="en-GB" smtClean="0"/>
              <a:pPr/>
              <a:t>4</a:t>
            </a:fld>
            <a:endParaRPr lang="en-GB" dirty="0"/>
          </a:p>
        </p:txBody>
      </p:sp>
    </p:spTree>
    <p:extLst>
      <p:ext uri="{BB962C8B-B14F-4D97-AF65-F5344CB8AC3E}">
        <p14:creationId xmlns:p14="http://schemas.microsoft.com/office/powerpoint/2010/main" val="194403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tabLst>
                <a:tab pos="361950" algn="l"/>
              </a:tabLst>
            </a:pPr>
            <a:r>
              <a:rPr lang="en-AU" sz="1200" dirty="0" smtClean="0"/>
              <a:t>To determine the effects that DCPs have on properties designated, it is essential to make a comparison with properties that are not designated. Properties that are not designated in a DCP are not affected by the </a:t>
            </a:r>
            <a:r>
              <a:rPr lang="en-AU" sz="1200" i="1" dirty="0" smtClean="0"/>
              <a:t>Code</a:t>
            </a:r>
            <a:r>
              <a:rPr lang="en-AU" sz="1200" dirty="0" smtClean="0"/>
              <a:t>. Therefore, regardless of what improvements are on the property, it can be transformed into a vacant parcel at any time by removing or demolishing the existing improvements. These properties are not affected by restriction effects or scarcity effects. </a:t>
            </a:r>
          </a:p>
          <a:p>
            <a:pPr marL="342900" indent="-342900">
              <a:buFont typeface="+mj-lt"/>
              <a:buAutoNum type="arabicPeriod"/>
              <a:tabLst>
                <a:tab pos="361950" algn="l"/>
              </a:tabLst>
            </a:pPr>
            <a:r>
              <a:rPr lang="en-AU" sz="1200" dirty="0" smtClean="0"/>
              <a:t>Pre-war houses located in DCPs are affected by restriction effects and scarcity effects. Restriction effects occur as a potential higher and better use of the site is unachievable. This is a due to the </a:t>
            </a:r>
            <a:r>
              <a:rPr lang="en-AU" sz="1200" i="1" dirty="0" smtClean="0"/>
              <a:t>Code </a:t>
            </a:r>
            <a:r>
              <a:rPr lang="en-AU" sz="1200" dirty="0" smtClean="0"/>
              <a:t>which stipulates pre-war houses cannot be removed or demolished. As a result, these properties are unable to be transformed into vacant sites, reducing the supply of vacant land. </a:t>
            </a:r>
          </a:p>
          <a:p>
            <a:pPr marL="342900" indent="-342900">
              <a:buFont typeface="+mj-lt"/>
              <a:buAutoNum type="arabicPeriod"/>
              <a:tabLst>
                <a:tab pos="361950" algn="l"/>
              </a:tabLst>
            </a:pPr>
            <a:r>
              <a:rPr lang="en-AU" sz="1200" dirty="0" smtClean="0"/>
              <a:t>This situation is represented graphically using supply and demand curves. A decrease in supply, from S1 to S2, causes the equilibrium price to rise. Demand D1 is inelastic, it remains unchanged, due to two factors. First, positive amenity effects created by the DCP enhance the liveability and desirability. Second, vacant land outside of DCPs may not be considered an acceptable substitute. The difference between P1 and P2, represents the price premium buyers pay for vacant sites located in a DCP. </a:t>
            </a:r>
            <a:endParaRPr lang="en-AU" sz="1200" dirty="0">
              <a:solidFill>
                <a:srgbClr val="FF0000"/>
              </a:solidFill>
            </a:endParaRPr>
          </a:p>
        </p:txBody>
      </p:sp>
      <p:sp>
        <p:nvSpPr>
          <p:cNvPr id="4" name="Slide Number Placeholder 3"/>
          <p:cNvSpPr>
            <a:spLocks noGrp="1"/>
          </p:cNvSpPr>
          <p:nvPr>
            <p:ph type="sldNum" sz="quarter" idx="10"/>
          </p:nvPr>
        </p:nvSpPr>
        <p:spPr/>
        <p:txBody>
          <a:bodyPr/>
          <a:lstStyle/>
          <a:p>
            <a:fld id="{A3C5E4DE-8965-9C47-8AE4-4B72D8D0408E}" type="slidenum">
              <a:rPr lang="en-GB" smtClean="0"/>
              <a:pPr/>
              <a:t>6</a:t>
            </a:fld>
            <a:endParaRPr lang="en-GB" dirty="0"/>
          </a:p>
        </p:txBody>
      </p:sp>
    </p:spTree>
    <p:extLst>
      <p:ext uri="{BB962C8B-B14F-4D97-AF65-F5344CB8AC3E}">
        <p14:creationId xmlns:p14="http://schemas.microsoft.com/office/powerpoint/2010/main" val="194403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228600"/>
            <a:ext cx="7620000" cy="685800"/>
          </a:xfrm>
        </p:spPr>
        <p:txBody>
          <a:bodyPr/>
          <a:lstStyle/>
          <a:p>
            <a:r>
              <a:rPr lang="en-US" dirty="0"/>
              <a:t>Click to </a:t>
            </a:r>
            <a:r>
              <a:rPr lang="en-US" dirty="0" smtClean="0"/>
              <a:t>edit</a:t>
            </a:r>
            <a:br>
              <a:rPr lang="en-US" dirty="0" smtClean="0"/>
            </a:br>
            <a:r>
              <a:rPr lang="en-US" dirty="0" smtClean="0"/>
              <a:t>Master </a:t>
            </a:r>
            <a:r>
              <a:rPr lang="en-US" dirty="0"/>
              <a:t>title style</a:t>
            </a:r>
          </a:p>
        </p:txBody>
      </p:sp>
      <p:sp>
        <p:nvSpPr>
          <p:cNvPr id="3" name="Subtitle 2"/>
          <p:cNvSpPr>
            <a:spLocks noGrp="1"/>
          </p:cNvSpPr>
          <p:nvPr>
            <p:ph type="subTitle" idx="1" hasCustomPrompt="1"/>
          </p:nvPr>
        </p:nvSpPr>
        <p:spPr>
          <a:xfrm>
            <a:off x="762000" y="1143000"/>
            <a:ext cx="7620000" cy="30861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a:t>
            </a:r>
            <a:r>
              <a:rPr lang="en-US" dirty="0" smtClean="0"/>
              <a:t> add body text</a:t>
            </a:r>
            <a:endParaRPr lang="en-US" dirty="0"/>
          </a:p>
        </p:txBody>
      </p:sp>
      <p:sp>
        <p:nvSpPr>
          <p:cNvPr id="6" name="Line 4"/>
          <p:cNvSpPr>
            <a:spLocks noChangeShapeType="1"/>
          </p:cNvSpPr>
          <p:nvPr userDrawn="1"/>
        </p:nvSpPr>
        <p:spPr bwMode="auto">
          <a:xfrm flipV="1">
            <a:off x="762000" y="2286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7" name="Line 6"/>
          <p:cNvSpPr>
            <a:spLocks noChangeShapeType="1"/>
          </p:cNvSpPr>
          <p:nvPr userDrawn="1"/>
        </p:nvSpPr>
        <p:spPr bwMode="auto">
          <a:xfrm flipV="1">
            <a:off x="762000" y="9144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228600"/>
            <a:ext cx="7620000" cy="685800"/>
          </a:xfrm>
        </p:spPr>
        <p:txBody>
          <a:bodyPr/>
          <a:lstStyle/>
          <a:p>
            <a:r>
              <a:rPr lang="en-US" dirty="0"/>
              <a:t>Click to </a:t>
            </a:r>
            <a:r>
              <a:rPr lang="en-US" dirty="0" smtClean="0"/>
              <a:t>edit</a:t>
            </a:r>
            <a:br>
              <a:rPr lang="en-US" dirty="0" smtClean="0"/>
            </a:br>
            <a:r>
              <a:rPr lang="en-US" dirty="0" smtClean="0"/>
              <a:t>Master </a:t>
            </a:r>
            <a:r>
              <a:rPr lang="en-US" dirty="0"/>
              <a:t>title style</a:t>
            </a:r>
          </a:p>
        </p:txBody>
      </p:sp>
      <p:sp>
        <p:nvSpPr>
          <p:cNvPr id="3" name="Subtitle 2"/>
          <p:cNvSpPr>
            <a:spLocks noGrp="1"/>
          </p:cNvSpPr>
          <p:nvPr>
            <p:ph type="subTitle" idx="1" hasCustomPrompt="1"/>
          </p:nvPr>
        </p:nvSpPr>
        <p:spPr>
          <a:xfrm>
            <a:off x="762000" y="1143000"/>
            <a:ext cx="7620000" cy="30861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a:t>
            </a:r>
            <a:r>
              <a:rPr lang="en-US" dirty="0" smtClean="0"/>
              <a:t> add body text</a:t>
            </a:r>
            <a:endParaRPr lang="en-US" dirty="0"/>
          </a:p>
        </p:txBody>
      </p:sp>
      <p:sp>
        <p:nvSpPr>
          <p:cNvPr id="8" name="Line 4"/>
          <p:cNvSpPr>
            <a:spLocks noChangeShapeType="1"/>
          </p:cNvSpPr>
          <p:nvPr userDrawn="1"/>
        </p:nvSpPr>
        <p:spPr bwMode="auto">
          <a:xfrm flipV="1">
            <a:off x="762000" y="2286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
        <p:nvSpPr>
          <p:cNvPr id="9" name="Line 6"/>
          <p:cNvSpPr>
            <a:spLocks noChangeShapeType="1"/>
          </p:cNvSpPr>
          <p:nvPr userDrawn="1"/>
        </p:nvSpPr>
        <p:spPr bwMode="auto">
          <a:xfrm flipV="1">
            <a:off x="762000" y="9144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t>
            </a:r>
            <a:r>
              <a:rPr lang="en-US" dirty="0" smtClean="0"/>
              <a:t>edit</a:t>
            </a:r>
            <a:br>
              <a:rPr lang="en-US" dirty="0" smtClean="0"/>
            </a:br>
            <a:r>
              <a:rPr lang="en-US" dirty="0" smtClean="0"/>
              <a:t>Master </a:t>
            </a:r>
            <a:r>
              <a:rPr lang="en-US" dirty="0"/>
              <a:t>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Line 4"/>
          <p:cNvSpPr>
            <a:spLocks noChangeShapeType="1"/>
          </p:cNvSpPr>
          <p:nvPr userDrawn="1"/>
        </p:nvSpPr>
        <p:spPr bwMode="auto">
          <a:xfrm flipV="1">
            <a:off x="762000" y="2286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
        <p:nvSpPr>
          <p:cNvPr id="11" name="Line 6"/>
          <p:cNvSpPr>
            <a:spLocks noChangeShapeType="1"/>
          </p:cNvSpPr>
          <p:nvPr userDrawn="1"/>
        </p:nvSpPr>
        <p:spPr bwMode="auto">
          <a:xfrm flipV="1">
            <a:off x="762000" y="9144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3" name="Content Placeholder 2"/>
          <p:cNvSpPr>
            <a:spLocks noGrp="1"/>
          </p:cNvSpPr>
          <p:nvPr>
            <p:ph sz="half" idx="1"/>
          </p:nvPr>
        </p:nvSpPr>
        <p:spPr>
          <a:xfrm>
            <a:off x="762000" y="1200151"/>
            <a:ext cx="3657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3" y="1200151"/>
            <a:ext cx="38100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Line 4"/>
          <p:cNvSpPr>
            <a:spLocks noChangeShapeType="1"/>
          </p:cNvSpPr>
          <p:nvPr userDrawn="1"/>
        </p:nvSpPr>
        <p:spPr bwMode="auto">
          <a:xfrm flipV="1">
            <a:off x="762000" y="2286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
        <p:nvSpPr>
          <p:cNvPr id="11" name="Line 6"/>
          <p:cNvSpPr>
            <a:spLocks noChangeShapeType="1"/>
          </p:cNvSpPr>
          <p:nvPr userDrawn="1"/>
        </p:nvSpPr>
        <p:spPr bwMode="auto">
          <a:xfrm flipV="1">
            <a:off x="762000" y="9144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151335"/>
            <a:ext cx="37353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2000" y="1631156"/>
            <a:ext cx="37353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151335"/>
            <a:ext cx="37369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631156"/>
            <a:ext cx="37369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762000" y="228600"/>
            <a:ext cx="7620000" cy="6858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11" name="Line 4"/>
          <p:cNvSpPr>
            <a:spLocks noChangeShapeType="1"/>
          </p:cNvSpPr>
          <p:nvPr userDrawn="1"/>
        </p:nvSpPr>
        <p:spPr bwMode="auto">
          <a:xfrm flipV="1">
            <a:off x="762000" y="2286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
        <p:nvSpPr>
          <p:cNvPr id="12" name="Line 6"/>
          <p:cNvSpPr>
            <a:spLocks noChangeShapeType="1"/>
          </p:cNvSpPr>
          <p:nvPr userDrawn="1"/>
        </p:nvSpPr>
        <p:spPr bwMode="auto">
          <a:xfrm flipV="1">
            <a:off x="762000" y="9144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228600"/>
            <a:ext cx="7620000" cy="6858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7" name="Line 4"/>
          <p:cNvSpPr>
            <a:spLocks noChangeShapeType="1"/>
          </p:cNvSpPr>
          <p:nvPr userDrawn="1"/>
        </p:nvSpPr>
        <p:spPr bwMode="auto">
          <a:xfrm flipV="1">
            <a:off x="762000" y="2286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
        <p:nvSpPr>
          <p:cNvPr id="8" name="Line 6"/>
          <p:cNvSpPr>
            <a:spLocks noChangeShapeType="1"/>
          </p:cNvSpPr>
          <p:nvPr userDrawn="1"/>
        </p:nvSpPr>
        <p:spPr bwMode="auto">
          <a:xfrm flipV="1">
            <a:off x="762000" y="9144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85850"/>
            <a:ext cx="4806950" cy="3508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2003" y="1076327"/>
            <a:ext cx="27035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hasCustomPrompt="1"/>
          </p:nvPr>
        </p:nvSpPr>
        <p:spPr>
          <a:xfrm>
            <a:off x="762000" y="228600"/>
            <a:ext cx="7620000" cy="6858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9" name="Line 4"/>
          <p:cNvSpPr>
            <a:spLocks noChangeShapeType="1"/>
          </p:cNvSpPr>
          <p:nvPr userDrawn="1"/>
        </p:nvSpPr>
        <p:spPr bwMode="auto">
          <a:xfrm flipV="1">
            <a:off x="762000" y="2286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
        <p:nvSpPr>
          <p:cNvPr id="10" name="Line 6"/>
          <p:cNvSpPr>
            <a:spLocks noChangeShapeType="1"/>
          </p:cNvSpPr>
          <p:nvPr userDrawn="1"/>
        </p:nvSpPr>
        <p:spPr bwMode="auto">
          <a:xfrm flipV="1">
            <a:off x="762000" y="9144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62000" y="1143001"/>
            <a:ext cx="7620000" cy="24574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762000" y="3714751"/>
            <a:ext cx="76200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hasCustomPrompt="1"/>
          </p:nvPr>
        </p:nvSpPr>
        <p:spPr>
          <a:xfrm>
            <a:off x="762000" y="228600"/>
            <a:ext cx="7620000" cy="6858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9" name="Line 4"/>
          <p:cNvSpPr>
            <a:spLocks noChangeShapeType="1"/>
          </p:cNvSpPr>
          <p:nvPr userDrawn="1"/>
        </p:nvSpPr>
        <p:spPr bwMode="auto">
          <a:xfrm flipV="1">
            <a:off x="762000" y="2286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
        <p:nvSpPr>
          <p:cNvPr id="10" name="Line 6"/>
          <p:cNvSpPr>
            <a:spLocks noChangeShapeType="1"/>
          </p:cNvSpPr>
          <p:nvPr userDrawn="1"/>
        </p:nvSpPr>
        <p:spPr bwMode="auto">
          <a:xfrm flipV="1">
            <a:off x="762000" y="914401"/>
            <a:ext cx="7620000" cy="1"/>
          </a:xfrm>
          <a:prstGeom prst="line">
            <a:avLst/>
          </a:prstGeom>
          <a:noFill/>
          <a:ln w="15875" cap="flat" cmpd="sng" algn="ctr">
            <a:solidFill>
              <a:srgbClr val="FFFFFF"/>
            </a:solidFill>
            <a:prstDash val="solid"/>
            <a:round/>
            <a:headEnd type="none" w="med" len="med"/>
            <a:tailEnd type="none" w="med" len="med"/>
          </a:ln>
          <a:effectLst/>
        </p:spPr>
        <p:txBody>
          <a:bodyPr/>
          <a:lstStyle/>
          <a:p>
            <a:pPr>
              <a:defRPr/>
            </a:pP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t>
            </a:r>
            <a:r>
              <a:rPr lang="en-US" dirty="0" smtClean="0"/>
              <a:t>edit</a:t>
            </a:r>
            <a:br>
              <a:rPr lang="en-US" dirty="0" smtClean="0"/>
            </a:br>
            <a:r>
              <a:rPr lang="en-US" dirty="0" smtClean="0"/>
              <a:t>Master </a:t>
            </a:r>
            <a:r>
              <a:rPr lang="en-US" dirty="0"/>
              <a:t>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4"/>
          <p:cNvSpPr>
            <a:spLocks noChangeShapeType="1"/>
          </p:cNvSpPr>
          <p:nvPr userDrawn="1"/>
        </p:nvSpPr>
        <p:spPr bwMode="auto">
          <a:xfrm flipV="1">
            <a:off x="762000" y="2286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9" name="Line 6"/>
          <p:cNvSpPr>
            <a:spLocks noChangeShapeType="1"/>
          </p:cNvSpPr>
          <p:nvPr userDrawn="1"/>
        </p:nvSpPr>
        <p:spPr bwMode="auto">
          <a:xfrm flipV="1">
            <a:off x="762000" y="9144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3" name="Content Placeholder 2"/>
          <p:cNvSpPr>
            <a:spLocks noGrp="1"/>
          </p:cNvSpPr>
          <p:nvPr>
            <p:ph sz="half" idx="1"/>
          </p:nvPr>
        </p:nvSpPr>
        <p:spPr>
          <a:xfrm>
            <a:off x="762000" y="1200151"/>
            <a:ext cx="3657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3" y="1200151"/>
            <a:ext cx="38100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4"/>
          <p:cNvSpPr>
            <a:spLocks noChangeShapeType="1"/>
          </p:cNvSpPr>
          <p:nvPr userDrawn="1"/>
        </p:nvSpPr>
        <p:spPr bwMode="auto">
          <a:xfrm flipV="1">
            <a:off x="762000" y="2286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9" name="Line 6"/>
          <p:cNvSpPr>
            <a:spLocks noChangeShapeType="1"/>
          </p:cNvSpPr>
          <p:nvPr userDrawn="1"/>
        </p:nvSpPr>
        <p:spPr bwMode="auto">
          <a:xfrm flipV="1">
            <a:off x="762000" y="9144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151335"/>
            <a:ext cx="37353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2000" y="1631156"/>
            <a:ext cx="37353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151335"/>
            <a:ext cx="37369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631156"/>
            <a:ext cx="37369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762000" y="228600"/>
            <a:ext cx="7620000" cy="6858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11" name="Line 4"/>
          <p:cNvSpPr>
            <a:spLocks noChangeShapeType="1"/>
          </p:cNvSpPr>
          <p:nvPr userDrawn="1"/>
        </p:nvSpPr>
        <p:spPr bwMode="auto">
          <a:xfrm flipV="1">
            <a:off x="762000" y="2286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12" name="Line 6"/>
          <p:cNvSpPr>
            <a:spLocks noChangeShapeType="1"/>
          </p:cNvSpPr>
          <p:nvPr userDrawn="1"/>
        </p:nvSpPr>
        <p:spPr bwMode="auto">
          <a:xfrm flipV="1">
            <a:off x="762000" y="9144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2000" y="228600"/>
            <a:ext cx="7620000" cy="6858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7" name="Line 4"/>
          <p:cNvSpPr>
            <a:spLocks noChangeShapeType="1"/>
          </p:cNvSpPr>
          <p:nvPr userDrawn="1"/>
        </p:nvSpPr>
        <p:spPr bwMode="auto">
          <a:xfrm flipV="1">
            <a:off x="762000" y="2286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8" name="Line 6"/>
          <p:cNvSpPr>
            <a:spLocks noChangeShapeType="1"/>
          </p:cNvSpPr>
          <p:nvPr userDrawn="1"/>
        </p:nvSpPr>
        <p:spPr bwMode="auto">
          <a:xfrm flipV="1">
            <a:off x="762000" y="9144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085850"/>
            <a:ext cx="4806950" cy="3508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2003" y="1076327"/>
            <a:ext cx="27035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hasCustomPrompt="1"/>
          </p:nvPr>
        </p:nvSpPr>
        <p:spPr>
          <a:xfrm>
            <a:off x="762000" y="228600"/>
            <a:ext cx="7620000" cy="6858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9" name="Line 4"/>
          <p:cNvSpPr>
            <a:spLocks noChangeShapeType="1"/>
          </p:cNvSpPr>
          <p:nvPr userDrawn="1"/>
        </p:nvSpPr>
        <p:spPr bwMode="auto">
          <a:xfrm flipV="1">
            <a:off x="762000" y="2286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10" name="Line 6"/>
          <p:cNvSpPr>
            <a:spLocks noChangeShapeType="1"/>
          </p:cNvSpPr>
          <p:nvPr userDrawn="1"/>
        </p:nvSpPr>
        <p:spPr bwMode="auto">
          <a:xfrm flipV="1">
            <a:off x="762000" y="9144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62000" y="1143001"/>
            <a:ext cx="7620000" cy="24574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762000" y="3714751"/>
            <a:ext cx="76200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hasCustomPrompt="1"/>
          </p:nvPr>
        </p:nvSpPr>
        <p:spPr>
          <a:xfrm>
            <a:off x="762000" y="228600"/>
            <a:ext cx="7620000" cy="685800"/>
          </a:xfrm>
        </p:spPr>
        <p:txBody>
          <a:bodyPr/>
          <a:lstStyle/>
          <a:p>
            <a:r>
              <a:rPr lang="en-US" dirty="0"/>
              <a:t>Click to edit</a:t>
            </a:r>
            <a:r>
              <a:rPr lang="en-US" dirty="0" smtClean="0"/>
              <a:t> </a:t>
            </a:r>
            <a:br>
              <a:rPr lang="en-US" dirty="0" smtClean="0"/>
            </a:br>
            <a:r>
              <a:rPr lang="en-US" dirty="0" smtClean="0"/>
              <a:t>Master </a:t>
            </a:r>
            <a:r>
              <a:rPr lang="en-US" dirty="0"/>
              <a:t>title style</a:t>
            </a:r>
          </a:p>
        </p:txBody>
      </p:sp>
      <p:sp>
        <p:nvSpPr>
          <p:cNvPr id="9" name="Line 4"/>
          <p:cNvSpPr>
            <a:spLocks noChangeShapeType="1"/>
          </p:cNvSpPr>
          <p:nvPr userDrawn="1"/>
        </p:nvSpPr>
        <p:spPr bwMode="auto">
          <a:xfrm flipV="1">
            <a:off x="762000" y="2286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10" name="Line 6"/>
          <p:cNvSpPr>
            <a:spLocks noChangeShapeType="1"/>
          </p:cNvSpPr>
          <p:nvPr userDrawn="1"/>
        </p:nvSpPr>
        <p:spPr bwMode="auto">
          <a:xfrm flipV="1">
            <a:off x="762000" y="914401"/>
            <a:ext cx="7620000" cy="1"/>
          </a:xfrm>
          <a:prstGeom prst="line">
            <a:avLst/>
          </a:prstGeom>
          <a:noFill/>
          <a:ln w="15875" cap="flat" cmpd="sng" algn="ctr">
            <a:solidFill>
              <a:schemeClr val="tx1"/>
            </a:solidFill>
            <a:prstDash val="solid"/>
            <a:round/>
            <a:headEnd type="none" w="med" len="med"/>
            <a:tailEnd type="none" w="med" len="med"/>
          </a:ln>
          <a:effectLst/>
        </p:spPr>
        <p:txBody>
          <a:body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PNG_Files_White.png"/>
          <p:cNvPicPr>
            <a:picLocks noChangeAspect="1"/>
          </p:cNvPicPr>
          <p:nvPr userDrawn="1"/>
        </p:nvPicPr>
        <p:blipFill rotWithShape="1">
          <a:blip r:embed="rId11" cstate="print"/>
          <a:srcRect t="26291" r="221"/>
          <a:stretch/>
        </p:blipFill>
        <p:spPr>
          <a:xfrm>
            <a:off x="1043608" y="735303"/>
            <a:ext cx="8100392" cy="4408197"/>
          </a:xfrm>
          <a:prstGeom prst="rect">
            <a:avLst/>
          </a:prstGeom>
        </p:spPr>
      </p:pic>
      <p:sp>
        <p:nvSpPr>
          <p:cNvPr id="1026" name="Rectangle 2"/>
          <p:cNvSpPr>
            <a:spLocks noGrp="1" noChangeArrowheads="1"/>
          </p:cNvSpPr>
          <p:nvPr>
            <p:ph type="title"/>
          </p:nvPr>
        </p:nvSpPr>
        <p:spPr bwMode="auto">
          <a:xfrm>
            <a:off x="762000" y="285750"/>
            <a:ext cx="7620000" cy="685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a:t>
            </a:r>
            <a:r>
              <a:rPr lang="en-GB" dirty="0" smtClean="0"/>
              <a:t>edit</a:t>
            </a:r>
            <a:br>
              <a:rPr lang="en-GB" dirty="0" smtClean="0"/>
            </a:br>
            <a:r>
              <a:rPr lang="en-GB" dirty="0" smtClean="0"/>
              <a:t>Master </a:t>
            </a:r>
            <a:r>
              <a:rPr lang="en-GB" dirty="0"/>
              <a:t>title style</a:t>
            </a:r>
          </a:p>
        </p:txBody>
      </p:sp>
      <p:sp>
        <p:nvSpPr>
          <p:cNvPr id="1029" name="Rectangle 5"/>
          <p:cNvSpPr>
            <a:spLocks noGrp="1" noChangeArrowheads="1"/>
          </p:cNvSpPr>
          <p:nvPr>
            <p:ph type="body" idx="1"/>
          </p:nvPr>
        </p:nvSpPr>
        <p:spPr bwMode="auto">
          <a:xfrm>
            <a:off x="762000" y="1143000"/>
            <a:ext cx="7620000" cy="3714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p:cNvSpPr txBox="1"/>
          <p:nvPr userDrawn="1"/>
        </p:nvSpPr>
        <p:spPr>
          <a:xfrm>
            <a:off x="107504" y="4938142"/>
            <a:ext cx="3810000" cy="153888"/>
          </a:xfrm>
          <a:custGeom>
            <a:avLst/>
            <a:gdLst>
              <a:gd name="connsiteX0" fmla="*/ 0 w 1300211"/>
              <a:gd name="connsiteY0" fmla="*/ 0 h 194925"/>
              <a:gd name="connsiteX1" fmla="*/ 1300211 w 1300211"/>
              <a:gd name="connsiteY1" fmla="*/ 0 h 194925"/>
              <a:gd name="connsiteX2" fmla="*/ 1300211 w 1300211"/>
              <a:gd name="connsiteY2" fmla="*/ 194925 h 194925"/>
              <a:gd name="connsiteX3" fmla="*/ 0 w 1300211"/>
              <a:gd name="connsiteY3" fmla="*/ 194925 h 194925"/>
              <a:gd name="connsiteX4" fmla="*/ 0 w 1300211"/>
              <a:gd name="connsiteY4" fmla="*/ 0 h 19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11" h="194925">
                <a:moveTo>
                  <a:pt x="0" y="0"/>
                </a:moveTo>
                <a:lnTo>
                  <a:pt x="1300211" y="0"/>
                </a:lnTo>
                <a:lnTo>
                  <a:pt x="1300211" y="194925"/>
                </a:lnTo>
                <a:lnTo>
                  <a:pt x="0" y="194925"/>
                </a:lnTo>
                <a:lnTo>
                  <a:pt x="0" y="0"/>
                </a:lnTo>
                <a:close/>
              </a:path>
            </a:pathLst>
          </a:custGeom>
          <a:noFill/>
        </p:spPr>
        <p:txBody>
          <a:bodyPr wrap="square" lIns="0" tIns="0" rIns="0" bIns="0" rtlCol="0">
            <a:spAutoFit/>
          </a:bodyPr>
          <a:lstStyle/>
          <a:p>
            <a:r>
              <a:rPr lang="en-US" sz="1000" baseline="30000" dirty="0">
                <a:solidFill>
                  <a:srgbClr val="404040"/>
                </a:solidFill>
                <a:latin typeface="Arial"/>
                <a:cs typeface="Arial"/>
              </a:rPr>
              <a:t>CRICOS Provider No </a:t>
            </a:r>
            <a:r>
              <a:rPr lang="en-US" sz="1000" baseline="30000" dirty="0" smtClean="0">
                <a:solidFill>
                  <a:srgbClr val="404040"/>
                </a:solidFill>
                <a:latin typeface="Arial"/>
                <a:cs typeface="Arial"/>
              </a:rPr>
              <a:t>00025B</a:t>
            </a:r>
            <a:endParaRPr lang="en-US" sz="1000" dirty="0">
              <a:solidFill>
                <a:srgbClr val="404040"/>
              </a:solidFill>
              <a:latin typeface="Arial"/>
              <a:cs typeface="Arial"/>
            </a:endParaRPr>
          </a:p>
        </p:txBody>
      </p:sp>
      <p:sp>
        <p:nvSpPr>
          <p:cNvPr id="7" name="TextBox 6"/>
          <p:cNvSpPr txBox="1"/>
          <p:nvPr userDrawn="1"/>
        </p:nvSpPr>
        <p:spPr>
          <a:xfrm>
            <a:off x="7561142" y="4784253"/>
            <a:ext cx="1619370" cy="307777"/>
          </a:xfrm>
          <a:custGeom>
            <a:avLst/>
            <a:gdLst>
              <a:gd name="connsiteX0" fmla="*/ 0 w 1300211"/>
              <a:gd name="connsiteY0" fmla="*/ 0 h 194925"/>
              <a:gd name="connsiteX1" fmla="*/ 1300211 w 1300211"/>
              <a:gd name="connsiteY1" fmla="*/ 0 h 194925"/>
              <a:gd name="connsiteX2" fmla="*/ 1300211 w 1300211"/>
              <a:gd name="connsiteY2" fmla="*/ 194925 h 194925"/>
              <a:gd name="connsiteX3" fmla="*/ 0 w 1300211"/>
              <a:gd name="connsiteY3" fmla="*/ 194925 h 194925"/>
              <a:gd name="connsiteX4" fmla="*/ 0 w 1300211"/>
              <a:gd name="connsiteY4" fmla="*/ 0 h 19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11" h="194925">
                <a:moveTo>
                  <a:pt x="0" y="0"/>
                </a:moveTo>
                <a:lnTo>
                  <a:pt x="1300211" y="0"/>
                </a:lnTo>
                <a:lnTo>
                  <a:pt x="1300211" y="194925"/>
                </a:lnTo>
                <a:lnTo>
                  <a:pt x="0" y="194925"/>
                </a:lnTo>
                <a:lnTo>
                  <a:pt x="0" y="0"/>
                </a:lnTo>
                <a:close/>
              </a:path>
            </a:pathLst>
          </a:custGeom>
          <a:noFill/>
          <a:effectLst>
            <a:outerShdw blurRad="50800" dir="2700000">
              <a:srgbClr val="000000"/>
            </a:outerShdw>
          </a:effectLst>
        </p:spPr>
        <p:txBody>
          <a:bodyPr wrap="square" rtlCol="0">
            <a:spAutoFit/>
          </a:bodyPr>
          <a:lstStyle/>
          <a:p>
            <a:r>
              <a:rPr lang="en-US" sz="1400" baseline="30000" dirty="0" smtClean="0">
                <a:solidFill>
                  <a:schemeClr val="bg1"/>
                </a:solidFill>
                <a:latin typeface="Helvetica Neue"/>
                <a:cs typeface="Helvetica Neue"/>
              </a:rPr>
              <a:t>uq.edu.au</a:t>
            </a:r>
            <a:endParaRPr lang="en-US" sz="1400" dirty="0">
              <a:solidFill>
                <a:schemeClr val="bg1"/>
              </a:solidFill>
              <a:latin typeface="Helvetica Neue"/>
              <a:cs typeface="Helvetica Neue"/>
            </a:endParaRPr>
          </a:p>
        </p:txBody>
      </p:sp>
    </p:spTree>
  </p:cSld>
  <p:clrMap bg1="lt1" tx1="dk1" bg2="lt2" tx2="dk2" accent1="accent1" accent2="accent2" accent3="accent3" accent4="accent4" accent5="accent5" accent6="accent6" hlink="hlink" folHlink="folHlink"/>
  <p:sldLayoutIdLst>
    <p:sldLayoutId id="2147483657" r:id="rId1"/>
    <p:sldLayoutId id="2147483663" r:id="rId2"/>
    <p:sldLayoutId id="2147483658" r:id="rId3"/>
    <p:sldLayoutId id="2147483660" r:id="rId4"/>
    <p:sldLayoutId id="2147483661" r:id="rId5"/>
    <p:sldLayoutId id="2147483662" r:id="rId6"/>
    <p:sldLayoutId id="2147483664" r:id="rId7"/>
    <p:sldLayoutId id="2147483665" r:id="rId8"/>
    <p:sldLayoutId id="2147483686" r:id="rId9"/>
  </p:sldLayoutIdLst>
  <p:timing>
    <p:tnLst>
      <p:par>
        <p:cTn id="1" dur="indefinite" restart="never" nodeType="tmRoot"/>
      </p:par>
    </p:tnLst>
  </p:timing>
  <p:hf sldNum="0" hdr="0" ftr="0"/>
  <p:txStyles>
    <p:titleStyle>
      <a:lvl1pPr algn="l" rtl="0" eaLnBrk="0" fontAlgn="base" hangingPunct="0">
        <a:lnSpc>
          <a:spcPts val="2750"/>
        </a:lnSpc>
        <a:spcBef>
          <a:spcPts val="0"/>
        </a:spcBef>
        <a:spcAft>
          <a:spcPct val="0"/>
        </a:spcAft>
        <a:defRPr sz="2500" cap="all" baseline="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doni MT" pitchFamily="18" charset="0"/>
        </a:defRPr>
      </a:lvl2pPr>
      <a:lvl3pPr algn="l" rtl="0" eaLnBrk="0" fontAlgn="base" hangingPunct="0">
        <a:spcBef>
          <a:spcPct val="0"/>
        </a:spcBef>
        <a:spcAft>
          <a:spcPct val="0"/>
        </a:spcAft>
        <a:defRPr sz="3200">
          <a:solidFill>
            <a:schemeClr val="tx2"/>
          </a:solidFill>
          <a:latin typeface="Bodoni MT" pitchFamily="18" charset="0"/>
        </a:defRPr>
      </a:lvl3pPr>
      <a:lvl4pPr algn="l" rtl="0" eaLnBrk="0" fontAlgn="base" hangingPunct="0">
        <a:spcBef>
          <a:spcPct val="0"/>
        </a:spcBef>
        <a:spcAft>
          <a:spcPct val="0"/>
        </a:spcAft>
        <a:defRPr sz="3200">
          <a:solidFill>
            <a:schemeClr val="tx2"/>
          </a:solidFill>
          <a:latin typeface="Bodoni MT" pitchFamily="18" charset="0"/>
        </a:defRPr>
      </a:lvl4pPr>
      <a:lvl5pPr algn="l" rtl="0" eaLnBrk="0" fontAlgn="base" hangingPunct="0">
        <a:spcBef>
          <a:spcPct val="0"/>
        </a:spcBef>
        <a:spcAft>
          <a:spcPct val="0"/>
        </a:spcAft>
        <a:defRPr sz="3200">
          <a:solidFill>
            <a:schemeClr val="tx2"/>
          </a:solidFill>
          <a:latin typeface="Bodoni MT" pitchFamily="18" charset="0"/>
        </a:defRPr>
      </a:lvl5pPr>
      <a:lvl6pPr marL="457200" algn="l" rtl="0" fontAlgn="base">
        <a:spcBef>
          <a:spcPct val="0"/>
        </a:spcBef>
        <a:spcAft>
          <a:spcPct val="0"/>
        </a:spcAft>
        <a:defRPr sz="3200">
          <a:solidFill>
            <a:schemeClr val="tx2"/>
          </a:solidFill>
          <a:latin typeface="Bodoni MT" pitchFamily="18" charset="0"/>
        </a:defRPr>
      </a:lvl6pPr>
      <a:lvl7pPr marL="914400" algn="l" rtl="0" fontAlgn="base">
        <a:spcBef>
          <a:spcPct val="0"/>
        </a:spcBef>
        <a:spcAft>
          <a:spcPct val="0"/>
        </a:spcAft>
        <a:defRPr sz="3200">
          <a:solidFill>
            <a:schemeClr val="tx2"/>
          </a:solidFill>
          <a:latin typeface="Bodoni MT" pitchFamily="18" charset="0"/>
        </a:defRPr>
      </a:lvl7pPr>
      <a:lvl8pPr marL="1371600" algn="l" rtl="0" fontAlgn="base">
        <a:spcBef>
          <a:spcPct val="0"/>
        </a:spcBef>
        <a:spcAft>
          <a:spcPct val="0"/>
        </a:spcAft>
        <a:defRPr sz="3200">
          <a:solidFill>
            <a:schemeClr val="tx2"/>
          </a:solidFill>
          <a:latin typeface="Bodoni MT" pitchFamily="18" charset="0"/>
        </a:defRPr>
      </a:lvl8pPr>
      <a:lvl9pPr marL="1828800" algn="l" rtl="0" fontAlgn="base">
        <a:spcBef>
          <a:spcPct val="0"/>
        </a:spcBef>
        <a:spcAft>
          <a:spcPct val="0"/>
        </a:spcAft>
        <a:defRPr sz="3200">
          <a:solidFill>
            <a:schemeClr val="tx2"/>
          </a:solidFill>
          <a:latin typeface="Bodoni MT" pitchFamily="18" charset="0"/>
        </a:defRPr>
      </a:lvl9pPr>
    </p:titleStyle>
    <p:bodyStyle>
      <a:lvl1pPr marL="342900" indent="-342900" algn="l" rtl="0" eaLnBrk="0" fontAlgn="base" hangingPunct="0">
        <a:spcBef>
          <a:spcPct val="20000"/>
        </a:spcBef>
        <a:spcAft>
          <a:spcPct val="0"/>
        </a:spcAft>
        <a:buChar char="•"/>
        <a:defRPr sz="1800">
          <a:solidFill>
            <a:schemeClr val="tx1"/>
          </a:solidFill>
          <a:latin typeface="Helvetica Neue"/>
          <a:ea typeface="+mn-ea"/>
          <a:cs typeface="Helvetica Neue"/>
        </a:defRPr>
      </a:lvl1pPr>
      <a:lvl2pPr marL="742950" indent="-285750" algn="l" rtl="0" eaLnBrk="0" fontAlgn="base" hangingPunct="0">
        <a:spcBef>
          <a:spcPct val="20000"/>
        </a:spcBef>
        <a:spcAft>
          <a:spcPct val="0"/>
        </a:spcAft>
        <a:buChar char="–"/>
        <a:defRPr sz="1800">
          <a:solidFill>
            <a:schemeClr val="tx1"/>
          </a:solidFill>
          <a:latin typeface="Helvetica Neue"/>
          <a:ea typeface="ＭＳ Ｐゴシック" charset="-128"/>
          <a:cs typeface="Helvetica Neue"/>
        </a:defRPr>
      </a:lvl2pPr>
      <a:lvl3pPr marL="1143000" indent="-228600" algn="l" rtl="0" eaLnBrk="0" fontAlgn="base" hangingPunct="0">
        <a:spcBef>
          <a:spcPct val="20000"/>
        </a:spcBef>
        <a:spcAft>
          <a:spcPct val="0"/>
        </a:spcAft>
        <a:buChar char="•"/>
        <a:defRPr sz="1800">
          <a:solidFill>
            <a:schemeClr val="tx1"/>
          </a:solidFill>
          <a:latin typeface="Helvetica Neue"/>
          <a:ea typeface="ＭＳ Ｐゴシック" charset="-128"/>
          <a:cs typeface="Helvetica Neue"/>
        </a:defRPr>
      </a:lvl3pPr>
      <a:lvl4pPr marL="1600200" indent="-228600" algn="l" rtl="0" eaLnBrk="0" fontAlgn="base" hangingPunct="0">
        <a:spcBef>
          <a:spcPct val="20000"/>
        </a:spcBef>
        <a:spcAft>
          <a:spcPct val="0"/>
        </a:spcAft>
        <a:buChar char="–"/>
        <a:defRPr sz="1800">
          <a:solidFill>
            <a:schemeClr val="tx1"/>
          </a:solidFill>
          <a:latin typeface="Helvetica Neue"/>
          <a:ea typeface="ＭＳ Ｐゴシック" charset="-128"/>
          <a:cs typeface="Helvetica Neue"/>
        </a:defRPr>
      </a:lvl4pPr>
      <a:lvl5pPr marL="2057400" indent="-228600" algn="l" rtl="0" eaLnBrk="0" fontAlgn="base" hangingPunct="0">
        <a:spcBef>
          <a:spcPct val="20000"/>
        </a:spcBef>
        <a:spcAft>
          <a:spcPct val="0"/>
        </a:spcAft>
        <a:buChar char="»"/>
        <a:defRPr sz="1800">
          <a:solidFill>
            <a:schemeClr val="tx1"/>
          </a:solidFill>
          <a:latin typeface="Helvetica Neue"/>
          <a:ea typeface="ＭＳ Ｐゴシック" charset="-128"/>
          <a:cs typeface="Helvetica Neue"/>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PNG_Files_Edge shading.png"/>
          <p:cNvPicPr>
            <a:picLocks noChangeAspect="1"/>
          </p:cNvPicPr>
          <p:nvPr userDrawn="1"/>
        </p:nvPicPr>
        <p:blipFill>
          <a:blip r:embed="rId10" cstate="print"/>
          <a:stretch>
            <a:fillRect/>
          </a:stretch>
        </p:blipFill>
        <p:spPr>
          <a:xfrm>
            <a:off x="307" y="173"/>
            <a:ext cx="9143391" cy="5143157"/>
          </a:xfrm>
          <a:prstGeom prst="rect">
            <a:avLst/>
          </a:prstGeom>
        </p:spPr>
      </p:pic>
      <p:sp>
        <p:nvSpPr>
          <p:cNvPr id="1026" name="Rectangle 2"/>
          <p:cNvSpPr>
            <a:spLocks noGrp="1" noChangeArrowheads="1"/>
          </p:cNvSpPr>
          <p:nvPr>
            <p:ph type="title"/>
          </p:nvPr>
        </p:nvSpPr>
        <p:spPr bwMode="auto">
          <a:xfrm>
            <a:off x="762000" y="228600"/>
            <a:ext cx="7620000" cy="685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a:t>
            </a:r>
            <a:r>
              <a:rPr lang="en-GB" dirty="0" smtClean="0"/>
              <a:t>edit</a:t>
            </a:r>
            <a:br>
              <a:rPr lang="en-GB" dirty="0" smtClean="0"/>
            </a:br>
            <a:r>
              <a:rPr lang="en-GB" dirty="0" smtClean="0"/>
              <a:t>Master </a:t>
            </a:r>
            <a:r>
              <a:rPr lang="en-GB" dirty="0"/>
              <a:t>title style</a:t>
            </a:r>
          </a:p>
        </p:txBody>
      </p:sp>
      <p:sp>
        <p:nvSpPr>
          <p:cNvPr id="1029" name="Rectangle 5"/>
          <p:cNvSpPr>
            <a:spLocks noGrp="1" noChangeArrowheads="1"/>
          </p:cNvSpPr>
          <p:nvPr>
            <p:ph type="body" idx="1"/>
          </p:nvPr>
        </p:nvSpPr>
        <p:spPr bwMode="auto">
          <a:xfrm>
            <a:off x="762000" y="1143000"/>
            <a:ext cx="7620000" cy="3714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p:cNvSpPr txBox="1"/>
          <p:nvPr userDrawn="1"/>
        </p:nvSpPr>
        <p:spPr>
          <a:xfrm>
            <a:off x="762000" y="4914900"/>
            <a:ext cx="3810000" cy="153888"/>
          </a:xfrm>
          <a:custGeom>
            <a:avLst/>
            <a:gdLst>
              <a:gd name="connsiteX0" fmla="*/ 0 w 1300211"/>
              <a:gd name="connsiteY0" fmla="*/ 0 h 194925"/>
              <a:gd name="connsiteX1" fmla="*/ 1300211 w 1300211"/>
              <a:gd name="connsiteY1" fmla="*/ 0 h 194925"/>
              <a:gd name="connsiteX2" fmla="*/ 1300211 w 1300211"/>
              <a:gd name="connsiteY2" fmla="*/ 194925 h 194925"/>
              <a:gd name="connsiteX3" fmla="*/ 0 w 1300211"/>
              <a:gd name="connsiteY3" fmla="*/ 194925 h 194925"/>
              <a:gd name="connsiteX4" fmla="*/ 0 w 1300211"/>
              <a:gd name="connsiteY4" fmla="*/ 0 h 19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11" h="194925">
                <a:moveTo>
                  <a:pt x="0" y="0"/>
                </a:moveTo>
                <a:lnTo>
                  <a:pt x="1300211" y="0"/>
                </a:lnTo>
                <a:lnTo>
                  <a:pt x="1300211" y="194925"/>
                </a:lnTo>
                <a:lnTo>
                  <a:pt x="0" y="194925"/>
                </a:lnTo>
                <a:lnTo>
                  <a:pt x="0" y="0"/>
                </a:lnTo>
                <a:close/>
              </a:path>
            </a:pathLst>
          </a:custGeom>
          <a:noFill/>
        </p:spPr>
        <p:txBody>
          <a:bodyPr wrap="square" lIns="0" tIns="0" rIns="0" bIns="0" rtlCol="0">
            <a:spAutoFit/>
          </a:bodyPr>
          <a:lstStyle/>
          <a:p>
            <a:r>
              <a:rPr lang="en-US" sz="1000" baseline="30000" dirty="0">
                <a:solidFill>
                  <a:schemeClr val="bg1">
                    <a:lumMod val="50000"/>
                  </a:schemeClr>
                </a:solidFill>
                <a:latin typeface="Arial"/>
                <a:cs typeface="Arial"/>
              </a:rPr>
              <a:t>CRICOS Provider No </a:t>
            </a:r>
            <a:r>
              <a:rPr lang="en-US" sz="1000" baseline="30000" dirty="0" smtClean="0">
                <a:solidFill>
                  <a:schemeClr val="bg1">
                    <a:lumMod val="50000"/>
                  </a:schemeClr>
                </a:solidFill>
                <a:latin typeface="Arial"/>
                <a:cs typeface="Arial"/>
              </a:rPr>
              <a:t>00025B</a:t>
            </a:r>
            <a:endParaRPr lang="en-US" sz="1000" dirty="0">
              <a:solidFill>
                <a:schemeClr val="bg1">
                  <a:lumMod val="50000"/>
                </a:schemeClr>
              </a:solidFill>
              <a:latin typeface="Arial"/>
              <a:cs typeface="Arial"/>
            </a:endParaRPr>
          </a:p>
        </p:txBody>
      </p:sp>
      <p:sp>
        <p:nvSpPr>
          <p:cNvPr id="7" name="TextBox 6"/>
          <p:cNvSpPr txBox="1"/>
          <p:nvPr userDrawn="1"/>
        </p:nvSpPr>
        <p:spPr>
          <a:xfrm>
            <a:off x="7344771" y="4867315"/>
            <a:ext cx="1798927" cy="292388"/>
          </a:xfrm>
          <a:custGeom>
            <a:avLst/>
            <a:gdLst>
              <a:gd name="connsiteX0" fmla="*/ 0 w 1300211"/>
              <a:gd name="connsiteY0" fmla="*/ 0 h 194925"/>
              <a:gd name="connsiteX1" fmla="*/ 1300211 w 1300211"/>
              <a:gd name="connsiteY1" fmla="*/ 0 h 194925"/>
              <a:gd name="connsiteX2" fmla="*/ 1300211 w 1300211"/>
              <a:gd name="connsiteY2" fmla="*/ 194925 h 194925"/>
              <a:gd name="connsiteX3" fmla="*/ 0 w 1300211"/>
              <a:gd name="connsiteY3" fmla="*/ 194925 h 194925"/>
              <a:gd name="connsiteX4" fmla="*/ 0 w 1300211"/>
              <a:gd name="connsiteY4" fmla="*/ 0 h 19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11" h="194925">
                <a:moveTo>
                  <a:pt x="0" y="0"/>
                </a:moveTo>
                <a:lnTo>
                  <a:pt x="1300211" y="0"/>
                </a:lnTo>
                <a:lnTo>
                  <a:pt x="1300211" y="194925"/>
                </a:lnTo>
                <a:lnTo>
                  <a:pt x="0" y="194925"/>
                </a:lnTo>
                <a:lnTo>
                  <a:pt x="0" y="0"/>
                </a:lnTo>
                <a:close/>
              </a:path>
            </a:pathLst>
          </a:custGeom>
          <a:noFill/>
          <a:effectLst>
            <a:outerShdw blurRad="50800" dir="2700000">
              <a:srgbClr val="000000"/>
            </a:outerShdw>
          </a:effectLst>
        </p:spPr>
        <p:txBody>
          <a:bodyPr wrap="square" rtlCol="0">
            <a:spAutoFit/>
          </a:bodyPr>
          <a:lstStyle/>
          <a:p>
            <a:r>
              <a:rPr lang="en-US" sz="1300" baseline="30000" dirty="0" smtClean="0">
                <a:solidFill>
                  <a:schemeClr val="bg1"/>
                </a:solidFill>
                <a:latin typeface="Helvetica Neue"/>
                <a:cs typeface="Helvetica Neue"/>
              </a:rPr>
              <a:t>uq.edu.au</a:t>
            </a:r>
            <a:endParaRPr lang="en-US" sz="1300" dirty="0">
              <a:solidFill>
                <a:schemeClr val="bg1"/>
              </a:solidFill>
              <a:latin typeface="Helvetica Neue"/>
              <a:cs typeface="Helvetica Neue"/>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iming>
    <p:tnLst>
      <p:par>
        <p:cTn id="1" dur="indefinite" restart="never" nodeType="tmRoot"/>
      </p:par>
    </p:tnLst>
  </p:timing>
  <p:hf sldNum="0" hdr="0" ftr="0"/>
  <p:txStyles>
    <p:titleStyle>
      <a:lvl1pPr algn="l" rtl="0" eaLnBrk="0" fontAlgn="base" hangingPunct="0">
        <a:lnSpc>
          <a:spcPts val="2750"/>
        </a:lnSpc>
        <a:spcBef>
          <a:spcPts val="0"/>
        </a:spcBef>
        <a:spcAft>
          <a:spcPct val="0"/>
        </a:spcAft>
        <a:defRPr sz="2500" cap="all" baseline="0">
          <a:solidFill>
            <a:schemeClr val="bg1"/>
          </a:solidFill>
          <a:latin typeface="+mj-lt"/>
          <a:ea typeface="+mj-ea"/>
          <a:cs typeface="+mj-cs"/>
        </a:defRPr>
      </a:lvl1pPr>
      <a:lvl2pPr algn="l" rtl="0" eaLnBrk="0" fontAlgn="base" hangingPunct="0">
        <a:spcBef>
          <a:spcPct val="0"/>
        </a:spcBef>
        <a:spcAft>
          <a:spcPct val="0"/>
        </a:spcAft>
        <a:defRPr sz="3200">
          <a:solidFill>
            <a:schemeClr val="tx2"/>
          </a:solidFill>
          <a:latin typeface="Bodoni MT" pitchFamily="18" charset="0"/>
        </a:defRPr>
      </a:lvl2pPr>
      <a:lvl3pPr algn="l" rtl="0" eaLnBrk="0" fontAlgn="base" hangingPunct="0">
        <a:spcBef>
          <a:spcPct val="0"/>
        </a:spcBef>
        <a:spcAft>
          <a:spcPct val="0"/>
        </a:spcAft>
        <a:defRPr sz="3200">
          <a:solidFill>
            <a:schemeClr val="tx2"/>
          </a:solidFill>
          <a:latin typeface="Bodoni MT" pitchFamily="18" charset="0"/>
        </a:defRPr>
      </a:lvl3pPr>
      <a:lvl4pPr algn="l" rtl="0" eaLnBrk="0" fontAlgn="base" hangingPunct="0">
        <a:spcBef>
          <a:spcPct val="0"/>
        </a:spcBef>
        <a:spcAft>
          <a:spcPct val="0"/>
        </a:spcAft>
        <a:defRPr sz="3200">
          <a:solidFill>
            <a:schemeClr val="tx2"/>
          </a:solidFill>
          <a:latin typeface="Bodoni MT" pitchFamily="18" charset="0"/>
        </a:defRPr>
      </a:lvl4pPr>
      <a:lvl5pPr algn="l" rtl="0" eaLnBrk="0" fontAlgn="base" hangingPunct="0">
        <a:spcBef>
          <a:spcPct val="0"/>
        </a:spcBef>
        <a:spcAft>
          <a:spcPct val="0"/>
        </a:spcAft>
        <a:defRPr sz="3200">
          <a:solidFill>
            <a:schemeClr val="tx2"/>
          </a:solidFill>
          <a:latin typeface="Bodoni MT" pitchFamily="18" charset="0"/>
        </a:defRPr>
      </a:lvl5pPr>
      <a:lvl6pPr marL="457200" algn="l" rtl="0" fontAlgn="base">
        <a:spcBef>
          <a:spcPct val="0"/>
        </a:spcBef>
        <a:spcAft>
          <a:spcPct val="0"/>
        </a:spcAft>
        <a:defRPr sz="3200">
          <a:solidFill>
            <a:schemeClr val="tx2"/>
          </a:solidFill>
          <a:latin typeface="Bodoni MT" pitchFamily="18" charset="0"/>
        </a:defRPr>
      </a:lvl6pPr>
      <a:lvl7pPr marL="914400" algn="l" rtl="0" fontAlgn="base">
        <a:spcBef>
          <a:spcPct val="0"/>
        </a:spcBef>
        <a:spcAft>
          <a:spcPct val="0"/>
        </a:spcAft>
        <a:defRPr sz="3200">
          <a:solidFill>
            <a:schemeClr val="tx2"/>
          </a:solidFill>
          <a:latin typeface="Bodoni MT" pitchFamily="18" charset="0"/>
        </a:defRPr>
      </a:lvl7pPr>
      <a:lvl8pPr marL="1371600" algn="l" rtl="0" fontAlgn="base">
        <a:spcBef>
          <a:spcPct val="0"/>
        </a:spcBef>
        <a:spcAft>
          <a:spcPct val="0"/>
        </a:spcAft>
        <a:defRPr sz="3200">
          <a:solidFill>
            <a:schemeClr val="tx2"/>
          </a:solidFill>
          <a:latin typeface="Bodoni MT" pitchFamily="18" charset="0"/>
        </a:defRPr>
      </a:lvl8pPr>
      <a:lvl9pPr marL="1828800" algn="l" rtl="0" fontAlgn="base">
        <a:spcBef>
          <a:spcPct val="0"/>
        </a:spcBef>
        <a:spcAft>
          <a:spcPct val="0"/>
        </a:spcAft>
        <a:defRPr sz="3200">
          <a:solidFill>
            <a:schemeClr val="tx2"/>
          </a:solidFill>
          <a:latin typeface="Bodoni MT" pitchFamily="18" charset="0"/>
        </a:defRPr>
      </a:lvl9pPr>
    </p:titleStyle>
    <p:bodyStyle>
      <a:lvl1pPr marL="342900" indent="-342900" algn="l" rtl="0" eaLnBrk="0" fontAlgn="base" hangingPunct="0">
        <a:spcBef>
          <a:spcPct val="20000"/>
        </a:spcBef>
        <a:spcAft>
          <a:spcPct val="0"/>
        </a:spcAft>
        <a:buChar char="•"/>
        <a:defRPr sz="1800">
          <a:solidFill>
            <a:srgbClr val="FFFFFF"/>
          </a:solidFill>
          <a:latin typeface="Helvetica Neue"/>
          <a:ea typeface="+mn-ea"/>
          <a:cs typeface="Helvetica Neue"/>
        </a:defRPr>
      </a:lvl1pPr>
      <a:lvl2pPr marL="742950" indent="-285750" algn="l" rtl="0" eaLnBrk="0" fontAlgn="base" hangingPunct="0">
        <a:spcBef>
          <a:spcPct val="20000"/>
        </a:spcBef>
        <a:spcAft>
          <a:spcPct val="0"/>
        </a:spcAft>
        <a:buChar char="–"/>
        <a:defRPr sz="1800">
          <a:solidFill>
            <a:srgbClr val="FFFFFF"/>
          </a:solidFill>
          <a:latin typeface="Helvetica Neue"/>
          <a:ea typeface="ＭＳ Ｐゴシック" charset="-128"/>
          <a:cs typeface="Helvetica Neue"/>
        </a:defRPr>
      </a:lvl2pPr>
      <a:lvl3pPr marL="1143000" indent="-228600" algn="l" rtl="0" eaLnBrk="0" fontAlgn="base" hangingPunct="0">
        <a:spcBef>
          <a:spcPct val="20000"/>
        </a:spcBef>
        <a:spcAft>
          <a:spcPct val="0"/>
        </a:spcAft>
        <a:buChar char="•"/>
        <a:defRPr sz="1800">
          <a:solidFill>
            <a:srgbClr val="FFFFFF"/>
          </a:solidFill>
          <a:latin typeface="Helvetica Neue"/>
          <a:ea typeface="ＭＳ Ｐゴシック" charset="-128"/>
          <a:cs typeface="Helvetica Neue"/>
        </a:defRPr>
      </a:lvl3pPr>
      <a:lvl4pPr marL="1600200" indent="-228600" algn="l" rtl="0" eaLnBrk="0" fontAlgn="base" hangingPunct="0">
        <a:spcBef>
          <a:spcPct val="20000"/>
        </a:spcBef>
        <a:spcAft>
          <a:spcPct val="0"/>
        </a:spcAft>
        <a:buChar char="–"/>
        <a:defRPr sz="1800">
          <a:solidFill>
            <a:srgbClr val="FFFFFF"/>
          </a:solidFill>
          <a:latin typeface="Helvetica Neue"/>
          <a:ea typeface="ＭＳ Ｐゴシック" charset="-128"/>
          <a:cs typeface="Helvetica Neue"/>
        </a:defRPr>
      </a:lvl4pPr>
      <a:lvl5pPr marL="2057400" indent="-228600" algn="l" rtl="0" eaLnBrk="0" fontAlgn="base" hangingPunct="0">
        <a:spcBef>
          <a:spcPct val="20000"/>
        </a:spcBef>
        <a:spcAft>
          <a:spcPct val="0"/>
        </a:spcAft>
        <a:buChar char="»"/>
        <a:defRPr sz="1800">
          <a:solidFill>
            <a:srgbClr val="FFFFFF"/>
          </a:solidFill>
          <a:latin typeface="Helvetica Neue"/>
          <a:ea typeface="ＭＳ Ｐゴシック" charset="-128"/>
          <a:cs typeface="Helvetica Neue"/>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804336" y="1127521"/>
            <a:ext cx="7560733" cy="1191"/>
          </a:xfrm>
          <a:prstGeom prst="line">
            <a:avLst/>
          </a:prstGeom>
          <a:ln w="15875" cap="sq" cmpd="sng" algn="ctr">
            <a:solidFill>
              <a:schemeClr val="tx1"/>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19" name="Title 1"/>
          <p:cNvSpPr txBox="1">
            <a:spLocks/>
          </p:cNvSpPr>
          <p:nvPr/>
        </p:nvSpPr>
        <p:spPr>
          <a:xfrm>
            <a:off x="763638" y="987574"/>
            <a:ext cx="7840809" cy="3672408"/>
          </a:xfrm>
          <a:prstGeom prst="rect">
            <a:avLst/>
          </a:prstGeom>
        </p:spPr>
        <p:txBody>
          <a:bodyPr vert="horz" wrap="none" lIns="0" tIns="180000" rIns="0" bIns="0" rtlCol="0" anchor="t" anchorCtr="0">
            <a:noAutofit/>
          </a:bodyPr>
          <a:lstStyle/>
          <a:p>
            <a:pPr algn="ctr" defTabSz="457200" fontAlgn="auto">
              <a:defRPr/>
            </a:pPr>
            <a:r>
              <a:rPr kumimoji="0" lang="en-US" sz="3200" i="0" u="none" strike="noStrike" kern="100" cap="none" spc="0" normalizeH="0" noProof="0" dirty="0" smtClean="0">
                <a:ln>
                  <a:noFill/>
                </a:ln>
                <a:effectLst/>
                <a:uLnTx/>
                <a:uFillTx/>
                <a:latin typeface="Bodoni MT"/>
                <a:ea typeface="+mj-ea"/>
                <a:cs typeface="Bodoni MT"/>
              </a:rPr>
              <a:t>THE EFFECTS OF DEMOLITION</a:t>
            </a:r>
          </a:p>
          <a:p>
            <a:pPr algn="ctr" defTabSz="457200" fontAlgn="auto">
              <a:defRPr/>
            </a:pPr>
            <a:r>
              <a:rPr lang="en-US" sz="3200" kern="100" dirty="0" smtClean="0">
                <a:latin typeface="Bodoni MT"/>
                <a:ea typeface="+mj-ea"/>
                <a:cs typeface="Bodoni MT"/>
              </a:rPr>
              <a:t>CONTROL PRECINCTS ON RESIDENTIAL </a:t>
            </a:r>
          </a:p>
          <a:p>
            <a:pPr algn="ctr" defTabSz="457200" fontAlgn="auto">
              <a:defRPr/>
            </a:pPr>
            <a:r>
              <a:rPr lang="en-US" sz="3200" kern="100" dirty="0" smtClean="0">
                <a:latin typeface="Bodoni MT"/>
                <a:ea typeface="+mj-ea"/>
                <a:cs typeface="Bodoni MT"/>
              </a:rPr>
              <a:t>PROPERTY</a:t>
            </a:r>
          </a:p>
          <a:p>
            <a:pPr algn="ctr" defTabSz="457200" fontAlgn="auto">
              <a:defRPr/>
            </a:pPr>
            <a:r>
              <a:rPr lang="en-US" sz="3200" kern="100" dirty="0" smtClean="0">
                <a:latin typeface="Bodoni MT"/>
                <a:ea typeface="+mj-ea"/>
                <a:cs typeface="Bodoni MT"/>
              </a:rPr>
              <a:t>VALUES</a:t>
            </a:r>
          </a:p>
          <a:p>
            <a:pPr algn="ctr" defTabSz="457200" fontAlgn="auto">
              <a:defRPr/>
            </a:pPr>
            <a:r>
              <a:rPr kumimoji="0" lang="en-US" sz="2000" b="0" i="0" u="none" strike="noStrike" kern="100" cap="none" spc="0" normalizeH="0" noProof="0" dirty="0" smtClean="0">
                <a:ln>
                  <a:noFill/>
                </a:ln>
                <a:effectLst/>
                <a:uLnTx/>
                <a:uFillTx/>
                <a:latin typeface="Bodoni MT"/>
                <a:ea typeface="+mj-ea"/>
                <a:cs typeface="Bodoni MT"/>
              </a:rPr>
              <a:t/>
            </a:r>
            <a:br>
              <a:rPr kumimoji="0" lang="en-US" sz="2000" b="0" i="0" u="none" strike="noStrike" kern="100" cap="none" spc="0" normalizeH="0" noProof="0" dirty="0" smtClean="0">
                <a:ln>
                  <a:noFill/>
                </a:ln>
                <a:effectLst/>
                <a:uLnTx/>
                <a:uFillTx/>
                <a:latin typeface="Bodoni MT"/>
                <a:ea typeface="+mj-ea"/>
                <a:cs typeface="Bodoni MT"/>
              </a:rPr>
            </a:br>
            <a:r>
              <a:rPr kumimoji="0" lang="en-US" b="0" i="0" u="none" strike="noStrike" kern="100" cap="none" spc="0" normalizeH="0" noProof="0" dirty="0" smtClean="0">
                <a:ln>
                  <a:noFill/>
                </a:ln>
                <a:effectLst/>
                <a:uLnTx/>
                <a:uFillTx/>
                <a:latin typeface="Bodoni MT"/>
                <a:ea typeface="+mj-ea"/>
                <a:cs typeface="Bodoni MT"/>
              </a:rPr>
              <a:t>Jason Staines, The University of Queensland</a:t>
            </a:r>
          </a:p>
          <a:p>
            <a:pPr algn="ctr" defTabSz="457200" fontAlgn="auto">
              <a:defRPr/>
            </a:pPr>
            <a:r>
              <a:rPr kumimoji="0" lang="en-US" b="0" i="0" u="none" strike="noStrike" kern="100" cap="none" spc="0" normalizeH="0" noProof="0" dirty="0" smtClean="0">
                <a:ln>
                  <a:noFill/>
                </a:ln>
                <a:effectLst/>
                <a:uLnTx/>
                <a:uFillTx/>
                <a:latin typeface="Bodoni MT"/>
                <a:ea typeface="+mj-ea"/>
                <a:cs typeface="Bodoni MT"/>
              </a:rPr>
              <a:t>Peter Elliott, The University of Queensland</a:t>
            </a:r>
          </a:p>
          <a:p>
            <a:pPr algn="ctr" defTabSz="457200" fontAlgn="auto">
              <a:defRPr/>
            </a:pPr>
            <a:r>
              <a:rPr lang="en-US" kern="100" dirty="0" smtClean="0">
                <a:latin typeface="Bodoni MT"/>
                <a:ea typeface="+mj-ea"/>
                <a:cs typeface="Bodoni MT"/>
              </a:rPr>
              <a:t>Clive Warren, The University of Queensland</a:t>
            </a:r>
            <a:r>
              <a:rPr kumimoji="0" lang="en-US" sz="2000" b="0" i="0" u="none" strike="noStrike" kern="100" cap="none" spc="0" normalizeH="0" noProof="0" dirty="0" smtClean="0">
                <a:ln>
                  <a:noFill/>
                </a:ln>
                <a:effectLst/>
                <a:uLnTx/>
                <a:uFillTx/>
                <a:latin typeface="Bodoni MT"/>
                <a:ea typeface="+mj-ea"/>
                <a:cs typeface="Bodoni MT"/>
              </a:rPr>
              <a:t/>
            </a:r>
            <a:br>
              <a:rPr kumimoji="0" lang="en-US" sz="2000" b="0" i="0" u="none" strike="noStrike" kern="100" cap="none" spc="0" normalizeH="0" noProof="0" dirty="0" smtClean="0">
                <a:ln>
                  <a:noFill/>
                </a:ln>
                <a:effectLst/>
                <a:uLnTx/>
                <a:uFillTx/>
                <a:latin typeface="Bodoni MT"/>
                <a:ea typeface="+mj-ea"/>
                <a:cs typeface="Bodoni MT"/>
              </a:rPr>
            </a:br>
            <a:endParaRPr kumimoji="0" lang="en-US" sz="2000" b="0" i="0" u="none" strike="noStrike" kern="100" cap="none" spc="0" normalizeH="0" noProof="0" dirty="0">
              <a:ln>
                <a:noFill/>
              </a:ln>
              <a:effectLst/>
              <a:uLnTx/>
              <a:uFillTx/>
              <a:latin typeface="Bodoni MT"/>
              <a:ea typeface="+mj-ea"/>
              <a:cs typeface="Bodoni MT"/>
            </a:endParaRPr>
          </a:p>
        </p:txBody>
      </p:sp>
      <p:cxnSp>
        <p:nvCxnSpPr>
          <p:cNvPr id="20" name="Straight Connector 19"/>
          <p:cNvCxnSpPr/>
          <p:nvPr/>
        </p:nvCxnSpPr>
        <p:spPr>
          <a:xfrm>
            <a:off x="804333" y="3082370"/>
            <a:ext cx="7560734" cy="1191"/>
          </a:xfrm>
          <a:prstGeom prst="line">
            <a:avLst/>
          </a:prstGeom>
          <a:ln w="15875" cap="sq" cmpd="sng" algn="ctr">
            <a:solidFill>
              <a:schemeClr val="tx1"/>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Research Method and Data </a:t>
            </a:r>
            <a:r>
              <a:rPr lang="en-US" sz="1600" dirty="0" smtClean="0"/>
              <a:t>CONT’D.</a:t>
            </a:r>
            <a:endParaRPr lang="en-US" sz="1600" dirty="0"/>
          </a:p>
        </p:txBody>
      </p:sp>
      <p:sp>
        <p:nvSpPr>
          <p:cNvPr id="4" name="Subtitle 2"/>
          <p:cNvSpPr>
            <a:spLocks noGrp="1"/>
          </p:cNvSpPr>
          <p:nvPr>
            <p:ph type="subTitle" idx="1"/>
          </p:nvPr>
        </p:nvSpPr>
        <p:spPr>
          <a:xfrm>
            <a:off x="755576" y="1131590"/>
            <a:ext cx="7410400" cy="2886912"/>
          </a:xfrm>
        </p:spPr>
        <p:txBody>
          <a:bodyPr/>
          <a:lstStyle/>
          <a:p>
            <a:r>
              <a:rPr lang="en-AU" sz="1600" dirty="0"/>
              <a:t>In order to successfully examine the effect of DCP designation on housing, a data set was required that contains sales of properties both inside and outside of DCPs. Vacant land is an acceptable form of housing to use to quantify the DCP designation effect, as the sale prices capture the embedded neighbourhood and regulatory site attributes. Vacant land sales data is considered ideal in answering the research question, as there are no improvements on the </a:t>
            </a:r>
            <a:r>
              <a:rPr lang="en-AU" sz="1600" dirty="0" smtClean="0"/>
              <a:t>land</a:t>
            </a:r>
            <a:r>
              <a:rPr lang="en-AU" sz="1600" dirty="0"/>
              <a:t>. Therefore, there is no contention as to the value of any improvements, which is an issue commonly encountered in housing market research and property valuation. </a:t>
            </a:r>
            <a:endParaRPr lang="en-US" sz="1600" dirty="0"/>
          </a:p>
        </p:txBody>
      </p:sp>
    </p:spTree>
    <p:extLst>
      <p:ext uri="{BB962C8B-B14F-4D97-AF65-F5344CB8AC3E}">
        <p14:creationId xmlns:p14="http://schemas.microsoft.com/office/powerpoint/2010/main" val="557096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Research Method and Data </a:t>
            </a:r>
            <a:r>
              <a:rPr lang="en-US" sz="1600" dirty="0" smtClean="0"/>
              <a:t>CONT’D.</a:t>
            </a:r>
            <a:endParaRPr lang="en-US" sz="1600" dirty="0"/>
          </a:p>
        </p:txBody>
      </p:sp>
      <p:sp>
        <p:nvSpPr>
          <p:cNvPr id="4" name="Subtitle 2"/>
          <p:cNvSpPr>
            <a:spLocks noGrp="1"/>
          </p:cNvSpPr>
          <p:nvPr>
            <p:ph type="subTitle" idx="1"/>
          </p:nvPr>
        </p:nvSpPr>
        <p:spPr>
          <a:xfrm>
            <a:off x="755576" y="1131590"/>
            <a:ext cx="7410400" cy="2886912"/>
          </a:xfrm>
        </p:spPr>
        <p:txBody>
          <a:bodyPr/>
          <a:lstStyle/>
          <a:p>
            <a:r>
              <a:rPr lang="en-AU" sz="1600" dirty="0"/>
              <a:t>Rosen’s (1974) hedonic price regression model was the method of analysis for the data. The hedonic model reveals the marginal implicit prices of heterogeneous attributes associated with property, including land-use restrictions and zoning. </a:t>
            </a:r>
            <a:endParaRPr lang="en-AU" sz="1600" dirty="0" smtClean="0"/>
          </a:p>
          <a:p>
            <a:endParaRPr lang="en-AU" sz="1600" dirty="0"/>
          </a:p>
          <a:p>
            <a:r>
              <a:rPr lang="en-AU" sz="1600" dirty="0" smtClean="0"/>
              <a:t>The </a:t>
            </a:r>
            <a:r>
              <a:rPr lang="en-AU" sz="1600" dirty="0"/>
              <a:t>functional form chosen </a:t>
            </a:r>
            <a:r>
              <a:rPr lang="en-AU" sz="1600" dirty="0" smtClean="0"/>
              <a:t>was the </a:t>
            </a:r>
            <a:r>
              <a:rPr lang="en-AU" sz="1600" dirty="0"/>
              <a:t>linear type, was found to provide the best fit for the data (Box and Tidwell 1962). An additional model functional form, log-log, was employed to illustrate the proportional effect of the DCP variable. </a:t>
            </a:r>
            <a:r>
              <a:rPr lang="en-AU" sz="1600" dirty="0" smtClean="0"/>
              <a:t>The linear hedonic equation may be expressed as follows:-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22304"/>
            <a:ext cx="8306582" cy="417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685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Research Method and Data </a:t>
            </a:r>
            <a:r>
              <a:rPr lang="en-US" sz="1600" dirty="0" smtClean="0"/>
              <a:t>CONT’D.</a:t>
            </a:r>
            <a:endParaRPr lang="en-US" sz="1600" dirty="0"/>
          </a:p>
        </p:txBody>
      </p:sp>
      <p:sp>
        <p:nvSpPr>
          <p:cNvPr id="4" name="Subtitle 2"/>
          <p:cNvSpPr>
            <a:spLocks noGrp="1"/>
          </p:cNvSpPr>
          <p:nvPr>
            <p:ph type="subTitle" idx="1"/>
          </p:nvPr>
        </p:nvSpPr>
        <p:spPr>
          <a:xfrm>
            <a:off x="755576" y="1131590"/>
            <a:ext cx="7410400" cy="2886912"/>
          </a:xfrm>
        </p:spPr>
        <p:txBody>
          <a:bodyPr/>
          <a:lstStyle/>
          <a:p>
            <a:r>
              <a:rPr lang="en-AU" sz="1600" dirty="0"/>
              <a:t>The log-log hedonic equation </a:t>
            </a:r>
            <a:r>
              <a:rPr lang="en-AU" sz="1600" dirty="0" smtClean="0"/>
              <a:t>(Used for DCPs in Outer suburbs: Manly, Wynnum, Sandgate, Shorncliffe) may </a:t>
            </a:r>
            <a:r>
              <a:rPr lang="en-AU" sz="1600" dirty="0"/>
              <a:t>be expressed as </a:t>
            </a:r>
            <a:r>
              <a:rPr lang="en-AU" sz="1600" dirty="0" smtClean="0"/>
              <a:t>follows:</a:t>
            </a:r>
          </a:p>
          <a:p>
            <a:endParaRPr lang="en-AU" sz="1600" dirty="0" smtClean="0"/>
          </a:p>
          <a:p>
            <a:endParaRPr lang="en-AU" sz="1600" dirty="0" smtClean="0"/>
          </a:p>
          <a:p>
            <a:r>
              <a:rPr lang="en-AU" sz="1600" dirty="0" smtClean="0"/>
              <a:t>Where:</a:t>
            </a:r>
          </a:p>
          <a:p>
            <a:endParaRPr lang="en-AU" sz="1600" dirty="0" smtClean="0"/>
          </a:p>
          <a:p>
            <a:endParaRPr lang="en-AU" sz="1600" dirty="0"/>
          </a:p>
          <a:p>
            <a:endParaRPr lang="en-AU" sz="16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9662"/>
            <a:ext cx="53721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65" y="2672308"/>
            <a:ext cx="72675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310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REGRESSION ANALYSIS AND RESULTS</a:t>
            </a:r>
            <a:endParaRPr lang="en-US" sz="1600" dirty="0"/>
          </a:p>
        </p:txBody>
      </p:sp>
      <p:sp>
        <p:nvSpPr>
          <p:cNvPr id="4" name="Subtitle 2"/>
          <p:cNvSpPr>
            <a:spLocks noGrp="1"/>
          </p:cNvSpPr>
          <p:nvPr>
            <p:ph type="subTitle" idx="1"/>
          </p:nvPr>
        </p:nvSpPr>
        <p:spPr>
          <a:xfrm>
            <a:off x="755576" y="1131590"/>
            <a:ext cx="7410400" cy="2886912"/>
          </a:xfrm>
        </p:spPr>
        <p:txBody>
          <a:bodyPr/>
          <a:lstStyle/>
          <a:p>
            <a:endParaRPr lang="en-AU" sz="1600" dirty="0" smtClean="0"/>
          </a:p>
          <a:p>
            <a:endParaRPr lang="en-AU" sz="1600" dirty="0"/>
          </a:p>
          <a:p>
            <a:endParaRPr lang="en-AU" sz="1600" dirty="0" smtClean="0"/>
          </a:p>
          <a:p>
            <a:endParaRPr lang="en-AU" sz="1600" dirty="0"/>
          </a:p>
          <a:p>
            <a:endParaRPr lang="en-AU" sz="1600" dirty="0" smtClean="0"/>
          </a:p>
          <a:p>
            <a:endParaRPr lang="en-AU" sz="1600" dirty="0"/>
          </a:p>
          <a:p>
            <a:endParaRPr lang="en-AU" sz="1600" dirty="0" smtClean="0"/>
          </a:p>
          <a:p>
            <a:endParaRPr lang="en-AU" sz="1600" dirty="0"/>
          </a:p>
          <a:p>
            <a:r>
              <a:rPr lang="en-AU" sz="1600" dirty="0" smtClean="0"/>
              <a:t>Brisbane Residential Vacant Land Sales Descriptive Statistics 2009 </a:t>
            </a:r>
            <a:r>
              <a:rPr lang="en-AU" sz="1600" dirty="0"/>
              <a:t>- 2013 </a:t>
            </a:r>
            <a:endParaRPr lang="en-AU" sz="16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1590"/>
            <a:ext cx="72104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724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REGRESSION ANALYSIS AND RESULTS </a:t>
            </a:r>
            <a:r>
              <a:rPr lang="en-US" sz="1600" dirty="0" smtClean="0"/>
              <a:t>CONT’D.</a:t>
            </a:r>
            <a:endParaRPr lang="en-US" sz="1600" dirty="0"/>
          </a:p>
        </p:txBody>
      </p:sp>
      <p:sp>
        <p:nvSpPr>
          <p:cNvPr id="4" name="Subtitle 2"/>
          <p:cNvSpPr>
            <a:spLocks noGrp="1"/>
          </p:cNvSpPr>
          <p:nvPr>
            <p:ph type="subTitle" idx="1"/>
          </p:nvPr>
        </p:nvSpPr>
        <p:spPr>
          <a:xfrm>
            <a:off x="755576" y="1131590"/>
            <a:ext cx="7410400" cy="3312368"/>
          </a:xfrm>
        </p:spPr>
        <p:txBody>
          <a:bodyPr/>
          <a:lstStyle/>
          <a:p>
            <a:endParaRPr lang="en-AU" sz="1600" dirty="0" smtClean="0"/>
          </a:p>
          <a:p>
            <a:endParaRPr lang="en-AU" sz="1600" dirty="0"/>
          </a:p>
          <a:p>
            <a:endParaRPr lang="en-AU" sz="1600" dirty="0" smtClean="0"/>
          </a:p>
          <a:p>
            <a:endParaRPr lang="en-AU" sz="1600" dirty="0"/>
          </a:p>
          <a:p>
            <a:endParaRPr lang="en-AU" sz="1600" dirty="0" smtClean="0"/>
          </a:p>
          <a:p>
            <a:endParaRPr lang="en-AU" sz="1600" dirty="0"/>
          </a:p>
          <a:p>
            <a:endParaRPr lang="en-AU" sz="1600" dirty="0" smtClean="0"/>
          </a:p>
          <a:p>
            <a:endParaRPr lang="en-AU" sz="1600" dirty="0" smtClean="0"/>
          </a:p>
          <a:p>
            <a:endParaRPr lang="en-AU" sz="1600" dirty="0"/>
          </a:p>
          <a:p>
            <a:r>
              <a:rPr lang="en-AU" sz="1600" dirty="0" smtClean="0"/>
              <a:t>Linear Regression Hedonic Price Equation Estimation</a:t>
            </a:r>
            <a:endParaRPr lang="en-AU" sz="16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80"/>
          <a:stretch/>
        </p:blipFill>
        <p:spPr bwMode="auto">
          <a:xfrm>
            <a:off x="755576" y="1187449"/>
            <a:ext cx="7266161" cy="260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795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REGRESSION ANALYSIS AND RESULTS </a:t>
            </a:r>
            <a:r>
              <a:rPr lang="en-US" sz="1600" dirty="0" smtClean="0"/>
              <a:t>CONT’D.</a:t>
            </a:r>
            <a:endParaRPr lang="en-US" sz="1600" dirty="0"/>
          </a:p>
        </p:txBody>
      </p:sp>
      <p:sp>
        <p:nvSpPr>
          <p:cNvPr id="4" name="Subtitle 2"/>
          <p:cNvSpPr>
            <a:spLocks noGrp="1"/>
          </p:cNvSpPr>
          <p:nvPr>
            <p:ph type="subTitle" idx="1"/>
          </p:nvPr>
        </p:nvSpPr>
        <p:spPr>
          <a:xfrm>
            <a:off x="755576" y="1131590"/>
            <a:ext cx="7410400" cy="2886912"/>
          </a:xfrm>
        </p:spPr>
        <p:txBody>
          <a:bodyPr/>
          <a:lstStyle/>
          <a:p>
            <a:endParaRPr lang="en-AU" sz="1600" dirty="0" smtClean="0"/>
          </a:p>
          <a:p>
            <a:endParaRPr lang="en-AU" sz="1600" dirty="0"/>
          </a:p>
          <a:p>
            <a:endParaRPr lang="en-AU" sz="1600" dirty="0" smtClean="0"/>
          </a:p>
          <a:p>
            <a:endParaRPr lang="en-AU" sz="1600" dirty="0"/>
          </a:p>
          <a:p>
            <a:endParaRPr lang="en-AU" sz="1600" dirty="0" smtClean="0"/>
          </a:p>
          <a:p>
            <a:endParaRPr lang="en-AU" sz="1600" dirty="0"/>
          </a:p>
          <a:p>
            <a:endParaRPr lang="en-AU" sz="1600" dirty="0" smtClean="0"/>
          </a:p>
          <a:p>
            <a:endParaRPr lang="en-AU" sz="1600" dirty="0" smtClean="0"/>
          </a:p>
          <a:p>
            <a:endParaRPr lang="en-AU" sz="1600" dirty="0"/>
          </a:p>
          <a:p>
            <a:r>
              <a:rPr lang="en-AU" sz="1600" dirty="0" smtClean="0"/>
              <a:t>Log-log Regression Hedonic Price Equation Estimation</a:t>
            </a:r>
            <a:endParaRPr lang="en-AU" sz="16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54"/>
          <a:stretch/>
        </p:blipFill>
        <p:spPr bwMode="auto">
          <a:xfrm>
            <a:off x="683568" y="1209674"/>
            <a:ext cx="7259788" cy="265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47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REGRESSION ANALYSIS AND RESULTS </a:t>
            </a:r>
            <a:r>
              <a:rPr lang="en-US" sz="1600" dirty="0" smtClean="0"/>
              <a:t>CONT’D.</a:t>
            </a:r>
            <a:endParaRPr lang="en-US" sz="1600" dirty="0"/>
          </a:p>
        </p:txBody>
      </p:sp>
      <p:sp>
        <p:nvSpPr>
          <p:cNvPr id="4" name="Subtitle 2"/>
          <p:cNvSpPr>
            <a:spLocks noGrp="1"/>
          </p:cNvSpPr>
          <p:nvPr>
            <p:ph type="subTitle" idx="1"/>
          </p:nvPr>
        </p:nvSpPr>
        <p:spPr>
          <a:xfrm>
            <a:off x="755576" y="1131590"/>
            <a:ext cx="7410400" cy="2886912"/>
          </a:xfrm>
        </p:spPr>
        <p:txBody>
          <a:bodyPr/>
          <a:lstStyle/>
          <a:p>
            <a:endParaRPr lang="en-AU" sz="1600" dirty="0" smtClean="0"/>
          </a:p>
          <a:p>
            <a:endParaRPr lang="en-AU" sz="1600" dirty="0"/>
          </a:p>
          <a:p>
            <a:endParaRPr lang="en-AU" sz="1600" dirty="0" smtClean="0"/>
          </a:p>
          <a:p>
            <a:endParaRPr lang="en-AU" sz="1600" dirty="0"/>
          </a:p>
          <a:p>
            <a:endParaRPr lang="en-AU" sz="1600" dirty="0" smtClean="0"/>
          </a:p>
          <a:p>
            <a:endParaRPr lang="en-AU" sz="1600" dirty="0"/>
          </a:p>
          <a:p>
            <a:r>
              <a:rPr lang="en-AU" sz="1600" dirty="0" smtClean="0"/>
              <a:t>Hedonic Price Equation Estimation</a:t>
            </a:r>
            <a:r>
              <a:rPr lang="en-AU" sz="1600" dirty="0"/>
              <a:t> (Used for DCPs in Outer suburbs: Manly, Wynnum, Sandgate, Shorncliffe) </a:t>
            </a:r>
            <a:endParaRPr lang="en-AU" sz="1600" dirty="0" smtClean="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27" b="12699"/>
          <a:stretch/>
        </p:blipFill>
        <p:spPr bwMode="auto">
          <a:xfrm>
            <a:off x="755576" y="1200150"/>
            <a:ext cx="7734134"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838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REGRESSION ANALYSIS AND RESULTS </a:t>
            </a:r>
            <a:r>
              <a:rPr lang="en-US" sz="1600" dirty="0" smtClean="0"/>
              <a:t>CONT’D.</a:t>
            </a:r>
            <a:endParaRPr lang="en-US" sz="1600" dirty="0"/>
          </a:p>
        </p:txBody>
      </p:sp>
      <p:sp>
        <p:nvSpPr>
          <p:cNvPr id="4" name="Subtitle 2"/>
          <p:cNvSpPr>
            <a:spLocks noGrp="1"/>
          </p:cNvSpPr>
          <p:nvPr>
            <p:ph type="subTitle" idx="1"/>
          </p:nvPr>
        </p:nvSpPr>
        <p:spPr>
          <a:xfrm>
            <a:off x="755576" y="1131590"/>
            <a:ext cx="7410400" cy="2886912"/>
          </a:xfrm>
        </p:spPr>
        <p:txBody>
          <a:bodyPr/>
          <a:lstStyle/>
          <a:p>
            <a:endParaRPr lang="en-AU" sz="1600" dirty="0"/>
          </a:p>
          <a:p>
            <a:endParaRPr lang="en-AU" sz="1600" dirty="0" smtClean="0"/>
          </a:p>
          <a:p>
            <a:endParaRPr lang="en-AU" sz="1600" dirty="0"/>
          </a:p>
          <a:p>
            <a:endParaRPr lang="en-AU" sz="1600" dirty="0" smtClean="0"/>
          </a:p>
          <a:p>
            <a:endParaRPr lang="en-AU" sz="1600" dirty="0"/>
          </a:p>
          <a:p>
            <a:endParaRPr lang="en-AU" sz="1600" dirty="0" smtClean="0"/>
          </a:p>
          <a:p>
            <a:r>
              <a:rPr lang="en-AU" sz="1600" dirty="0" smtClean="0"/>
              <a:t>Overview of Findings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154807"/>
            <a:ext cx="7416824" cy="182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335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342900" indent="-342900"/>
            <a:r>
              <a:rPr lang="en-US" dirty="0"/>
              <a:t>Research </a:t>
            </a:r>
            <a:r>
              <a:rPr lang="en-US" dirty="0" smtClean="0"/>
              <a:t>FINDINGS </a:t>
            </a:r>
            <a:endParaRPr lang="en-US" dirty="0"/>
          </a:p>
        </p:txBody>
      </p:sp>
      <p:sp>
        <p:nvSpPr>
          <p:cNvPr id="4" name="Subtitle 2"/>
          <p:cNvSpPr>
            <a:spLocks noGrp="1"/>
          </p:cNvSpPr>
          <p:nvPr>
            <p:ph type="subTitle" idx="1"/>
          </p:nvPr>
        </p:nvSpPr>
        <p:spPr>
          <a:xfrm>
            <a:off x="755576" y="1131590"/>
            <a:ext cx="7410400" cy="2886912"/>
          </a:xfrm>
        </p:spPr>
        <p:txBody>
          <a:bodyPr/>
          <a:lstStyle/>
          <a:p>
            <a:r>
              <a:rPr lang="en-AU" sz="1600" dirty="0"/>
              <a:t>Past research has found that historic preservation designation has mixed effects on property values. The results of the three hedonic price regression models utilising Brisbane sale transactions are conclusive as to the effect of the DCPs. DCP designation has a significant positive effect on sale price. These results are consistent with </a:t>
            </a:r>
            <a:r>
              <a:rPr lang="en-AU" sz="1600" dirty="0" smtClean="0"/>
              <a:t>THE THEORETICAL FRAMEWORK AND Hypotheses. </a:t>
            </a:r>
            <a:r>
              <a:rPr lang="en-AU" sz="1600" dirty="0"/>
              <a:t>The regression models provide a good fit to the data, with the independent variables explaining a high proportion of the variation in the sales prices. The models and independent variables are statistically significant at 99 percent level of confidence, and the coefficient signs conform to directional </a:t>
            </a:r>
            <a:r>
              <a:rPr lang="en-AU" sz="1600" dirty="0" smtClean="0"/>
              <a:t>expectations</a:t>
            </a:r>
          </a:p>
          <a:p>
            <a:r>
              <a:rPr lang="en-AU" sz="1600" dirty="0"/>
              <a:t>The linear regression found for a vacant site located in a DCP, the DCP designation increased the sales price by $50,600. Therefore it can be concluded that a vacant site located in a DCP is worth approximately $50,600 more in value than a comparable vacant site not located in a </a:t>
            </a:r>
            <a:r>
              <a:rPr lang="en-AU" sz="1600" dirty="0" smtClean="0"/>
              <a:t>DCP. Similar findings are achieved for the other regression results.  </a:t>
            </a:r>
            <a:endParaRPr lang="en-AU" sz="1600" dirty="0"/>
          </a:p>
          <a:p>
            <a:endParaRPr lang="en-AU" sz="1600" dirty="0"/>
          </a:p>
          <a:p>
            <a:r>
              <a:rPr lang="en-AU" sz="1600" dirty="0"/>
              <a:t>DCP.</a:t>
            </a:r>
            <a:endParaRPr lang="en-AU" sz="1600" dirty="0"/>
          </a:p>
        </p:txBody>
      </p:sp>
    </p:spTree>
    <p:extLst>
      <p:ext uri="{BB962C8B-B14F-4D97-AF65-F5344CB8AC3E}">
        <p14:creationId xmlns:p14="http://schemas.microsoft.com/office/powerpoint/2010/main" val="3255707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342900" indent="-342900"/>
            <a:r>
              <a:rPr lang="en-US" dirty="0"/>
              <a:t>Research Implications</a:t>
            </a:r>
          </a:p>
        </p:txBody>
      </p:sp>
      <p:sp>
        <p:nvSpPr>
          <p:cNvPr id="4" name="Subtitle 2"/>
          <p:cNvSpPr>
            <a:spLocks noGrp="1"/>
          </p:cNvSpPr>
          <p:nvPr>
            <p:ph type="subTitle" idx="1"/>
          </p:nvPr>
        </p:nvSpPr>
        <p:spPr>
          <a:xfrm>
            <a:off x="755576" y="1131590"/>
            <a:ext cx="7410400" cy="2886912"/>
          </a:xfrm>
        </p:spPr>
        <p:txBody>
          <a:bodyPr/>
          <a:lstStyle/>
          <a:p>
            <a:r>
              <a:rPr lang="en-AU" sz="1600" dirty="0"/>
              <a:t>There are a number of important implications to the results. Preservationists and supporters of historical preservation measures understand the positive amenity effects generated. The findings deduce that in Brisbane considerable positive amenity effects are created in DCPs which appeal to a wide range of buyers. Critics of historic preservation measures, posit that such urban planning regulation negatively impact property values. The findings establish that such an affect may occur at an individual property level, potentially pre-war houses. The DCP regulations affect each submarket of the housing market differently. Overall, the positive amenity effects and scarcity effects outweigh any negatives; as designation enhances value</a:t>
            </a:r>
            <a:r>
              <a:rPr lang="en-AU" sz="1600" dirty="0" smtClean="0"/>
              <a:t>.</a:t>
            </a:r>
            <a:r>
              <a:rPr lang="en-AU" sz="1600" dirty="0"/>
              <a:t> </a:t>
            </a:r>
            <a:endParaRPr lang="en-AU" sz="1600" dirty="0"/>
          </a:p>
        </p:txBody>
      </p:sp>
    </p:spTree>
    <p:extLst>
      <p:ext uri="{BB962C8B-B14F-4D97-AF65-F5344CB8AC3E}">
        <p14:creationId xmlns:p14="http://schemas.microsoft.com/office/powerpoint/2010/main" val="1664196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a:t>
            </a:r>
            <a:endParaRPr lang="en-US" dirty="0"/>
          </a:p>
        </p:txBody>
      </p:sp>
      <p:sp>
        <p:nvSpPr>
          <p:cNvPr id="3" name="Subtitle 2"/>
          <p:cNvSpPr>
            <a:spLocks noGrp="1"/>
          </p:cNvSpPr>
          <p:nvPr>
            <p:ph type="subTitle" idx="1"/>
          </p:nvPr>
        </p:nvSpPr>
        <p:spPr>
          <a:xfrm>
            <a:off x="755576" y="1131590"/>
            <a:ext cx="7410400" cy="2886912"/>
          </a:xfrm>
        </p:spPr>
        <p:txBody>
          <a:bodyPr/>
          <a:lstStyle/>
          <a:p>
            <a:pPr marL="342900" indent="-342900">
              <a:buAutoNum type="arabicPeriod"/>
            </a:pPr>
            <a:endParaRPr lang="en-US" dirty="0" smtClean="0"/>
          </a:p>
          <a:p>
            <a:pPr marL="342900" indent="-342900">
              <a:buAutoNum type="arabicPeriod"/>
            </a:pPr>
            <a:r>
              <a:rPr lang="en-US" dirty="0" smtClean="0"/>
              <a:t>Research Problem and Question</a:t>
            </a:r>
          </a:p>
          <a:p>
            <a:pPr marL="342900" indent="-342900">
              <a:buAutoNum type="arabicPeriod"/>
            </a:pPr>
            <a:r>
              <a:rPr lang="en-US" dirty="0" smtClean="0"/>
              <a:t>Background and Literature Review</a:t>
            </a:r>
          </a:p>
          <a:p>
            <a:pPr marL="342900" indent="-342900">
              <a:buAutoNum type="arabicPeriod"/>
            </a:pPr>
            <a:r>
              <a:rPr lang="en-US" dirty="0" smtClean="0"/>
              <a:t>Development of Theoretical Framework and Hypotheses</a:t>
            </a:r>
          </a:p>
          <a:p>
            <a:pPr marL="342900" indent="-342900">
              <a:buAutoNum type="arabicPeriod"/>
            </a:pPr>
            <a:r>
              <a:rPr lang="en-US" dirty="0" smtClean="0"/>
              <a:t>Research Method and Data </a:t>
            </a:r>
          </a:p>
          <a:p>
            <a:pPr marL="342900" indent="-342900">
              <a:buAutoNum type="arabicPeriod"/>
            </a:pPr>
            <a:r>
              <a:rPr lang="en-US" dirty="0" smtClean="0"/>
              <a:t>Regression Analysis and Results</a:t>
            </a:r>
          </a:p>
          <a:p>
            <a:pPr marL="342900" indent="-342900">
              <a:buAutoNum type="arabicPeriod"/>
            </a:pPr>
            <a:r>
              <a:rPr lang="en-US" dirty="0" smtClean="0"/>
              <a:t>Research Implications</a:t>
            </a:r>
          </a:p>
          <a:p>
            <a:pPr marL="342900" indent="-342900">
              <a:buAutoNum type="arabicPeriod"/>
            </a:pPr>
            <a:endParaRPr lang="en-US" dirty="0" smtClean="0"/>
          </a:p>
          <a:p>
            <a:pPr marL="342900" indent="-342900">
              <a:buAutoNum type="arabicPeriod"/>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342900" indent="-342900"/>
            <a:r>
              <a:rPr lang="en-US" dirty="0"/>
              <a:t>Research Implications</a:t>
            </a:r>
          </a:p>
        </p:txBody>
      </p:sp>
      <p:sp>
        <p:nvSpPr>
          <p:cNvPr id="4" name="Subtitle 2"/>
          <p:cNvSpPr>
            <a:spLocks noGrp="1"/>
          </p:cNvSpPr>
          <p:nvPr>
            <p:ph type="subTitle" idx="1"/>
          </p:nvPr>
        </p:nvSpPr>
        <p:spPr>
          <a:xfrm>
            <a:off x="755576" y="1131590"/>
            <a:ext cx="7410400" cy="2886912"/>
          </a:xfrm>
        </p:spPr>
        <p:txBody>
          <a:bodyPr/>
          <a:lstStyle/>
          <a:p>
            <a:r>
              <a:rPr lang="en-AU" sz="1600" dirty="0" smtClean="0"/>
              <a:t>The </a:t>
            </a:r>
            <a:r>
              <a:rPr lang="en-AU" sz="1600" dirty="0"/>
              <a:t>findings of this </a:t>
            </a:r>
            <a:r>
              <a:rPr lang="en-AU" sz="1600" dirty="0" smtClean="0"/>
              <a:t>research </a:t>
            </a:r>
            <a:r>
              <a:rPr lang="en-AU" sz="1600" dirty="0"/>
              <a:t>that the Brisbane housing market is segmented and vacant land in DCPs attract a substantial price premium is significant to The Land Court of Queensland, property owners, </a:t>
            </a:r>
            <a:r>
              <a:rPr lang="en-AU" sz="1600" dirty="0"/>
              <a:t>Valuer</a:t>
            </a:r>
            <a:r>
              <a:rPr lang="en-AU" sz="1600" dirty="0"/>
              <a:t> General, financiers, buyers, real estate agents, developers and </a:t>
            </a:r>
            <a:r>
              <a:rPr lang="en-AU" sz="1600" dirty="0"/>
              <a:t>valuers</a:t>
            </a:r>
            <a:r>
              <a:rPr lang="en-AU" sz="1600" dirty="0"/>
              <a:t>. </a:t>
            </a:r>
            <a:r>
              <a:rPr lang="en-AU" sz="1600" dirty="0" smtClean="0"/>
              <a:t> </a:t>
            </a:r>
            <a:endParaRPr lang="en-AU" sz="1600" dirty="0"/>
          </a:p>
          <a:p>
            <a:endParaRPr lang="en-AU" sz="1600" dirty="0"/>
          </a:p>
        </p:txBody>
      </p:sp>
    </p:spTree>
    <p:extLst>
      <p:ext uri="{BB962C8B-B14F-4D97-AF65-F5344CB8AC3E}">
        <p14:creationId xmlns:p14="http://schemas.microsoft.com/office/powerpoint/2010/main" val="3154988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8202488" cy="685800"/>
          </a:xfrm>
        </p:spPr>
        <p:txBody>
          <a:bodyPr/>
          <a:lstStyle/>
          <a:p>
            <a:r>
              <a:rPr lang="en-US" dirty="0" smtClean="0"/>
              <a:t>Research problem and question</a:t>
            </a:r>
            <a:endParaRPr lang="en-US" dirty="0"/>
          </a:p>
        </p:txBody>
      </p:sp>
      <p:sp>
        <p:nvSpPr>
          <p:cNvPr id="3" name="Subtitle 2"/>
          <p:cNvSpPr>
            <a:spLocks noGrp="1"/>
          </p:cNvSpPr>
          <p:nvPr>
            <p:ph type="subTitle" idx="1"/>
          </p:nvPr>
        </p:nvSpPr>
        <p:spPr>
          <a:xfrm>
            <a:off x="755576" y="915566"/>
            <a:ext cx="7410400" cy="2886912"/>
          </a:xfrm>
        </p:spPr>
        <p:txBody>
          <a:bodyPr/>
          <a:lstStyle/>
          <a:p>
            <a:endParaRPr lang="en-AU" sz="1200" dirty="0" smtClean="0"/>
          </a:p>
          <a:p>
            <a:pPr marL="171450" indent="-171450">
              <a:buFont typeface="Arial" panose="020B0604020202020204" pitchFamily="34" charset="0"/>
              <a:buChar char="•"/>
            </a:pPr>
            <a:r>
              <a:rPr lang="en-AU" sz="1600" dirty="0" smtClean="0"/>
              <a:t>The </a:t>
            </a:r>
            <a:r>
              <a:rPr lang="en-AU" sz="1600" dirty="0"/>
              <a:t>housing market is heavily regulated by multiple layers of external control. </a:t>
            </a:r>
            <a:endParaRPr lang="en-AU" sz="1600" dirty="0" smtClean="0"/>
          </a:p>
          <a:p>
            <a:pPr marL="171450" indent="-171450">
              <a:buFont typeface="Arial" panose="020B0604020202020204" pitchFamily="34" charset="0"/>
              <a:buChar char="•"/>
            </a:pPr>
            <a:r>
              <a:rPr lang="en-AU" sz="1600" dirty="0" smtClean="0"/>
              <a:t>The </a:t>
            </a:r>
            <a:r>
              <a:rPr lang="en-AU" sz="1600" dirty="0"/>
              <a:t>debate as to the ideal level and composition of </a:t>
            </a:r>
            <a:r>
              <a:rPr lang="en-AU" sz="1600" dirty="0" smtClean="0"/>
              <a:t>regulations such as Demolition Control Precincts (DCPs) is ever present amongst </a:t>
            </a:r>
            <a:r>
              <a:rPr lang="en-AU" sz="1600" dirty="0"/>
              <a:t>governments, developers, environmentalists and property owners. </a:t>
            </a:r>
            <a:endParaRPr lang="en-AU" sz="1600" dirty="0" smtClean="0"/>
          </a:p>
          <a:p>
            <a:pPr marL="171450" indent="-171450">
              <a:buFont typeface="Arial" panose="020B0604020202020204" pitchFamily="34" charset="0"/>
              <a:buChar char="•"/>
            </a:pPr>
            <a:r>
              <a:rPr lang="en-AU" sz="1600" dirty="0" smtClean="0"/>
              <a:t>This paper </a:t>
            </a:r>
            <a:r>
              <a:rPr lang="en-AU" sz="1600" dirty="0"/>
              <a:t>proceeds </a:t>
            </a:r>
            <a:r>
              <a:rPr lang="en-AU" sz="1600" dirty="0" smtClean="0"/>
              <a:t>on the basis that </a:t>
            </a:r>
            <a:r>
              <a:rPr lang="en-AU" sz="1600" dirty="0"/>
              <a:t>t</a:t>
            </a:r>
            <a:r>
              <a:rPr lang="en-AU" sz="1600" dirty="0" smtClean="0"/>
              <a:t>he </a:t>
            </a:r>
            <a:r>
              <a:rPr lang="en-AU" sz="1600" dirty="0"/>
              <a:t>existence of DCPs is not debated. This </a:t>
            </a:r>
            <a:r>
              <a:rPr lang="en-AU" sz="1600" dirty="0" smtClean="0"/>
              <a:t>research </a:t>
            </a:r>
            <a:r>
              <a:rPr lang="en-AU" sz="1600" dirty="0"/>
              <a:t>interest lies with the effects of DCPs. </a:t>
            </a:r>
            <a:endParaRPr lang="en-AU" sz="1600" dirty="0" smtClean="0"/>
          </a:p>
          <a:p>
            <a:pPr marL="171450" indent="-171450">
              <a:buFont typeface="Arial" panose="020B0604020202020204" pitchFamily="34" charset="0"/>
              <a:buChar char="•"/>
            </a:pPr>
            <a:r>
              <a:rPr lang="en-AU" sz="1600" dirty="0" smtClean="0"/>
              <a:t>Previous research </a:t>
            </a:r>
            <a:r>
              <a:rPr lang="en-AU" sz="1600" dirty="0"/>
              <a:t>conducted has not provided a definitive explanation of the </a:t>
            </a:r>
            <a:r>
              <a:rPr lang="en-AU" sz="1600" dirty="0" smtClean="0"/>
              <a:t>effects of DCPs </a:t>
            </a:r>
            <a:r>
              <a:rPr lang="en-AU" sz="1600" dirty="0"/>
              <a:t>on property values and the housing market in general (</a:t>
            </a:r>
            <a:r>
              <a:rPr lang="en-AU" sz="1600" dirty="0"/>
              <a:t>Heintzelman</a:t>
            </a:r>
            <a:r>
              <a:rPr lang="en-AU" sz="1600" dirty="0"/>
              <a:t> and </a:t>
            </a:r>
            <a:r>
              <a:rPr lang="en-AU" sz="1600" dirty="0"/>
              <a:t>Altieri</a:t>
            </a:r>
            <a:r>
              <a:rPr lang="en-AU" sz="1600" dirty="0"/>
              <a:t> 2013). </a:t>
            </a:r>
            <a:endParaRPr lang="en-AU" sz="1600" dirty="0" smtClean="0"/>
          </a:p>
          <a:p>
            <a:pPr marL="171450" indent="-171450">
              <a:buFont typeface="Arial" panose="020B0604020202020204" pitchFamily="34" charset="0"/>
              <a:buChar char="•"/>
            </a:pPr>
            <a:r>
              <a:rPr lang="en-AU" sz="1600" dirty="0" smtClean="0"/>
              <a:t>The </a:t>
            </a:r>
            <a:r>
              <a:rPr lang="en-AU" sz="1600" dirty="0"/>
              <a:t>impacts of historical preservation designation have not been empirically examined in Australia. Exploring and empirically testing the impacts are crucial</a:t>
            </a:r>
            <a:r>
              <a:rPr lang="en-AU" sz="1600" dirty="0" smtClean="0"/>
              <a:t>.</a:t>
            </a:r>
          </a:p>
          <a:p>
            <a:pPr marL="171450" indent="-171450">
              <a:buFont typeface="Arial" panose="020B0604020202020204" pitchFamily="34" charset="0"/>
              <a:buChar char="•"/>
            </a:pPr>
            <a:r>
              <a:rPr lang="en-AU" sz="1600" dirty="0" smtClean="0"/>
              <a:t> </a:t>
            </a:r>
            <a:r>
              <a:rPr lang="en-AU" sz="1600" dirty="0"/>
              <a:t>The question, therefore, arises: </a:t>
            </a:r>
            <a:r>
              <a:rPr lang="en-AU" sz="1600" b="1" i="1" dirty="0"/>
              <a:t>What effects do municipal government urban planning regulations, and specifically historical preservation regulations have on the value of properties</a:t>
            </a:r>
            <a:r>
              <a:rPr lang="en-AU" sz="1600" dirty="0"/>
              <a:t>. </a:t>
            </a:r>
          </a:p>
          <a:p>
            <a:r>
              <a:rPr lang="en-AU" sz="1200" dirty="0" smtClean="0"/>
              <a:t>. </a:t>
            </a:r>
            <a:endParaRPr lang="en-US" sz="1200" dirty="0" smtClean="0"/>
          </a:p>
          <a:p>
            <a:pPr marL="342900" indent="-342900">
              <a:buAutoNum type="arabicPeriod"/>
            </a:pPr>
            <a:endParaRPr lang="en-US" dirty="0"/>
          </a:p>
        </p:txBody>
      </p:sp>
    </p:spTree>
    <p:extLst>
      <p:ext uri="{BB962C8B-B14F-4D97-AF65-F5344CB8AC3E}">
        <p14:creationId xmlns:p14="http://schemas.microsoft.com/office/powerpoint/2010/main" val="434570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 and literature review</a:t>
            </a:r>
            <a:endParaRPr lang="en-US" dirty="0"/>
          </a:p>
        </p:txBody>
      </p:sp>
      <p:sp>
        <p:nvSpPr>
          <p:cNvPr id="3" name="Subtitle 2"/>
          <p:cNvSpPr>
            <a:spLocks noGrp="1"/>
          </p:cNvSpPr>
          <p:nvPr>
            <p:ph type="subTitle" idx="1"/>
          </p:nvPr>
        </p:nvSpPr>
        <p:spPr>
          <a:xfrm>
            <a:off x="755576" y="1131590"/>
            <a:ext cx="7410400" cy="3600400"/>
          </a:xfrm>
        </p:spPr>
        <p:txBody>
          <a:bodyPr/>
          <a:lstStyle/>
          <a:p>
            <a:pPr marL="361950" indent="-361950">
              <a:buAutoNum type="arabicPeriod"/>
            </a:pPr>
            <a:r>
              <a:rPr lang="en-AU" sz="1600" dirty="0" smtClean="0"/>
              <a:t>Urban Planning, Regulation and Effects</a:t>
            </a:r>
          </a:p>
          <a:p>
            <a:pPr marL="361950" indent="-361950">
              <a:buAutoNum type="arabicPeriod"/>
            </a:pPr>
            <a:r>
              <a:rPr lang="en-AU" sz="1600" dirty="0" smtClean="0"/>
              <a:t>Housing Markets and Segmentation</a:t>
            </a:r>
          </a:p>
          <a:p>
            <a:pPr marL="361950" indent="-361950">
              <a:buAutoNum type="arabicPeriod"/>
            </a:pPr>
            <a:r>
              <a:rPr lang="en-AU" sz="1600" dirty="0" smtClean="0"/>
              <a:t>Demolition Control Precincts and Brisbane Housing </a:t>
            </a:r>
            <a:endParaRPr lang="en-AU" sz="1600" dirty="0" smtClean="0">
              <a:solidFill>
                <a:srgbClr val="FF0000"/>
              </a:solidFill>
            </a:endParaRPr>
          </a:p>
          <a:p>
            <a:pPr marL="442913" lvl="1" indent="-171450" algn="l">
              <a:buFont typeface="Arial" panose="020B0604020202020204" pitchFamily="34" charset="0"/>
              <a:buChar char="•"/>
            </a:pPr>
            <a:r>
              <a:rPr lang="en-AU" sz="1000" dirty="0"/>
              <a:t>DCPs have been designated throughout Brisbane’s pre-war suburbs. Small patches of pre-war houses have been designated in some areas and almost entire suburbs designated in others. </a:t>
            </a:r>
            <a:r>
              <a:rPr lang="en-AU" sz="1000" dirty="0" smtClean="0"/>
              <a:t>Figures1 </a:t>
            </a:r>
            <a:r>
              <a:rPr lang="en-AU" sz="1000" dirty="0"/>
              <a:t>and </a:t>
            </a:r>
            <a:r>
              <a:rPr lang="en-AU" sz="1000" dirty="0" smtClean="0"/>
              <a:t>2  next slide illustrate </a:t>
            </a:r>
            <a:r>
              <a:rPr lang="en-AU" sz="1000" dirty="0"/>
              <a:t>Brisbane DCPs. </a:t>
            </a:r>
          </a:p>
          <a:p>
            <a:pPr marL="442913" lvl="1" indent="-171450" algn="l">
              <a:buFont typeface="Arial" panose="020B0604020202020204" pitchFamily="34" charset="0"/>
              <a:buChar char="•"/>
            </a:pPr>
            <a:r>
              <a:rPr lang="en-AU" sz="1000" dirty="0"/>
              <a:t>Pre-war houses located in a DCP are subject to the City Plan Demolition Code (</a:t>
            </a:r>
            <a:r>
              <a:rPr lang="en-AU" sz="1000" i="1" dirty="0"/>
              <a:t>Code</a:t>
            </a:r>
            <a:r>
              <a:rPr lang="en-AU" sz="1000" dirty="0"/>
              <a:t>). The </a:t>
            </a:r>
            <a:r>
              <a:rPr lang="en-AU" sz="1000" i="1" dirty="0"/>
              <a:t>Code </a:t>
            </a:r>
            <a:r>
              <a:rPr lang="en-AU" sz="1000" dirty="0"/>
              <a:t>aims to maintain the character of traditional pre-war streetscapes by controlling demolition, relocation and removal of buildings that contribute to the character of Brisbane. </a:t>
            </a:r>
          </a:p>
          <a:p>
            <a:pPr marL="442913" lvl="1" indent="-171450" algn="l">
              <a:buFont typeface="Arial" panose="020B0604020202020204" pitchFamily="34" charset="0"/>
              <a:buChar char="•"/>
            </a:pPr>
            <a:r>
              <a:rPr lang="en-AU" sz="1000" dirty="0" smtClean="0"/>
              <a:t>In </a:t>
            </a:r>
            <a:r>
              <a:rPr lang="en-AU" sz="1000" dirty="0"/>
              <a:t>addition to the </a:t>
            </a:r>
            <a:r>
              <a:rPr lang="en-AU" sz="1000" i="1" dirty="0"/>
              <a:t>Code</a:t>
            </a:r>
            <a:r>
              <a:rPr lang="en-AU" sz="1000" dirty="0"/>
              <a:t>, the Residential Design Character Code is a further measure that has the intention of retaining the traditional building character of Brisbane. This code ensures new building work including new houses and extensions are compatible in appearance with existing character buildings and the traditional character streetscape. The purpose of this code is to ensure new building work reflects or strengthens pre-war housing character through compatible form, scale, materials and detailing. </a:t>
            </a:r>
          </a:p>
          <a:p>
            <a:pPr marL="442913" lvl="1" indent="-171450" algn="l">
              <a:buFont typeface="Arial" panose="020B0604020202020204" pitchFamily="34" charset="0"/>
              <a:buChar char="•"/>
            </a:pPr>
            <a:r>
              <a:rPr lang="en-AU" sz="1000" dirty="0"/>
              <a:t>The DCP can benefit property owners by improving their predictions of future neighbourhood characteristics, protecting them from negative spatial externalities and maintaining a positive aesthetic</a:t>
            </a:r>
            <a:r>
              <a:rPr lang="en-AU" sz="1000" dirty="0" smtClean="0"/>
              <a:t>.  </a:t>
            </a:r>
          </a:p>
          <a:p>
            <a:pPr marL="361950" indent="-361950">
              <a:tabLst>
                <a:tab pos="361950" algn="l"/>
              </a:tabLst>
            </a:pPr>
            <a:r>
              <a:rPr lang="en-AU" sz="1000" dirty="0" smtClean="0"/>
              <a:t> Such benefits are juxtaposed against the restriction owners confront regarding alteration, demolition or development possibilities.</a:t>
            </a:r>
            <a:endParaRPr lang="en-AU" sz="1200" dirty="0"/>
          </a:p>
          <a:p>
            <a:pPr marL="361950" indent="-361950"/>
            <a:r>
              <a:rPr lang="en-AU" sz="1200" dirty="0"/>
              <a:t>	</a:t>
            </a:r>
            <a:r>
              <a:rPr lang="en-AU" sz="1200" dirty="0" smtClean="0"/>
              <a:t>.</a:t>
            </a:r>
            <a:endParaRPr lang="en-US" sz="1200" dirty="0"/>
          </a:p>
          <a:p>
            <a:pPr marL="271463" lvl="1" algn="l"/>
            <a:endParaRPr lang="en-AU" sz="1000" dirty="0" smtClean="0"/>
          </a:p>
          <a:p>
            <a:pPr marL="271463" lvl="1" algn="l"/>
            <a:endParaRPr lang="en-US" sz="1000" dirty="0" smtClean="0"/>
          </a:p>
          <a:p>
            <a:pPr marL="342900" indent="-342900">
              <a:buAutoNum type="arabicPeriod"/>
            </a:pPr>
            <a:endParaRPr lang="en-US" sz="1600" dirty="0"/>
          </a:p>
        </p:txBody>
      </p:sp>
    </p:spTree>
    <p:extLst>
      <p:ext uri="{BB962C8B-B14F-4D97-AF65-F5344CB8AC3E}">
        <p14:creationId xmlns:p14="http://schemas.microsoft.com/office/powerpoint/2010/main" val="2439910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Demolition Control Precincts and Brisbane Housing</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037528"/>
            <a:ext cx="3598710" cy="250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37528"/>
            <a:ext cx="3456384" cy="2071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258940"/>
            <a:ext cx="1603781" cy="120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2310" y="3258940"/>
            <a:ext cx="1650571" cy="120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8058472" cy="685800"/>
          </a:xfrm>
        </p:spPr>
        <p:txBody>
          <a:bodyPr/>
          <a:lstStyle/>
          <a:p>
            <a:r>
              <a:rPr lang="en-US" dirty="0"/>
              <a:t>Development of Theoretical </a:t>
            </a:r>
            <a:r>
              <a:rPr lang="en-US" dirty="0" smtClean="0"/>
              <a:t>Framework </a:t>
            </a:r>
            <a:r>
              <a:rPr lang="en-US" dirty="0"/>
              <a:t>and Hypotheses</a:t>
            </a:r>
          </a:p>
        </p:txBody>
      </p:sp>
      <p:sp>
        <p:nvSpPr>
          <p:cNvPr id="3" name="Subtitle 2"/>
          <p:cNvSpPr>
            <a:spLocks noGrp="1"/>
          </p:cNvSpPr>
          <p:nvPr>
            <p:ph type="subTitle" idx="1"/>
          </p:nvPr>
        </p:nvSpPr>
        <p:spPr>
          <a:xfrm>
            <a:off x="755576" y="987574"/>
            <a:ext cx="7410400" cy="2886912"/>
          </a:xfrm>
        </p:spPr>
        <p:txBody>
          <a:bodyPr/>
          <a:lstStyle/>
          <a:p>
            <a:r>
              <a:rPr lang="en-AU" sz="1600" dirty="0"/>
              <a:t>The </a:t>
            </a:r>
            <a:r>
              <a:rPr lang="en-AU" sz="1600" dirty="0" smtClean="0"/>
              <a:t>theoretical framework </a:t>
            </a:r>
            <a:r>
              <a:rPr lang="en-AU" sz="1600" dirty="0"/>
              <a:t>integrates the theories of urban planning regulation and urban housing market economics, and presents the hypotheses. </a:t>
            </a:r>
            <a:endParaRPr lang="en-AU" sz="1600" dirty="0"/>
          </a:p>
          <a:p>
            <a:endParaRPr lang="en-AU" sz="1600" dirty="0" smtClean="0"/>
          </a:p>
          <a:p>
            <a:pPr marL="342900" indent="-342900">
              <a:buFont typeface="+mj-lt"/>
              <a:buAutoNum type="arabicPeriod"/>
              <a:tabLst>
                <a:tab pos="361950" algn="l"/>
              </a:tabLst>
            </a:pPr>
            <a:r>
              <a:rPr lang="en-AU" sz="1200" dirty="0" smtClean="0"/>
              <a:t>To </a:t>
            </a:r>
            <a:r>
              <a:rPr lang="en-AU" sz="1200" dirty="0"/>
              <a:t>determine the effects that DCPs have on properties designated, it is essential to make a comparison with properties that are not designated. Properties that are not designated in a DCP are not affected by the </a:t>
            </a:r>
            <a:r>
              <a:rPr lang="en-AU" sz="1200" i="1" dirty="0"/>
              <a:t>Code</a:t>
            </a:r>
            <a:r>
              <a:rPr lang="en-AU" sz="1200" dirty="0"/>
              <a:t>. Therefore, regardless of what improvements are on the property, it can be transformed into a vacant parcel at any time by removing or demolishing the existing improvements. These properties are not affected by restriction effects or scarcity effects. </a:t>
            </a:r>
            <a:endParaRPr lang="en-AU" sz="1200" dirty="0"/>
          </a:p>
          <a:p>
            <a:pPr marL="342900" indent="-342900">
              <a:buFont typeface="+mj-lt"/>
              <a:buAutoNum type="arabicPeriod"/>
              <a:tabLst>
                <a:tab pos="361950" algn="l"/>
              </a:tabLst>
            </a:pPr>
            <a:r>
              <a:rPr lang="en-AU" sz="1200" dirty="0" smtClean="0"/>
              <a:t>Pre-war </a:t>
            </a:r>
            <a:r>
              <a:rPr lang="en-AU" sz="1200" dirty="0"/>
              <a:t>houses located in DCPs are affected by restriction effects and scarcity effects. Restriction effects occur as a potential higher and better use of the site is unachievable. This is a due to the </a:t>
            </a:r>
            <a:r>
              <a:rPr lang="en-AU" sz="1200" i="1" dirty="0"/>
              <a:t>Code </a:t>
            </a:r>
            <a:r>
              <a:rPr lang="en-AU" sz="1200" dirty="0"/>
              <a:t>which stipulates pre-war houses cannot be removed or demolished. As a result, these properties are unable to be transformed into vacant sites, reducing the supply of </a:t>
            </a:r>
            <a:r>
              <a:rPr lang="en-AU" sz="1200" dirty="0" smtClean="0"/>
              <a:t>vacant </a:t>
            </a:r>
            <a:r>
              <a:rPr lang="en-AU" sz="1200" dirty="0"/>
              <a:t>land. </a:t>
            </a:r>
            <a:endParaRPr lang="en-AU" sz="1200" dirty="0" smtClean="0"/>
          </a:p>
          <a:p>
            <a:pPr marL="342900" indent="-342900">
              <a:buFont typeface="+mj-lt"/>
              <a:buAutoNum type="arabicPeriod"/>
              <a:tabLst>
                <a:tab pos="361950" algn="l"/>
              </a:tabLst>
            </a:pPr>
            <a:r>
              <a:rPr lang="en-AU" sz="1200" dirty="0"/>
              <a:t>This situation is represented graphically using supply and demand curves. A decrease in supply, from S1 to S2, causes the equilibrium price to rise. Demand D1 is inelastic, it remains unchanged, due to two factors. First, positive amenity effects created by the DCP enhance the liveability and desirability. Second, vacant land outside of DCPs may not be considered an acceptable substitute. The difference between P1 and P2, represents the price premium buyers pay for vacant sites located in a DCP</a:t>
            </a:r>
            <a:r>
              <a:rPr lang="en-AU" sz="1000" dirty="0"/>
              <a:t>. </a:t>
            </a:r>
            <a:endParaRPr lang="en-AU" sz="1000" dirty="0">
              <a:solidFill>
                <a:srgbClr val="FF0000"/>
              </a:solidFill>
            </a:endParaRPr>
          </a:p>
        </p:txBody>
      </p:sp>
    </p:spTree>
    <p:extLst>
      <p:ext uri="{BB962C8B-B14F-4D97-AF65-F5344CB8AC3E}">
        <p14:creationId xmlns:p14="http://schemas.microsoft.com/office/powerpoint/2010/main" val="4119317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322314"/>
            <a:ext cx="6120680" cy="297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a:t>Development of Theoretical Framework and </a:t>
            </a:r>
            <a:r>
              <a:rPr lang="en-US" dirty="0" smtClean="0"/>
              <a:t>Hypotheses </a:t>
            </a:r>
            <a:r>
              <a:rPr lang="en-US" sz="1600" dirty="0" smtClean="0"/>
              <a:t>CONT’D</a:t>
            </a:r>
            <a:r>
              <a:rPr lang="en-US" sz="1800" dirty="0" smtClean="0"/>
              <a:t>.</a:t>
            </a:r>
            <a:endParaRPr lang="en-US" sz="1800" dirty="0"/>
          </a:p>
        </p:txBody>
      </p:sp>
    </p:spTree>
    <p:extLst>
      <p:ext uri="{BB962C8B-B14F-4D97-AF65-F5344CB8AC3E}">
        <p14:creationId xmlns:p14="http://schemas.microsoft.com/office/powerpoint/2010/main" val="184127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Development of Theoretical Framework and </a:t>
            </a:r>
            <a:r>
              <a:rPr lang="en-US" dirty="0" smtClean="0"/>
              <a:t>Hypotheses </a:t>
            </a:r>
            <a:r>
              <a:rPr lang="en-US" sz="1600" dirty="0" smtClean="0"/>
              <a:t>CONT’D</a:t>
            </a:r>
            <a:r>
              <a:rPr lang="en-US" sz="1800" dirty="0" smtClean="0"/>
              <a:t>.</a:t>
            </a:r>
            <a:endParaRPr lang="en-US" sz="1800" dirty="0"/>
          </a:p>
        </p:txBody>
      </p:sp>
      <p:sp>
        <p:nvSpPr>
          <p:cNvPr id="4" name="Subtitle 2"/>
          <p:cNvSpPr>
            <a:spLocks noGrp="1"/>
          </p:cNvSpPr>
          <p:nvPr>
            <p:ph type="subTitle" idx="1"/>
          </p:nvPr>
        </p:nvSpPr>
        <p:spPr>
          <a:xfrm>
            <a:off x="755576" y="1131590"/>
            <a:ext cx="7410400" cy="2886912"/>
          </a:xfrm>
        </p:spPr>
        <p:txBody>
          <a:bodyPr/>
          <a:lstStyle/>
          <a:p>
            <a:r>
              <a:rPr lang="en-AU" sz="1600" dirty="0"/>
              <a:t>It is hypothesised that: </a:t>
            </a:r>
          </a:p>
          <a:p>
            <a:r>
              <a:rPr lang="en-AU" sz="1600" dirty="0"/>
              <a:t>H1: DCPs reduce the number of residential sites capable of becoming vacant land. DCPs decrease the supply of residential vacant land. </a:t>
            </a:r>
          </a:p>
          <a:p>
            <a:r>
              <a:rPr lang="en-AU" sz="1600" dirty="0"/>
              <a:t>H2: Vacant land that is not located in a DCP is not an acceptable substitute for vacant land located in a DCP. </a:t>
            </a:r>
          </a:p>
          <a:p>
            <a:r>
              <a:rPr lang="en-AU" sz="1600" dirty="0"/>
              <a:t>H3: Demand for vacant land in a DCP is inelastic. </a:t>
            </a:r>
          </a:p>
          <a:p>
            <a:r>
              <a:rPr lang="en-AU" sz="1600" dirty="0"/>
              <a:t>H4: The Brisbane vacant land market is segmented into two submarkets; vacant land in DCPs and vacant land not located in DCPs. </a:t>
            </a:r>
          </a:p>
          <a:p>
            <a:r>
              <a:rPr lang="en-AU" sz="1600" dirty="0"/>
              <a:t>H5: Residential vacant land located in DCPs, will sell for a higher price, than a comparable site not located in a DCP. </a:t>
            </a:r>
            <a:endParaRPr lang="en-AU" sz="1600" dirty="0">
              <a:solidFill>
                <a:srgbClr val="FF0000"/>
              </a:solidFill>
            </a:endParaRPr>
          </a:p>
          <a:p>
            <a:pPr marL="361950" indent="-361950">
              <a:tabLst>
                <a:tab pos="361950" algn="l"/>
              </a:tabLst>
            </a:pPr>
            <a:endParaRPr lang="en-US" sz="1600" dirty="0"/>
          </a:p>
        </p:txBody>
      </p:sp>
    </p:spTree>
    <p:extLst>
      <p:ext uri="{BB962C8B-B14F-4D97-AF65-F5344CB8AC3E}">
        <p14:creationId xmlns:p14="http://schemas.microsoft.com/office/powerpoint/2010/main" val="839407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342900" indent="-342900"/>
            <a:r>
              <a:rPr lang="en-US" dirty="0"/>
              <a:t>Research Method and Data </a:t>
            </a:r>
          </a:p>
        </p:txBody>
      </p:sp>
      <p:sp>
        <p:nvSpPr>
          <p:cNvPr id="4" name="Subtitle 2"/>
          <p:cNvSpPr>
            <a:spLocks noGrp="1"/>
          </p:cNvSpPr>
          <p:nvPr>
            <p:ph type="subTitle" idx="1"/>
          </p:nvPr>
        </p:nvSpPr>
        <p:spPr>
          <a:xfrm>
            <a:off x="755576" y="1131590"/>
            <a:ext cx="7410400" cy="2886912"/>
          </a:xfrm>
        </p:spPr>
        <p:txBody>
          <a:bodyPr/>
          <a:lstStyle/>
          <a:p>
            <a:pPr>
              <a:tabLst>
                <a:tab pos="442913" algn="l"/>
              </a:tabLst>
            </a:pPr>
            <a:r>
              <a:rPr lang="en-AU" sz="1600" dirty="0"/>
              <a:t>Brisbane was selected as the geographical region to understand and research the effects of DCPs. In practical terms, Brisbane housing sales transaction data was available and accessible. Statutory site valuation data was also available from 2009 to 2013. As this study sought to investigate urban planning regulation in an Australian context, Brisbane was an acceptable location to examine. Brisbane is suitable as it generally follows neoclassical location theory. Brisbane has similar characteristics with other Australian cities including Sydney and Melbourne. These cities have comparable housing markets and urban planning frameworks. The findings of this thesis can be applied to other Australian housing markets, and prudently to international housing markets. </a:t>
            </a:r>
            <a:endParaRPr lang="en-US" sz="1600" dirty="0"/>
          </a:p>
        </p:txBody>
      </p:sp>
    </p:spTree>
    <p:extLst>
      <p:ext uri="{BB962C8B-B14F-4D97-AF65-F5344CB8AC3E}">
        <p14:creationId xmlns:p14="http://schemas.microsoft.com/office/powerpoint/2010/main" val="2889520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Option2">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Bodoni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Option2">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Bodoni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PowerpointOption2</Template>
  <TotalTime>1510</TotalTime>
  <Words>1866</Words>
  <Application>Microsoft Office PowerPoint</Application>
  <PresentationFormat>On-screen Show (16:9)</PresentationFormat>
  <Paragraphs>126</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PowerpointOption2</vt:lpstr>
      <vt:lpstr>1_PowerpointOption2</vt:lpstr>
      <vt:lpstr>PowerPoint Presentation</vt:lpstr>
      <vt:lpstr>OVERVIEW</vt:lpstr>
      <vt:lpstr>Research problem and question</vt:lpstr>
      <vt:lpstr>Background and literature review</vt:lpstr>
      <vt:lpstr>Demolition Control Precincts and Brisbane Housing</vt:lpstr>
      <vt:lpstr>Development of Theoretical Framework and Hypotheses</vt:lpstr>
      <vt:lpstr>Development of Theoretical Framework and Hypotheses CONT’D.</vt:lpstr>
      <vt:lpstr>Development of Theoretical Framework and Hypotheses CONT’D.</vt:lpstr>
      <vt:lpstr>Research Method and Data </vt:lpstr>
      <vt:lpstr>Research Method and Data CONT’D.</vt:lpstr>
      <vt:lpstr>Research Method and Data CONT’D.</vt:lpstr>
      <vt:lpstr>Research Method and Data CONT’D.</vt:lpstr>
      <vt:lpstr>REGRESSION ANALYSIS AND RESULTS</vt:lpstr>
      <vt:lpstr>REGRESSION ANALYSIS AND RESULTS CONT’D.</vt:lpstr>
      <vt:lpstr>REGRESSION ANALYSIS AND RESULTS CONT’D.</vt:lpstr>
      <vt:lpstr>REGRESSION ANALYSIS AND RESULTS CONT’D.</vt:lpstr>
      <vt:lpstr>REGRESSION ANALYSIS AND RESULTS CONT’D.</vt:lpstr>
      <vt:lpstr>Research FINDINGS </vt:lpstr>
      <vt:lpstr>Research Implications</vt:lpstr>
      <vt:lpstr>Research Implications</vt:lpstr>
    </vt:vector>
  </TitlesOfParts>
  <Company>University of Queensland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HEADING</dc:title>
  <dc:creator>Alicia  O'grady</dc:creator>
  <cp:lastModifiedBy>Peter Elliott</cp:lastModifiedBy>
  <cp:revision>57</cp:revision>
  <dcterms:created xsi:type="dcterms:W3CDTF">2012-10-16T00:58:56Z</dcterms:created>
  <dcterms:modified xsi:type="dcterms:W3CDTF">2015-06-25T10:11:29Z</dcterms:modified>
</cp:coreProperties>
</file>