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7"/>
  </p:notesMasterIdLst>
  <p:handoutMasterIdLst>
    <p:handoutMasterId r:id="rId28"/>
  </p:handoutMasterIdLst>
  <p:sldIdLst>
    <p:sldId id="303" r:id="rId2"/>
    <p:sldId id="485" r:id="rId3"/>
    <p:sldId id="679" r:id="rId4"/>
    <p:sldId id="701" r:id="rId5"/>
    <p:sldId id="695" r:id="rId6"/>
    <p:sldId id="721" r:id="rId7"/>
    <p:sldId id="719" r:id="rId8"/>
    <p:sldId id="713" r:id="rId9"/>
    <p:sldId id="657" r:id="rId10"/>
    <p:sldId id="720" r:id="rId11"/>
    <p:sldId id="722" r:id="rId12"/>
    <p:sldId id="680" r:id="rId13"/>
    <p:sldId id="708" r:id="rId14"/>
    <p:sldId id="710" r:id="rId15"/>
    <p:sldId id="711" r:id="rId16"/>
    <p:sldId id="712" r:id="rId17"/>
    <p:sldId id="717" r:id="rId18"/>
    <p:sldId id="723" r:id="rId19"/>
    <p:sldId id="694" r:id="rId20"/>
    <p:sldId id="696" r:id="rId21"/>
    <p:sldId id="697" r:id="rId22"/>
    <p:sldId id="693" r:id="rId23"/>
    <p:sldId id="692" r:id="rId24"/>
    <p:sldId id="698" r:id="rId25"/>
    <p:sldId id="699" r:id="rId26"/>
  </p:sldIdLst>
  <p:sldSz cx="9902825" cy="6858000"/>
  <p:notesSz cx="7010400" cy="9296400"/>
  <p:defaultTextStyle>
    <a:defPPr>
      <a:defRPr lang="en-GB"/>
    </a:defPPr>
    <a:lvl1pPr algn="l" rtl="0" fontAlgn="base">
      <a:spcBef>
        <a:spcPct val="0"/>
      </a:spcBef>
      <a:spcAft>
        <a:spcPct val="0"/>
      </a:spcAft>
      <a:defRPr sz="1200" kern="1200">
        <a:solidFill>
          <a:srgbClr val="0C274B"/>
        </a:solidFill>
        <a:latin typeface="Gill Sans"/>
        <a:ea typeface="+mn-ea"/>
        <a:cs typeface="+mn-cs"/>
      </a:defRPr>
    </a:lvl1pPr>
    <a:lvl2pPr marL="457200" algn="l" rtl="0" fontAlgn="base">
      <a:spcBef>
        <a:spcPct val="0"/>
      </a:spcBef>
      <a:spcAft>
        <a:spcPct val="0"/>
      </a:spcAft>
      <a:defRPr sz="1200" kern="1200">
        <a:solidFill>
          <a:srgbClr val="0C274B"/>
        </a:solidFill>
        <a:latin typeface="Gill Sans"/>
        <a:ea typeface="+mn-ea"/>
        <a:cs typeface="+mn-cs"/>
      </a:defRPr>
    </a:lvl2pPr>
    <a:lvl3pPr marL="914400" algn="l" rtl="0" fontAlgn="base">
      <a:spcBef>
        <a:spcPct val="0"/>
      </a:spcBef>
      <a:spcAft>
        <a:spcPct val="0"/>
      </a:spcAft>
      <a:defRPr sz="1200" kern="1200">
        <a:solidFill>
          <a:srgbClr val="0C274B"/>
        </a:solidFill>
        <a:latin typeface="Gill Sans"/>
        <a:ea typeface="+mn-ea"/>
        <a:cs typeface="+mn-cs"/>
      </a:defRPr>
    </a:lvl3pPr>
    <a:lvl4pPr marL="1371600" algn="l" rtl="0" fontAlgn="base">
      <a:spcBef>
        <a:spcPct val="0"/>
      </a:spcBef>
      <a:spcAft>
        <a:spcPct val="0"/>
      </a:spcAft>
      <a:defRPr sz="1200" kern="1200">
        <a:solidFill>
          <a:srgbClr val="0C274B"/>
        </a:solidFill>
        <a:latin typeface="Gill Sans"/>
        <a:ea typeface="+mn-ea"/>
        <a:cs typeface="+mn-cs"/>
      </a:defRPr>
    </a:lvl4pPr>
    <a:lvl5pPr marL="1828800" algn="l" rtl="0" fontAlgn="base">
      <a:spcBef>
        <a:spcPct val="0"/>
      </a:spcBef>
      <a:spcAft>
        <a:spcPct val="0"/>
      </a:spcAft>
      <a:defRPr sz="1200" kern="1200">
        <a:solidFill>
          <a:srgbClr val="0C274B"/>
        </a:solidFill>
        <a:latin typeface="Gill Sans"/>
        <a:ea typeface="+mn-ea"/>
        <a:cs typeface="+mn-cs"/>
      </a:defRPr>
    </a:lvl5pPr>
    <a:lvl6pPr marL="2286000" algn="l" defTabSz="914400" rtl="0" eaLnBrk="1" latinLnBrk="0" hangingPunct="1">
      <a:defRPr sz="1200" kern="1200">
        <a:solidFill>
          <a:srgbClr val="0C274B"/>
        </a:solidFill>
        <a:latin typeface="Gill Sans"/>
        <a:ea typeface="+mn-ea"/>
        <a:cs typeface="+mn-cs"/>
      </a:defRPr>
    </a:lvl6pPr>
    <a:lvl7pPr marL="2743200" algn="l" defTabSz="914400" rtl="0" eaLnBrk="1" latinLnBrk="0" hangingPunct="1">
      <a:defRPr sz="1200" kern="1200">
        <a:solidFill>
          <a:srgbClr val="0C274B"/>
        </a:solidFill>
        <a:latin typeface="Gill Sans"/>
        <a:ea typeface="+mn-ea"/>
        <a:cs typeface="+mn-cs"/>
      </a:defRPr>
    </a:lvl7pPr>
    <a:lvl8pPr marL="3200400" algn="l" defTabSz="914400" rtl="0" eaLnBrk="1" latinLnBrk="0" hangingPunct="1">
      <a:defRPr sz="1200" kern="1200">
        <a:solidFill>
          <a:srgbClr val="0C274B"/>
        </a:solidFill>
        <a:latin typeface="Gill Sans"/>
        <a:ea typeface="+mn-ea"/>
        <a:cs typeface="+mn-cs"/>
      </a:defRPr>
    </a:lvl8pPr>
    <a:lvl9pPr marL="3657600" algn="l" defTabSz="914400" rtl="0" eaLnBrk="1" latinLnBrk="0" hangingPunct="1">
      <a:defRPr sz="1200" kern="1200">
        <a:solidFill>
          <a:srgbClr val="0C274B"/>
        </a:solidFill>
        <a:latin typeface="Gill Sans"/>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ijn Bosman"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22B"/>
    <a:srgbClr val="0000FF"/>
    <a:srgbClr val="CCCCFF"/>
    <a:srgbClr val="FF6600"/>
    <a:srgbClr val="FF9933"/>
    <a:srgbClr val="FF7C80"/>
    <a:srgbClr val="AD9C63"/>
    <a:srgbClr val="750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87090" autoAdjust="0"/>
  </p:normalViewPr>
  <p:slideViewPr>
    <p:cSldViewPr snapToObjects="1" showGuides="1">
      <p:cViewPr>
        <p:scale>
          <a:sx n="70" d="100"/>
          <a:sy n="70" d="100"/>
        </p:scale>
        <p:origin x="-1320" y="-72"/>
      </p:cViewPr>
      <p:guideLst>
        <p:guide orient="horz" pos="3884"/>
        <p:guide orient="horz" pos="4020"/>
        <p:guide orient="horz" pos="4201"/>
        <p:guide orient="horz" pos="2704"/>
        <p:guide orient="horz" pos="3294"/>
        <p:guide orient="horz" pos="2115"/>
        <p:guide orient="horz" pos="1026"/>
        <p:guide pos="5750"/>
        <p:guide pos="306"/>
        <p:guide pos="1685"/>
        <p:guide pos="3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
    </p:cViewPr>
  </p:sorterViewPr>
  <p:notesViewPr>
    <p:cSldViewPr snapToObjects="1" showGuides="1">
      <p:cViewPr varScale="1">
        <p:scale>
          <a:sx n="81" d="100"/>
          <a:sy n="81" d="100"/>
        </p:scale>
        <p:origin x="-311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Dynamicserver\DCP\Tonko%20Research\Dutch%20RMBS\CBS%20Dutch%20Household%20Income%20Stats.xm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C01\DCP\Advisory%20Projects\MoF\NHG%20Analysis%20-%20April%202012\Charts\Results_MinBudget_Updated%20chart%20mar22%201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Household Debt to </a:t>
            </a:r>
            <a:r>
              <a:rPr lang="en-US" dirty="0" smtClean="0"/>
              <a:t>Disposable Income</a:t>
            </a:r>
            <a:endParaRPr lang="en-US" dirty="0"/>
          </a:p>
        </c:rich>
      </c:tx>
      <c:layout/>
      <c:overlay val="0"/>
    </c:title>
    <c:autoTitleDeleted val="0"/>
    <c:plotArea>
      <c:layout>
        <c:manualLayout>
          <c:layoutTarget val="inner"/>
          <c:xMode val="edge"/>
          <c:yMode val="edge"/>
          <c:x val="0.20391469510630786"/>
          <c:y val="0.13310636599260978"/>
          <c:w val="0.75839731344242012"/>
          <c:h val="0.83186564295670362"/>
        </c:manualLayout>
      </c:layout>
      <c:barChart>
        <c:barDir val="bar"/>
        <c:grouping val="clustered"/>
        <c:varyColors val="0"/>
        <c:ser>
          <c:idx val="0"/>
          <c:order val="0"/>
          <c:tx>
            <c:v>Household Debt to Income</c:v>
          </c:tx>
          <c:invertIfNegative val="0"/>
          <c:cat>
            <c:strRef>
              <c:f>Data!$X$33:$X$40</c:f>
              <c:strCache>
                <c:ptCount val="8"/>
                <c:pt idx="0">
                  <c:v>Netherlands</c:v>
                </c:pt>
                <c:pt idx="1">
                  <c:v>Ireland</c:v>
                </c:pt>
                <c:pt idx="2">
                  <c:v>Portugal</c:v>
                </c:pt>
                <c:pt idx="3">
                  <c:v>Spain *</c:v>
                </c:pt>
                <c:pt idx="4">
                  <c:v>All Euro Zone</c:v>
                </c:pt>
                <c:pt idx="5">
                  <c:v>Germany</c:v>
                </c:pt>
                <c:pt idx="6">
                  <c:v>France *</c:v>
                </c:pt>
                <c:pt idx="7">
                  <c:v>Italy</c:v>
                </c:pt>
              </c:strCache>
            </c:strRef>
          </c:cat>
          <c:val>
            <c:numRef>
              <c:f>Data!$Y$33:$Y$40</c:f>
              <c:numCache>
                <c:formatCode>0.00%</c:formatCode>
                <c:ptCount val="8"/>
                <c:pt idx="0">
                  <c:v>2.4948999999999977</c:v>
                </c:pt>
                <c:pt idx="1">
                  <c:v>2.0263</c:v>
                </c:pt>
                <c:pt idx="2">
                  <c:v>1.2858999999999974</c:v>
                </c:pt>
                <c:pt idx="3">
                  <c:v>1.2457999999999974</c:v>
                </c:pt>
                <c:pt idx="4">
                  <c:v>0.9929</c:v>
                </c:pt>
                <c:pt idx="5">
                  <c:v>0.88919999999999999</c:v>
                </c:pt>
                <c:pt idx="6">
                  <c:v>0.78249999999999997</c:v>
                </c:pt>
                <c:pt idx="7">
                  <c:v>0.65870000000000151</c:v>
                </c:pt>
              </c:numCache>
            </c:numRef>
          </c:val>
        </c:ser>
        <c:dLbls>
          <c:showLegendKey val="0"/>
          <c:showVal val="1"/>
          <c:showCatName val="0"/>
          <c:showSerName val="0"/>
          <c:showPercent val="0"/>
          <c:showBubbleSize val="0"/>
        </c:dLbls>
        <c:gapWidth val="150"/>
        <c:overlap val="-25"/>
        <c:axId val="217517056"/>
        <c:axId val="217210880"/>
      </c:barChart>
      <c:catAx>
        <c:axId val="217517056"/>
        <c:scaling>
          <c:orientation val="maxMin"/>
        </c:scaling>
        <c:delete val="0"/>
        <c:axPos val="l"/>
        <c:majorTickMark val="none"/>
        <c:minorTickMark val="none"/>
        <c:tickLblPos val="nextTo"/>
        <c:txPr>
          <a:bodyPr/>
          <a:lstStyle/>
          <a:p>
            <a:pPr>
              <a:defRPr sz="800"/>
            </a:pPr>
            <a:endParaRPr lang="en-US"/>
          </a:p>
        </c:txPr>
        <c:crossAx val="217210880"/>
        <c:crosses val="autoZero"/>
        <c:auto val="1"/>
        <c:lblAlgn val="ctr"/>
        <c:lblOffset val="100"/>
        <c:noMultiLvlLbl val="0"/>
      </c:catAx>
      <c:valAx>
        <c:axId val="217210880"/>
        <c:scaling>
          <c:orientation val="minMax"/>
        </c:scaling>
        <c:delete val="1"/>
        <c:axPos val="t"/>
        <c:numFmt formatCode="0.00%" sourceLinked="1"/>
        <c:majorTickMark val="out"/>
        <c:minorTickMark val="none"/>
        <c:tickLblPos val="none"/>
        <c:crossAx val="217517056"/>
        <c:crosses val="autoZero"/>
        <c:crossBetween val="between"/>
      </c:valAx>
    </c:plotArea>
    <c:plotVisOnly val="1"/>
    <c:dispBlanksAs val="gap"/>
    <c:showDLblsOverMax val="0"/>
  </c:chart>
  <c:txPr>
    <a:bodyPr/>
    <a:lstStyle/>
    <a:p>
      <a:pPr>
        <a:defRPr sz="1000" b="0">
          <a:solidFill>
            <a:schemeClr val="tx2"/>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A1822B"/>
                </a:solidFill>
                <a:latin typeface="Calibri"/>
                <a:ea typeface="Calibri"/>
                <a:cs typeface="Calibri"/>
              </a:defRPr>
            </a:pPr>
            <a:r>
              <a:rPr lang="en-US" baseline="0">
                <a:solidFill>
                  <a:srgbClr val="A1822B"/>
                </a:solidFill>
              </a:rPr>
              <a:t>Loan Loss Estimate</a:t>
            </a:r>
          </a:p>
        </c:rich>
      </c:tx>
      <c:layout>
        <c:manualLayout>
          <c:xMode val="edge"/>
          <c:yMode val="edge"/>
          <c:x val="0.37463533119545522"/>
          <c:y val="6.0701388230085696E-2"/>
        </c:manualLayout>
      </c:layout>
      <c:overlay val="0"/>
    </c:title>
    <c:autoTitleDeleted val="0"/>
    <c:plotArea>
      <c:layout/>
      <c:barChart>
        <c:barDir val="col"/>
        <c:grouping val="clustered"/>
        <c:varyColors val="0"/>
        <c:ser>
          <c:idx val="0"/>
          <c:order val="0"/>
          <c:tx>
            <c:v>NON-NHG</c:v>
          </c:tx>
          <c:spPr>
            <a:solidFill>
              <a:srgbClr val="92D050"/>
            </a:solidFill>
          </c:spPr>
          <c:invertIfNegative val="0"/>
          <c:dLbls>
            <c:dLbl>
              <c:idx val="3"/>
              <c:layout>
                <c:manualLayout>
                  <c:x val="-6.3734862970044659E-2"/>
                  <c:y val="2.677376171352075E-2"/>
                </c:manualLayout>
              </c:layout>
              <c:showLegendKey val="0"/>
              <c:showVal val="1"/>
              <c:showCatName val="0"/>
              <c:showSerName val="0"/>
              <c:showPercent val="0"/>
              <c:showBubbleSize val="0"/>
            </c:dLbl>
            <c:dLbl>
              <c:idx val="5"/>
              <c:layout>
                <c:manualLayout>
                  <c:x val="9.3476719171695548E-17"/>
                  <c:y val="-3.2128514056224897E-2"/>
                </c:manualLayout>
              </c:layout>
              <c:showLegendKey val="0"/>
              <c:showVal val="1"/>
              <c:showCatName val="0"/>
              <c:showSerName val="0"/>
              <c:showPercent val="0"/>
              <c:showBubbleSize val="0"/>
            </c:dLbl>
            <c:spPr>
              <a:noFill/>
              <a:ln>
                <a:noFill/>
              </a:ln>
            </c:spPr>
            <c:txPr>
              <a:bodyPr/>
              <a:lstStyle/>
              <a:p>
                <a:pPr>
                  <a:defRPr sz="900" b="1">
                    <a:solidFill>
                      <a:srgbClr val="A1822B"/>
                    </a:solidFill>
                  </a:defRPr>
                </a:pPr>
                <a:endParaRPr lang="en-US"/>
              </a:p>
            </c:txPr>
            <c:showLegendKey val="0"/>
            <c:showVal val="1"/>
            <c:showCatName val="0"/>
            <c:showSerName val="0"/>
            <c:showPercent val="0"/>
            <c:showBubbleSize val="0"/>
            <c:showLeaderLines val="0"/>
          </c:dLbls>
          <c:cat>
            <c:strRef>
              <c:f>Charts_LL!$E$14:$E$24</c:f>
              <c:strCache>
                <c:ptCount val="8"/>
                <c:pt idx="0">
                  <c:v>0%</c:v>
                </c:pt>
                <c:pt idx="1">
                  <c:v>0%-5%</c:v>
                </c:pt>
                <c:pt idx="2">
                  <c:v>5%-10%</c:v>
                </c:pt>
                <c:pt idx="3">
                  <c:v>10%-20%</c:v>
                </c:pt>
                <c:pt idx="4">
                  <c:v>20%-30%</c:v>
                </c:pt>
                <c:pt idx="5">
                  <c:v>30%-50%</c:v>
                </c:pt>
                <c:pt idx="6">
                  <c:v>50%-70%</c:v>
                </c:pt>
                <c:pt idx="7">
                  <c:v>&gt;70%</c:v>
                </c:pt>
              </c:strCache>
            </c:strRef>
          </c:cat>
          <c:val>
            <c:numRef>
              <c:f>Charts_LL!$G$14:$G$21</c:f>
              <c:numCache>
                <c:formatCode>0.00%</c:formatCode>
                <c:ptCount val="8"/>
                <c:pt idx="0">
                  <c:v>0.44434137356379677</c:v>
                </c:pt>
                <c:pt idx="1">
                  <c:v>5.305936132284738E-2</c:v>
                </c:pt>
                <c:pt idx="2">
                  <c:v>6.9546115848595519E-2</c:v>
                </c:pt>
                <c:pt idx="3">
                  <c:v>0.1678281339887483</c:v>
                </c:pt>
                <c:pt idx="4">
                  <c:v>0.24662254296837327</c:v>
                </c:pt>
                <c:pt idx="5">
                  <c:v>1.7217150068897399E-2</c:v>
                </c:pt>
                <c:pt idx="6">
                  <c:v>1.0180737543615415E-3</c:v>
                </c:pt>
                <c:pt idx="7">
                  <c:v>3.6724848437988308E-4</c:v>
                </c:pt>
              </c:numCache>
            </c:numRef>
          </c:val>
        </c:ser>
        <c:ser>
          <c:idx val="1"/>
          <c:order val="1"/>
          <c:tx>
            <c:v>NHG</c:v>
          </c:tx>
          <c:spPr>
            <a:solidFill>
              <a:srgbClr val="1F497D">
                <a:lumMod val="60000"/>
                <a:lumOff val="40000"/>
              </a:srgbClr>
            </a:solidFill>
          </c:spPr>
          <c:invertIfNegative val="0"/>
          <c:dLbls>
            <c:dLbl>
              <c:idx val="1"/>
              <c:layout>
                <c:manualLayout>
                  <c:x val="7.6481835564053535E-3"/>
                  <c:y val="-5.3547523427041499E-2"/>
                </c:manualLayout>
              </c:layout>
              <c:showLegendKey val="0"/>
              <c:showVal val="1"/>
              <c:showCatName val="0"/>
              <c:showSerName val="0"/>
              <c:showPercent val="0"/>
              <c:showBubbleSize val="0"/>
            </c:dLbl>
            <c:dLbl>
              <c:idx val="2"/>
              <c:layout>
                <c:manualLayout>
                  <c:x val="3.0592734225621369E-2"/>
                  <c:y val="-1.0709504685408299E-2"/>
                </c:manualLayout>
              </c:layout>
              <c:showLegendKey val="0"/>
              <c:showVal val="1"/>
              <c:showCatName val="0"/>
              <c:showSerName val="0"/>
              <c:showPercent val="0"/>
              <c:showBubbleSize val="0"/>
            </c:dLbl>
            <c:dLbl>
              <c:idx val="6"/>
              <c:layout>
                <c:manualLayout>
                  <c:x val="0"/>
                  <c:y val="-6.4257028112449793E-2"/>
                </c:manualLayout>
              </c:layout>
              <c:showLegendKey val="0"/>
              <c:showVal val="1"/>
              <c:showCatName val="0"/>
              <c:showSerName val="0"/>
              <c:showPercent val="0"/>
              <c:showBubbleSize val="0"/>
            </c:dLbl>
            <c:txPr>
              <a:bodyPr/>
              <a:lstStyle/>
              <a:p>
                <a:pPr>
                  <a:defRPr sz="800" b="1">
                    <a:solidFill>
                      <a:srgbClr val="A1822B"/>
                    </a:solidFill>
                  </a:defRPr>
                </a:pPr>
                <a:endParaRPr lang="en-US"/>
              </a:p>
            </c:txPr>
            <c:showLegendKey val="0"/>
            <c:showVal val="1"/>
            <c:showCatName val="0"/>
            <c:showSerName val="0"/>
            <c:showPercent val="0"/>
            <c:showBubbleSize val="0"/>
            <c:showLeaderLines val="0"/>
          </c:dLbls>
          <c:val>
            <c:numRef>
              <c:f>Charts_LL!$G$29:$G$36</c:f>
              <c:numCache>
                <c:formatCode>0.00%</c:formatCode>
                <c:ptCount val="8"/>
                <c:pt idx="0">
                  <c:v>0.19674370995692672</c:v>
                </c:pt>
                <c:pt idx="1">
                  <c:v>3.8604393530012354E-2</c:v>
                </c:pt>
                <c:pt idx="2">
                  <c:v>5.7513316219117469E-2</c:v>
                </c:pt>
                <c:pt idx="3">
                  <c:v>0.17796236720484149</c:v>
                </c:pt>
                <c:pt idx="4">
                  <c:v>0.42368826424938694</c:v>
                </c:pt>
                <c:pt idx="5">
                  <c:v>0.10418140278531554</c:v>
                </c:pt>
                <c:pt idx="6">
                  <c:v>8.6220664791093033E-4</c:v>
                </c:pt>
                <c:pt idx="7">
                  <c:v>4.4433940648852478E-4</c:v>
                </c:pt>
              </c:numCache>
            </c:numRef>
          </c:val>
        </c:ser>
        <c:dLbls>
          <c:showLegendKey val="0"/>
          <c:showVal val="0"/>
          <c:showCatName val="0"/>
          <c:showSerName val="0"/>
          <c:showPercent val="0"/>
          <c:showBubbleSize val="0"/>
        </c:dLbls>
        <c:gapWidth val="150"/>
        <c:axId val="227491840"/>
        <c:axId val="219306752"/>
      </c:barChart>
      <c:catAx>
        <c:axId val="227491840"/>
        <c:scaling>
          <c:orientation val="minMax"/>
        </c:scaling>
        <c:delete val="0"/>
        <c:axPos val="b"/>
        <c:numFmt formatCode="General" sourceLinked="1"/>
        <c:majorTickMark val="out"/>
        <c:minorTickMark val="none"/>
        <c:tickLblPos val="nextTo"/>
        <c:spPr>
          <a:ln w="25400">
            <a:solidFill>
              <a:srgbClr val="A1822B"/>
            </a:solidFill>
          </a:ln>
        </c:spPr>
        <c:txPr>
          <a:bodyPr rot="0" vert="horz"/>
          <a:lstStyle/>
          <a:p>
            <a:pPr>
              <a:defRPr sz="1000" b="1" i="0" u="none" strike="noStrike" baseline="0">
                <a:solidFill>
                  <a:srgbClr val="000000"/>
                </a:solidFill>
                <a:latin typeface="Calibri"/>
                <a:ea typeface="Calibri"/>
                <a:cs typeface="Calibri"/>
              </a:defRPr>
            </a:pPr>
            <a:endParaRPr lang="en-US"/>
          </a:p>
        </c:txPr>
        <c:crossAx val="219306752"/>
        <c:crosses val="autoZero"/>
        <c:auto val="1"/>
        <c:lblAlgn val="ctr"/>
        <c:lblOffset val="100"/>
        <c:noMultiLvlLbl val="0"/>
      </c:catAx>
      <c:valAx>
        <c:axId val="219306752"/>
        <c:scaling>
          <c:orientation val="minMax"/>
        </c:scaling>
        <c:delete val="0"/>
        <c:axPos val="l"/>
        <c:majorGridlines>
          <c:spPr>
            <a:ln>
              <a:solidFill>
                <a:schemeClr val="bg1"/>
              </a:solidFill>
            </a:ln>
          </c:spPr>
        </c:majorGridlines>
        <c:numFmt formatCode="0%" sourceLinked="0"/>
        <c:majorTickMark val="out"/>
        <c:minorTickMark val="none"/>
        <c:tickLblPos val="nextTo"/>
        <c:spPr>
          <a:ln w="25400">
            <a:solidFill>
              <a:srgbClr val="A1822B"/>
            </a:solidFill>
          </a:ln>
        </c:spPr>
        <c:txPr>
          <a:bodyPr rot="0" vert="horz"/>
          <a:lstStyle/>
          <a:p>
            <a:pPr>
              <a:defRPr sz="1000" b="1" i="0" u="none" strike="noStrike" baseline="0">
                <a:solidFill>
                  <a:srgbClr val="000000"/>
                </a:solidFill>
                <a:latin typeface="Calibri"/>
                <a:ea typeface="Calibri"/>
                <a:cs typeface="Calibri"/>
              </a:defRPr>
            </a:pPr>
            <a:endParaRPr lang="en-US"/>
          </a:p>
        </c:txPr>
        <c:crossAx val="227491840"/>
        <c:crosses val="autoZero"/>
        <c:crossBetween val="between"/>
      </c:valAx>
    </c:plotArea>
    <c:legend>
      <c:legendPos val="b"/>
      <c:layout/>
      <c:overlay val="0"/>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09638-E9F0-48DD-88B8-1A51C495541B}" type="doc">
      <dgm:prSet loTypeId="urn:microsoft.com/office/officeart/2005/8/layout/radial5" loCatId="cycle" qsTypeId="urn:microsoft.com/office/officeart/2005/8/quickstyle/simple1#1" qsCatId="simple" csTypeId="urn:microsoft.com/office/officeart/2005/8/colors/accent1_2#1" csCatId="accent1" phldr="1"/>
      <dgm:spPr/>
      <dgm:t>
        <a:bodyPr/>
        <a:lstStyle/>
        <a:p>
          <a:endParaRPr lang="en-US"/>
        </a:p>
      </dgm:t>
    </dgm:pt>
    <dgm:pt modelId="{33AFFE97-B504-400D-A61E-6E2D36AD5FF5}">
      <dgm:prSet phldrT="[Text]" custT="1"/>
      <dgm:spPr>
        <a:solidFill>
          <a:srgbClr val="92D050"/>
        </a:solidFill>
      </dgm:spPr>
      <dgm:t>
        <a:bodyPr/>
        <a:lstStyle/>
        <a:p>
          <a:r>
            <a:rPr lang="en-US" sz="1400" b="1" dirty="0" smtClean="0">
              <a:solidFill>
                <a:schemeClr val="bg1"/>
              </a:solidFill>
            </a:rPr>
            <a:t>TTool</a:t>
          </a:r>
          <a:br>
            <a:rPr lang="en-US" sz="1400" b="1" dirty="0" smtClean="0">
              <a:solidFill>
                <a:schemeClr val="bg1"/>
              </a:solidFill>
            </a:rPr>
          </a:br>
          <a:r>
            <a:rPr lang="en-US" sz="1400" b="1" dirty="0" smtClean="0">
              <a:solidFill>
                <a:schemeClr val="bg1"/>
              </a:solidFill>
            </a:rPr>
            <a:t>Mortgage Pool Model</a:t>
          </a:r>
          <a:endParaRPr lang="en-US" sz="1400" b="1" dirty="0">
            <a:solidFill>
              <a:srgbClr val="0C274B"/>
            </a:solidFill>
          </a:endParaRPr>
        </a:p>
      </dgm:t>
    </dgm:pt>
    <dgm:pt modelId="{311B9D0C-4A11-49AE-BDC2-07E8F3F8C022}" type="parTrans" cxnId="{08580EA1-65BB-4E70-9902-CEE4C35B9234}">
      <dgm:prSet/>
      <dgm:spPr/>
      <dgm:t>
        <a:bodyPr/>
        <a:lstStyle/>
        <a:p>
          <a:endParaRPr lang="en-US"/>
        </a:p>
      </dgm:t>
    </dgm:pt>
    <dgm:pt modelId="{E7AFDCB9-A793-4CD8-A3F6-2B893AD1EDAD}" type="sibTrans" cxnId="{08580EA1-65BB-4E70-9902-CEE4C35B9234}">
      <dgm:prSet/>
      <dgm:spPr/>
      <dgm:t>
        <a:bodyPr/>
        <a:lstStyle/>
        <a:p>
          <a:endParaRPr lang="en-US"/>
        </a:p>
      </dgm:t>
    </dgm:pt>
    <dgm:pt modelId="{F813492E-5B4F-4B23-A805-51F7C3BFE72B}">
      <dgm:prSet phldrT="[Text]" custT="1"/>
      <dgm:spPr>
        <a:solidFill>
          <a:schemeClr val="bg1"/>
        </a:solidFill>
        <a:ln>
          <a:solidFill>
            <a:srgbClr val="AD9C63"/>
          </a:solidFill>
        </a:ln>
      </dgm:spPr>
      <dgm:t>
        <a:bodyPr/>
        <a:lstStyle/>
        <a:p>
          <a:r>
            <a:rPr lang="en-US" sz="1200" b="1" dirty="0" smtClean="0">
              <a:solidFill>
                <a:srgbClr val="0C274B"/>
              </a:solidFill>
            </a:rPr>
            <a:t>Scenario Based Analysis</a:t>
          </a:r>
        </a:p>
      </dgm:t>
    </dgm:pt>
    <dgm:pt modelId="{91094D1D-10CE-4EC8-855D-EA5B8F4219BF}" type="parTrans" cxnId="{2864D2FD-98E8-41CC-9A95-95E49612B43D}">
      <dgm:prSet/>
      <dgm:spPr>
        <a:solidFill>
          <a:schemeClr val="bg1"/>
        </a:solidFill>
        <a:ln>
          <a:solidFill>
            <a:schemeClr val="tx1"/>
          </a:solidFill>
        </a:ln>
      </dgm:spPr>
      <dgm:t>
        <a:bodyPr/>
        <a:lstStyle/>
        <a:p>
          <a:endParaRPr lang="en-US"/>
        </a:p>
      </dgm:t>
    </dgm:pt>
    <dgm:pt modelId="{D1CBFDF7-CD5C-44D6-B8BC-556352F146F2}" type="sibTrans" cxnId="{2864D2FD-98E8-41CC-9A95-95E49612B43D}">
      <dgm:prSet/>
      <dgm:spPr>
        <a:solidFill>
          <a:srgbClr val="0C274B"/>
        </a:solidFill>
      </dgm:spPr>
      <dgm:t>
        <a:bodyPr/>
        <a:lstStyle/>
        <a:p>
          <a:endParaRPr lang="en-US"/>
        </a:p>
      </dgm:t>
    </dgm:pt>
    <dgm:pt modelId="{048059E5-EF69-415D-9D2E-81BDE644DA54}">
      <dgm:prSet phldrT="[Text]" custT="1"/>
      <dgm:spPr>
        <a:solidFill>
          <a:schemeClr val="bg1"/>
        </a:solidFill>
        <a:ln>
          <a:solidFill>
            <a:srgbClr val="AD9C63"/>
          </a:solidFill>
        </a:ln>
      </dgm:spPr>
      <dgm:t>
        <a:bodyPr/>
        <a:lstStyle/>
        <a:p>
          <a:r>
            <a:rPr lang="en-US" sz="1200" b="1" i="0" dirty="0" smtClean="0">
              <a:solidFill>
                <a:srgbClr val="0C274B"/>
              </a:solidFill>
            </a:rPr>
            <a:t>Micro and Macro Modeling</a:t>
          </a:r>
        </a:p>
      </dgm:t>
    </dgm:pt>
    <dgm:pt modelId="{DAC35CD5-ECEB-4BC3-827B-3399788BB6C4}" type="parTrans" cxnId="{D378B44A-535B-43D1-99BD-D64219F70A66}">
      <dgm:prSet/>
      <dgm:spPr>
        <a:solidFill>
          <a:schemeClr val="bg1"/>
        </a:solidFill>
        <a:ln>
          <a:solidFill>
            <a:schemeClr val="tx1"/>
          </a:solidFill>
        </a:ln>
      </dgm:spPr>
      <dgm:t>
        <a:bodyPr/>
        <a:lstStyle/>
        <a:p>
          <a:endParaRPr lang="en-US"/>
        </a:p>
      </dgm:t>
    </dgm:pt>
    <dgm:pt modelId="{D7B4F399-5AE7-43A4-BE83-631E890D8031}" type="sibTrans" cxnId="{D378B44A-535B-43D1-99BD-D64219F70A66}">
      <dgm:prSet/>
      <dgm:spPr>
        <a:solidFill>
          <a:srgbClr val="0C274B"/>
        </a:solidFill>
      </dgm:spPr>
      <dgm:t>
        <a:bodyPr/>
        <a:lstStyle/>
        <a:p>
          <a:endParaRPr lang="en-US"/>
        </a:p>
      </dgm:t>
    </dgm:pt>
    <dgm:pt modelId="{E6894BC6-4131-41CA-982D-204D4052F785}">
      <dgm:prSet phldrT="[Text]" custT="1"/>
      <dgm:spPr>
        <a:solidFill>
          <a:schemeClr val="bg1"/>
        </a:solidFill>
        <a:ln>
          <a:solidFill>
            <a:srgbClr val="AD9C63"/>
          </a:solidFill>
        </a:ln>
      </dgm:spPr>
      <dgm:t>
        <a:bodyPr/>
        <a:lstStyle/>
        <a:p>
          <a:r>
            <a:rPr lang="en-US" sz="1200" b="1" dirty="0" smtClean="0">
              <a:solidFill>
                <a:srgbClr val="0C274B"/>
              </a:solidFill>
            </a:rPr>
            <a:t>Risk Based Ranking of Loans</a:t>
          </a:r>
        </a:p>
      </dgm:t>
    </dgm:pt>
    <dgm:pt modelId="{1D957A71-8F5A-4B65-B16D-CE4CBFC52432}" type="parTrans" cxnId="{0DF1ECEA-4688-449A-B343-F9525AD99B6A}">
      <dgm:prSet/>
      <dgm:spPr>
        <a:solidFill>
          <a:schemeClr val="bg1"/>
        </a:solidFill>
        <a:ln>
          <a:solidFill>
            <a:schemeClr val="tx1"/>
          </a:solidFill>
        </a:ln>
      </dgm:spPr>
      <dgm:t>
        <a:bodyPr/>
        <a:lstStyle/>
        <a:p>
          <a:endParaRPr lang="en-US"/>
        </a:p>
      </dgm:t>
    </dgm:pt>
    <dgm:pt modelId="{D7B67FCC-0141-4BBB-8044-AE4787FD624D}" type="sibTrans" cxnId="{0DF1ECEA-4688-449A-B343-F9525AD99B6A}">
      <dgm:prSet/>
      <dgm:spPr>
        <a:solidFill>
          <a:srgbClr val="0C274B"/>
        </a:solidFill>
      </dgm:spPr>
      <dgm:t>
        <a:bodyPr/>
        <a:lstStyle/>
        <a:p>
          <a:endParaRPr lang="en-US"/>
        </a:p>
      </dgm:t>
    </dgm:pt>
    <dgm:pt modelId="{1CA1030C-3C69-42A9-BE7B-B6AD386C5163}">
      <dgm:prSet phldrT="[Text]" custT="1"/>
      <dgm:spPr>
        <a:solidFill>
          <a:schemeClr val="bg1"/>
        </a:solidFill>
        <a:ln>
          <a:solidFill>
            <a:srgbClr val="AD9C63"/>
          </a:solidFill>
        </a:ln>
      </dgm:spPr>
      <dgm:t>
        <a:bodyPr/>
        <a:lstStyle/>
        <a:p>
          <a:r>
            <a:rPr lang="en-US" sz="1200" b="1" dirty="0" smtClean="0">
              <a:solidFill>
                <a:srgbClr val="0C274B"/>
              </a:solidFill>
            </a:rPr>
            <a:t>Large Database Capacity (mm loans)</a:t>
          </a:r>
        </a:p>
      </dgm:t>
    </dgm:pt>
    <dgm:pt modelId="{8A97A137-9609-4FDA-A790-E3A30BD8E974}" type="parTrans" cxnId="{D5E800AE-BD91-4D5E-A322-F925C6B75FAA}">
      <dgm:prSet/>
      <dgm:spPr>
        <a:solidFill>
          <a:schemeClr val="bg1"/>
        </a:solidFill>
        <a:ln>
          <a:solidFill>
            <a:schemeClr val="tx1"/>
          </a:solidFill>
        </a:ln>
      </dgm:spPr>
      <dgm:t>
        <a:bodyPr/>
        <a:lstStyle/>
        <a:p>
          <a:endParaRPr lang="en-US"/>
        </a:p>
      </dgm:t>
    </dgm:pt>
    <dgm:pt modelId="{AAA80597-F1C1-4583-BA1D-41D2D40C14AB}" type="sibTrans" cxnId="{D5E800AE-BD91-4D5E-A322-F925C6B75FAA}">
      <dgm:prSet/>
      <dgm:spPr>
        <a:solidFill>
          <a:srgbClr val="0C274B"/>
        </a:solidFill>
      </dgm:spPr>
      <dgm:t>
        <a:bodyPr/>
        <a:lstStyle/>
        <a:p>
          <a:endParaRPr lang="en-US"/>
        </a:p>
      </dgm:t>
    </dgm:pt>
    <dgm:pt modelId="{7581ED75-B368-456B-B95E-6CB229C3AA6C}">
      <dgm:prSet custT="1"/>
      <dgm:spPr>
        <a:solidFill>
          <a:schemeClr val="bg1"/>
        </a:solidFill>
        <a:ln>
          <a:solidFill>
            <a:srgbClr val="AD9C63"/>
          </a:solidFill>
        </a:ln>
      </dgm:spPr>
      <dgm:t>
        <a:bodyPr/>
        <a:lstStyle/>
        <a:p>
          <a:r>
            <a:rPr lang="en-US" sz="1000" b="1" dirty="0" smtClean="0">
              <a:solidFill>
                <a:schemeClr val="bg1"/>
              </a:solidFill>
            </a:rPr>
            <a:t>Transparency</a:t>
          </a:r>
          <a:endParaRPr lang="en-US" sz="1000" dirty="0">
            <a:solidFill>
              <a:schemeClr val="bg1"/>
            </a:solidFill>
          </a:endParaRPr>
        </a:p>
      </dgm:t>
    </dgm:pt>
    <dgm:pt modelId="{87CE4AF8-467E-4107-96CD-AA1AE678CFE7}" type="parTrans" cxnId="{A123D629-C898-4298-90F5-DD80846AA3D7}">
      <dgm:prSet/>
      <dgm:spPr>
        <a:solidFill>
          <a:schemeClr val="bg1"/>
        </a:solidFill>
        <a:ln>
          <a:solidFill>
            <a:schemeClr val="tx1"/>
          </a:solidFill>
        </a:ln>
      </dgm:spPr>
      <dgm:t>
        <a:bodyPr/>
        <a:lstStyle/>
        <a:p>
          <a:endParaRPr lang="en-US"/>
        </a:p>
      </dgm:t>
    </dgm:pt>
    <dgm:pt modelId="{EA500860-4CCD-4014-927B-DFB9CB018922}" type="sibTrans" cxnId="{A123D629-C898-4298-90F5-DD80846AA3D7}">
      <dgm:prSet/>
      <dgm:spPr>
        <a:solidFill>
          <a:schemeClr val="bg2">
            <a:lumMod val="25000"/>
          </a:schemeClr>
        </a:solidFill>
      </dgm:spPr>
      <dgm:t>
        <a:bodyPr/>
        <a:lstStyle/>
        <a:p>
          <a:endParaRPr lang="en-US"/>
        </a:p>
      </dgm:t>
    </dgm:pt>
    <dgm:pt modelId="{E9DA47BD-2467-4386-A5D4-52415D87F639}">
      <dgm:prSet custT="1"/>
      <dgm:spPr>
        <a:solidFill>
          <a:schemeClr val="bg1"/>
        </a:solidFill>
        <a:ln>
          <a:solidFill>
            <a:srgbClr val="AD9C63"/>
          </a:solidFill>
        </a:ln>
      </dgm:spPr>
      <dgm:t>
        <a:bodyPr/>
        <a:lstStyle/>
        <a:p>
          <a:r>
            <a:rPr lang="en-US" sz="1200" b="1" dirty="0" smtClean="0">
              <a:solidFill>
                <a:srgbClr val="0C274B"/>
              </a:solidFill>
            </a:rPr>
            <a:t>User Friendly</a:t>
          </a:r>
          <a:br>
            <a:rPr lang="en-US" sz="1200" b="1" dirty="0" smtClean="0">
              <a:solidFill>
                <a:srgbClr val="0C274B"/>
              </a:solidFill>
            </a:rPr>
          </a:br>
          <a:r>
            <a:rPr lang="en-US" sz="1200" b="1" dirty="0" smtClean="0">
              <a:solidFill>
                <a:srgbClr val="0C274B"/>
              </a:solidFill>
            </a:rPr>
            <a:t>Web Access</a:t>
          </a:r>
          <a:endParaRPr lang="en-US" sz="1200" dirty="0">
            <a:solidFill>
              <a:sysClr val="windowText" lastClr="000000"/>
            </a:solidFill>
          </a:endParaRPr>
        </a:p>
      </dgm:t>
    </dgm:pt>
    <dgm:pt modelId="{445E9E36-0BDE-45F4-A579-455DE484E0F3}" type="parTrans" cxnId="{1D05681F-AF36-43EB-BCF7-38599988C9F4}">
      <dgm:prSet/>
      <dgm:spPr>
        <a:solidFill>
          <a:schemeClr val="bg1"/>
        </a:solidFill>
        <a:ln>
          <a:solidFill>
            <a:schemeClr val="tx1"/>
          </a:solidFill>
        </a:ln>
      </dgm:spPr>
      <dgm:t>
        <a:bodyPr/>
        <a:lstStyle/>
        <a:p>
          <a:endParaRPr lang="en-US"/>
        </a:p>
      </dgm:t>
    </dgm:pt>
    <dgm:pt modelId="{32BB1966-570C-4C8F-8C73-989C57F7B0B6}" type="sibTrans" cxnId="{1D05681F-AF36-43EB-BCF7-38599988C9F4}">
      <dgm:prSet/>
      <dgm:spPr>
        <a:solidFill>
          <a:schemeClr val="bg2">
            <a:lumMod val="25000"/>
          </a:schemeClr>
        </a:solidFill>
      </dgm:spPr>
      <dgm:t>
        <a:bodyPr/>
        <a:lstStyle/>
        <a:p>
          <a:endParaRPr lang="en-US"/>
        </a:p>
      </dgm:t>
    </dgm:pt>
    <dgm:pt modelId="{1CC63117-9042-4BF0-991F-FADB4C627735}" type="pres">
      <dgm:prSet presAssocID="{7BC09638-E9F0-48DD-88B8-1A51C495541B}" presName="Name0" presStyleCnt="0">
        <dgm:presLayoutVars>
          <dgm:chMax val="1"/>
          <dgm:dir/>
          <dgm:animLvl val="ctr"/>
          <dgm:resizeHandles val="exact"/>
        </dgm:presLayoutVars>
      </dgm:prSet>
      <dgm:spPr/>
      <dgm:t>
        <a:bodyPr/>
        <a:lstStyle/>
        <a:p>
          <a:endParaRPr lang="en-US"/>
        </a:p>
      </dgm:t>
    </dgm:pt>
    <dgm:pt modelId="{B637B64D-CF8B-4E8B-AF56-0666A5B39C45}" type="pres">
      <dgm:prSet presAssocID="{33AFFE97-B504-400D-A61E-6E2D36AD5FF5}" presName="centerShape" presStyleLbl="node0" presStyleIdx="0" presStyleCnt="1"/>
      <dgm:spPr/>
      <dgm:t>
        <a:bodyPr/>
        <a:lstStyle/>
        <a:p>
          <a:endParaRPr lang="en-US"/>
        </a:p>
      </dgm:t>
    </dgm:pt>
    <dgm:pt modelId="{7EB190E4-CAD4-4771-81F3-46C6023B6523}" type="pres">
      <dgm:prSet presAssocID="{91094D1D-10CE-4EC8-855D-EA5B8F4219BF}" presName="parTrans" presStyleLbl="sibTrans2D1" presStyleIdx="0" presStyleCnt="6"/>
      <dgm:spPr/>
      <dgm:t>
        <a:bodyPr/>
        <a:lstStyle/>
        <a:p>
          <a:endParaRPr lang="en-US"/>
        </a:p>
      </dgm:t>
    </dgm:pt>
    <dgm:pt modelId="{8344B216-C270-41DE-AD9D-14EEB1FB2E47}" type="pres">
      <dgm:prSet presAssocID="{91094D1D-10CE-4EC8-855D-EA5B8F4219BF}" presName="connectorText" presStyleLbl="sibTrans2D1" presStyleIdx="0" presStyleCnt="6"/>
      <dgm:spPr/>
      <dgm:t>
        <a:bodyPr/>
        <a:lstStyle/>
        <a:p>
          <a:endParaRPr lang="en-US"/>
        </a:p>
      </dgm:t>
    </dgm:pt>
    <dgm:pt modelId="{E61DAC47-639C-44D8-B252-47F3ED86F387}" type="pres">
      <dgm:prSet presAssocID="{F813492E-5B4F-4B23-A805-51F7C3BFE72B}" presName="node" presStyleLbl="node1" presStyleIdx="0" presStyleCnt="6">
        <dgm:presLayoutVars>
          <dgm:bulletEnabled val="1"/>
        </dgm:presLayoutVars>
      </dgm:prSet>
      <dgm:spPr/>
      <dgm:t>
        <a:bodyPr/>
        <a:lstStyle/>
        <a:p>
          <a:endParaRPr lang="en-US"/>
        </a:p>
      </dgm:t>
    </dgm:pt>
    <dgm:pt modelId="{31B5DC3D-58F8-41AD-804E-1BB0D601A6A0}" type="pres">
      <dgm:prSet presAssocID="{87CE4AF8-467E-4107-96CD-AA1AE678CFE7}" presName="parTrans" presStyleLbl="sibTrans2D1" presStyleIdx="1" presStyleCnt="6"/>
      <dgm:spPr/>
      <dgm:t>
        <a:bodyPr/>
        <a:lstStyle/>
        <a:p>
          <a:endParaRPr lang="en-US"/>
        </a:p>
      </dgm:t>
    </dgm:pt>
    <dgm:pt modelId="{635E3A69-6075-408D-8283-06EAB62FCD64}" type="pres">
      <dgm:prSet presAssocID="{87CE4AF8-467E-4107-96CD-AA1AE678CFE7}" presName="connectorText" presStyleLbl="sibTrans2D1" presStyleIdx="1" presStyleCnt="6"/>
      <dgm:spPr/>
      <dgm:t>
        <a:bodyPr/>
        <a:lstStyle/>
        <a:p>
          <a:endParaRPr lang="en-US"/>
        </a:p>
      </dgm:t>
    </dgm:pt>
    <dgm:pt modelId="{B18F88E7-4594-41F1-A9B3-4A1FBE34EA05}" type="pres">
      <dgm:prSet presAssocID="{7581ED75-B368-456B-B95E-6CB229C3AA6C}" presName="node" presStyleLbl="node1" presStyleIdx="1" presStyleCnt="6">
        <dgm:presLayoutVars>
          <dgm:bulletEnabled val="1"/>
        </dgm:presLayoutVars>
      </dgm:prSet>
      <dgm:spPr/>
      <dgm:t>
        <a:bodyPr/>
        <a:lstStyle/>
        <a:p>
          <a:endParaRPr lang="en-US"/>
        </a:p>
      </dgm:t>
    </dgm:pt>
    <dgm:pt modelId="{F05182F7-C720-4D1F-95A0-1E43B76EAC80}" type="pres">
      <dgm:prSet presAssocID="{445E9E36-0BDE-45F4-A579-455DE484E0F3}" presName="parTrans" presStyleLbl="sibTrans2D1" presStyleIdx="2" presStyleCnt="6"/>
      <dgm:spPr/>
      <dgm:t>
        <a:bodyPr/>
        <a:lstStyle/>
        <a:p>
          <a:endParaRPr lang="en-US"/>
        </a:p>
      </dgm:t>
    </dgm:pt>
    <dgm:pt modelId="{0D5F7792-7A12-49D2-90CF-8B4F11320E80}" type="pres">
      <dgm:prSet presAssocID="{445E9E36-0BDE-45F4-A579-455DE484E0F3}" presName="connectorText" presStyleLbl="sibTrans2D1" presStyleIdx="2" presStyleCnt="6"/>
      <dgm:spPr/>
      <dgm:t>
        <a:bodyPr/>
        <a:lstStyle/>
        <a:p>
          <a:endParaRPr lang="en-US"/>
        </a:p>
      </dgm:t>
    </dgm:pt>
    <dgm:pt modelId="{8EEBB88C-1810-4287-865F-5ABB92A1D290}" type="pres">
      <dgm:prSet presAssocID="{E9DA47BD-2467-4386-A5D4-52415D87F639}" presName="node" presStyleLbl="node1" presStyleIdx="2" presStyleCnt="6">
        <dgm:presLayoutVars>
          <dgm:bulletEnabled val="1"/>
        </dgm:presLayoutVars>
      </dgm:prSet>
      <dgm:spPr/>
      <dgm:t>
        <a:bodyPr/>
        <a:lstStyle/>
        <a:p>
          <a:endParaRPr lang="en-US"/>
        </a:p>
      </dgm:t>
    </dgm:pt>
    <dgm:pt modelId="{492A9E0B-23C9-480E-8AEF-9C5082841440}" type="pres">
      <dgm:prSet presAssocID="{DAC35CD5-ECEB-4BC3-827B-3399788BB6C4}" presName="parTrans" presStyleLbl="sibTrans2D1" presStyleIdx="3" presStyleCnt="6"/>
      <dgm:spPr/>
      <dgm:t>
        <a:bodyPr/>
        <a:lstStyle/>
        <a:p>
          <a:endParaRPr lang="en-US"/>
        </a:p>
      </dgm:t>
    </dgm:pt>
    <dgm:pt modelId="{C78FB72B-3D59-47A5-B3C4-0DE761E66215}" type="pres">
      <dgm:prSet presAssocID="{DAC35CD5-ECEB-4BC3-827B-3399788BB6C4}" presName="connectorText" presStyleLbl="sibTrans2D1" presStyleIdx="3" presStyleCnt="6"/>
      <dgm:spPr/>
      <dgm:t>
        <a:bodyPr/>
        <a:lstStyle/>
        <a:p>
          <a:endParaRPr lang="en-US"/>
        </a:p>
      </dgm:t>
    </dgm:pt>
    <dgm:pt modelId="{42DAC87E-D30B-4EF9-B100-4C6AAEF0B727}" type="pres">
      <dgm:prSet presAssocID="{048059E5-EF69-415D-9D2E-81BDE644DA54}" presName="node" presStyleLbl="node1" presStyleIdx="3" presStyleCnt="6">
        <dgm:presLayoutVars>
          <dgm:bulletEnabled val="1"/>
        </dgm:presLayoutVars>
      </dgm:prSet>
      <dgm:spPr/>
      <dgm:t>
        <a:bodyPr/>
        <a:lstStyle/>
        <a:p>
          <a:endParaRPr lang="en-US"/>
        </a:p>
      </dgm:t>
    </dgm:pt>
    <dgm:pt modelId="{CC467D0B-6893-4653-A399-067094514A28}" type="pres">
      <dgm:prSet presAssocID="{1D957A71-8F5A-4B65-B16D-CE4CBFC52432}" presName="parTrans" presStyleLbl="sibTrans2D1" presStyleIdx="4" presStyleCnt="6"/>
      <dgm:spPr/>
      <dgm:t>
        <a:bodyPr/>
        <a:lstStyle/>
        <a:p>
          <a:endParaRPr lang="en-US"/>
        </a:p>
      </dgm:t>
    </dgm:pt>
    <dgm:pt modelId="{D3E8449F-EF8E-46C2-9985-67FC097EB10C}" type="pres">
      <dgm:prSet presAssocID="{1D957A71-8F5A-4B65-B16D-CE4CBFC52432}" presName="connectorText" presStyleLbl="sibTrans2D1" presStyleIdx="4" presStyleCnt="6"/>
      <dgm:spPr/>
      <dgm:t>
        <a:bodyPr/>
        <a:lstStyle/>
        <a:p>
          <a:endParaRPr lang="en-US"/>
        </a:p>
      </dgm:t>
    </dgm:pt>
    <dgm:pt modelId="{B8B78439-35CF-4C14-A864-603BC79587CD}" type="pres">
      <dgm:prSet presAssocID="{E6894BC6-4131-41CA-982D-204D4052F785}" presName="node" presStyleLbl="node1" presStyleIdx="4" presStyleCnt="6">
        <dgm:presLayoutVars>
          <dgm:bulletEnabled val="1"/>
        </dgm:presLayoutVars>
      </dgm:prSet>
      <dgm:spPr/>
      <dgm:t>
        <a:bodyPr/>
        <a:lstStyle/>
        <a:p>
          <a:endParaRPr lang="en-US"/>
        </a:p>
      </dgm:t>
    </dgm:pt>
    <dgm:pt modelId="{9A46FEF1-D503-494A-A2FC-A3EA31349371}" type="pres">
      <dgm:prSet presAssocID="{8A97A137-9609-4FDA-A790-E3A30BD8E974}" presName="parTrans" presStyleLbl="sibTrans2D1" presStyleIdx="5" presStyleCnt="6"/>
      <dgm:spPr/>
      <dgm:t>
        <a:bodyPr/>
        <a:lstStyle/>
        <a:p>
          <a:endParaRPr lang="en-US"/>
        </a:p>
      </dgm:t>
    </dgm:pt>
    <dgm:pt modelId="{6E677BE6-293E-4599-A05A-FBBB8C35E07C}" type="pres">
      <dgm:prSet presAssocID="{8A97A137-9609-4FDA-A790-E3A30BD8E974}" presName="connectorText" presStyleLbl="sibTrans2D1" presStyleIdx="5" presStyleCnt="6"/>
      <dgm:spPr/>
      <dgm:t>
        <a:bodyPr/>
        <a:lstStyle/>
        <a:p>
          <a:endParaRPr lang="en-US"/>
        </a:p>
      </dgm:t>
    </dgm:pt>
    <dgm:pt modelId="{195FCE0E-63D2-4C5F-A4F0-C9655B9C5016}" type="pres">
      <dgm:prSet presAssocID="{1CA1030C-3C69-42A9-BE7B-B6AD386C5163}" presName="node" presStyleLbl="node1" presStyleIdx="5" presStyleCnt="6">
        <dgm:presLayoutVars>
          <dgm:bulletEnabled val="1"/>
        </dgm:presLayoutVars>
      </dgm:prSet>
      <dgm:spPr/>
      <dgm:t>
        <a:bodyPr/>
        <a:lstStyle/>
        <a:p>
          <a:endParaRPr lang="en-US"/>
        </a:p>
      </dgm:t>
    </dgm:pt>
  </dgm:ptLst>
  <dgm:cxnLst>
    <dgm:cxn modelId="{08580EA1-65BB-4E70-9902-CEE4C35B9234}" srcId="{7BC09638-E9F0-48DD-88B8-1A51C495541B}" destId="{33AFFE97-B504-400D-A61E-6E2D36AD5FF5}" srcOrd="0" destOrd="0" parTransId="{311B9D0C-4A11-49AE-BDC2-07E8F3F8C022}" sibTransId="{E7AFDCB9-A793-4CD8-A3F6-2B893AD1EDAD}"/>
    <dgm:cxn modelId="{0DF1ECEA-4688-449A-B343-F9525AD99B6A}" srcId="{33AFFE97-B504-400D-A61E-6E2D36AD5FF5}" destId="{E6894BC6-4131-41CA-982D-204D4052F785}" srcOrd="4" destOrd="0" parTransId="{1D957A71-8F5A-4B65-B16D-CE4CBFC52432}" sibTransId="{D7B67FCC-0141-4BBB-8044-AE4787FD624D}"/>
    <dgm:cxn modelId="{287381F2-05D7-4EA2-9D11-DFF485011B6F}" type="presOf" srcId="{33AFFE97-B504-400D-A61E-6E2D36AD5FF5}" destId="{B637B64D-CF8B-4E8B-AF56-0666A5B39C45}" srcOrd="0" destOrd="0" presId="urn:microsoft.com/office/officeart/2005/8/layout/radial5"/>
    <dgm:cxn modelId="{81B629E2-3D05-48AC-B87D-D1D8992124B1}" type="presOf" srcId="{E9DA47BD-2467-4386-A5D4-52415D87F639}" destId="{8EEBB88C-1810-4287-865F-5ABB92A1D290}" srcOrd="0" destOrd="0" presId="urn:microsoft.com/office/officeart/2005/8/layout/radial5"/>
    <dgm:cxn modelId="{2706221D-66B6-4879-8A1A-FC1A76A48265}" type="presOf" srcId="{7581ED75-B368-456B-B95E-6CB229C3AA6C}" destId="{B18F88E7-4594-41F1-A9B3-4A1FBE34EA05}" srcOrd="0" destOrd="0" presId="urn:microsoft.com/office/officeart/2005/8/layout/radial5"/>
    <dgm:cxn modelId="{24B12392-7F7D-4268-8D3A-43F673D39AEB}" type="presOf" srcId="{F813492E-5B4F-4B23-A805-51F7C3BFE72B}" destId="{E61DAC47-639C-44D8-B252-47F3ED86F387}" srcOrd="0" destOrd="0" presId="urn:microsoft.com/office/officeart/2005/8/layout/radial5"/>
    <dgm:cxn modelId="{A123D629-C898-4298-90F5-DD80846AA3D7}" srcId="{33AFFE97-B504-400D-A61E-6E2D36AD5FF5}" destId="{7581ED75-B368-456B-B95E-6CB229C3AA6C}" srcOrd="1" destOrd="0" parTransId="{87CE4AF8-467E-4107-96CD-AA1AE678CFE7}" sibTransId="{EA500860-4CCD-4014-927B-DFB9CB018922}"/>
    <dgm:cxn modelId="{94587F31-AF3A-4E76-9EF5-3BAF4A02D11D}" type="presOf" srcId="{DAC35CD5-ECEB-4BC3-827B-3399788BB6C4}" destId="{492A9E0B-23C9-480E-8AEF-9C5082841440}" srcOrd="0" destOrd="0" presId="urn:microsoft.com/office/officeart/2005/8/layout/radial5"/>
    <dgm:cxn modelId="{71433B1A-40C4-4ED1-BF95-D7D40BAD8B8B}" type="presOf" srcId="{445E9E36-0BDE-45F4-A579-455DE484E0F3}" destId="{0D5F7792-7A12-49D2-90CF-8B4F11320E80}" srcOrd="1" destOrd="0" presId="urn:microsoft.com/office/officeart/2005/8/layout/radial5"/>
    <dgm:cxn modelId="{D5E800AE-BD91-4D5E-A322-F925C6B75FAA}" srcId="{33AFFE97-B504-400D-A61E-6E2D36AD5FF5}" destId="{1CA1030C-3C69-42A9-BE7B-B6AD386C5163}" srcOrd="5" destOrd="0" parTransId="{8A97A137-9609-4FDA-A790-E3A30BD8E974}" sibTransId="{AAA80597-F1C1-4583-BA1D-41D2D40C14AB}"/>
    <dgm:cxn modelId="{B7CE5A2C-15ED-4FDF-AEA7-3975709913DD}" type="presOf" srcId="{1D957A71-8F5A-4B65-B16D-CE4CBFC52432}" destId="{CC467D0B-6893-4653-A399-067094514A28}" srcOrd="0" destOrd="0" presId="urn:microsoft.com/office/officeart/2005/8/layout/radial5"/>
    <dgm:cxn modelId="{1D05681F-AF36-43EB-BCF7-38599988C9F4}" srcId="{33AFFE97-B504-400D-A61E-6E2D36AD5FF5}" destId="{E9DA47BD-2467-4386-A5D4-52415D87F639}" srcOrd="2" destOrd="0" parTransId="{445E9E36-0BDE-45F4-A579-455DE484E0F3}" sibTransId="{32BB1966-570C-4C8F-8C73-989C57F7B0B6}"/>
    <dgm:cxn modelId="{25D69F36-5B9C-495E-BBAA-F7F5976702AB}" type="presOf" srcId="{DAC35CD5-ECEB-4BC3-827B-3399788BB6C4}" destId="{C78FB72B-3D59-47A5-B3C4-0DE761E66215}" srcOrd="1" destOrd="0" presId="urn:microsoft.com/office/officeart/2005/8/layout/radial5"/>
    <dgm:cxn modelId="{7494D13C-5614-4C2F-83B7-724673FF384D}" type="presOf" srcId="{8A97A137-9609-4FDA-A790-E3A30BD8E974}" destId="{6E677BE6-293E-4599-A05A-FBBB8C35E07C}" srcOrd="1" destOrd="0" presId="urn:microsoft.com/office/officeart/2005/8/layout/radial5"/>
    <dgm:cxn modelId="{D378B44A-535B-43D1-99BD-D64219F70A66}" srcId="{33AFFE97-B504-400D-A61E-6E2D36AD5FF5}" destId="{048059E5-EF69-415D-9D2E-81BDE644DA54}" srcOrd="3" destOrd="0" parTransId="{DAC35CD5-ECEB-4BC3-827B-3399788BB6C4}" sibTransId="{D7B4F399-5AE7-43A4-BE83-631E890D8031}"/>
    <dgm:cxn modelId="{2F684EB2-A80B-4D8F-A81A-E0DCDEA10183}" type="presOf" srcId="{87CE4AF8-467E-4107-96CD-AA1AE678CFE7}" destId="{31B5DC3D-58F8-41AD-804E-1BB0D601A6A0}" srcOrd="0" destOrd="0" presId="urn:microsoft.com/office/officeart/2005/8/layout/radial5"/>
    <dgm:cxn modelId="{40AB2575-18E2-424C-A011-88243FD8B5E5}" type="presOf" srcId="{445E9E36-0BDE-45F4-A579-455DE484E0F3}" destId="{F05182F7-C720-4D1F-95A0-1E43B76EAC80}" srcOrd="0" destOrd="0" presId="urn:microsoft.com/office/officeart/2005/8/layout/radial5"/>
    <dgm:cxn modelId="{C33D8A96-2798-40D9-A459-BAF4DE454B66}" type="presOf" srcId="{048059E5-EF69-415D-9D2E-81BDE644DA54}" destId="{42DAC87E-D30B-4EF9-B100-4C6AAEF0B727}" srcOrd="0" destOrd="0" presId="urn:microsoft.com/office/officeart/2005/8/layout/radial5"/>
    <dgm:cxn modelId="{E48BD185-CC03-4187-9213-87214323F2C5}" type="presOf" srcId="{8A97A137-9609-4FDA-A790-E3A30BD8E974}" destId="{9A46FEF1-D503-494A-A2FC-A3EA31349371}" srcOrd="0" destOrd="0" presId="urn:microsoft.com/office/officeart/2005/8/layout/radial5"/>
    <dgm:cxn modelId="{2864D2FD-98E8-41CC-9A95-95E49612B43D}" srcId="{33AFFE97-B504-400D-A61E-6E2D36AD5FF5}" destId="{F813492E-5B4F-4B23-A805-51F7C3BFE72B}" srcOrd="0" destOrd="0" parTransId="{91094D1D-10CE-4EC8-855D-EA5B8F4219BF}" sibTransId="{D1CBFDF7-CD5C-44D6-B8BC-556352F146F2}"/>
    <dgm:cxn modelId="{8BC7CA1B-F80D-46ED-8E62-65E68DFA3475}" type="presOf" srcId="{E6894BC6-4131-41CA-982D-204D4052F785}" destId="{B8B78439-35CF-4C14-A864-603BC79587CD}" srcOrd="0" destOrd="0" presId="urn:microsoft.com/office/officeart/2005/8/layout/radial5"/>
    <dgm:cxn modelId="{60E62818-5F93-4D5E-9A55-2D09299B4D43}" type="presOf" srcId="{91094D1D-10CE-4EC8-855D-EA5B8F4219BF}" destId="{8344B216-C270-41DE-AD9D-14EEB1FB2E47}" srcOrd="1" destOrd="0" presId="urn:microsoft.com/office/officeart/2005/8/layout/radial5"/>
    <dgm:cxn modelId="{6D449998-6AFF-48AD-B957-0BDC97CEEB12}" type="presOf" srcId="{7BC09638-E9F0-48DD-88B8-1A51C495541B}" destId="{1CC63117-9042-4BF0-991F-FADB4C627735}" srcOrd="0" destOrd="0" presId="urn:microsoft.com/office/officeart/2005/8/layout/radial5"/>
    <dgm:cxn modelId="{2E93105B-FA89-4794-AFC4-EBBB76DB0595}" type="presOf" srcId="{91094D1D-10CE-4EC8-855D-EA5B8F4219BF}" destId="{7EB190E4-CAD4-4771-81F3-46C6023B6523}" srcOrd="0" destOrd="0" presId="urn:microsoft.com/office/officeart/2005/8/layout/radial5"/>
    <dgm:cxn modelId="{E850A619-682D-4F5D-A2D2-E266A7395AEF}" type="presOf" srcId="{87CE4AF8-467E-4107-96CD-AA1AE678CFE7}" destId="{635E3A69-6075-408D-8283-06EAB62FCD64}" srcOrd="1" destOrd="0" presId="urn:microsoft.com/office/officeart/2005/8/layout/radial5"/>
    <dgm:cxn modelId="{7BCF8DA1-27DC-408C-BB72-88ED90D02A93}" type="presOf" srcId="{1CA1030C-3C69-42A9-BE7B-B6AD386C5163}" destId="{195FCE0E-63D2-4C5F-A4F0-C9655B9C5016}" srcOrd="0" destOrd="0" presId="urn:microsoft.com/office/officeart/2005/8/layout/radial5"/>
    <dgm:cxn modelId="{684161B2-14C8-41A5-9AF0-1D6D853BEB6F}" type="presOf" srcId="{1D957A71-8F5A-4B65-B16D-CE4CBFC52432}" destId="{D3E8449F-EF8E-46C2-9985-67FC097EB10C}" srcOrd="1" destOrd="0" presId="urn:microsoft.com/office/officeart/2005/8/layout/radial5"/>
    <dgm:cxn modelId="{6F5175A4-D0B8-4366-9E19-F260D87A2FC6}" type="presParOf" srcId="{1CC63117-9042-4BF0-991F-FADB4C627735}" destId="{B637B64D-CF8B-4E8B-AF56-0666A5B39C45}" srcOrd="0" destOrd="0" presId="urn:microsoft.com/office/officeart/2005/8/layout/radial5"/>
    <dgm:cxn modelId="{3F4858D9-990E-4DA4-8E63-983CF95782C5}" type="presParOf" srcId="{1CC63117-9042-4BF0-991F-FADB4C627735}" destId="{7EB190E4-CAD4-4771-81F3-46C6023B6523}" srcOrd="1" destOrd="0" presId="urn:microsoft.com/office/officeart/2005/8/layout/radial5"/>
    <dgm:cxn modelId="{78082BE6-556C-46F5-84AF-1015A2695C20}" type="presParOf" srcId="{7EB190E4-CAD4-4771-81F3-46C6023B6523}" destId="{8344B216-C270-41DE-AD9D-14EEB1FB2E47}" srcOrd="0" destOrd="0" presId="urn:microsoft.com/office/officeart/2005/8/layout/radial5"/>
    <dgm:cxn modelId="{B81D2B89-379E-43A9-BF66-B4CD6F847997}" type="presParOf" srcId="{1CC63117-9042-4BF0-991F-FADB4C627735}" destId="{E61DAC47-639C-44D8-B252-47F3ED86F387}" srcOrd="2" destOrd="0" presId="urn:microsoft.com/office/officeart/2005/8/layout/radial5"/>
    <dgm:cxn modelId="{27FA78C2-2312-47CF-B8D3-7205834A4157}" type="presParOf" srcId="{1CC63117-9042-4BF0-991F-FADB4C627735}" destId="{31B5DC3D-58F8-41AD-804E-1BB0D601A6A0}" srcOrd="3" destOrd="0" presId="urn:microsoft.com/office/officeart/2005/8/layout/radial5"/>
    <dgm:cxn modelId="{E4C3BC5A-2417-48D5-B4F7-38B7896A4F57}" type="presParOf" srcId="{31B5DC3D-58F8-41AD-804E-1BB0D601A6A0}" destId="{635E3A69-6075-408D-8283-06EAB62FCD64}" srcOrd="0" destOrd="0" presId="urn:microsoft.com/office/officeart/2005/8/layout/radial5"/>
    <dgm:cxn modelId="{CF7EA755-2F70-4FD3-B107-7EA014405BFC}" type="presParOf" srcId="{1CC63117-9042-4BF0-991F-FADB4C627735}" destId="{B18F88E7-4594-41F1-A9B3-4A1FBE34EA05}" srcOrd="4" destOrd="0" presId="urn:microsoft.com/office/officeart/2005/8/layout/radial5"/>
    <dgm:cxn modelId="{E2EE0839-D534-497E-80A4-C6E008916453}" type="presParOf" srcId="{1CC63117-9042-4BF0-991F-FADB4C627735}" destId="{F05182F7-C720-4D1F-95A0-1E43B76EAC80}" srcOrd="5" destOrd="0" presId="urn:microsoft.com/office/officeart/2005/8/layout/radial5"/>
    <dgm:cxn modelId="{5C9CEA78-0F1E-4E83-961C-82010F2FF6EF}" type="presParOf" srcId="{F05182F7-C720-4D1F-95A0-1E43B76EAC80}" destId="{0D5F7792-7A12-49D2-90CF-8B4F11320E80}" srcOrd="0" destOrd="0" presId="urn:microsoft.com/office/officeart/2005/8/layout/radial5"/>
    <dgm:cxn modelId="{3D7EE545-28B1-4355-8575-1550C8A85660}" type="presParOf" srcId="{1CC63117-9042-4BF0-991F-FADB4C627735}" destId="{8EEBB88C-1810-4287-865F-5ABB92A1D290}" srcOrd="6" destOrd="0" presId="urn:microsoft.com/office/officeart/2005/8/layout/radial5"/>
    <dgm:cxn modelId="{AE1730F9-D000-42B0-8881-A1E29C090BC7}" type="presParOf" srcId="{1CC63117-9042-4BF0-991F-FADB4C627735}" destId="{492A9E0B-23C9-480E-8AEF-9C5082841440}" srcOrd="7" destOrd="0" presId="urn:microsoft.com/office/officeart/2005/8/layout/radial5"/>
    <dgm:cxn modelId="{EBA6BD1D-F9DE-4C4C-B187-297CF3B3F09E}" type="presParOf" srcId="{492A9E0B-23C9-480E-8AEF-9C5082841440}" destId="{C78FB72B-3D59-47A5-B3C4-0DE761E66215}" srcOrd="0" destOrd="0" presId="urn:microsoft.com/office/officeart/2005/8/layout/radial5"/>
    <dgm:cxn modelId="{7EE0C6CC-3A84-4B05-9676-E15DD7C17F02}" type="presParOf" srcId="{1CC63117-9042-4BF0-991F-FADB4C627735}" destId="{42DAC87E-D30B-4EF9-B100-4C6AAEF0B727}" srcOrd="8" destOrd="0" presId="urn:microsoft.com/office/officeart/2005/8/layout/radial5"/>
    <dgm:cxn modelId="{A918A64B-A6A9-4FE8-8A97-91EFCACE3762}" type="presParOf" srcId="{1CC63117-9042-4BF0-991F-FADB4C627735}" destId="{CC467D0B-6893-4653-A399-067094514A28}" srcOrd="9" destOrd="0" presId="urn:microsoft.com/office/officeart/2005/8/layout/radial5"/>
    <dgm:cxn modelId="{F5D36DBB-E79E-4033-86F5-9C3D8131177D}" type="presParOf" srcId="{CC467D0B-6893-4653-A399-067094514A28}" destId="{D3E8449F-EF8E-46C2-9985-67FC097EB10C}" srcOrd="0" destOrd="0" presId="urn:microsoft.com/office/officeart/2005/8/layout/radial5"/>
    <dgm:cxn modelId="{7DB4E767-A6C3-40DA-AE53-D84C6C814AFB}" type="presParOf" srcId="{1CC63117-9042-4BF0-991F-FADB4C627735}" destId="{B8B78439-35CF-4C14-A864-603BC79587CD}" srcOrd="10" destOrd="0" presId="urn:microsoft.com/office/officeart/2005/8/layout/radial5"/>
    <dgm:cxn modelId="{8FC5D08B-2ECD-4B87-9223-AF0EDF1E7AF0}" type="presParOf" srcId="{1CC63117-9042-4BF0-991F-FADB4C627735}" destId="{9A46FEF1-D503-494A-A2FC-A3EA31349371}" srcOrd="11" destOrd="0" presId="urn:microsoft.com/office/officeart/2005/8/layout/radial5"/>
    <dgm:cxn modelId="{D175277D-37EC-477B-815D-6FE66A7EDEB7}" type="presParOf" srcId="{9A46FEF1-D503-494A-A2FC-A3EA31349371}" destId="{6E677BE6-293E-4599-A05A-FBBB8C35E07C}" srcOrd="0" destOrd="0" presId="urn:microsoft.com/office/officeart/2005/8/layout/radial5"/>
    <dgm:cxn modelId="{0FFBD70F-06BB-49BC-BE8F-563176CA7F3C}" type="presParOf" srcId="{1CC63117-9042-4BF0-991F-FADB4C627735}" destId="{195FCE0E-63D2-4C5F-A4F0-C9655B9C5016}"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B64D-CF8B-4E8B-AF56-0666A5B39C45}">
      <dsp:nvSpPr>
        <dsp:cNvPr id="0" name=""/>
        <dsp:cNvSpPr/>
      </dsp:nvSpPr>
      <dsp:spPr>
        <a:xfrm>
          <a:off x="2885985" y="1651545"/>
          <a:ext cx="1177468" cy="117746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TTool</a:t>
          </a:r>
          <a:br>
            <a:rPr lang="en-US" sz="1400" b="1" kern="1200" dirty="0" smtClean="0">
              <a:solidFill>
                <a:schemeClr val="bg1"/>
              </a:solidFill>
            </a:rPr>
          </a:br>
          <a:r>
            <a:rPr lang="en-US" sz="1400" b="1" kern="1200" dirty="0" smtClean="0">
              <a:solidFill>
                <a:schemeClr val="bg1"/>
              </a:solidFill>
            </a:rPr>
            <a:t>Mortgage Pool Model</a:t>
          </a:r>
          <a:endParaRPr lang="en-US" sz="1400" b="1" kern="1200" dirty="0">
            <a:solidFill>
              <a:srgbClr val="0C274B"/>
            </a:solidFill>
          </a:endParaRPr>
        </a:p>
      </dsp:txBody>
      <dsp:txXfrm>
        <a:off x="3058421" y="1823981"/>
        <a:ext cx="832596" cy="832596"/>
      </dsp:txXfrm>
    </dsp:sp>
    <dsp:sp modelId="{7EB190E4-CAD4-4771-81F3-46C6023B6523}">
      <dsp:nvSpPr>
        <dsp:cNvPr id="0" name=""/>
        <dsp:cNvSpPr/>
      </dsp:nvSpPr>
      <dsp:spPr>
        <a:xfrm rot="16200000">
          <a:off x="3349595" y="1222375"/>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387132" y="1339980"/>
        <a:ext cx="175174" cy="240203"/>
      </dsp:txXfrm>
    </dsp:sp>
    <dsp:sp modelId="{E61DAC47-639C-44D8-B252-47F3ED86F387}">
      <dsp:nvSpPr>
        <dsp:cNvPr id="0" name=""/>
        <dsp:cNvSpPr/>
      </dsp:nvSpPr>
      <dsp:spPr>
        <a:xfrm>
          <a:off x="2885985" y="1910"/>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C274B"/>
              </a:solidFill>
            </a:rPr>
            <a:t>Scenario Based Analysis</a:t>
          </a:r>
        </a:p>
      </dsp:txBody>
      <dsp:txXfrm>
        <a:off x="3058421" y="174346"/>
        <a:ext cx="832596" cy="832596"/>
      </dsp:txXfrm>
    </dsp:sp>
    <dsp:sp modelId="{31B5DC3D-58F8-41AD-804E-1BB0D601A6A0}">
      <dsp:nvSpPr>
        <dsp:cNvPr id="0" name=""/>
        <dsp:cNvSpPr/>
      </dsp:nvSpPr>
      <dsp:spPr>
        <a:xfrm rot="19800000">
          <a:off x="4057775" y="1631242"/>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62804" y="1730079"/>
        <a:ext cx="175174" cy="240203"/>
      </dsp:txXfrm>
    </dsp:sp>
    <dsp:sp modelId="{B18F88E7-4594-41F1-A9B3-4A1FBE34EA05}">
      <dsp:nvSpPr>
        <dsp:cNvPr id="0" name=""/>
        <dsp:cNvSpPr/>
      </dsp:nvSpPr>
      <dsp:spPr>
        <a:xfrm>
          <a:off x="4314612" y="826727"/>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rPr>
            <a:t>Transparency</a:t>
          </a:r>
          <a:endParaRPr lang="en-US" sz="1000" kern="1200" dirty="0">
            <a:solidFill>
              <a:schemeClr val="bg1"/>
            </a:solidFill>
          </a:endParaRPr>
        </a:p>
      </dsp:txBody>
      <dsp:txXfrm>
        <a:off x="4487048" y="999163"/>
        <a:ext cx="832596" cy="832596"/>
      </dsp:txXfrm>
    </dsp:sp>
    <dsp:sp modelId="{F05182F7-C720-4D1F-95A0-1E43B76EAC80}">
      <dsp:nvSpPr>
        <dsp:cNvPr id="0" name=""/>
        <dsp:cNvSpPr/>
      </dsp:nvSpPr>
      <dsp:spPr>
        <a:xfrm rot="1800000">
          <a:off x="4057775" y="2448977"/>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62804" y="2510277"/>
        <a:ext cx="175174" cy="240203"/>
      </dsp:txXfrm>
    </dsp:sp>
    <dsp:sp modelId="{8EEBB88C-1810-4287-865F-5ABB92A1D290}">
      <dsp:nvSpPr>
        <dsp:cNvPr id="0" name=""/>
        <dsp:cNvSpPr/>
      </dsp:nvSpPr>
      <dsp:spPr>
        <a:xfrm>
          <a:off x="4314612" y="2476363"/>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C274B"/>
              </a:solidFill>
            </a:rPr>
            <a:t>User Friendly</a:t>
          </a:r>
          <a:br>
            <a:rPr lang="en-US" sz="1200" b="1" kern="1200" dirty="0" smtClean="0">
              <a:solidFill>
                <a:srgbClr val="0C274B"/>
              </a:solidFill>
            </a:rPr>
          </a:br>
          <a:r>
            <a:rPr lang="en-US" sz="1200" b="1" kern="1200" dirty="0" smtClean="0">
              <a:solidFill>
                <a:srgbClr val="0C274B"/>
              </a:solidFill>
            </a:rPr>
            <a:t>Web Access</a:t>
          </a:r>
          <a:endParaRPr lang="en-US" sz="1200" kern="1200" dirty="0">
            <a:solidFill>
              <a:sysClr val="windowText" lastClr="000000"/>
            </a:solidFill>
          </a:endParaRPr>
        </a:p>
      </dsp:txBody>
      <dsp:txXfrm>
        <a:off x="4487048" y="2648799"/>
        <a:ext cx="832596" cy="832596"/>
      </dsp:txXfrm>
    </dsp:sp>
    <dsp:sp modelId="{492A9E0B-23C9-480E-8AEF-9C5082841440}">
      <dsp:nvSpPr>
        <dsp:cNvPr id="0" name=""/>
        <dsp:cNvSpPr/>
      </dsp:nvSpPr>
      <dsp:spPr>
        <a:xfrm rot="5400000">
          <a:off x="3349595" y="2857845"/>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387132" y="2900376"/>
        <a:ext cx="175174" cy="240203"/>
      </dsp:txXfrm>
    </dsp:sp>
    <dsp:sp modelId="{42DAC87E-D30B-4EF9-B100-4C6AAEF0B727}">
      <dsp:nvSpPr>
        <dsp:cNvPr id="0" name=""/>
        <dsp:cNvSpPr/>
      </dsp:nvSpPr>
      <dsp:spPr>
        <a:xfrm>
          <a:off x="2885985" y="3301181"/>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C274B"/>
              </a:solidFill>
            </a:rPr>
            <a:t>Micro and Macro Modeling</a:t>
          </a:r>
        </a:p>
      </dsp:txBody>
      <dsp:txXfrm>
        <a:off x="3058421" y="3473617"/>
        <a:ext cx="832596" cy="832596"/>
      </dsp:txXfrm>
    </dsp:sp>
    <dsp:sp modelId="{CC467D0B-6893-4653-A399-067094514A28}">
      <dsp:nvSpPr>
        <dsp:cNvPr id="0" name=""/>
        <dsp:cNvSpPr/>
      </dsp:nvSpPr>
      <dsp:spPr>
        <a:xfrm rot="9000000">
          <a:off x="2641416" y="2448977"/>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711461" y="2510277"/>
        <a:ext cx="175174" cy="240203"/>
      </dsp:txXfrm>
    </dsp:sp>
    <dsp:sp modelId="{B8B78439-35CF-4C14-A864-603BC79587CD}">
      <dsp:nvSpPr>
        <dsp:cNvPr id="0" name=""/>
        <dsp:cNvSpPr/>
      </dsp:nvSpPr>
      <dsp:spPr>
        <a:xfrm>
          <a:off x="1457359" y="2476363"/>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C274B"/>
              </a:solidFill>
            </a:rPr>
            <a:t>Risk Based Ranking of Loans</a:t>
          </a:r>
        </a:p>
      </dsp:txBody>
      <dsp:txXfrm>
        <a:off x="1629795" y="2648799"/>
        <a:ext cx="832596" cy="832596"/>
      </dsp:txXfrm>
    </dsp:sp>
    <dsp:sp modelId="{9A46FEF1-D503-494A-A2FC-A3EA31349371}">
      <dsp:nvSpPr>
        <dsp:cNvPr id="0" name=""/>
        <dsp:cNvSpPr/>
      </dsp:nvSpPr>
      <dsp:spPr>
        <a:xfrm rot="12600000">
          <a:off x="2641416" y="1631242"/>
          <a:ext cx="250248" cy="400339"/>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711461" y="1730079"/>
        <a:ext cx="175174" cy="240203"/>
      </dsp:txXfrm>
    </dsp:sp>
    <dsp:sp modelId="{195FCE0E-63D2-4C5F-A4F0-C9655B9C5016}">
      <dsp:nvSpPr>
        <dsp:cNvPr id="0" name=""/>
        <dsp:cNvSpPr/>
      </dsp:nvSpPr>
      <dsp:spPr>
        <a:xfrm>
          <a:off x="1457359" y="826727"/>
          <a:ext cx="1177468" cy="1177468"/>
        </a:xfrm>
        <a:prstGeom prst="ellipse">
          <a:avLst/>
        </a:prstGeom>
        <a:solidFill>
          <a:schemeClr val="bg1"/>
        </a:solidFill>
        <a:ln w="25400" cap="flat" cmpd="sng" algn="ctr">
          <a:solidFill>
            <a:srgbClr val="AD9C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C274B"/>
              </a:solidFill>
            </a:rPr>
            <a:t>Large Database Capacity (mm loans)</a:t>
          </a:r>
        </a:p>
      </dsp:txBody>
      <dsp:txXfrm>
        <a:off x="1629795" y="999163"/>
        <a:ext cx="832596" cy="8325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475" cy="465138"/>
          </a:xfrm>
          <a:prstGeom prst="rect">
            <a:avLst/>
          </a:prstGeom>
          <a:noFill/>
          <a:ln w="19050">
            <a:noFill/>
            <a:miter lim="800000"/>
            <a:headEnd/>
            <a:tailEnd/>
          </a:ln>
          <a:effectLst/>
        </p:spPr>
        <p:txBody>
          <a:bodyPr vert="horz" wrap="none" lIns="85704" tIns="42850" rIns="85704" bIns="42850" numCol="1" anchor="ctr" anchorCtr="0" compatLnSpc="1">
            <a:prstTxWarp prst="textNoShape">
              <a:avLst/>
            </a:prstTxWarp>
          </a:bodyPr>
          <a:lstStyle>
            <a:lvl1pPr algn="l"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6147" name="Rectangle 3"/>
          <p:cNvSpPr>
            <a:spLocks noGrp="1" noChangeArrowheads="1"/>
          </p:cNvSpPr>
          <p:nvPr>
            <p:ph type="dt" sz="quarter" idx="1"/>
          </p:nvPr>
        </p:nvSpPr>
        <p:spPr bwMode="auto">
          <a:xfrm>
            <a:off x="3971926" y="0"/>
            <a:ext cx="3038475" cy="465138"/>
          </a:xfrm>
          <a:prstGeom prst="rect">
            <a:avLst/>
          </a:prstGeom>
          <a:noFill/>
          <a:ln w="19050">
            <a:noFill/>
            <a:miter lim="800000"/>
            <a:headEnd/>
            <a:tailEnd/>
          </a:ln>
          <a:effectLst/>
        </p:spPr>
        <p:txBody>
          <a:bodyPr vert="horz" wrap="none" lIns="85704" tIns="42850" rIns="85704" bIns="42850" numCol="1" anchor="ctr" anchorCtr="0" compatLnSpc="1">
            <a:prstTxWarp prst="textNoShape">
              <a:avLst/>
            </a:prstTxWarp>
          </a:bodyPr>
          <a:lstStyle>
            <a:lvl1pPr algn="r"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6148" name="Rectangle 4"/>
          <p:cNvSpPr>
            <a:spLocks noGrp="1" noChangeArrowheads="1"/>
          </p:cNvSpPr>
          <p:nvPr>
            <p:ph type="ftr" sz="quarter" idx="2"/>
          </p:nvPr>
        </p:nvSpPr>
        <p:spPr bwMode="auto">
          <a:xfrm>
            <a:off x="1" y="8831263"/>
            <a:ext cx="3038475" cy="465137"/>
          </a:xfrm>
          <a:prstGeom prst="rect">
            <a:avLst/>
          </a:prstGeom>
          <a:noFill/>
          <a:ln w="19050">
            <a:noFill/>
            <a:miter lim="800000"/>
            <a:headEnd/>
            <a:tailEnd/>
          </a:ln>
          <a:effectLst/>
        </p:spPr>
        <p:txBody>
          <a:bodyPr vert="horz" wrap="none" lIns="85704" tIns="42850" rIns="85704" bIns="42850" numCol="1" anchor="b" anchorCtr="0" compatLnSpc="1">
            <a:prstTxWarp prst="textNoShape">
              <a:avLst/>
            </a:prstTxWarp>
          </a:bodyPr>
          <a:lstStyle>
            <a:lvl1pPr algn="l"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6149" name="Rectangle 5"/>
          <p:cNvSpPr>
            <a:spLocks noGrp="1" noChangeArrowheads="1"/>
          </p:cNvSpPr>
          <p:nvPr>
            <p:ph type="sldNum" sz="quarter" idx="3"/>
          </p:nvPr>
        </p:nvSpPr>
        <p:spPr bwMode="auto">
          <a:xfrm>
            <a:off x="3971926" y="8831263"/>
            <a:ext cx="3038475" cy="465137"/>
          </a:xfrm>
          <a:prstGeom prst="rect">
            <a:avLst/>
          </a:prstGeom>
          <a:noFill/>
          <a:ln w="19050">
            <a:noFill/>
            <a:miter lim="800000"/>
            <a:headEnd/>
            <a:tailEnd/>
          </a:ln>
          <a:effectLst/>
        </p:spPr>
        <p:txBody>
          <a:bodyPr vert="horz" wrap="none" lIns="85704" tIns="42850" rIns="85704" bIns="42850" numCol="1" anchor="b" anchorCtr="0" compatLnSpc="1">
            <a:prstTxWarp prst="textNoShape">
              <a:avLst/>
            </a:prstTxWarp>
          </a:bodyPr>
          <a:lstStyle>
            <a:lvl1pPr algn="r" defTabSz="855377" eaLnBrk="0" hangingPunct="0">
              <a:spcBef>
                <a:spcPct val="0"/>
              </a:spcBef>
              <a:buClrTx/>
              <a:buFontTx/>
              <a:buNone/>
              <a:defRPr sz="1100">
                <a:solidFill>
                  <a:schemeClr val="tx1"/>
                </a:solidFill>
                <a:latin typeface="Times New Roman" pitchFamily="18" charset="0"/>
              </a:defRPr>
            </a:lvl1pPr>
          </a:lstStyle>
          <a:p>
            <a:pPr>
              <a:defRPr/>
            </a:pPr>
            <a:fld id="{A4C5E746-C9B8-4D22-994E-6850AAF072A7}" type="slidenum">
              <a:rPr lang="en-GB"/>
              <a:pPr>
                <a:defRPr/>
              </a:pPr>
              <a:t>‹#›</a:t>
            </a:fld>
            <a:endParaRPr lang="en-GB"/>
          </a:p>
        </p:txBody>
      </p:sp>
    </p:spTree>
    <p:extLst>
      <p:ext uri="{BB962C8B-B14F-4D97-AF65-F5344CB8AC3E}">
        <p14:creationId xmlns:p14="http://schemas.microsoft.com/office/powerpoint/2010/main" val="414341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38475" cy="465138"/>
          </a:xfrm>
          <a:prstGeom prst="rect">
            <a:avLst/>
          </a:prstGeom>
          <a:noFill/>
          <a:ln w="19050">
            <a:noFill/>
            <a:miter lim="800000"/>
            <a:headEnd/>
            <a:tailEnd/>
          </a:ln>
          <a:effectLst/>
        </p:spPr>
        <p:txBody>
          <a:bodyPr vert="horz" wrap="none" lIns="85704" tIns="42850" rIns="85704" bIns="42850" numCol="1" anchor="ctr" anchorCtr="0" compatLnSpc="1">
            <a:prstTxWarp prst="textNoShape">
              <a:avLst/>
            </a:prstTxWarp>
          </a:bodyPr>
          <a:lstStyle>
            <a:lvl1pPr algn="l"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8195" name="Rectangle 3"/>
          <p:cNvSpPr>
            <a:spLocks noGrp="1" noChangeArrowheads="1"/>
          </p:cNvSpPr>
          <p:nvPr>
            <p:ph type="dt" idx="1"/>
          </p:nvPr>
        </p:nvSpPr>
        <p:spPr bwMode="auto">
          <a:xfrm>
            <a:off x="3971926" y="0"/>
            <a:ext cx="3038475" cy="465138"/>
          </a:xfrm>
          <a:prstGeom prst="rect">
            <a:avLst/>
          </a:prstGeom>
          <a:noFill/>
          <a:ln w="19050">
            <a:noFill/>
            <a:miter lim="800000"/>
            <a:headEnd/>
            <a:tailEnd/>
          </a:ln>
          <a:effectLst/>
        </p:spPr>
        <p:txBody>
          <a:bodyPr vert="horz" wrap="none" lIns="85704" tIns="42850" rIns="85704" bIns="42850" numCol="1" anchor="ctr" anchorCtr="0" compatLnSpc="1">
            <a:prstTxWarp prst="textNoShape">
              <a:avLst/>
            </a:prstTxWarp>
          </a:bodyPr>
          <a:lstStyle>
            <a:lvl1pPr algn="r"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993775" y="693738"/>
            <a:ext cx="504190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3451" y="4418014"/>
            <a:ext cx="5143500" cy="4184650"/>
          </a:xfrm>
          <a:prstGeom prst="rect">
            <a:avLst/>
          </a:prstGeom>
          <a:noFill/>
          <a:ln w="19050">
            <a:noFill/>
            <a:miter lim="800000"/>
            <a:headEnd/>
            <a:tailEnd/>
          </a:ln>
          <a:effectLst/>
        </p:spPr>
        <p:txBody>
          <a:bodyPr vert="horz" wrap="none" lIns="85704" tIns="42850" rIns="85704" bIns="42850" numCol="1" anchor="ctr"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1" y="8831263"/>
            <a:ext cx="3038475" cy="465137"/>
          </a:xfrm>
          <a:prstGeom prst="rect">
            <a:avLst/>
          </a:prstGeom>
          <a:noFill/>
          <a:ln w="19050">
            <a:noFill/>
            <a:miter lim="800000"/>
            <a:headEnd/>
            <a:tailEnd/>
          </a:ln>
          <a:effectLst/>
        </p:spPr>
        <p:txBody>
          <a:bodyPr vert="horz" wrap="none" lIns="85704" tIns="42850" rIns="85704" bIns="42850" numCol="1" anchor="b" anchorCtr="0" compatLnSpc="1">
            <a:prstTxWarp prst="textNoShape">
              <a:avLst/>
            </a:prstTxWarp>
          </a:bodyPr>
          <a:lstStyle>
            <a:lvl1pPr algn="l" defTabSz="855377" eaLnBrk="0" hangingPunct="0">
              <a:spcBef>
                <a:spcPct val="0"/>
              </a:spcBef>
              <a:buClrTx/>
              <a:buFontTx/>
              <a:buNone/>
              <a:defRPr sz="1100">
                <a:solidFill>
                  <a:schemeClr val="tx1"/>
                </a:solidFill>
                <a:latin typeface="Times New Roman" pitchFamily="18" charset="0"/>
              </a:defRPr>
            </a:lvl1pPr>
          </a:lstStyle>
          <a:p>
            <a:pPr>
              <a:defRPr/>
            </a:pPr>
            <a:endParaRPr lang="en-GB"/>
          </a:p>
        </p:txBody>
      </p:sp>
      <p:sp>
        <p:nvSpPr>
          <p:cNvPr id="8199" name="Rectangle 7"/>
          <p:cNvSpPr>
            <a:spLocks noGrp="1" noChangeArrowheads="1"/>
          </p:cNvSpPr>
          <p:nvPr>
            <p:ph type="sldNum" sz="quarter" idx="5"/>
          </p:nvPr>
        </p:nvSpPr>
        <p:spPr bwMode="auto">
          <a:xfrm>
            <a:off x="3971926" y="8831263"/>
            <a:ext cx="3038475" cy="465137"/>
          </a:xfrm>
          <a:prstGeom prst="rect">
            <a:avLst/>
          </a:prstGeom>
          <a:noFill/>
          <a:ln w="19050">
            <a:noFill/>
            <a:miter lim="800000"/>
            <a:headEnd/>
            <a:tailEnd/>
          </a:ln>
          <a:effectLst/>
        </p:spPr>
        <p:txBody>
          <a:bodyPr vert="horz" wrap="none" lIns="85704" tIns="42850" rIns="85704" bIns="42850" numCol="1" anchor="b" anchorCtr="0" compatLnSpc="1">
            <a:prstTxWarp prst="textNoShape">
              <a:avLst/>
            </a:prstTxWarp>
          </a:bodyPr>
          <a:lstStyle>
            <a:lvl1pPr algn="r" defTabSz="855377" eaLnBrk="0" hangingPunct="0">
              <a:spcBef>
                <a:spcPct val="0"/>
              </a:spcBef>
              <a:buClrTx/>
              <a:buFontTx/>
              <a:buNone/>
              <a:defRPr sz="1100">
                <a:solidFill>
                  <a:schemeClr val="tx1"/>
                </a:solidFill>
                <a:latin typeface="Times New Roman" pitchFamily="18" charset="0"/>
              </a:defRPr>
            </a:lvl1pPr>
          </a:lstStyle>
          <a:p>
            <a:pPr>
              <a:defRPr/>
            </a:pPr>
            <a:fld id="{B5C49217-26B0-4F35-B70D-4F23E3A81D4C}" type="slidenum">
              <a:rPr lang="en-GB"/>
              <a:pPr>
                <a:defRPr/>
              </a:pPr>
              <a:t>‹#›</a:t>
            </a:fld>
            <a:endParaRPr lang="en-GB"/>
          </a:p>
        </p:txBody>
      </p:sp>
    </p:spTree>
    <p:extLst>
      <p:ext uri="{BB962C8B-B14F-4D97-AF65-F5344CB8AC3E}">
        <p14:creationId xmlns:p14="http://schemas.microsoft.com/office/powerpoint/2010/main" val="3906757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3259B72A-E01C-445A-AC69-D7A882CC86D2}" type="slidenum">
              <a:rPr lang="en-GB" sz="1100" smtClean="0">
                <a:solidFill>
                  <a:schemeClr val="tx1"/>
                </a:solidFill>
                <a:latin typeface="Times New Roman" pitchFamily="18" charset="0"/>
              </a:rPr>
              <a:pPr algn="r">
                <a:spcBef>
                  <a:spcPct val="0"/>
                </a:spcBef>
                <a:buClrTx/>
                <a:buFontTx/>
                <a:buNone/>
              </a:pPr>
              <a:t>1</a:t>
            </a:fld>
            <a:endParaRPr lang="en-GB" sz="1100" smtClean="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C49217-26B0-4F35-B70D-4F23E3A81D4C}" type="slidenum">
              <a:rPr lang="en-GB" smtClean="0"/>
              <a:pPr>
                <a:defRPr/>
              </a:pPr>
              <a:t>10</a:t>
            </a:fld>
            <a:endParaRPr lang="en-GB"/>
          </a:p>
        </p:txBody>
      </p:sp>
    </p:spTree>
    <p:extLst>
      <p:ext uri="{BB962C8B-B14F-4D97-AF65-F5344CB8AC3E}">
        <p14:creationId xmlns:p14="http://schemas.microsoft.com/office/powerpoint/2010/main" val="343933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of  750K+ borrowers (1.4 million+ loan parts)</a:t>
            </a:r>
          </a:p>
          <a:p>
            <a:endParaRPr lang="en-GB" dirty="0"/>
          </a:p>
        </p:txBody>
      </p:sp>
      <p:sp>
        <p:nvSpPr>
          <p:cNvPr id="4" name="Slide Number Placeholder 3"/>
          <p:cNvSpPr>
            <a:spLocks noGrp="1"/>
          </p:cNvSpPr>
          <p:nvPr>
            <p:ph type="sldNum" sz="quarter" idx="10"/>
          </p:nvPr>
        </p:nvSpPr>
        <p:spPr/>
        <p:txBody>
          <a:bodyPr/>
          <a:lstStyle/>
          <a:p>
            <a:pPr>
              <a:defRPr/>
            </a:pPr>
            <a:fld id="{B5C49217-26B0-4F35-B70D-4F23E3A81D4C}" type="slidenum">
              <a:rPr lang="en-GB" smtClean="0"/>
              <a:pPr>
                <a:defRPr/>
              </a:pPr>
              <a:t>11</a:t>
            </a:fld>
            <a:endParaRPr lang="en-GB"/>
          </a:p>
        </p:txBody>
      </p:sp>
    </p:spTree>
    <p:extLst>
      <p:ext uri="{BB962C8B-B14F-4D97-AF65-F5344CB8AC3E}">
        <p14:creationId xmlns:p14="http://schemas.microsoft.com/office/powerpoint/2010/main" val="356833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4C2DD7AF-DDBD-4D71-8816-58B9692EC334}" type="slidenum">
              <a:rPr lang="en-GB" sz="1100" smtClean="0">
                <a:solidFill>
                  <a:schemeClr val="tx1"/>
                </a:solidFill>
                <a:latin typeface="Times New Roman" pitchFamily="18" charset="0"/>
              </a:rPr>
              <a:pPr algn="r">
                <a:spcBef>
                  <a:spcPct val="0"/>
                </a:spcBef>
                <a:buClrTx/>
                <a:buFontTx/>
                <a:buNone/>
              </a:pPr>
              <a:t>12</a:t>
            </a:fld>
            <a:endParaRPr lang="en-GB" sz="1100" smtClean="0">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13</a:t>
            </a:fld>
            <a:endParaRPr lang="en-GB"/>
          </a:p>
        </p:txBody>
      </p:sp>
    </p:spTree>
    <p:extLst>
      <p:ext uri="{BB962C8B-B14F-4D97-AF65-F5344CB8AC3E}">
        <p14:creationId xmlns:p14="http://schemas.microsoft.com/office/powerpoint/2010/main" val="427962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14</a:t>
            </a:fld>
            <a:endParaRPr lang="en-GB"/>
          </a:p>
        </p:txBody>
      </p:sp>
    </p:spTree>
    <p:extLst>
      <p:ext uri="{BB962C8B-B14F-4D97-AF65-F5344CB8AC3E}">
        <p14:creationId xmlns:p14="http://schemas.microsoft.com/office/powerpoint/2010/main" val="427962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15</a:t>
            </a:fld>
            <a:endParaRPr lang="en-GB"/>
          </a:p>
        </p:txBody>
      </p:sp>
    </p:spTree>
    <p:extLst>
      <p:ext uri="{BB962C8B-B14F-4D97-AF65-F5344CB8AC3E}">
        <p14:creationId xmlns:p14="http://schemas.microsoft.com/office/powerpoint/2010/main" val="427962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16</a:t>
            </a:fld>
            <a:endParaRPr lang="en-GB"/>
          </a:p>
        </p:txBody>
      </p:sp>
    </p:spTree>
    <p:extLst>
      <p:ext uri="{BB962C8B-B14F-4D97-AF65-F5344CB8AC3E}">
        <p14:creationId xmlns:p14="http://schemas.microsoft.com/office/powerpoint/2010/main" val="427962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C49217-26B0-4F35-B70D-4F23E3A81D4C}" type="slidenum">
              <a:rPr lang="en-GB" smtClean="0"/>
              <a:pPr>
                <a:defRPr/>
              </a:pPr>
              <a:t>17</a:t>
            </a:fld>
            <a:endParaRPr lang="en-GB"/>
          </a:p>
        </p:txBody>
      </p:sp>
    </p:spTree>
    <p:extLst>
      <p:ext uri="{BB962C8B-B14F-4D97-AF65-F5344CB8AC3E}">
        <p14:creationId xmlns:p14="http://schemas.microsoft.com/office/powerpoint/2010/main" val="49084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C49217-26B0-4F35-B70D-4F23E3A81D4C}" type="slidenum">
              <a:rPr lang="en-GB" smtClean="0"/>
              <a:pPr>
                <a:defRPr/>
              </a:pPr>
              <a:t>19</a:t>
            </a:fld>
            <a:endParaRPr lang="en-GB"/>
          </a:p>
        </p:txBody>
      </p:sp>
    </p:spTree>
    <p:extLst>
      <p:ext uri="{BB962C8B-B14F-4D97-AF65-F5344CB8AC3E}">
        <p14:creationId xmlns:p14="http://schemas.microsoft.com/office/powerpoint/2010/main" val="88869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EC7FCE93-75A3-43CC-B239-C14529357836}" type="slidenum">
              <a:rPr lang="en-GB" sz="1100" smtClean="0">
                <a:solidFill>
                  <a:schemeClr val="tx1"/>
                </a:solidFill>
                <a:latin typeface="Times New Roman" pitchFamily="18" charset="0"/>
              </a:rPr>
              <a:pPr algn="r">
                <a:spcBef>
                  <a:spcPct val="0"/>
                </a:spcBef>
                <a:buClrTx/>
                <a:buFontTx/>
                <a:buNone/>
              </a:pPr>
              <a:t>2</a:t>
            </a:fld>
            <a:endParaRPr lang="en-GB" sz="1100" smtClean="0">
              <a:solidFill>
                <a:schemeClr val="tx1"/>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25AB94CC-08C9-4FE3-8B92-FAA2BE493126}" type="slidenum">
              <a:rPr lang="en-GB" sz="1100" smtClean="0">
                <a:solidFill>
                  <a:schemeClr val="tx1"/>
                </a:solidFill>
                <a:latin typeface="Times New Roman" pitchFamily="18" charset="0"/>
              </a:rPr>
              <a:pPr algn="r">
                <a:spcBef>
                  <a:spcPct val="0"/>
                </a:spcBef>
                <a:buClrTx/>
                <a:buFontTx/>
                <a:buNone/>
              </a:pPr>
              <a:t>22</a:t>
            </a:fld>
            <a:endParaRPr lang="en-GB" sz="1100" smtClean="0">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563E4E86-2910-4E50-8323-F974ABCBD94F}" type="slidenum">
              <a:rPr lang="en-GB" sz="1100" smtClean="0">
                <a:solidFill>
                  <a:schemeClr val="tx1"/>
                </a:solidFill>
                <a:latin typeface="Times New Roman" pitchFamily="18" charset="0"/>
              </a:rPr>
              <a:pPr algn="r">
                <a:spcBef>
                  <a:spcPct val="0"/>
                </a:spcBef>
                <a:buClrTx/>
                <a:buFontTx/>
                <a:buNone/>
              </a:pPr>
              <a:t>23</a:t>
            </a:fld>
            <a:endParaRPr lang="en-GB" sz="1100" smtClean="0">
              <a:solidFill>
                <a:schemeClr val="tx1"/>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B0D9DE-2D3C-4525-B6C3-6CB8E53ECD38}"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DD32A8EC-4793-4478-9901-702133D74F39}" type="slidenum">
              <a:rPr lang="en-GB" sz="1100" smtClean="0">
                <a:solidFill>
                  <a:schemeClr val="tx1"/>
                </a:solidFill>
                <a:latin typeface="Times New Roman" pitchFamily="18" charset="0"/>
              </a:rPr>
              <a:pPr algn="r">
                <a:spcBef>
                  <a:spcPct val="0"/>
                </a:spcBef>
                <a:buClrTx/>
                <a:buFontTx/>
                <a:buNone/>
              </a:pPr>
              <a:t>3</a:t>
            </a:fld>
            <a:endParaRPr lang="en-GB" sz="1100" smtClean="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a:t>
            </a:r>
          </a:p>
          <a:p>
            <a:pPr marL="228600" indent="-228600">
              <a:buAutoNum type="arabicParenR"/>
            </a:pPr>
            <a:r>
              <a:rPr lang="en-GB" dirty="0" smtClean="0"/>
              <a:t>Mortgages</a:t>
            </a:r>
            <a:r>
              <a:rPr lang="en-GB" baseline="0" dirty="0" smtClean="0"/>
              <a:t> outstanding – new numbers come out in April in </a:t>
            </a:r>
            <a:r>
              <a:rPr lang="en-GB" baseline="0" dirty="0" err="1" smtClean="0"/>
              <a:t>WoON</a:t>
            </a:r>
            <a:r>
              <a:rPr lang="en-GB" baseline="0" dirty="0" smtClean="0"/>
              <a:t> 2012</a:t>
            </a:r>
          </a:p>
          <a:p>
            <a:pPr marL="228600" indent="-228600">
              <a:buAutoNum type="arabicParenR"/>
            </a:pPr>
            <a:r>
              <a:rPr lang="en-GB" baseline="0" dirty="0" smtClean="0"/>
              <a:t>Around 300-400k houses are unoccupied (reasons: for sale/rent, renovation, ready for demolishment; </a:t>
            </a:r>
            <a:r>
              <a:rPr lang="nl-NL" baseline="0" dirty="0" smtClean="0"/>
              <a:t>1 januari 2011 375K unoccipied)</a:t>
            </a:r>
            <a:endParaRPr lang="en-GB" baseline="0" dirty="0" smtClean="0"/>
          </a:p>
          <a:p>
            <a:pPr marL="685800" lvl="1" indent="-228600">
              <a:buAutoNum type="arabicParenR"/>
            </a:pPr>
            <a:endParaRPr lang="en-GB" baseline="0" dirty="0" smtClean="0"/>
          </a:p>
          <a:p>
            <a:endParaRPr lang="en-GB" baseline="0" dirty="0" smtClean="0"/>
          </a:p>
          <a:p>
            <a:r>
              <a:rPr lang="en-GB" baseline="0" dirty="0" smtClean="0"/>
              <a:t>Sources: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Inflation: </a:t>
            </a:r>
            <a:r>
              <a:rPr lang="en-US" dirty="0" smtClean="0"/>
              <a:t>http://statline.cbs.nl/StatWeb/publication/?DM=SLNL&amp;PA=71311ned&amp;D1=0,4&amp;D2=0&amp;D3=129,142,155,168,181,194,219,232&amp;HDR=G1,T&amp;STB=G2&amp;VW=T</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B5C49217-26B0-4F35-B70D-4F23E3A81D4C}" type="slidenum">
              <a:rPr lang="en-GB" smtClean="0"/>
              <a:pPr>
                <a:defRPr/>
              </a:pPr>
              <a:t>4</a:t>
            </a:fld>
            <a:endParaRPr lang="en-GB"/>
          </a:p>
        </p:txBody>
      </p:sp>
    </p:spTree>
    <p:extLst>
      <p:ext uri="{BB962C8B-B14F-4D97-AF65-F5344CB8AC3E}">
        <p14:creationId xmlns:p14="http://schemas.microsoft.com/office/powerpoint/2010/main" val="422080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0F7C2DB3-0A3D-4CAE-A7C1-05A3137F0575}" type="slidenum">
              <a:rPr lang="en-GB" sz="1100" smtClean="0">
                <a:solidFill>
                  <a:schemeClr val="tx1"/>
                </a:solidFill>
                <a:latin typeface="Times New Roman" pitchFamily="18" charset="0"/>
              </a:rPr>
              <a:pPr algn="r">
                <a:spcBef>
                  <a:spcPct val="0"/>
                </a:spcBef>
                <a:buClrTx/>
                <a:buFontTx/>
                <a:buNone/>
              </a:pPr>
              <a:t>5</a:t>
            </a:fld>
            <a:endParaRPr lang="en-GB" sz="1100" smtClean="0">
              <a:solidFill>
                <a:schemeClr val="tx1"/>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a:t>
            </a:r>
            <a:r>
              <a:rPr lang="en-US" baseline="0" dirty="0" smtClean="0"/>
              <a:t> October 2012 the financial stability report showed the following </a:t>
            </a:r>
            <a:r>
              <a:rPr lang="en-US" dirty="0" smtClean="0"/>
              <a:t>graph</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F448C539-96E5-4208-855A-4FB074C18A67}" type="slidenum">
              <a:rPr lang="en-GB" sz="1100" smtClean="0">
                <a:solidFill>
                  <a:schemeClr val="tx1"/>
                </a:solidFill>
                <a:latin typeface="Times New Roman" pitchFamily="18" charset="0"/>
              </a:rPr>
              <a:pPr algn="r">
                <a:spcBef>
                  <a:spcPct val="0"/>
                </a:spcBef>
                <a:buClrTx/>
                <a:buFontTx/>
                <a:buNone/>
              </a:pPr>
              <a:t>6</a:t>
            </a:fld>
            <a:endParaRPr lang="en-GB" sz="1100"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Voorjaar</a:t>
            </a:r>
            <a:r>
              <a:rPr lang="en-US" dirty="0" smtClean="0">
                <a:ea typeface="MS PGothic" pitchFamily="34" charset="-128"/>
              </a:rPr>
              <a:t> 2012 </a:t>
            </a:r>
            <a:r>
              <a:rPr lang="en-US" dirty="0" err="1" smtClean="0">
                <a:ea typeface="MS PGothic" pitchFamily="34" charset="-128"/>
              </a:rPr>
              <a:t>grafieken</a:t>
            </a:r>
            <a:r>
              <a:rPr lang="en-US" dirty="0" smtClean="0">
                <a:ea typeface="MS PGothic" pitchFamily="34" charset="-128"/>
              </a:rPr>
              <a:t> DNB </a:t>
            </a:r>
            <a:r>
              <a:rPr lang="en-US" dirty="0" err="1" smtClean="0">
                <a:ea typeface="MS PGothic" pitchFamily="34" charset="-128"/>
              </a:rPr>
              <a:t>ipv</a:t>
            </a:r>
            <a:r>
              <a:rPr lang="en-US" baseline="0" dirty="0" smtClean="0">
                <a:ea typeface="MS PGothic" pitchFamily="34" charset="-128"/>
              </a:rPr>
              <a:t> </a:t>
            </a:r>
            <a:r>
              <a:rPr lang="en-US" baseline="0" dirty="0" err="1" smtClean="0">
                <a:ea typeface="MS PGothic" pitchFamily="34" charset="-128"/>
              </a:rPr>
              <a:t>rechtergrafiek</a:t>
            </a:r>
            <a:endParaRPr lang="en-US" dirty="0"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lgn="ctr" defTabSz="854075" eaLnBrk="0" hangingPunct="0">
              <a:spcBef>
                <a:spcPct val="40000"/>
              </a:spcBef>
              <a:buClr>
                <a:srgbClr val="B0B755"/>
              </a:buClr>
              <a:buFont typeface="Gill Sans"/>
              <a:buChar char="–"/>
              <a:defRPr sz="1200">
                <a:solidFill>
                  <a:srgbClr val="0C274B"/>
                </a:solidFill>
                <a:latin typeface="Gill Sans"/>
              </a:defRPr>
            </a:lvl1pPr>
            <a:lvl2pPr marL="742950" indent="-285750" algn="ctr" defTabSz="854075" eaLnBrk="0" hangingPunct="0">
              <a:spcBef>
                <a:spcPct val="40000"/>
              </a:spcBef>
              <a:buClr>
                <a:srgbClr val="B0B755"/>
              </a:buClr>
              <a:buFont typeface="Gill Sans"/>
              <a:buChar char="–"/>
              <a:defRPr sz="1200">
                <a:solidFill>
                  <a:srgbClr val="0C274B"/>
                </a:solidFill>
                <a:latin typeface="Gill Sans"/>
              </a:defRPr>
            </a:lvl2pPr>
            <a:lvl3pPr marL="1143000" indent="-228600" algn="ctr" defTabSz="854075" eaLnBrk="0" hangingPunct="0">
              <a:spcBef>
                <a:spcPct val="40000"/>
              </a:spcBef>
              <a:buClr>
                <a:srgbClr val="B0B755"/>
              </a:buClr>
              <a:buFont typeface="Gill Sans"/>
              <a:buChar char="–"/>
              <a:defRPr sz="1200">
                <a:solidFill>
                  <a:srgbClr val="0C274B"/>
                </a:solidFill>
                <a:latin typeface="Gill Sans"/>
              </a:defRPr>
            </a:lvl3pPr>
            <a:lvl4pPr marL="1600200" indent="-228600" algn="ctr" defTabSz="854075" eaLnBrk="0" hangingPunct="0">
              <a:spcBef>
                <a:spcPct val="40000"/>
              </a:spcBef>
              <a:buClr>
                <a:srgbClr val="B0B755"/>
              </a:buClr>
              <a:buFont typeface="Gill Sans"/>
              <a:buChar char="–"/>
              <a:defRPr sz="1200">
                <a:solidFill>
                  <a:srgbClr val="0C274B"/>
                </a:solidFill>
                <a:latin typeface="Gill Sans"/>
              </a:defRPr>
            </a:lvl4pPr>
            <a:lvl5pPr marL="2057400" indent="-228600" algn="ctr" defTabSz="854075" eaLnBrk="0" hangingPunct="0">
              <a:spcBef>
                <a:spcPct val="40000"/>
              </a:spcBef>
              <a:buClr>
                <a:srgbClr val="B0B755"/>
              </a:buClr>
              <a:buFont typeface="Gill Sans"/>
              <a:buChar char="–"/>
              <a:defRPr sz="1200">
                <a:solidFill>
                  <a:srgbClr val="0C274B"/>
                </a:solidFill>
                <a:latin typeface="Gill Sans"/>
              </a:defRPr>
            </a:lvl5pPr>
            <a:lvl6pPr marL="25146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4075"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1FAEBFAC-29FA-4ECB-927B-417E7AAD9EDA}" type="slidenum">
              <a:rPr lang="en-GB" sz="1100" smtClean="0">
                <a:solidFill>
                  <a:schemeClr val="tx1"/>
                </a:solidFill>
                <a:latin typeface="Times New Roman" pitchFamily="18" charset="0"/>
              </a:rPr>
              <a:pPr algn="r">
                <a:spcBef>
                  <a:spcPct val="0"/>
                </a:spcBef>
                <a:buClrTx/>
                <a:buFontTx/>
                <a:buNone/>
              </a:pPr>
              <a:t>8</a:t>
            </a:fld>
            <a:endParaRPr lang="en-GB" sz="1100" smtClean="0">
              <a:solidFill>
                <a:schemeClr val="tx1"/>
              </a:solidFill>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http://www.cbs.nl/nl-NL/menu/themas/bouwen-wonen/cijfers/extra/huizenprijzen-visualisatie.htm</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1926"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5717" tIns="42856" rIns="85717" bIns="42856" anchor="b"/>
          <a:lstStyle>
            <a:lvl1pPr algn="ctr" defTabSz="855663" eaLnBrk="0" hangingPunct="0">
              <a:spcBef>
                <a:spcPct val="40000"/>
              </a:spcBef>
              <a:buClr>
                <a:srgbClr val="B0B755"/>
              </a:buClr>
              <a:buFont typeface="Gill Sans"/>
              <a:buChar char="–"/>
              <a:defRPr sz="1200">
                <a:solidFill>
                  <a:srgbClr val="0C274B"/>
                </a:solidFill>
                <a:latin typeface="Gill Sans"/>
              </a:defRPr>
            </a:lvl1pPr>
            <a:lvl2pPr marL="742950" indent="-285750" algn="ctr" defTabSz="855663" eaLnBrk="0" hangingPunct="0">
              <a:spcBef>
                <a:spcPct val="40000"/>
              </a:spcBef>
              <a:buClr>
                <a:srgbClr val="B0B755"/>
              </a:buClr>
              <a:buFont typeface="Gill Sans"/>
              <a:buChar char="–"/>
              <a:defRPr sz="1200">
                <a:solidFill>
                  <a:srgbClr val="0C274B"/>
                </a:solidFill>
                <a:latin typeface="Gill Sans"/>
              </a:defRPr>
            </a:lvl2pPr>
            <a:lvl3pPr marL="1143000" indent="-228600" algn="ctr" defTabSz="855663" eaLnBrk="0" hangingPunct="0">
              <a:spcBef>
                <a:spcPct val="40000"/>
              </a:spcBef>
              <a:buClr>
                <a:srgbClr val="B0B755"/>
              </a:buClr>
              <a:buFont typeface="Gill Sans"/>
              <a:buChar char="–"/>
              <a:defRPr sz="1200">
                <a:solidFill>
                  <a:srgbClr val="0C274B"/>
                </a:solidFill>
                <a:latin typeface="Gill Sans"/>
              </a:defRPr>
            </a:lvl3pPr>
            <a:lvl4pPr marL="1600200" indent="-228600" algn="ctr" defTabSz="855663" eaLnBrk="0" hangingPunct="0">
              <a:spcBef>
                <a:spcPct val="40000"/>
              </a:spcBef>
              <a:buClr>
                <a:srgbClr val="B0B755"/>
              </a:buClr>
              <a:buFont typeface="Gill Sans"/>
              <a:buChar char="–"/>
              <a:defRPr sz="1200">
                <a:solidFill>
                  <a:srgbClr val="0C274B"/>
                </a:solidFill>
                <a:latin typeface="Gill Sans"/>
              </a:defRPr>
            </a:lvl4pPr>
            <a:lvl5pPr marL="2057400" indent="-228600" algn="ctr" defTabSz="855663" eaLnBrk="0" hangingPunct="0">
              <a:spcBef>
                <a:spcPct val="40000"/>
              </a:spcBef>
              <a:buClr>
                <a:srgbClr val="B0B755"/>
              </a:buClr>
              <a:buFont typeface="Gill Sans"/>
              <a:buChar char="–"/>
              <a:defRPr sz="1200">
                <a:solidFill>
                  <a:srgbClr val="0C274B"/>
                </a:solidFill>
                <a:latin typeface="Gill Sans"/>
              </a:defRPr>
            </a:lvl5pPr>
            <a:lvl6pPr marL="2514600" indent="-228600" algn="ctr" defTabSz="855663"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defTabSz="855663"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defTabSz="855663"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defTabSz="855663"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r">
              <a:spcBef>
                <a:spcPct val="0"/>
              </a:spcBef>
              <a:buClrTx/>
              <a:buFontTx/>
              <a:buNone/>
            </a:pPr>
            <a:fld id="{AA71B2FB-3FD3-4861-B9FF-B578F374DD82}" type="slidenum">
              <a:rPr lang="en-US" sz="1100">
                <a:solidFill>
                  <a:schemeClr val="tx1"/>
                </a:solidFill>
                <a:latin typeface="Arial" pitchFamily="34" charset="0"/>
              </a:rPr>
              <a:pPr algn="r">
                <a:spcBef>
                  <a:spcPct val="0"/>
                </a:spcBef>
                <a:buClrTx/>
                <a:buFontTx/>
                <a:buNone/>
              </a:pPr>
              <a:t>9</a:t>
            </a:fld>
            <a:endParaRPr lang="en-US" sz="1100">
              <a:solidFill>
                <a:schemeClr val="tx1"/>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73100" y="6508750"/>
            <a:ext cx="503238" cy="304800"/>
          </a:xfrm>
          <a:prstGeom prst="rect">
            <a:avLst/>
          </a:prstGeom>
          <a:noFill/>
          <a:ln w="9525">
            <a:noFill/>
            <a:miter lim="800000"/>
            <a:headEnd/>
            <a:tailEnd/>
          </a:ln>
          <a:effectLst/>
        </p:spPr>
        <p:txBody>
          <a:bodyPr wrap="none" anchor="ctr">
            <a:spAutoFit/>
          </a:bodyPr>
          <a:lstStyle/>
          <a:p>
            <a:pPr algn="ctr" eaLnBrk="0" hangingPunct="0">
              <a:spcBef>
                <a:spcPct val="50000"/>
              </a:spcBef>
              <a:defRPr/>
            </a:pPr>
            <a:fld id="{C4A1E529-ECD2-4C84-8B4F-220B085DB479}" type="slidenum">
              <a:rPr lang="en-GB" sz="1400">
                <a:solidFill>
                  <a:srgbClr val="2B506A"/>
                </a:solidFill>
                <a:latin typeface="Gill Sans" pitchFamily="-107" charset="0"/>
              </a:rPr>
              <a:pPr algn="ctr" eaLnBrk="0" hangingPunct="0">
                <a:spcBef>
                  <a:spcPct val="50000"/>
                </a:spcBef>
                <a:defRPr/>
              </a:pPr>
              <a:t>‹#›</a:t>
            </a:fld>
            <a:endParaRPr lang="en-GB" sz="1400">
              <a:solidFill>
                <a:srgbClr val="2B506A"/>
              </a:solidFill>
              <a:latin typeface="Gill Sans" pitchFamily="-107" charset="0"/>
            </a:endParaRPr>
          </a:p>
        </p:txBody>
      </p:sp>
      <p:sp>
        <p:nvSpPr>
          <p:cNvPr id="4" name="Text Box 4"/>
          <p:cNvSpPr txBox="1">
            <a:spLocks noChangeArrowheads="1"/>
          </p:cNvSpPr>
          <p:nvPr/>
        </p:nvSpPr>
        <p:spPr bwMode="auto">
          <a:xfrm>
            <a:off x="673100" y="6400800"/>
            <a:ext cx="503238" cy="304800"/>
          </a:xfrm>
          <a:prstGeom prst="rect">
            <a:avLst/>
          </a:prstGeom>
          <a:noFill/>
          <a:ln w="9525">
            <a:noFill/>
            <a:miter lim="800000"/>
            <a:headEnd/>
            <a:tailEnd/>
          </a:ln>
          <a:effectLst/>
        </p:spPr>
        <p:txBody>
          <a:bodyPr wrap="none" anchor="ctr">
            <a:spAutoFit/>
          </a:bodyPr>
          <a:lstStyle/>
          <a:p>
            <a:pPr algn="ctr" eaLnBrk="0" hangingPunct="0">
              <a:spcBef>
                <a:spcPct val="50000"/>
              </a:spcBef>
              <a:defRPr/>
            </a:pPr>
            <a:fld id="{FF724A45-46D3-4847-A89D-6D33511BC813}" type="slidenum">
              <a:rPr lang="en-GB" sz="1400">
                <a:solidFill>
                  <a:srgbClr val="2B506A"/>
                </a:solidFill>
                <a:latin typeface="Gill Sans" pitchFamily="-107" charset="0"/>
              </a:rPr>
              <a:pPr algn="ctr" eaLnBrk="0" hangingPunct="0">
                <a:spcBef>
                  <a:spcPct val="50000"/>
                </a:spcBef>
                <a:defRPr/>
              </a:pPr>
              <a:t>‹#›</a:t>
            </a:fld>
            <a:endParaRPr lang="en-GB" sz="1400">
              <a:solidFill>
                <a:srgbClr val="2B506A"/>
              </a:solidFill>
              <a:latin typeface="Gill Sans" pitchFamily="-107" charset="0"/>
            </a:endParaRPr>
          </a:p>
        </p:txBody>
      </p:sp>
      <p:sp>
        <p:nvSpPr>
          <p:cNvPr id="5" name="Rectangle 5"/>
          <p:cNvSpPr>
            <a:spLocks noChangeArrowheads="1"/>
          </p:cNvSpPr>
          <p:nvPr/>
        </p:nvSpPr>
        <p:spPr bwMode="white">
          <a:xfrm>
            <a:off x="715963" y="6429375"/>
            <a:ext cx="414337" cy="304800"/>
          </a:xfrm>
          <a:prstGeom prst="rect">
            <a:avLst/>
          </a:prstGeom>
          <a:solidFill>
            <a:srgbClr val="FFFFFF"/>
          </a:solidFill>
          <a:ln w="9525">
            <a:noFill/>
            <a:miter lim="800000"/>
            <a:headEnd/>
            <a:tailEnd/>
          </a:ln>
          <a:effectLst/>
        </p:spPr>
        <p:txBody>
          <a:bodyPr wrap="none" anchor="ctr">
            <a:spAutoFit/>
          </a:bodyPr>
          <a:lstStyle/>
          <a:p>
            <a:pPr algn="ctr">
              <a:spcBef>
                <a:spcPct val="40000"/>
              </a:spcBef>
              <a:buClr>
                <a:srgbClr val="B0B755"/>
              </a:buClr>
              <a:buFont typeface="Gill Sans" pitchFamily="-107" charset="0"/>
              <a:buChar char="–"/>
              <a:defRPr/>
            </a:pPr>
            <a:endParaRPr lang="en-US">
              <a:latin typeface="Gill Sans" pitchFamily="-107" charset="0"/>
            </a:endParaRPr>
          </a:p>
        </p:txBody>
      </p:sp>
      <p:sp>
        <p:nvSpPr>
          <p:cNvPr id="6" name="Rectangle 5"/>
          <p:cNvSpPr>
            <a:spLocks noChangeArrowheads="1"/>
          </p:cNvSpPr>
          <p:nvPr userDrawn="1"/>
        </p:nvSpPr>
        <p:spPr bwMode="auto">
          <a:xfrm>
            <a:off x="558800" y="6245225"/>
            <a:ext cx="1655763" cy="368300"/>
          </a:xfrm>
          <a:prstGeom prst="rect">
            <a:avLst/>
          </a:prstGeom>
          <a:noFill/>
          <a:ln w="9525">
            <a:noFill/>
            <a:miter lim="800000"/>
            <a:headEnd/>
            <a:tailEnd/>
          </a:ln>
          <a:effectLst/>
        </p:spPr>
        <p:txBody>
          <a:bodyPr anchor="ctr">
            <a:spAutoFit/>
          </a:bodyPr>
          <a:lstStyle/>
          <a:p>
            <a:pPr eaLnBrk="0" hangingPunct="0">
              <a:defRPr/>
            </a:pPr>
            <a:r>
              <a:rPr lang="en-GB" sz="1800" dirty="0" smtClean="0">
                <a:latin typeface="Times New Roman" pitchFamily="18" charset="0"/>
              </a:rPr>
              <a:t>March 2013</a:t>
            </a:r>
            <a:endParaRPr lang="en-GB" sz="1800" dirty="0">
              <a:latin typeface="Times New Roman" pitchFamily="18" charset="0"/>
            </a:endParaRPr>
          </a:p>
        </p:txBody>
      </p:sp>
      <p:pic>
        <p:nvPicPr>
          <p:cNvPr id="7" name="Picture 22" descr="new logo new gears 005"/>
          <p:cNvPicPr>
            <a:picLocks noChangeAspect="1" noChangeArrowheads="1"/>
          </p:cNvPicPr>
          <p:nvPr userDrawn="1"/>
        </p:nvPicPr>
        <p:blipFill>
          <a:blip r:embed="rId2">
            <a:extLst>
              <a:ext uri="{28A0092B-C50C-407E-A947-70E740481C1C}">
                <a14:useLocalDpi xmlns:a14="http://schemas.microsoft.com/office/drawing/2010/main" val="0"/>
              </a:ext>
            </a:extLst>
          </a:blip>
          <a:srcRect r="25089"/>
          <a:stretch>
            <a:fillRect/>
          </a:stretch>
        </p:blipFill>
        <p:spPr bwMode="auto">
          <a:xfrm>
            <a:off x="8047038" y="6308725"/>
            <a:ext cx="1066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307" name="Rectangle 3"/>
          <p:cNvSpPr>
            <a:spLocks noGrp="1" noChangeArrowheads="1"/>
          </p:cNvSpPr>
          <p:nvPr>
            <p:ph type="ctrTitle" sz="quarter"/>
          </p:nvPr>
        </p:nvSpPr>
        <p:spPr>
          <a:xfrm>
            <a:off x="490538" y="2562225"/>
            <a:ext cx="8066087" cy="457200"/>
          </a:xfrm>
        </p:spPr>
        <p:txBody>
          <a:bodyPr wrap="none" anchor="t"/>
          <a:lstStyle>
            <a:lvl1pPr>
              <a:defRPr sz="3600"/>
            </a:lvl1pPr>
          </a:lstStyle>
          <a:p>
            <a:r>
              <a:rPr lang="en-GB"/>
              <a:t>Click to edit Master title style</a:t>
            </a:r>
          </a:p>
        </p:txBody>
      </p:sp>
    </p:spTree>
    <p:extLst>
      <p:ext uri="{BB962C8B-B14F-4D97-AF65-F5344CB8AC3E}">
        <p14:creationId xmlns:p14="http://schemas.microsoft.com/office/powerpoint/2010/main" val="290827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99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175" y="214313"/>
            <a:ext cx="1744663" cy="5713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214313"/>
            <a:ext cx="5083175" cy="5713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8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14313"/>
            <a:ext cx="6980238" cy="4730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1209675"/>
            <a:ext cx="3411538"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97538" y="1209675"/>
            <a:ext cx="3411537" cy="4718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44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214313"/>
            <a:ext cx="6980238" cy="473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33600" y="1209675"/>
            <a:ext cx="6975475" cy="4718050"/>
          </a:xfrm>
        </p:spPr>
        <p:txBody>
          <a:bodyPr/>
          <a:lstStyle/>
          <a:p>
            <a:pPr lvl="0"/>
            <a:endParaRPr lang="en-US" noProof="0" smtClean="0"/>
          </a:p>
        </p:txBody>
      </p:sp>
    </p:spTree>
    <p:extLst>
      <p:ext uri="{BB962C8B-B14F-4D97-AF65-F5344CB8AC3E}">
        <p14:creationId xmlns:p14="http://schemas.microsoft.com/office/powerpoint/2010/main" val="212652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214313"/>
            <a:ext cx="6980238" cy="473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33600" y="1209675"/>
            <a:ext cx="6975475" cy="4718050"/>
          </a:xfrm>
        </p:spPr>
        <p:txBody>
          <a:bodyPr/>
          <a:lstStyle/>
          <a:p>
            <a:pPr lvl="0"/>
            <a:endParaRPr lang="en-US" noProof="0" smtClean="0"/>
          </a:p>
        </p:txBody>
      </p:sp>
    </p:spTree>
    <p:extLst>
      <p:ext uri="{BB962C8B-B14F-4D97-AF65-F5344CB8AC3E}">
        <p14:creationId xmlns:p14="http://schemas.microsoft.com/office/powerpoint/2010/main" val="368436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184"/>
            <a:ext cx="6980238" cy="369332"/>
          </a:xfrm>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69863" indent="-169863">
              <a:buFont typeface="Arial" pitchFamily="34" charset="0"/>
              <a:buChar char="•"/>
              <a:defRPr/>
            </a:lvl1pPr>
            <a:lvl3pPr marL="857250" indent="-169863">
              <a:buFont typeface="Times New Roman" pitchFamily="18"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053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844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209675"/>
            <a:ext cx="3411538"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97538" y="1209675"/>
            <a:ext cx="3411537"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25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05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345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04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0"/>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89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623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14313"/>
            <a:ext cx="6980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761283" name="Line 3"/>
          <p:cNvSpPr>
            <a:spLocks noChangeShapeType="1"/>
          </p:cNvSpPr>
          <p:nvPr/>
        </p:nvSpPr>
        <p:spPr bwMode="auto">
          <a:xfrm>
            <a:off x="2127250" y="692150"/>
            <a:ext cx="6969125" cy="0"/>
          </a:xfrm>
          <a:prstGeom prst="line">
            <a:avLst/>
          </a:prstGeom>
          <a:noFill/>
          <a:ln w="9525">
            <a:solidFill>
              <a:srgbClr val="0C274B"/>
            </a:solidFill>
            <a:round/>
            <a:headEnd/>
            <a:tailEnd/>
          </a:ln>
          <a:effectLst/>
        </p:spPr>
        <p:txBody>
          <a:bodyPr anchor="ctr">
            <a:spAutoFit/>
          </a:bodyPr>
          <a:lstStyle/>
          <a:p>
            <a:pPr algn="ctr">
              <a:spcBef>
                <a:spcPct val="40000"/>
              </a:spcBef>
              <a:buClr>
                <a:srgbClr val="B0B755"/>
              </a:buClr>
              <a:buFont typeface="Gill Sans" pitchFamily="-107" charset="0"/>
              <a:buChar char="–"/>
              <a:defRPr/>
            </a:pPr>
            <a:endParaRPr lang="en-US">
              <a:latin typeface="Gill Sans" pitchFamily="-107" charset="0"/>
            </a:endParaRPr>
          </a:p>
        </p:txBody>
      </p:sp>
      <p:sp>
        <p:nvSpPr>
          <p:cNvPr id="1028" name="Rectangle 4"/>
          <p:cNvSpPr>
            <a:spLocks noGrp="1" noChangeArrowheads="1"/>
          </p:cNvSpPr>
          <p:nvPr>
            <p:ph type="body" idx="1"/>
          </p:nvPr>
        </p:nvSpPr>
        <p:spPr bwMode="auto">
          <a:xfrm>
            <a:off x="2133600" y="1209675"/>
            <a:ext cx="69754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761286" name="Line 6"/>
          <p:cNvSpPr>
            <a:spLocks noChangeShapeType="1"/>
          </p:cNvSpPr>
          <p:nvPr/>
        </p:nvSpPr>
        <p:spPr bwMode="auto">
          <a:xfrm>
            <a:off x="496888" y="692150"/>
            <a:ext cx="1516062" cy="0"/>
          </a:xfrm>
          <a:prstGeom prst="line">
            <a:avLst/>
          </a:prstGeom>
          <a:noFill/>
          <a:ln w="9525">
            <a:solidFill>
              <a:srgbClr val="0C274B"/>
            </a:solidFill>
            <a:round/>
            <a:headEnd/>
            <a:tailEnd/>
          </a:ln>
          <a:effectLst/>
        </p:spPr>
        <p:txBody>
          <a:bodyPr anchor="ctr">
            <a:spAutoFit/>
          </a:bodyPr>
          <a:lstStyle/>
          <a:p>
            <a:pPr algn="ctr">
              <a:spcBef>
                <a:spcPct val="40000"/>
              </a:spcBef>
              <a:buClr>
                <a:srgbClr val="B0B755"/>
              </a:buClr>
              <a:buFont typeface="Gill Sans" pitchFamily="-107" charset="0"/>
              <a:buChar char="–"/>
              <a:defRPr/>
            </a:pPr>
            <a:endParaRPr lang="en-US">
              <a:latin typeface="Gill Sans" pitchFamily="-107" charset="0"/>
            </a:endParaRPr>
          </a:p>
        </p:txBody>
      </p:sp>
      <p:sp>
        <p:nvSpPr>
          <p:cNvPr id="1761287" name="Line 7"/>
          <p:cNvSpPr>
            <a:spLocks noChangeShapeType="1"/>
          </p:cNvSpPr>
          <p:nvPr/>
        </p:nvSpPr>
        <p:spPr bwMode="auto">
          <a:xfrm>
            <a:off x="528638" y="6237288"/>
            <a:ext cx="8599487" cy="0"/>
          </a:xfrm>
          <a:prstGeom prst="line">
            <a:avLst/>
          </a:prstGeom>
          <a:noFill/>
          <a:ln w="9525">
            <a:solidFill>
              <a:srgbClr val="0C274B"/>
            </a:solidFill>
            <a:round/>
            <a:headEnd/>
            <a:tailEnd/>
          </a:ln>
          <a:effectLst/>
        </p:spPr>
        <p:txBody>
          <a:bodyPr anchor="ctr">
            <a:spAutoFit/>
          </a:bodyPr>
          <a:lstStyle/>
          <a:p>
            <a:pPr algn="ctr">
              <a:spcBef>
                <a:spcPct val="40000"/>
              </a:spcBef>
              <a:buClr>
                <a:srgbClr val="B0B755"/>
              </a:buClr>
              <a:buFont typeface="Gill Sans" pitchFamily="-107" charset="0"/>
              <a:buChar char="–"/>
              <a:defRPr/>
            </a:pPr>
            <a:endParaRPr lang="en-US">
              <a:latin typeface="Gill Sans" pitchFamily="-107" charset="0"/>
            </a:endParaRPr>
          </a:p>
        </p:txBody>
      </p:sp>
      <p:pic>
        <p:nvPicPr>
          <p:cNvPr id="1031" name="Picture 22" descr="new logo new gears 005"/>
          <p:cNvPicPr>
            <a:picLocks noChangeAspect="1" noChangeArrowheads="1"/>
          </p:cNvPicPr>
          <p:nvPr/>
        </p:nvPicPr>
        <p:blipFill>
          <a:blip r:embed="rId16">
            <a:extLst>
              <a:ext uri="{28A0092B-C50C-407E-A947-70E740481C1C}">
                <a14:useLocalDpi xmlns:a14="http://schemas.microsoft.com/office/drawing/2010/main" val="0"/>
              </a:ext>
            </a:extLst>
          </a:blip>
          <a:srcRect r="25089"/>
          <a:stretch>
            <a:fillRect/>
          </a:stretch>
        </p:blipFill>
        <p:spPr bwMode="auto">
          <a:xfrm>
            <a:off x="8047038" y="6308725"/>
            <a:ext cx="1066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558800" y="6418263"/>
            <a:ext cx="2447925" cy="276225"/>
          </a:xfrm>
          <a:prstGeom prst="rect">
            <a:avLst/>
          </a:prstGeom>
          <a:noFill/>
          <a:ln w="9525">
            <a:noFill/>
            <a:miter lim="800000"/>
            <a:headEnd/>
            <a:tailEnd/>
          </a:ln>
          <a:effectLst/>
        </p:spPr>
        <p:txBody>
          <a:bodyPr anchor="ctr">
            <a:spAutoFit/>
          </a:bodyPr>
          <a:lstStyle/>
          <a:p>
            <a:pPr eaLnBrk="0" hangingPunct="0">
              <a:defRPr/>
            </a:pPr>
            <a:r>
              <a:rPr lang="en-GB" dirty="0">
                <a:latin typeface="Times New Roman" pitchFamily="18" charset="0"/>
              </a:rPr>
              <a:t>Page </a:t>
            </a:r>
            <a:fld id="{F6FEA387-A416-4CC4-81AE-B4DE60EC1E2D}" type="slidenum">
              <a:rPr lang="en-GB">
                <a:latin typeface="Times New Roman" pitchFamily="18" charset="0"/>
              </a:rPr>
              <a:pPr eaLnBrk="0" hangingPunct="0">
                <a:defRPr/>
              </a:pPr>
              <a:t>‹#›</a:t>
            </a:fld>
            <a:r>
              <a:rPr lang="en-GB" dirty="0">
                <a:latin typeface="Times New Roman" pitchFamily="18" charset="0"/>
              </a:rPr>
              <a:t>,  </a:t>
            </a:r>
            <a:r>
              <a:rPr lang="en-GB" dirty="0" smtClean="0">
                <a:latin typeface="Times New Roman" pitchFamily="18" charset="0"/>
              </a:rPr>
              <a:t>March 2013</a:t>
            </a:r>
            <a:endParaRPr lang="en-GB"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6"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iming>
    <p:tnLst>
      <p:par>
        <p:cTn id="1" dur="indefinite" restart="never" nodeType="tmRoot"/>
      </p:par>
    </p:tnLst>
  </p:timing>
  <p:txStyles>
    <p:titleStyle>
      <a:lvl1pPr algn="l" rtl="0" eaLnBrk="0" fontAlgn="base" hangingPunct="0">
        <a:spcBef>
          <a:spcPct val="0"/>
        </a:spcBef>
        <a:spcAft>
          <a:spcPct val="0"/>
        </a:spcAft>
        <a:defRPr sz="2500">
          <a:solidFill>
            <a:srgbClr val="0C274B"/>
          </a:solidFill>
          <a:latin typeface="+mj-lt"/>
          <a:ea typeface="+mj-ea"/>
          <a:cs typeface="+mj-cs"/>
        </a:defRPr>
      </a:lvl1pPr>
      <a:lvl2pPr algn="l" rtl="0" eaLnBrk="0" fontAlgn="base" hangingPunct="0">
        <a:spcBef>
          <a:spcPct val="0"/>
        </a:spcBef>
        <a:spcAft>
          <a:spcPct val="0"/>
        </a:spcAft>
        <a:defRPr sz="2500">
          <a:solidFill>
            <a:srgbClr val="0C274B"/>
          </a:solidFill>
          <a:latin typeface="Times New Roman" pitchFamily="18" charset="0"/>
        </a:defRPr>
      </a:lvl2pPr>
      <a:lvl3pPr algn="l" rtl="0" eaLnBrk="0" fontAlgn="base" hangingPunct="0">
        <a:spcBef>
          <a:spcPct val="0"/>
        </a:spcBef>
        <a:spcAft>
          <a:spcPct val="0"/>
        </a:spcAft>
        <a:defRPr sz="2500">
          <a:solidFill>
            <a:srgbClr val="0C274B"/>
          </a:solidFill>
          <a:latin typeface="Times New Roman" pitchFamily="18" charset="0"/>
        </a:defRPr>
      </a:lvl3pPr>
      <a:lvl4pPr algn="l" rtl="0" eaLnBrk="0" fontAlgn="base" hangingPunct="0">
        <a:spcBef>
          <a:spcPct val="0"/>
        </a:spcBef>
        <a:spcAft>
          <a:spcPct val="0"/>
        </a:spcAft>
        <a:defRPr sz="2500">
          <a:solidFill>
            <a:srgbClr val="0C274B"/>
          </a:solidFill>
          <a:latin typeface="Times New Roman" pitchFamily="18" charset="0"/>
        </a:defRPr>
      </a:lvl4pPr>
      <a:lvl5pPr algn="l" rtl="0" eaLnBrk="0" fontAlgn="base" hangingPunct="0">
        <a:spcBef>
          <a:spcPct val="0"/>
        </a:spcBef>
        <a:spcAft>
          <a:spcPct val="0"/>
        </a:spcAft>
        <a:defRPr sz="2500">
          <a:solidFill>
            <a:srgbClr val="0C274B"/>
          </a:solidFill>
          <a:latin typeface="Times New Roman" pitchFamily="18" charset="0"/>
        </a:defRPr>
      </a:lvl5pPr>
      <a:lvl6pPr marL="457200" algn="l" rtl="0" fontAlgn="base">
        <a:spcBef>
          <a:spcPct val="0"/>
        </a:spcBef>
        <a:spcAft>
          <a:spcPct val="0"/>
        </a:spcAft>
        <a:defRPr sz="2500">
          <a:solidFill>
            <a:srgbClr val="0C274B"/>
          </a:solidFill>
          <a:latin typeface="Times New Roman" pitchFamily="18" charset="0"/>
        </a:defRPr>
      </a:lvl6pPr>
      <a:lvl7pPr marL="914400" algn="l" rtl="0" fontAlgn="base">
        <a:spcBef>
          <a:spcPct val="0"/>
        </a:spcBef>
        <a:spcAft>
          <a:spcPct val="0"/>
        </a:spcAft>
        <a:defRPr sz="2500">
          <a:solidFill>
            <a:srgbClr val="0C274B"/>
          </a:solidFill>
          <a:latin typeface="Times New Roman" pitchFamily="18" charset="0"/>
        </a:defRPr>
      </a:lvl7pPr>
      <a:lvl8pPr marL="1371600" algn="l" rtl="0" fontAlgn="base">
        <a:spcBef>
          <a:spcPct val="0"/>
        </a:spcBef>
        <a:spcAft>
          <a:spcPct val="0"/>
        </a:spcAft>
        <a:defRPr sz="2500">
          <a:solidFill>
            <a:srgbClr val="0C274B"/>
          </a:solidFill>
          <a:latin typeface="Times New Roman" pitchFamily="18" charset="0"/>
        </a:defRPr>
      </a:lvl8pPr>
      <a:lvl9pPr marL="1828800" algn="l" rtl="0" fontAlgn="base">
        <a:spcBef>
          <a:spcPct val="0"/>
        </a:spcBef>
        <a:spcAft>
          <a:spcPct val="0"/>
        </a:spcAft>
        <a:defRPr sz="2500">
          <a:solidFill>
            <a:srgbClr val="0C274B"/>
          </a:solidFill>
          <a:latin typeface="Times New Roman" pitchFamily="18" charset="0"/>
        </a:defRPr>
      </a:lvl9pPr>
    </p:titleStyle>
    <p:bodyStyle>
      <a:lvl1pPr marL="169863" indent="-169863" algn="l" rtl="0" eaLnBrk="0" fontAlgn="base" hangingPunct="0">
        <a:spcBef>
          <a:spcPct val="100000"/>
        </a:spcBef>
        <a:spcAft>
          <a:spcPct val="0"/>
        </a:spcAft>
        <a:buClr>
          <a:srgbClr val="AD9C63"/>
        </a:buClr>
        <a:buFont typeface="Arial" pitchFamily="34" charset="0"/>
        <a:buChar char="•"/>
        <a:defRPr sz="1400">
          <a:solidFill>
            <a:srgbClr val="0C274B"/>
          </a:solidFill>
          <a:latin typeface="+mn-lt"/>
          <a:ea typeface="+mn-ea"/>
          <a:cs typeface="+mn-cs"/>
        </a:defRPr>
      </a:lvl1pPr>
      <a:lvl2pPr marL="519113" indent="-179388" algn="l" rtl="0" eaLnBrk="0" fontAlgn="base" hangingPunct="0">
        <a:spcBef>
          <a:spcPct val="40000"/>
        </a:spcBef>
        <a:spcAft>
          <a:spcPct val="0"/>
        </a:spcAft>
        <a:buClr>
          <a:srgbClr val="AD9C63"/>
        </a:buClr>
        <a:buFont typeface="Gill Sans"/>
        <a:buChar char="-"/>
        <a:defRPr sz="1400">
          <a:solidFill>
            <a:srgbClr val="0C274B"/>
          </a:solidFill>
          <a:latin typeface="+mn-lt"/>
        </a:defRPr>
      </a:lvl2pPr>
      <a:lvl3pPr marL="857250" indent="-169863" algn="l" rtl="0" eaLnBrk="0" fontAlgn="base" hangingPunct="0">
        <a:spcBef>
          <a:spcPct val="40000"/>
        </a:spcBef>
        <a:spcAft>
          <a:spcPct val="0"/>
        </a:spcAft>
        <a:buClr>
          <a:srgbClr val="B0B755"/>
        </a:buClr>
        <a:buFont typeface="Times New Roman" pitchFamily="18" charset="0"/>
        <a:buChar char="-"/>
        <a:defRPr sz="1400">
          <a:solidFill>
            <a:srgbClr val="0C274B"/>
          </a:solidFill>
          <a:latin typeface="+mn-lt"/>
        </a:defRPr>
      </a:lvl3pPr>
      <a:lvl4pPr marL="1196975" indent="-169863" algn="l" rtl="0" eaLnBrk="0" fontAlgn="base" hangingPunct="0">
        <a:spcBef>
          <a:spcPct val="40000"/>
        </a:spcBef>
        <a:spcAft>
          <a:spcPct val="0"/>
        </a:spcAft>
        <a:buClr>
          <a:srgbClr val="B0B755"/>
        </a:buClr>
        <a:buFont typeface="Arial" pitchFamily="34" charset="0"/>
        <a:buChar char="-"/>
        <a:defRPr sz="1400">
          <a:solidFill>
            <a:srgbClr val="0C274B"/>
          </a:solidFill>
          <a:latin typeface="+mn-lt"/>
        </a:defRPr>
      </a:lvl4pPr>
      <a:lvl5pPr marL="1546225" indent="-169863" algn="l" rtl="0" eaLnBrk="0" fontAlgn="base" hangingPunct="0">
        <a:spcBef>
          <a:spcPct val="40000"/>
        </a:spcBef>
        <a:spcAft>
          <a:spcPct val="0"/>
        </a:spcAft>
        <a:buClr>
          <a:srgbClr val="B0B755"/>
        </a:buClr>
        <a:buFont typeface="Arial" pitchFamily="34" charset="0"/>
        <a:buChar char="-"/>
        <a:defRPr sz="1400">
          <a:solidFill>
            <a:srgbClr val="0C274B"/>
          </a:solidFill>
          <a:latin typeface="+mn-lt"/>
        </a:defRPr>
      </a:lvl5pPr>
      <a:lvl6pPr marL="2003425" indent="-169863" algn="l" rtl="0" fontAlgn="base">
        <a:spcBef>
          <a:spcPct val="40000"/>
        </a:spcBef>
        <a:spcAft>
          <a:spcPct val="0"/>
        </a:spcAft>
        <a:buClr>
          <a:srgbClr val="B0B755"/>
        </a:buClr>
        <a:buFont typeface="Arial" charset="0"/>
        <a:buChar char="-"/>
        <a:defRPr sz="1400">
          <a:solidFill>
            <a:srgbClr val="0C274B"/>
          </a:solidFill>
          <a:latin typeface="+mn-lt"/>
        </a:defRPr>
      </a:lvl6pPr>
      <a:lvl7pPr marL="2460625" indent="-169863" algn="l" rtl="0" fontAlgn="base">
        <a:spcBef>
          <a:spcPct val="40000"/>
        </a:spcBef>
        <a:spcAft>
          <a:spcPct val="0"/>
        </a:spcAft>
        <a:buClr>
          <a:srgbClr val="B0B755"/>
        </a:buClr>
        <a:buFont typeface="Arial" charset="0"/>
        <a:buChar char="-"/>
        <a:defRPr sz="1400">
          <a:solidFill>
            <a:srgbClr val="0C274B"/>
          </a:solidFill>
          <a:latin typeface="+mn-lt"/>
        </a:defRPr>
      </a:lvl7pPr>
      <a:lvl8pPr marL="2917825" indent="-169863" algn="l" rtl="0" fontAlgn="base">
        <a:spcBef>
          <a:spcPct val="40000"/>
        </a:spcBef>
        <a:spcAft>
          <a:spcPct val="0"/>
        </a:spcAft>
        <a:buClr>
          <a:srgbClr val="B0B755"/>
        </a:buClr>
        <a:buFont typeface="Arial" charset="0"/>
        <a:buChar char="-"/>
        <a:defRPr sz="1400">
          <a:solidFill>
            <a:srgbClr val="0C274B"/>
          </a:solidFill>
          <a:latin typeface="+mn-lt"/>
        </a:defRPr>
      </a:lvl8pPr>
      <a:lvl9pPr marL="3375025" indent="-169863" algn="l" rtl="0" fontAlgn="base">
        <a:spcBef>
          <a:spcPct val="40000"/>
        </a:spcBef>
        <a:spcAft>
          <a:spcPct val="0"/>
        </a:spcAft>
        <a:buClr>
          <a:srgbClr val="B0B755"/>
        </a:buClr>
        <a:buFont typeface="Arial" charset="0"/>
        <a:buChar char="-"/>
        <a:defRPr sz="1400">
          <a:solidFill>
            <a:srgbClr val="0C27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0538" y="2562225"/>
            <a:ext cx="4265612" cy="584200"/>
          </a:xfrm>
        </p:spPr>
        <p:txBody>
          <a:bodyPr/>
          <a:lstStyle/>
          <a:p>
            <a:pPr eaLnBrk="1" hangingPunct="1"/>
            <a:r>
              <a:rPr lang="en-GB" sz="3200" dirty="0" smtClean="0"/>
              <a:t>Dynamic Credit Partners</a:t>
            </a:r>
          </a:p>
        </p:txBody>
      </p:sp>
      <p:sp>
        <p:nvSpPr>
          <p:cNvPr id="3075" name="Rectangle 4"/>
          <p:cNvSpPr>
            <a:spLocks noChangeArrowheads="1"/>
          </p:cNvSpPr>
          <p:nvPr/>
        </p:nvSpPr>
        <p:spPr bwMode="auto">
          <a:xfrm>
            <a:off x="485775" y="3141663"/>
            <a:ext cx="806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40000"/>
              </a:spcBef>
              <a:buClr>
                <a:srgbClr val="B0B755"/>
              </a:buClr>
              <a:buFont typeface="Gill Sans"/>
              <a:buNone/>
            </a:pPr>
            <a:r>
              <a:rPr lang="en-GB" sz="2000" dirty="0">
                <a:solidFill>
                  <a:srgbClr val="AD9C63"/>
                </a:solidFill>
                <a:latin typeface="Times New Roman" pitchFamily="18" charset="0"/>
              </a:rPr>
              <a:t>Dutch Mortgage Market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184"/>
            <a:ext cx="6980238" cy="369332"/>
          </a:xfrm>
        </p:spPr>
        <p:txBody>
          <a:bodyPr/>
          <a:lstStyle/>
          <a:p>
            <a:r>
              <a:rPr lang="en-GB" dirty="0" smtClean="0"/>
              <a:t>In 2010 already 1 million + households with residual mortgage debt</a:t>
            </a:r>
            <a:endParaRPr lang="en-GB" dirty="0"/>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768" y="1915091"/>
            <a:ext cx="3683345" cy="331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745" y="1906514"/>
            <a:ext cx="3490147" cy="344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85775" y="5805264"/>
            <a:ext cx="1585317" cy="288032"/>
          </a:xfrm>
          <a:prstGeom prst="rect">
            <a:avLst/>
          </a:prstGeom>
          <a:noFill/>
        </p:spPr>
        <p:txBody>
          <a:bodyPr wrap="square" rtlCol="0">
            <a:spAutoFit/>
          </a:bodyPr>
          <a:lstStyle/>
          <a:p>
            <a:r>
              <a:rPr lang="en-GB" dirty="0" smtClean="0"/>
              <a:t>Source: CBS, 2013</a:t>
            </a:r>
            <a:endParaRPr lang="en-GB" dirty="0"/>
          </a:p>
        </p:txBody>
      </p:sp>
      <p:sp>
        <p:nvSpPr>
          <p:cNvPr id="13" name="TextBox 12"/>
          <p:cNvSpPr txBox="1"/>
          <p:nvPr/>
        </p:nvSpPr>
        <p:spPr>
          <a:xfrm>
            <a:off x="2632826" y="1124744"/>
            <a:ext cx="3038666" cy="646331"/>
          </a:xfrm>
          <a:prstGeom prst="rect">
            <a:avLst/>
          </a:prstGeom>
          <a:noFill/>
        </p:spPr>
        <p:txBody>
          <a:bodyPr wrap="square" rtlCol="0">
            <a:spAutoFit/>
          </a:bodyPr>
          <a:lstStyle/>
          <a:p>
            <a:r>
              <a:rPr lang="en-GB" b="1" u="sng" dirty="0" smtClean="0"/>
              <a:t>Percentage of households</a:t>
            </a:r>
            <a:r>
              <a:rPr lang="en-GB" dirty="0" smtClean="0"/>
              <a:t> with residual mortgage debt in 2010 grouped by age of main borrower</a:t>
            </a:r>
            <a:endParaRPr lang="en-GB" dirty="0"/>
          </a:p>
        </p:txBody>
      </p:sp>
      <p:sp>
        <p:nvSpPr>
          <p:cNvPr id="16" name="TextBox 15"/>
          <p:cNvSpPr txBox="1"/>
          <p:nvPr/>
        </p:nvSpPr>
        <p:spPr>
          <a:xfrm>
            <a:off x="6449250" y="1126485"/>
            <a:ext cx="3038666" cy="646331"/>
          </a:xfrm>
          <a:prstGeom prst="rect">
            <a:avLst/>
          </a:prstGeom>
          <a:noFill/>
        </p:spPr>
        <p:txBody>
          <a:bodyPr wrap="square" rtlCol="0">
            <a:spAutoFit/>
          </a:bodyPr>
          <a:lstStyle/>
          <a:p>
            <a:r>
              <a:rPr lang="en-GB" b="1" u="sng" dirty="0" smtClean="0"/>
              <a:t>Average amount </a:t>
            </a:r>
            <a:r>
              <a:rPr lang="en-GB" dirty="0" smtClean="0"/>
              <a:t>of residual mortgage debt in 2010 grouped by age of main borrower</a:t>
            </a:r>
            <a:endParaRPr lang="en-GB" dirty="0"/>
          </a:p>
        </p:txBody>
      </p:sp>
    </p:spTree>
    <p:extLst>
      <p:ext uri="{BB962C8B-B14F-4D97-AF65-F5344CB8AC3E}">
        <p14:creationId xmlns:p14="http://schemas.microsoft.com/office/powerpoint/2010/main" val="295686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Dutch Mortgage Arrears Data – Jan 2013</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065564879"/>
              </p:ext>
            </p:extLst>
          </p:nvPr>
        </p:nvGraphicFramePr>
        <p:xfrm>
          <a:off x="485774" y="1281111"/>
          <a:ext cx="8786120" cy="4308128"/>
        </p:xfrm>
        <a:graphic>
          <a:graphicData uri="http://schemas.openxmlformats.org/drawingml/2006/table">
            <a:tbl>
              <a:tblPr/>
              <a:tblGrid>
                <a:gridCol w="2284713"/>
                <a:gridCol w="2084297"/>
                <a:gridCol w="1314711"/>
                <a:gridCol w="1034133"/>
                <a:gridCol w="1034133"/>
                <a:gridCol w="1034133"/>
              </a:tblGrid>
              <a:tr h="391648">
                <a:tc>
                  <a:txBody>
                    <a:bodyPr/>
                    <a:lstStyle/>
                    <a:p>
                      <a:pPr algn="ctr" fontAlgn="b"/>
                      <a:r>
                        <a:rPr lang="en-GB" sz="1400" b="1" i="0" u="none" strike="noStrike" dirty="0">
                          <a:solidFill>
                            <a:srgbClr val="000000"/>
                          </a:solidFill>
                          <a:effectLst/>
                          <a:latin typeface="Calibri"/>
                        </a:rPr>
                        <a:t>Issuer</a:t>
                      </a:r>
                    </a:p>
                  </a:txBody>
                  <a:tcPr marL="9525" marR="9525" marT="9525" marB="0" anchor="b">
                    <a:lnL>
                      <a:noFill/>
                    </a:lnL>
                    <a:lnR>
                      <a:noFill/>
                    </a:lnR>
                    <a:lnT>
                      <a:noFill/>
                    </a:lnT>
                    <a:lnB>
                      <a:noFill/>
                    </a:lnB>
                  </a:tcPr>
                </a:tc>
                <a:tc>
                  <a:txBody>
                    <a:bodyPr/>
                    <a:lstStyle/>
                    <a:p>
                      <a:pPr algn="ctr" fontAlgn="b"/>
                      <a:r>
                        <a:rPr lang="en-GB" sz="1400" b="1" i="0" u="none" strike="noStrike" dirty="0">
                          <a:solidFill>
                            <a:srgbClr val="000000"/>
                          </a:solidFill>
                          <a:effectLst/>
                          <a:latin typeface="Calibri"/>
                        </a:rPr>
                        <a:t>Total # </a:t>
                      </a:r>
                      <a:r>
                        <a:rPr lang="en-GB" sz="1400" b="1" i="0" u="none" strike="noStrike" dirty="0" err="1">
                          <a:solidFill>
                            <a:srgbClr val="000000"/>
                          </a:solidFill>
                          <a:effectLst/>
                          <a:latin typeface="Calibri"/>
                        </a:rPr>
                        <a:t>Mtges</a:t>
                      </a:r>
                      <a:endParaRPr lang="en-GB" sz="1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1" i="0" u="none" strike="noStrike">
                          <a:solidFill>
                            <a:srgbClr val="000000"/>
                          </a:solidFill>
                          <a:effectLst/>
                          <a:latin typeface="Calibri"/>
                        </a:rPr>
                        <a:t>Arrears</a:t>
                      </a:r>
                    </a:p>
                  </a:txBody>
                  <a:tcPr marL="9525" marR="9525" marT="9525" marB="0" anchor="b">
                    <a:lnL>
                      <a:noFill/>
                    </a:lnL>
                    <a:lnR>
                      <a:noFill/>
                    </a:lnR>
                    <a:lnT>
                      <a:noFill/>
                    </a:lnT>
                    <a:lnB>
                      <a:noFill/>
                    </a:lnB>
                  </a:tcPr>
                </a:tc>
                <a:tc>
                  <a:txBody>
                    <a:bodyPr/>
                    <a:lstStyle/>
                    <a:p>
                      <a:pPr algn="ctr" fontAlgn="b"/>
                      <a:r>
                        <a:rPr lang="en-GB" sz="1400" b="1"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ctr" fontAlgn="b"/>
                      <a:r>
                        <a:rPr lang="en-GB" sz="1400" b="1" i="0" u="none" strike="noStrike">
                          <a:solidFill>
                            <a:srgbClr val="000000"/>
                          </a:solidFill>
                          <a:effectLst/>
                          <a:latin typeface="Calibri"/>
                        </a:rPr>
                        <a:t>60+</a:t>
                      </a:r>
                    </a:p>
                  </a:txBody>
                  <a:tcPr marL="9525" marR="9525" marT="9525" marB="0" anchor="b">
                    <a:lnL>
                      <a:noFill/>
                    </a:lnL>
                    <a:lnR>
                      <a:noFill/>
                    </a:lnR>
                    <a:lnT>
                      <a:noFill/>
                    </a:lnT>
                    <a:lnB>
                      <a:noFill/>
                    </a:lnB>
                  </a:tcPr>
                </a:tc>
                <a:tc>
                  <a:txBody>
                    <a:bodyPr/>
                    <a:lstStyle/>
                    <a:p>
                      <a:pPr algn="ctr" fontAlgn="b"/>
                      <a:r>
                        <a:rPr lang="en-GB" sz="1400" b="1" i="0" u="none" strike="noStrike">
                          <a:solidFill>
                            <a:srgbClr val="000000"/>
                          </a:solidFill>
                          <a:effectLst/>
                          <a:latin typeface="Calibri"/>
                        </a:rPr>
                        <a:t>90+</a:t>
                      </a:r>
                    </a:p>
                  </a:txBody>
                  <a:tcPr marL="9525" marR="9525" marT="9525" marB="0" anchor="b">
                    <a:lnL>
                      <a:noFill/>
                    </a:lnL>
                    <a:lnR>
                      <a:noFill/>
                    </a:lnR>
                    <a:lnT>
                      <a:noFill/>
                    </a:lnT>
                    <a:lnB>
                      <a:noFill/>
                    </a:lnB>
                  </a:tcPr>
                </a:tc>
              </a:tr>
              <a:tr h="391648">
                <a:tc>
                  <a:txBody>
                    <a:bodyPr/>
                    <a:lstStyle/>
                    <a:p>
                      <a:pPr algn="ctr" fontAlgn="b"/>
                      <a:r>
                        <a:rPr lang="en-GB" sz="1400" b="0" i="0" u="none" strike="noStrike" dirty="0" smtClean="0">
                          <a:solidFill>
                            <a:srgbClr val="000000"/>
                          </a:solidFill>
                          <a:effectLst/>
                          <a:latin typeface="Calibri"/>
                        </a:rPr>
                        <a:t>1</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9,291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0.17%</a:t>
                      </a:r>
                    </a:p>
                  </a:txBody>
                  <a:tcPr marL="9525" marR="9525" marT="9525" marB="0" anchor="b">
                    <a:lnL>
                      <a:noFill/>
                    </a:lnL>
                    <a:lnR>
                      <a:noFill/>
                    </a:lnR>
                    <a:lnT>
                      <a:noFill/>
                    </a:lnT>
                    <a:lnB>
                      <a:noFill/>
                    </a:lnB>
                    <a:solidFill>
                      <a:srgbClr val="71C27B"/>
                    </a:solidFill>
                  </a:tcPr>
                </a:tc>
                <a:tc>
                  <a:txBody>
                    <a:bodyPr/>
                    <a:lstStyle/>
                    <a:p>
                      <a:pPr algn="ctr" fontAlgn="b"/>
                      <a:r>
                        <a:rPr lang="en-GB" sz="1400" b="0" i="0" u="none" strike="noStrike">
                          <a:solidFill>
                            <a:srgbClr val="000000"/>
                          </a:solidFill>
                          <a:effectLst/>
                          <a:latin typeface="Calibri"/>
                        </a:rPr>
                        <a:t>0.09%</a:t>
                      </a:r>
                    </a:p>
                  </a:txBody>
                  <a:tcPr marL="9525" marR="9525" marT="9525" marB="0" anchor="b">
                    <a:lnL>
                      <a:noFill/>
                    </a:lnL>
                    <a:lnR>
                      <a:noFill/>
                    </a:lnR>
                    <a:lnT>
                      <a:noFill/>
                    </a:lnT>
                    <a:lnB>
                      <a:noFill/>
                    </a:lnB>
                    <a:solidFill>
                      <a:srgbClr val="6DC17B"/>
                    </a:solidFill>
                  </a:tcPr>
                </a:tc>
                <a:tc>
                  <a:txBody>
                    <a:bodyPr/>
                    <a:lstStyle/>
                    <a:p>
                      <a:pPr algn="ctr" fontAlgn="b"/>
                      <a:r>
                        <a:rPr lang="en-GB" sz="1400" b="0" i="0" u="none" strike="noStrike">
                          <a:solidFill>
                            <a:srgbClr val="000000"/>
                          </a:solidFill>
                          <a:effectLst/>
                          <a:latin typeface="Calibri"/>
                        </a:rPr>
                        <a:t>0.06%</a:t>
                      </a:r>
                    </a:p>
                  </a:txBody>
                  <a:tcPr marL="9525" marR="9525" marT="9525" marB="0" anchor="b">
                    <a:lnL>
                      <a:noFill/>
                    </a:lnL>
                    <a:lnR>
                      <a:noFill/>
                    </a:lnR>
                    <a:lnT>
                      <a:noFill/>
                    </a:lnT>
                    <a:lnB>
                      <a:noFill/>
                    </a:lnB>
                    <a:solidFill>
                      <a:srgbClr val="72C27B"/>
                    </a:solidFill>
                  </a:tcPr>
                </a:tc>
                <a:tc>
                  <a:txBody>
                    <a:bodyPr/>
                    <a:lstStyle/>
                    <a:p>
                      <a:pPr algn="ctr" fontAlgn="b"/>
                      <a:r>
                        <a:rPr lang="en-GB" sz="1400" b="0" i="0" u="none" strike="noStrike">
                          <a:solidFill>
                            <a:srgbClr val="000000"/>
                          </a:solidFill>
                          <a:effectLst/>
                          <a:latin typeface="Calibri"/>
                        </a:rPr>
                        <a:t>0.05%</a:t>
                      </a:r>
                    </a:p>
                  </a:txBody>
                  <a:tcPr marL="9525" marR="9525" marT="9525" marB="0" anchor="b">
                    <a:lnL>
                      <a:noFill/>
                    </a:lnL>
                    <a:lnR>
                      <a:noFill/>
                    </a:lnR>
                    <a:lnT>
                      <a:noFill/>
                    </a:lnT>
                    <a:lnB>
                      <a:noFill/>
                    </a:lnB>
                    <a:solidFill>
                      <a:srgbClr val="7CC57C"/>
                    </a:solidFill>
                  </a:tcPr>
                </a:tc>
              </a:tr>
              <a:tr h="391648">
                <a:tc>
                  <a:txBody>
                    <a:bodyPr/>
                    <a:lstStyle/>
                    <a:p>
                      <a:pPr algn="ctr" fontAlgn="b"/>
                      <a:r>
                        <a:rPr lang="en-GB" sz="1400" b="0" i="0" u="none" strike="noStrike" dirty="0" smtClean="0">
                          <a:solidFill>
                            <a:srgbClr val="000000"/>
                          </a:solidFill>
                          <a:effectLst/>
                          <a:latin typeface="Calibri"/>
                        </a:rPr>
                        <a:t>2</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11,131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0.82%</a:t>
                      </a:r>
                    </a:p>
                  </a:txBody>
                  <a:tcPr marL="9525" marR="9525" marT="9525" marB="0" anchor="b">
                    <a:lnL>
                      <a:noFill/>
                    </a:lnL>
                    <a:lnR>
                      <a:noFill/>
                    </a:lnR>
                    <a:lnT>
                      <a:noFill/>
                    </a:lnT>
                    <a:lnB>
                      <a:noFill/>
                    </a:lnB>
                    <a:solidFill>
                      <a:srgbClr val="A5D17E"/>
                    </a:solidFill>
                  </a:tcPr>
                </a:tc>
                <a:tc>
                  <a:txBody>
                    <a:bodyPr/>
                    <a:lstStyle/>
                    <a:p>
                      <a:pPr algn="ctr" fontAlgn="b"/>
                      <a:r>
                        <a:rPr lang="en-GB" sz="1400" b="0" i="0" u="none" strike="noStrike">
                          <a:solidFill>
                            <a:srgbClr val="000000"/>
                          </a:solidFill>
                          <a:effectLst/>
                          <a:latin typeface="Calibri"/>
                        </a:rPr>
                        <a:t>0.06%</a:t>
                      </a:r>
                    </a:p>
                  </a:txBody>
                  <a:tcPr marL="9525" marR="9525" marT="9525" marB="0" anchor="b">
                    <a:lnL>
                      <a:noFill/>
                    </a:lnL>
                    <a:lnR>
                      <a:noFill/>
                    </a:lnR>
                    <a:lnT>
                      <a:noFill/>
                    </a:lnT>
                    <a:lnB>
                      <a:noFill/>
                    </a:lnB>
                    <a:solidFill>
                      <a:srgbClr val="6AC07B"/>
                    </a:solidFill>
                  </a:tcPr>
                </a:tc>
                <a:tc>
                  <a:txBody>
                    <a:bodyPr/>
                    <a:lstStyle/>
                    <a:p>
                      <a:pPr algn="ctr" fontAlgn="b"/>
                      <a:r>
                        <a:rPr lang="en-GB" sz="1400" b="0" i="0" u="none" strike="noStrike">
                          <a:solidFill>
                            <a:srgbClr val="000000"/>
                          </a:solidFill>
                          <a:effectLst/>
                          <a:latin typeface="Calibri"/>
                        </a:rPr>
                        <a:t>0.06%</a:t>
                      </a:r>
                    </a:p>
                  </a:txBody>
                  <a:tcPr marL="9525" marR="9525" marT="9525" marB="0" anchor="b">
                    <a:lnL>
                      <a:noFill/>
                    </a:lnL>
                    <a:lnR>
                      <a:noFill/>
                    </a:lnR>
                    <a:lnT>
                      <a:noFill/>
                    </a:lnT>
                    <a:lnB>
                      <a:noFill/>
                    </a:lnB>
                    <a:solidFill>
                      <a:srgbClr val="72C27B"/>
                    </a:solidFill>
                  </a:tcPr>
                </a:tc>
                <a:tc>
                  <a:txBody>
                    <a:bodyPr/>
                    <a:lstStyle/>
                    <a:p>
                      <a:pPr algn="ctr" fontAlgn="b"/>
                      <a:r>
                        <a:rPr lang="en-GB" sz="1400" b="0" i="0" u="none" strike="noStrike">
                          <a:solidFill>
                            <a:srgbClr val="000000"/>
                          </a:solidFill>
                          <a:effectLst/>
                          <a:latin typeface="Calibri"/>
                        </a:rPr>
                        <a:t>0.05%</a:t>
                      </a:r>
                    </a:p>
                  </a:txBody>
                  <a:tcPr marL="9525" marR="9525" marT="9525" marB="0" anchor="b">
                    <a:lnL>
                      <a:noFill/>
                    </a:lnL>
                    <a:lnR>
                      <a:noFill/>
                    </a:lnR>
                    <a:lnT>
                      <a:noFill/>
                    </a:lnT>
                    <a:lnB>
                      <a:noFill/>
                    </a:lnB>
                    <a:solidFill>
                      <a:srgbClr val="7CC57C"/>
                    </a:solidFill>
                  </a:tcPr>
                </a:tc>
              </a:tr>
              <a:tr h="391648">
                <a:tc>
                  <a:txBody>
                    <a:bodyPr/>
                    <a:lstStyle/>
                    <a:p>
                      <a:pPr algn="ctr" fontAlgn="b"/>
                      <a:r>
                        <a:rPr lang="en-GB" sz="1400" b="0" i="0" u="none" strike="noStrike" dirty="0" smtClean="0">
                          <a:solidFill>
                            <a:srgbClr val="000000"/>
                          </a:solidFill>
                          <a:effectLst/>
                          <a:latin typeface="Calibri"/>
                        </a:rPr>
                        <a:t>3</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16,988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2.47%</a:t>
                      </a:r>
                    </a:p>
                  </a:txBody>
                  <a:tcPr marL="9525" marR="9525" marT="9525" marB="0" anchor="b">
                    <a:lnL>
                      <a:noFill/>
                    </a:lnL>
                    <a:lnR>
                      <a:noFill/>
                    </a:lnR>
                    <a:lnT>
                      <a:noFill/>
                    </a:lnT>
                    <a:lnB>
                      <a:noFill/>
                    </a:lnB>
                    <a:solidFill>
                      <a:srgbClr val="FDBF7C"/>
                    </a:solidFill>
                  </a:tcPr>
                </a:tc>
                <a:tc>
                  <a:txBody>
                    <a:bodyPr/>
                    <a:lstStyle/>
                    <a:p>
                      <a:pPr algn="ctr" fontAlgn="b"/>
                      <a:r>
                        <a:rPr lang="en-GB" sz="1400" b="0" i="0" u="none" strike="noStrike">
                          <a:solidFill>
                            <a:srgbClr val="000000"/>
                          </a:solidFill>
                          <a:effectLst/>
                          <a:latin typeface="Calibri"/>
                        </a:rPr>
                        <a:t>1.81%</a:t>
                      </a:r>
                    </a:p>
                  </a:txBody>
                  <a:tcPr marL="9525" marR="9525" marT="9525" marB="0" anchor="b">
                    <a:lnL>
                      <a:noFill/>
                    </a:lnL>
                    <a:lnR>
                      <a:noFill/>
                    </a:lnR>
                    <a:lnT>
                      <a:noFill/>
                    </a:lnT>
                    <a:lnB>
                      <a:noFill/>
                    </a:lnB>
                    <a:solidFill>
                      <a:srgbClr val="FDC37D"/>
                    </a:solidFill>
                  </a:tcPr>
                </a:tc>
                <a:tc>
                  <a:txBody>
                    <a:bodyPr/>
                    <a:lstStyle/>
                    <a:p>
                      <a:pPr algn="ctr" fontAlgn="b"/>
                      <a:r>
                        <a:rPr lang="en-GB" sz="1400" b="0" i="0" u="none" strike="noStrike">
                          <a:solidFill>
                            <a:srgbClr val="000000"/>
                          </a:solidFill>
                          <a:effectLst/>
                          <a:latin typeface="Calibri"/>
                        </a:rPr>
                        <a:t>1.04%</a:t>
                      </a:r>
                    </a:p>
                  </a:txBody>
                  <a:tcPr marL="9525" marR="9525" marT="9525" marB="0" anchor="b">
                    <a:lnL>
                      <a:noFill/>
                    </a:lnL>
                    <a:lnR>
                      <a:noFill/>
                    </a:lnR>
                    <a:lnT>
                      <a:noFill/>
                    </a:lnT>
                    <a:lnB>
                      <a:noFill/>
                    </a:lnB>
                    <a:solidFill>
                      <a:srgbClr val="FECA7E"/>
                    </a:solidFill>
                  </a:tcPr>
                </a:tc>
                <a:tc>
                  <a:txBody>
                    <a:bodyPr/>
                    <a:lstStyle/>
                    <a:p>
                      <a:pPr algn="ctr" fontAlgn="b"/>
                      <a:r>
                        <a:rPr lang="en-GB" sz="1400" b="0" i="0" u="none" strike="noStrike">
                          <a:solidFill>
                            <a:srgbClr val="000000"/>
                          </a:solidFill>
                          <a:effectLst/>
                          <a:latin typeface="Calibri"/>
                        </a:rPr>
                        <a:t>0.69%</a:t>
                      </a:r>
                    </a:p>
                  </a:txBody>
                  <a:tcPr marL="9525" marR="9525" marT="9525" marB="0" anchor="b">
                    <a:lnL>
                      <a:noFill/>
                    </a:lnL>
                    <a:lnR>
                      <a:noFill/>
                    </a:lnR>
                    <a:lnT>
                      <a:noFill/>
                    </a:lnT>
                    <a:lnB>
                      <a:noFill/>
                    </a:lnB>
                    <a:solidFill>
                      <a:srgbClr val="FDC17C"/>
                    </a:solidFill>
                  </a:tcPr>
                </a:tc>
              </a:tr>
              <a:tr h="391648">
                <a:tc>
                  <a:txBody>
                    <a:bodyPr/>
                    <a:lstStyle/>
                    <a:p>
                      <a:pPr algn="ctr" fontAlgn="b"/>
                      <a:r>
                        <a:rPr lang="en-GB" sz="1400" b="0" i="0" u="none" strike="noStrike" dirty="0" smtClean="0">
                          <a:solidFill>
                            <a:srgbClr val="000000"/>
                          </a:solidFill>
                          <a:effectLst/>
                          <a:latin typeface="Calibri"/>
                        </a:rPr>
                        <a:t>4</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185,367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3.03%</a:t>
                      </a:r>
                    </a:p>
                  </a:txBody>
                  <a:tcPr marL="9525" marR="9525" marT="9525" marB="0" anchor="b">
                    <a:lnL>
                      <a:noFill/>
                    </a:lnL>
                    <a:lnR>
                      <a:noFill/>
                    </a:lnR>
                    <a:lnT>
                      <a:noFill/>
                    </a:lnT>
                    <a:lnB>
                      <a:noFill/>
                    </a:lnB>
                    <a:solidFill>
                      <a:srgbClr val="FB9373"/>
                    </a:solidFill>
                  </a:tcPr>
                </a:tc>
                <a:tc>
                  <a:txBody>
                    <a:bodyPr/>
                    <a:lstStyle/>
                    <a:p>
                      <a:pPr algn="ctr" fontAlgn="b"/>
                      <a:r>
                        <a:rPr lang="en-GB" sz="1400" b="0" i="0" u="none" strike="noStrike">
                          <a:solidFill>
                            <a:srgbClr val="000000"/>
                          </a:solidFill>
                          <a:effectLst/>
                          <a:latin typeface="Calibri"/>
                        </a:rPr>
                        <a:t>1.46%</a:t>
                      </a:r>
                    </a:p>
                  </a:txBody>
                  <a:tcPr marL="9525" marR="9525" marT="9525" marB="0" anchor="b">
                    <a:lnL>
                      <a:noFill/>
                    </a:lnL>
                    <a:lnR>
                      <a:noFill/>
                    </a:lnR>
                    <a:lnT>
                      <a:noFill/>
                    </a:lnT>
                    <a:lnB>
                      <a:noFill/>
                    </a:lnB>
                    <a:solidFill>
                      <a:srgbClr val="FFDC82"/>
                    </a:solidFill>
                  </a:tcPr>
                </a:tc>
                <a:tc>
                  <a:txBody>
                    <a:bodyPr/>
                    <a:lstStyle/>
                    <a:p>
                      <a:pPr algn="ctr" fontAlgn="b"/>
                      <a:r>
                        <a:rPr lang="en-GB" sz="1400" b="0" i="0" u="none" strike="noStrike">
                          <a:solidFill>
                            <a:srgbClr val="000000"/>
                          </a:solidFill>
                          <a:effectLst/>
                          <a:latin typeface="Calibri"/>
                        </a:rPr>
                        <a:t>0.85%</a:t>
                      </a:r>
                    </a:p>
                  </a:txBody>
                  <a:tcPr marL="9525" marR="9525" marT="9525" marB="0" anchor="b">
                    <a:lnL>
                      <a:noFill/>
                    </a:lnL>
                    <a:lnR>
                      <a:noFill/>
                    </a:lnR>
                    <a:lnT>
                      <a:noFill/>
                    </a:lnT>
                    <a:lnB>
                      <a:noFill/>
                    </a:lnB>
                    <a:solidFill>
                      <a:srgbClr val="FFDA81"/>
                    </a:solidFill>
                  </a:tcPr>
                </a:tc>
                <a:tc>
                  <a:txBody>
                    <a:bodyPr/>
                    <a:lstStyle/>
                    <a:p>
                      <a:pPr algn="ctr" fontAlgn="b"/>
                      <a:r>
                        <a:rPr lang="en-GB" sz="1400" b="0" i="0" u="none" strike="noStrike">
                          <a:solidFill>
                            <a:srgbClr val="000000"/>
                          </a:solidFill>
                          <a:effectLst/>
                          <a:latin typeface="Calibri"/>
                        </a:rPr>
                        <a:t>0.53%</a:t>
                      </a:r>
                    </a:p>
                  </a:txBody>
                  <a:tcPr marL="9525" marR="9525" marT="9525" marB="0" anchor="b">
                    <a:lnL>
                      <a:noFill/>
                    </a:lnL>
                    <a:lnR>
                      <a:noFill/>
                    </a:lnR>
                    <a:lnT>
                      <a:noFill/>
                    </a:lnT>
                    <a:lnB>
                      <a:noFill/>
                    </a:lnB>
                    <a:solidFill>
                      <a:srgbClr val="FED480"/>
                    </a:solidFill>
                  </a:tcPr>
                </a:tc>
              </a:tr>
              <a:tr h="391648">
                <a:tc>
                  <a:txBody>
                    <a:bodyPr/>
                    <a:lstStyle/>
                    <a:p>
                      <a:pPr algn="ctr" fontAlgn="b"/>
                      <a:r>
                        <a:rPr lang="en-GB" sz="1400" b="0" i="0" u="none" strike="noStrike" dirty="0" smtClean="0">
                          <a:solidFill>
                            <a:srgbClr val="000000"/>
                          </a:solidFill>
                          <a:effectLst/>
                          <a:latin typeface="Calibri"/>
                        </a:rPr>
                        <a:t>5</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38,360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1.92%</a:t>
                      </a:r>
                    </a:p>
                  </a:txBody>
                  <a:tcPr marL="9525" marR="9525" marT="9525" marB="0" anchor="b">
                    <a:lnL>
                      <a:noFill/>
                    </a:lnL>
                    <a:lnR>
                      <a:noFill/>
                    </a:lnR>
                    <a:lnT>
                      <a:noFill/>
                    </a:lnT>
                    <a:lnB>
                      <a:noFill/>
                    </a:lnB>
                    <a:solidFill>
                      <a:srgbClr val="FFEB84"/>
                    </a:solidFill>
                  </a:tcPr>
                </a:tc>
                <a:tc>
                  <a:txBody>
                    <a:bodyPr/>
                    <a:lstStyle/>
                    <a:p>
                      <a:pPr algn="ctr" fontAlgn="b"/>
                      <a:r>
                        <a:rPr lang="en-GB" sz="1400" b="0" i="0" u="none" strike="noStrike">
                          <a:solidFill>
                            <a:srgbClr val="000000"/>
                          </a:solidFill>
                          <a:effectLst/>
                          <a:latin typeface="Calibri"/>
                        </a:rPr>
                        <a:t>1.26%</a:t>
                      </a:r>
                    </a:p>
                  </a:txBody>
                  <a:tcPr marL="9525" marR="9525" marT="9525" marB="0" anchor="b">
                    <a:lnL>
                      <a:noFill/>
                    </a:lnL>
                    <a:lnR>
                      <a:noFill/>
                    </a:lnR>
                    <a:lnT>
                      <a:noFill/>
                    </a:lnT>
                    <a:lnB>
                      <a:noFill/>
                    </a:lnB>
                    <a:solidFill>
                      <a:srgbClr val="FFEB84"/>
                    </a:solidFill>
                  </a:tcPr>
                </a:tc>
                <a:tc>
                  <a:txBody>
                    <a:bodyPr/>
                    <a:lstStyle/>
                    <a:p>
                      <a:pPr algn="ctr" fontAlgn="b"/>
                      <a:r>
                        <a:rPr lang="en-GB" sz="1400" b="0" i="0" u="none" strike="noStrike">
                          <a:solidFill>
                            <a:srgbClr val="000000"/>
                          </a:solidFill>
                          <a:effectLst/>
                          <a:latin typeface="Calibri"/>
                        </a:rPr>
                        <a:t>0.65%</a:t>
                      </a:r>
                    </a:p>
                  </a:txBody>
                  <a:tcPr marL="9525" marR="9525" marT="9525" marB="0" anchor="b">
                    <a:lnL>
                      <a:noFill/>
                    </a:lnL>
                    <a:lnR>
                      <a:noFill/>
                    </a:lnR>
                    <a:lnT>
                      <a:noFill/>
                    </a:lnT>
                    <a:lnB>
                      <a:noFill/>
                    </a:lnB>
                    <a:solidFill>
                      <a:srgbClr val="FFEB84"/>
                    </a:solidFill>
                  </a:tcPr>
                </a:tc>
                <a:tc>
                  <a:txBody>
                    <a:bodyPr/>
                    <a:lstStyle/>
                    <a:p>
                      <a:pPr algn="ctr" fontAlgn="b"/>
                      <a:r>
                        <a:rPr lang="en-GB" sz="1400" b="0" i="0" u="none" strike="noStrike">
                          <a:solidFill>
                            <a:srgbClr val="000000"/>
                          </a:solidFill>
                          <a:effectLst/>
                          <a:latin typeface="Calibri"/>
                        </a:rPr>
                        <a:t>0.33%</a:t>
                      </a:r>
                    </a:p>
                  </a:txBody>
                  <a:tcPr marL="9525" marR="9525" marT="9525" marB="0" anchor="b">
                    <a:lnL>
                      <a:noFill/>
                    </a:lnL>
                    <a:lnR>
                      <a:noFill/>
                    </a:lnR>
                    <a:lnT>
                      <a:noFill/>
                    </a:lnT>
                    <a:lnB>
                      <a:noFill/>
                    </a:lnB>
                    <a:solidFill>
                      <a:srgbClr val="FFEB84"/>
                    </a:solidFill>
                  </a:tcPr>
                </a:tc>
              </a:tr>
              <a:tr h="391648">
                <a:tc>
                  <a:txBody>
                    <a:bodyPr/>
                    <a:lstStyle/>
                    <a:p>
                      <a:pPr algn="ctr" fontAlgn="b"/>
                      <a:r>
                        <a:rPr lang="en-GB" sz="1400" b="0" i="0" u="none" strike="noStrike" dirty="0" smtClean="0">
                          <a:solidFill>
                            <a:srgbClr val="000000"/>
                          </a:solidFill>
                          <a:effectLst/>
                          <a:latin typeface="Calibri"/>
                        </a:rPr>
                        <a:t>6</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415,052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0.84%</a:t>
                      </a:r>
                    </a:p>
                  </a:txBody>
                  <a:tcPr marL="9525" marR="9525" marT="9525" marB="0" anchor="b">
                    <a:lnL>
                      <a:noFill/>
                    </a:lnL>
                    <a:lnR>
                      <a:noFill/>
                    </a:lnR>
                    <a:lnT>
                      <a:noFill/>
                    </a:lnT>
                    <a:lnB>
                      <a:noFill/>
                    </a:lnB>
                    <a:solidFill>
                      <a:srgbClr val="A7D17E"/>
                    </a:solidFill>
                  </a:tcPr>
                </a:tc>
                <a:tc>
                  <a:txBody>
                    <a:bodyPr/>
                    <a:lstStyle/>
                    <a:p>
                      <a:pPr algn="ctr" fontAlgn="b"/>
                      <a:r>
                        <a:rPr lang="en-GB" sz="1400" b="0" i="0" u="none" strike="noStrike" dirty="0">
                          <a:solidFill>
                            <a:srgbClr val="000000"/>
                          </a:solidFill>
                          <a:effectLst/>
                          <a:latin typeface="Calibri"/>
                        </a:rPr>
                        <a:t>0.48%</a:t>
                      </a:r>
                    </a:p>
                  </a:txBody>
                  <a:tcPr marL="9525" marR="9525" marT="9525" marB="0" anchor="b">
                    <a:lnL>
                      <a:noFill/>
                    </a:lnL>
                    <a:lnR>
                      <a:noFill/>
                    </a:lnR>
                    <a:lnT>
                      <a:noFill/>
                    </a:lnT>
                    <a:lnB>
                      <a:noFill/>
                    </a:lnB>
                    <a:solidFill>
                      <a:srgbClr val="9ECF7E"/>
                    </a:solidFill>
                  </a:tcPr>
                </a:tc>
                <a:tc>
                  <a:txBody>
                    <a:bodyPr/>
                    <a:lstStyle/>
                    <a:p>
                      <a:pPr algn="ctr" fontAlgn="b"/>
                      <a:r>
                        <a:rPr lang="en-GB" sz="1400" b="0" i="0" u="none" strike="noStrike">
                          <a:solidFill>
                            <a:srgbClr val="000000"/>
                          </a:solidFill>
                          <a:effectLst/>
                          <a:latin typeface="Calibri"/>
                        </a:rPr>
                        <a:t>0.34%</a:t>
                      </a:r>
                    </a:p>
                  </a:txBody>
                  <a:tcPr marL="9525" marR="9525" marT="9525" marB="0" anchor="b">
                    <a:lnL>
                      <a:noFill/>
                    </a:lnL>
                    <a:lnR>
                      <a:noFill/>
                    </a:lnR>
                    <a:lnT>
                      <a:noFill/>
                    </a:lnT>
                    <a:lnB>
                      <a:noFill/>
                    </a:lnB>
                    <a:solidFill>
                      <a:srgbClr val="B4D57F"/>
                    </a:solidFill>
                  </a:tcPr>
                </a:tc>
                <a:tc>
                  <a:txBody>
                    <a:bodyPr/>
                    <a:lstStyle/>
                    <a:p>
                      <a:pPr algn="ctr" fontAlgn="b"/>
                      <a:r>
                        <a:rPr lang="en-GB" sz="1400" b="0" i="0" u="none" strike="noStrike">
                          <a:solidFill>
                            <a:srgbClr val="000000"/>
                          </a:solidFill>
                          <a:effectLst/>
                          <a:latin typeface="Calibri"/>
                        </a:rPr>
                        <a:t>0.25%</a:t>
                      </a:r>
                    </a:p>
                  </a:txBody>
                  <a:tcPr marL="9525" marR="9525" marT="9525" marB="0" anchor="b">
                    <a:lnL>
                      <a:noFill/>
                    </a:lnL>
                    <a:lnR>
                      <a:noFill/>
                    </a:lnR>
                    <a:lnT>
                      <a:noFill/>
                    </a:lnT>
                    <a:lnB>
                      <a:noFill/>
                    </a:lnB>
                    <a:solidFill>
                      <a:srgbClr val="D6DF81"/>
                    </a:solidFill>
                  </a:tcPr>
                </a:tc>
              </a:tr>
              <a:tr h="391648">
                <a:tc>
                  <a:txBody>
                    <a:bodyPr/>
                    <a:lstStyle/>
                    <a:p>
                      <a:pPr algn="ctr" fontAlgn="b"/>
                      <a:r>
                        <a:rPr lang="en-GB" sz="1400" b="0" i="0" u="none" strike="noStrike" dirty="0" smtClean="0">
                          <a:solidFill>
                            <a:srgbClr val="000000"/>
                          </a:solidFill>
                          <a:effectLst/>
                          <a:latin typeface="Calibri"/>
                        </a:rPr>
                        <a:t>7</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57,347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a:solidFill>
                            <a:srgbClr val="000000"/>
                          </a:solidFill>
                          <a:effectLst/>
                          <a:latin typeface="Calibri"/>
                        </a:rPr>
                        <a:t>3.52%</a:t>
                      </a:r>
                    </a:p>
                  </a:txBody>
                  <a:tcPr marL="9525" marR="9525" marT="9525" marB="0" anchor="b">
                    <a:lnL>
                      <a:noFill/>
                    </a:lnL>
                    <a:lnR>
                      <a:noFill/>
                    </a:lnR>
                    <a:lnT>
                      <a:noFill/>
                    </a:lnT>
                    <a:lnB>
                      <a:noFill/>
                    </a:lnB>
                    <a:solidFill>
                      <a:srgbClr val="F96B6C"/>
                    </a:solidFill>
                  </a:tcPr>
                </a:tc>
                <a:tc>
                  <a:txBody>
                    <a:bodyPr/>
                    <a:lstStyle/>
                    <a:p>
                      <a:pPr algn="ctr" fontAlgn="b"/>
                      <a:r>
                        <a:rPr lang="en-GB" sz="1400" b="0" i="0" u="none" strike="noStrike" dirty="0">
                          <a:solidFill>
                            <a:srgbClr val="000000"/>
                          </a:solidFill>
                          <a:effectLst/>
                          <a:latin typeface="Calibri"/>
                        </a:rPr>
                        <a:t>2.46%</a:t>
                      </a:r>
                    </a:p>
                  </a:txBody>
                  <a:tcPr marL="9525" marR="9525" marT="9525" marB="0" anchor="b">
                    <a:lnL>
                      <a:noFill/>
                    </a:lnL>
                    <a:lnR>
                      <a:noFill/>
                    </a:lnR>
                    <a:lnT>
                      <a:noFill/>
                    </a:lnT>
                    <a:lnB>
                      <a:noFill/>
                    </a:lnB>
                    <a:solidFill>
                      <a:srgbClr val="FB9474"/>
                    </a:solidFill>
                  </a:tcPr>
                </a:tc>
                <a:tc>
                  <a:txBody>
                    <a:bodyPr/>
                    <a:lstStyle/>
                    <a:p>
                      <a:pPr algn="ctr" fontAlgn="b"/>
                      <a:r>
                        <a:rPr lang="en-GB" sz="1400" b="0" i="0" u="none" strike="noStrike">
                          <a:solidFill>
                            <a:srgbClr val="000000"/>
                          </a:solidFill>
                          <a:effectLst/>
                          <a:latin typeface="Calibri"/>
                        </a:rPr>
                        <a:t>1.78%</a:t>
                      </a:r>
                    </a:p>
                  </a:txBody>
                  <a:tcPr marL="9525" marR="9525" marT="9525" marB="0" anchor="b">
                    <a:lnL>
                      <a:noFill/>
                    </a:lnL>
                    <a:lnR>
                      <a:noFill/>
                    </a:lnR>
                    <a:lnT>
                      <a:noFill/>
                    </a:lnT>
                    <a:lnB>
                      <a:noFill/>
                    </a:lnB>
                    <a:solidFill>
                      <a:srgbClr val="FA8972"/>
                    </a:solidFill>
                  </a:tcPr>
                </a:tc>
                <a:tc>
                  <a:txBody>
                    <a:bodyPr/>
                    <a:lstStyle/>
                    <a:p>
                      <a:pPr algn="ctr" fontAlgn="b"/>
                      <a:r>
                        <a:rPr lang="en-GB" sz="1400" b="0" i="0" u="none" strike="noStrike">
                          <a:solidFill>
                            <a:srgbClr val="000000"/>
                          </a:solidFill>
                          <a:effectLst/>
                          <a:latin typeface="Calibri"/>
                        </a:rPr>
                        <a:t>1.27%</a:t>
                      </a:r>
                    </a:p>
                  </a:txBody>
                  <a:tcPr marL="9525" marR="9525" marT="9525" marB="0" anchor="b">
                    <a:lnL>
                      <a:noFill/>
                    </a:lnL>
                    <a:lnR>
                      <a:noFill/>
                    </a:lnR>
                    <a:lnT>
                      <a:noFill/>
                    </a:lnT>
                    <a:lnB>
                      <a:noFill/>
                    </a:lnB>
                    <a:solidFill>
                      <a:srgbClr val="F97B6F"/>
                    </a:solidFill>
                  </a:tcPr>
                </a:tc>
              </a:tr>
              <a:tr h="391648">
                <a:tc>
                  <a:txBody>
                    <a:bodyPr/>
                    <a:lstStyle/>
                    <a:p>
                      <a:pPr algn="ctr" fontAlgn="b"/>
                      <a:r>
                        <a:rPr lang="en-GB" sz="1400" b="0" i="0" u="none" strike="noStrike" dirty="0" smtClean="0">
                          <a:solidFill>
                            <a:srgbClr val="000000"/>
                          </a:solidFill>
                          <a:effectLst/>
                          <a:latin typeface="Calibri"/>
                        </a:rPr>
                        <a:t>8</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15,234 </a:t>
                      </a:r>
                      <a:endParaRPr lang="en-GB" sz="1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Calibri"/>
                        </a:rPr>
                        <a:t>3.54%</a:t>
                      </a:r>
                    </a:p>
                  </a:txBody>
                  <a:tcPr marL="9525" marR="9525" marT="9525" marB="0" anchor="b">
                    <a:lnL>
                      <a:noFill/>
                    </a:lnL>
                    <a:lnR>
                      <a:noFill/>
                    </a:lnR>
                    <a:lnT>
                      <a:noFill/>
                    </a:lnT>
                    <a:lnB>
                      <a:noFill/>
                    </a:lnB>
                    <a:solidFill>
                      <a:srgbClr val="F8696B"/>
                    </a:solidFill>
                  </a:tcPr>
                </a:tc>
                <a:tc>
                  <a:txBody>
                    <a:bodyPr/>
                    <a:lstStyle/>
                    <a:p>
                      <a:pPr algn="ctr" fontAlgn="b"/>
                      <a:r>
                        <a:rPr lang="en-GB" sz="1400" b="0" i="0" u="none" strike="noStrike" dirty="0">
                          <a:solidFill>
                            <a:srgbClr val="000000"/>
                          </a:solidFill>
                          <a:effectLst/>
                          <a:latin typeface="Calibri"/>
                        </a:rPr>
                        <a:t>3.04%</a:t>
                      </a:r>
                    </a:p>
                  </a:txBody>
                  <a:tcPr marL="9525" marR="9525" marT="9525" marB="0" anchor="b">
                    <a:lnL>
                      <a:noFill/>
                    </a:lnL>
                    <a:lnR>
                      <a:noFill/>
                    </a:lnR>
                    <a:lnT>
                      <a:noFill/>
                    </a:lnT>
                    <a:lnB>
                      <a:noFill/>
                    </a:lnB>
                    <a:solidFill>
                      <a:srgbClr val="F8696B"/>
                    </a:solidFill>
                  </a:tcPr>
                </a:tc>
                <a:tc>
                  <a:txBody>
                    <a:bodyPr/>
                    <a:lstStyle/>
                    <a:p>
                      <a:pPr algn="ctr" fontAlgn="b"/>
                      <a:r>
                        <a:rPr lang="en-GB" sz="1400" b="0" i="0" u="none" strike="noStrike" dirty="0">
                          <a:solidFill>
                            <a:srgbClr val="000000"/>
                          </a:solidFill>
                          <a:effectLst/>
                          <a:latin typeface="Calibri"/>
                        </a:rPr>
                        <a:t>2.15%</a:t>
                      </a:r>
                    </a:p>
                  </a:txBody>
                  <a:tcPr marL="9525" marR="9525" marT="9525" marB="0" anchor="b">
                    <a:lnL>
                      <a:noFill/>
                    </a:lnL>
                    <a:lnR>
                      <a:noFill/>
                    </a:lnR>
                    <a:lnT>
                      <a:noFill/>
                    </a:lnT>
                    <a:lnB>
                      <a:noFill/>
                    </a:lnB>
                    <a:solidFill>
                      <a:srgbClr val="F8696B"/>
                    </a:solidFill>
                  </a:tcPr>
                </a:tc>
                <a:tc>
                  <a:txBody>
                    <a:bodyPr/>
                    <a:lstStyle/>
                    <a:p>
                      <a:pPr algn="ctr" fontAlgn="b"/>
                      <a:r>
                        <a:rPr lang="en-GB" sz="1400" b="0" i="0" u="none" strike="noStrike" dirty="0">
                          <a:solidFill>
                            <a:srgbClr val="000000"/>
                          </a:solidFill>
                          <a:effectLst/>
                          <a:latin typeface="Calibri"/>
                        </a:rPr>
                        <a:t>1.42%</a:t>
                      </a:r>
                    </a:p>
                  </a:txBody>
                  <a:tcPr marL="9525" marR="9525" marT="9525" marB="0" anchor="b">
                    <a:lnL>
                      <a:noFill/>
                    </a:lnL>
                    <a:lnR>
                      <a:noFill/>
                    </a:lnR>
                    <a:lnT>
                      <a:noFill/>
                    </a:lnT>
                    <a:lnB>
                      <a:noFill/>
                    </a:lnB>
                    <a:solidFill>
                      <a:srgbClr val="F8696B"/>
                    </a:solidFill>
                  </a:tcPr>
                </a:tc>
              </a:tr>
              <a:tr h="391648">
                <a:tc>
                  <a:txBody>
                    <a:bodyPr/>
                    <a:lstStyle/>
                    <a:p>
                      <a:pPr algn="ctr" fontAlgn="b"/>
                      <a:r>
                        <a:rPr lang="en-GB" sz="1400" b="0" i="0" u="none" strike="noStrike" dirty="0" smtClean="0">
                          <a:solidFill>
                            <a:srgbClr val="000000"/>
                          </a:solidFill>
                          <a:effectLst/>
                          <a:latin typeface="Calibri"/>
                        </a:rPr>
                        <a:t>9</a:t>
                      </a:r>
                      <a:endParaRPr lang="en-GB" sz="1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         </a:t>
                      </a:r>
                      <a:r>
                        <a:rPr lang="en-GB" sz="1400" b="0" i="0" u="none" strike="noStrike" dirty="0" smtClean="0">
                          <a:solidFill>
                            <a:srgbClr val="000000"/>
                          </a:solidFill>
                          <a:effectLst/>
                          <a:latin typeface="Calibri"/>
                        </a:rPr>
                        <a:t>2,966 </a:t>
                      </a:r>
                      <a:endParaRPr lang="en-GB" sz="1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a:rPr>
                        <a:t>0.00%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63BE7B"/>
                    </a:solidFill>
                  </a:tcPr>
                </a:tc>
                <a:tc>
                  <a:txBody>
                    <a:bodyPr/>
                    <a:lstStyle/>
                    <a:p>
                      <a:pPr algn="ctr" fontAlgn="b"/>
                      <a:r>
                        <a:rPr lang="en-GB" sz="1400" b="0" i="0" u="none" strike="noStrike">
                          <a:solidFill>
                            <a:srgbClr val="000000"/>
                          </a:solidFill>
                          <a:effectLst/>
                          <a:latin typeface="Calibri"/>
                        </a:rPr>
                        <a:t>0.00%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63BE7B"/>
                    </a:solidFill>
                  </a:tcPr>
                </a:tc>
                <a:tc>
                  <a:txBody>
                    <a:bodyPr/>
                    <a:lstStyle/>
                    <a:p>
                      <a:pPr algn="ctr" fontAlgn="b"/>
                      <a:r>
                        <a:rPr lang="en-GB" sz="1400" b="0" i="0" u="none" strike="noStrike" dirty="0">
                          <a:solidFill>
                            <a:srgbClr val="000000"/>
                          </a:solidFill>
                          <a:effectLst/>
                          <a:latin typeface="Calibri"/>
                        </a:rPr>
                        <a:t>0.00%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63BE7B"/>
                    </a:solidFill>
                  </a:tcPr>
                </a:tc>
                <a:tc>
                  <a:txBody>
                    <a:bodyPr/>
                    <a:lstStyle/>
                    <a:p>
                      <a:pPr algn="ctr" fontAlgn="b"/>
                      <a:r>
                        <a:rPr lang="en-GB" sz="1400" b="0" i="0" u="none" strike="noStrike">
                          <a:solidFill>
                            <a:srgbClr val="000000"/>
                          </a:solidFill>
                          <a:effectLst/>
                          <a:latin typeface="Calibri"/>
                        </a:rPr>
                        <a:t>0.00%</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63BE7B"/>
                    </a:solidFill>
                  </a:tcPr>
                </a:tc>
              </a:tr>
              <a:tr h="391648">
                <a:tc>
                  <a:txBody>
                    <a:bodyPr/>
                    <a:lstStyle/>
                    <a:p>
                      <a:pPr algn="ctr" fontAlgn="b"/>
                      <a:r>
                        <a:rPr lang="en-GB" sz="1400" b="1" i="0" u="none" strike="noStrike">
                          <a:solidFill>
                            <a:srgbClr val="000000"/>
                          </a:solidFill>
                          <a:effectLst/>
                          <a:latin typeface="Calibri"/>
                        </a:rPr>
                        <a:t>WA</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GB" sz="1400" b="1" i="0" u="none" strike="noStrike" dirty="0" smtClean="0">
                          <a:solidFill>
                            <a:srgbClr val="000000"/>
                          </a:solidFill>
                          <a:effectLst/>
                          <a:latin typeface="Calibri"/>
                        </a:rPr>
                        <a:t>751,736</a:t>
                      </a:r>
                      <a:endParaRPr lang="en-GB" sz="1400" b="1" i="0" u="none" strike="noStrike" dirty="0">
                        <a:solidFill>
                          <a:srgbClr val="000000"/>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GB" sz="1400" b="1" i="0" u="none" strike="noStrike" dirty="0">
                          <a:solidFill>
                            <a:srgbClr val="000000"/>
                          </a:solidFill>
                          <a:effectLst/>
                          <a:latin typeface="Calibri"/>
                        </a:rPr>
                        <a:t>1.72%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GB" sz="1400" b="1" i="0" u="none" strike="noStrike">
                          <a:solidFill>
                            <a:srgbClr val="000000"/>
                          </a:solidFill>
                          <a:effectLst/>
                          <a:latin typeface="Calibri"/>
                        </a:rPr>
                        <a:t>0.98%</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GB" sz="1400" b="1" i="0" u="none" strike="noStrike">
                          <a:solidFill>
                            <a:srgbClr val="000000"/>
                          </a:solidFill>
                          <a:effectLst/>
                          <a:latin typeface="Calibri"/>
                        </a:rPr>
                        <a:t>0.64%</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ctr" fontAlgn="b"/>
                      <a:r>
                        <a:rPr lang="en-GB" sz="1400" b="1" i="0" u="none" strike="noStrike" dirty="0">
                          <a:solidFill>
                            <a:srgbClr val="000000"/>
                          </a:solidFill>
                          <a:effectLst/>
                          <a:latin typeface="Calibri"/>
                        </a:rPr>
                        <a:t>0.42%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Tree>
    <p:extLst>
      <p:ext uri="{BB962C8B-B14F-4D97-AF65-F5344CB8AC3E}">
        <p14:creationId xmlns:p14="http://schemas.microsoft.com/office/powerpoint/2010/main" val="14798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33600" y="266700"/>
            <a:ext cx="6980238" cy="368300"/>
          </a:xfrm>
        </p:spPr>
        <p:txBody>
          <a:bodyPr/>
          <a:lstStyle/>
          <a:p>
            <a:r>
              <a:rPr lang="en-US" smtClean="0"/>
              <a:t>Drivers of mortgage default</a:t>
            </a:r>
          </a:p>
        </p:txBody>
      </p:sp>
      <p:sp>
        <p:nvSpPr>
          <p:cNvPr id="3" name="Content Placeholder 2"/>
          <p:cNvSpPr>
            <a:spLocks noGrp="1"/>
          </p:cNvSpPr>
          <p:nvPr>
            <p:ph idx="1"/>
          </p:nvPr>
        </p:nvSpPr>
        <p:spPr/>
        <p:txBody>
          <a:bodyPr/>
          <a:lstStyle/>
          <a:p>
            <a:pPr>
              <a:defRPr/>
            </a:pPr>
            <a:endParaRPr lang="en-US" sz="1800" dirty="0" smtClean="0"/>
          </a:p>
          <a:p>
            <a:pPr>
              <a:defRPr/>
            </a:pPr>
            <a:r>
              <a:rPr lang="en-US" sz="1800" b="1" u="sng" dirty="0" smtClean="0"/>
              <a:t>Ability</a:t>
            </a:r>
            <a:r>
              <a:rPr lang="en-US" sz="1800" dirty="0" smtClean="0"/>
              <a:t>-to-pay, due to </a:t>
            </a:r>
          </a:p>
          <a:p>
            <a:pPr lvl="1">
              <a:buFont typeface="Gill Sans" pitchFamily="-107" charset="0"/>
              <a:buChar char="-"/>
              <a:defRPr/>
            </a:pPr>
            <a:r>
              <a:rPr lang="en-US" sz="1800" dirty="0" smtClean="0"/>
              <a:t>Income decline</a:t>
            </a:r>
          </a:p>
          <a:p>
            <a:pPr lvl="1">
              <a:buFont typeface="Gill Sans" pitchFamily="-107" charset="0"/>
              <a:buChar char="-"/>
              <a:defRPr/>
            </a:pPr>
            <a:r>
              <a:rPr lang="en-US" sz="1800" dirty="0" smtClean="0"/>
              <a:t>Expenses increase</a:t>
            </a:r>
          </a:p>
          <a:p>
            <a:pPr marL="339725" lvl="1" indent="0">
              <a:buFont typeface="Gill Sans" pitchFamily="-107" charset="0"/>
              <a:buNone/>
              <a:defRPr/>
            </a:pPr>
            <a:endParaRPr lang="en-US" sz="1800" dirty="0" smtClean="0"/>
          </a:p>
          <a:p>
            <a:pPr>
              <a:defRPr/>
            </a:pPr>
            <a:r>
              <a:rPr lang="en-US" sz="1800" b="1" u="sng" dirty="0" smtClean="0"/>
              <a:t>Willingness</a:t>
            </a:r>
            <a:r>
              <a:rPr lang="en-US" sz="1800" dirty="0" smtClean="0"/>
              <a:t>-to-pay</a:t>
            </a:r>
          </a:p>
          <a:p>
            <a:pPr lvl="1">
              <a:buFont typeface="Gill Sans" pitchFamily="-107" charset="0"/>
              <a:buChar char="-"/>
              <a:defRPr/>
            </a:pPr>
            <a:r>
              <a:rPr lang="en-US" sz="1800" dirty="0" smtClean="0"/>
              <a:t>Strategic default option</a:t>
            </a:r>
            <a:br>
              <a:rPr lang="en-US" sz="1800" dirty="0" smtClean="0"/>
            </a:br>
            <a:r>
              <a:rPr lang="en-US" sz="1800" dirty="0" smtClean="0"/>
              <a:t>(when the Current LTV &gt; ~135?)</a:t>
            </a:r>
          </a:p>
          <a:p>
            <a:pPr lvl="2">
              <a:defRPr/>
            </a:pP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Net Income Buffers</a:t>
            </a:r>
            <a:endParaRPr lang="en-US" dirty="0"/>
          </a:p>
        </p:txBody>
      </p:sp>
      <p:pic>
        <p:nvPicPr>
          <p:cNvPr id="665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945" y="1052736"/>
            <a:ext cx="66198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133600" y="5301207"/>
            <a:ext cx="7210300" cy="626517"/>
          </a:xfrm>
        </p:spPr>
        <p:txBody>
          <a:bodyPr/>
          <a:lstStyle/>
          <a:p>
            <a:r>
              <a:rPr lang="en-GB" sz="1600" dirty="0" smtClean="0"/>
              <a:t>NHG loans usually have lower monthly net income buffers (even when using a minimum “NIBUD-budget”)</a:t>
            </a:r>
            <a:endParaRPr lang="en-GB" dirty="0"/>
          </a:p>
        </p:txBody>
      </p:sp>
      <p:sp>
        <p:nvSpPr>
          <p:cNvPr id="10" name="Oval 9"/>
          <p:cNvSpPr/>
          <p:nvPr/>
        </p:nvSpPr>
        <p:spPr bwMode="auto">
          <a:xfrm rot="19786510">
            <a:off x="3174854" y="2980453"/>
            <a:ext cx="3243982" cy="89422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sp>
        <p:nvSpPr>
          <p:cNvPr id="11" name="TextBox 10"/>
          <p:cNvSpPr txBox="1"/>
          <p:nvPr/>
        </p:nvSpPr>
        <p:spPr>
          <a:xfrm>
            <a:off x="2647156" y="6392361"/>
            <a:ext cx="4968552" cy="276999"/>
          </a:xfrm>
          <a:prstGeom prst="rect">
            <a:avLst/>
          </a:prstGeom>
          <a:noFill/>
        </p:spPr>
        <p:txBody>
          <a:bodyPr wrap="square" rtlCol="0">
            <a:spAutoFit/>
          </a:bodyPr>
          <a:lstStyle/>
          <a:p>
            <a:r>
              <a:rPr lang="en-GB" baseline="30000" dirty="0" smtClean="0"/>
              <a:t>1</a:t>
            </a:r>
            <a:r>
              <a:rPr lang="en-GB" dirty="0" smtClean="0"/>
              <a:t>Not shown: Remaining loans that fall in the 600+ income buffer bucket</a:t>
            </a:r>
            <a:endParaRPr lang="en-GB" dirty="0"/>
          </a:p>
        </p:txBody>
      </p:sp>
      <p:sp>
        <p:nvSpPr>
          <p:cNvPr id="12" name="TextBox 11"/>
          <p:cNvSpPr txBox="1"/>
          <p:nvPr/>
        </p:nvSpPr>
        <p:spPr>
          <a:xfrm>
            <a:off x="7039644" y="1052736"/>
            <a:ext cx="360040" cy="276999"/>
          </a:xfrm>
          <a:prstGeom prst="rect">
            <a:avLst/>
          </a:prstGeom>
          <a:noFill/>
        </p:spPr>
        <p:txBody>
          <a:bodyPr wrap="square" rtlCol="0">
            <a:spAutoFit/>
          </a:bodyPr>
          <a:lstStyle/>
          <a:p>
            <a:r>
              <a:rPr lang="en-GB" b="1" dirty="0" smtClean="0">
                <a:solidFill>
                  <a:srgbClr val="A1822B"/>
                </a:solidFill>
              </a:rPr>
              <a:t>1</a:t>
            </a:r>
            <a:endParaRPr lang="en-GB" b="1" dirty="0">
              <a:solidFill>
                <a:srgbClr val="A1822B"/>
              </a:solidFill>
            </a:endParaRPr>
          </a:p>
        </p:txBody>
      </p:sp>
    </p:spTree>
    <p:extLst>
      <p:ext uri="{BB962C8B-B14F-4D97-AF65-F5344CB8AC3E}">
        <p14:creationId xmlns:p14="http://schemas.microsoft.com/office/powerpoint/2010/main" val="1124528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133600" y="5013176"/>
            <a:ext cx="7210300" cy="626517"/>
          </a:xfrm>
        </p:spPr>
        <p:txBody>
          <a:bodyPr/>
          <a:lstStyle/>
          <a:p>
            <a:r>
              <a:rPr lang="en-GB" sz="1600" dirty="0" smtClean="0"/>
              <a:t>Residual debt is larger for NHG loans</a:t>
            </a:r>
          </a:p>
          <a:p>
            <a:endParaRPr lang="en-GB" dirty="0" smtClean="0"/>
          </a:p>
          <a:p>
            <a:endParaRPr lang="en-GB" dirty="0" smtClean="0"/>
          </a:p>
          <a:p>
            <a:endParaRPr lang="en-GB" dirty="0"/>
          </a:p>
        </p:txBody>
      </p:sp>
      <p:graphicFrame>
        <p:nvGraphicFramePr>
          <p:cNvPr id="7" name="Chart 6"/>
          <p:cNvGraphicFramePr/>
          <p:nvPr>
            <p:extLst>
              <p:ext uri="{D42A27DB-BD31-4B8C-83A1-F6EECF244321}">
                <p14:modId xmlns:p14="http://schemas.microsoft.com/office/powerpoint/2010/main" val="3791971695"/>
              </p:ext>
            </p:extLst>
          </p:nvPr>
        </p:nvGraphicFramePr>
        <p:xfrm>
          <a:off x="1351012" y="1124744"/>
          <a:ext cx="784887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bwMode="auto">
          <a:xfrm rot="21116468">
            <a:off x="5779137" y="1661267"/>
            <a:ext cx="501828" cy="543751"/>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sp>
        <p:nvSpPr>
          <p:cNvPr id="3" name="Title 2"/>
          <p:cNvSpPr>
            <a:spLocks noGrp="1"/>
          </p:cNvSpPr>
          <p:nvPr>
            <p:ph type="title"/>
          </p:nvPr>
        </p:nvSpPr>
        <p:spPr>
          <a:xfrm>
            <a:off x="2133600" y="266184"/>
            <a:ext cx="6980238" cy="369332"/>
          </a:xfrm>
        </p:spPr>
        <p:txBody>
          <a:bodyPr/>
          <a:lstStyle/>
          <a:p>
            <a:r>
              <a:rPr lang="en-US" dirty="0" smtClean="0"/>
              <a:t>Residual Debt</a:t>
            </a:r>
            <a:endParaRPr lang="en-US" dirty="0"/>
          </a:p>
        </p:txBody>
      </p:sp>
    </p:spTree>
    <p:extLst>
      <p:ext uri="{BB962C8B-B14F-4D97-AF65-F5344CB8AC3E}">
        <p14:creationId xmlns:p14="http://schemas.microsoft.com/office/powerpoint/2010/main" val="377843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‘willingness-to-pay’</a:t>
            </a:r>
            <a:endParaRPr lang="en-US" dirty="0"/>
          </a:p>
        </p:txBody>
      </p:sp>
      <p:sp>
        <p:nvSpPr>
          <p:cNvPr id="9" name="Content Placeholder 2"/>
          <p:cNvSpPr>
            <a:spLocks noGrp="1"/>
          </p:cNvSpPr>
          <p:nvPr>
            <p:ph idx="1"/>
          </p:nvPr>
        </p:nvSpPr>
        <p:spPr>
          <a:xfrm>
            <a:off x="2133600" y="5013176"/>
            <a:ext cx="7210300" cy="626517"/>
          </a:xfrm>
        </p:spPr>
        <p:txBody>
          <a:bodyPr/>
          <a:lstStyle/>
          <a:p>
            <a:r>
              <a:rPr lang="en-GB" sz="1600" dirty="0" smtClean="0"/>
              <a:t>At current levels of residual debt estimates, 15% </a:t>
            </a:r>
            <a:r>
              <a:rPr lang="en-GB" sz="1600" dirty="0"/>
              <a:t> </a:t>
            </a:r>
            <a:r>
              <a:rPr lang="en-GB" sz="1600" dirty="0" smtClean="0"/>
              <a:t>of borrowers needs </a:t>
            </a:r>
            <a:r>
              <a:rPr lang="en-GB" sz="1600" b="1" u="sng" dirty="0" smtClean="0"/>
              <a:t>more than 10 years</a:t>
            </a:r>
            <a:r>
              <a:rPr lang="en-GB" sz="1600" dirty="0" smtClean="0"/>
              <a:t> to repay debt</a:t>
            </a:r>
            <a:endParaRPr lang="en-GB" dirty="0" smtClean="0"/>
          </a:p>
          <a:p>
            <a:endParaRPr lang="en-GB"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116" y="1213086"/>
            <a:ext cx="65627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rot="21116468">
            <a:off x="7225528" y="3484609"/>
            <a:ext cx="1527518" cy="70489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sp>
        <p:nvSpPr>
          <p:cNvPr id="3" name="TextBox 2"/>
          <p:cNvSpPr txBox="1"/>
          <p:nvPr/>
        </p:nvSpPr>
        <p:spPr>
          <a:xfrm>
            <a:off x="3439244" y="1711841"/>
            <a:ext cx="5256584" cy="276999"/>
          </a:xfrm>
          <a:prstGeom prst="rect">
            <a:avLst/>
          </a:prstGeom>
          <a:solidFill>
            <a:schemeClr val="bg1"/>
          </a:solidFill>
        </p:spPr>
        <p:txBody>
          <a:bodyPr wrap="square" rtlCol="0">
            <a:spAutoFit/>
          </a:bodyPr>
          <a:lstStyle/>
          <a:p>
            <a:r>
              <a:rPr lang="en-GB" b="1" dirty="0" smtClean="0"/>
              <a:t>Residual debt / Monthly Income Buffer (Minimum NIBUD budget)</a:t>
            </a:r>
            <a:endParaRPr lang="en-GB" b="1" dirty="0"/>
          </a:p>
        </p:txBody>
      </p:sp>
    </p:spTree>
    <p:extLst>
      <p:ext uri="{BB962C8B-B14F-4D97-AF65-F5344CB8AC3E}">
        <p14:creationId xmlns:p14="http://schemas.microsoft.com/office/powerpoint/2010/main" val="318587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836712"/>
            <a:ext cx="68389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Residual Debt </a:t>
            </a:r>
            <a:r>
              <a:rPr lang="en-US" dirty="0" err="1" smtClean="0"/>
              <a:t>vs</a:t>
            </a:r>
            <a:r>
              <a:rPr lang="en-US" dirty="0" smtClean="0"/>
              <a:t> Monthly Income Buffer</a:t>
            </a:r>
            <a:endParaRPr lang="en-US" dirty="0"/>
          </a:p>
        </p:txBody>
      </p:sp>
      <p:sp>
        <p:nvSpPr>
          <p:cNvPr id="9" name="Content Placeholder 2"/>
          <p:cNvSpPr>
            <a:spLocks noGrp="1"/>
          </p:cNvSpPr>
          <p:nvPr>
            <p:ph idx="1"/>
          </p:nvPr>
        </p:nvSpPr>
        <p:spPr>
          <a:xfrm>
            <a:off x="2133600" y="5106739"/>
            <a:ext cx="7210300" cy="626517"/>
          </a:xfrm>
        </p:spPr>
        <p:txBody>
          <a:bodyPr/>
          <a:lstStyle/>
          <a:p>
            <a:r>
              <a:rPr lang="en-GB" sz="1600" dirty="0" smtClean="0"/>
              <a:t>At current levels of residual debt estimates, 50% of borrowers needs </a:t>
            </a:r>
            <a:r>
              <a:rPr lang="en-GB" sz="1600" b="1" u="sng" dirty="0" smtClean="0"/>
              <a:t>more than 15 years </a:t>
            </a:r>
            <a:r>
              <a:rPr lang="en-GB" sz="1600" dirty="0" smtClean="0"/>
              <a:t>to repay debt. </a:t>
            </a:r>
            <a:endParaRPr lang="en-GB" dirty="0" smtClean="0"/>
          </a:p>
          <a:p>
            <a:endParaRPr lang="en-GB" dirty="0"/>
          </a:p>
        </p:txBody>
      </p:sp>
      <p:sp>
        <p:nvSpPr>
          <p:cNvPr id="10" name="Oval 9"/>
          <p:cNvSpPr/>
          <p:nvPr/>
        </p:nvSpPr>
        <p:spPr bwMode="auto">
          <a:xfrm rot="21116468">
            <a:off x="8367709" y="1455119"/>
            <a:ext cx="574744" cy="495882"/>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sp>
        <p:nvSpPr>
          <p:cNvPr id="6" name="TextBox 5"/>
          <p:cNvSpPr txBox="1"/>
          <p:nvPr/>
        </p:nvSpPr>
        <p:spPr>
          <a:xfrm>
            <a:off x="3079203" y="1287561"/>
            <a:ext cx="5256584" cy="830997"/>
          </a:xfrm>
          <a:prstGeom prst="rect">
            <a:avLst/>
          </a:prstGeom>
          <a:solidFill>
            <a:schemeClr val="bg1"/>
          </a:solidFill>
        </p:spPr>
        <p:txBody>
          <a:bodyPr wrap="square" rtlCol="0">
            <a:spAutoFit/>
          </a:bodyPr>
          <a:lstStyle/>
          <a:p>
            <a:r>
              <a:rPr lang="en-GB" b="1" dirty="0" smtClean="0"/>
              <a:t>Remaining debt / Monthly Income Buffer (Average NIBUD Budget)</a:t>
            </a:r>
          </a:p>
          <a:p>
            <a:endParaRPr lang="en-GB" b="1" dirty="0"/>
          </a:p>
          <a:p>
            <a:endParaRPr lang="en-GB" b="1" dirty="0" smtClean="0"/>
          </a:p>
          <a:p>
            <a:endParaRPr lang="en-GB" b="1" dirty="0"/>
          </a:p>
        </p:txBody>
      </p:sp>
    </p:spTree>
    <p:extLst>
      <p:ext uri="{BB962C8B-B14F-4D97-AF65-F5344CB8AC3E}">
        <p14:creationId xmlns:p14="http://schemas.microsoft.com/office/powerpoint/2010/main" val="634139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90538" y="2562225"/>
            <a:ext cx="6006773" cy="646331"/>
          </a:xfrm>
        </p:spPr>
        <p:txBody>
          <a:bodyPr/>
          <a:lstStyle/>
          <a:p>
            <a:r>
              <a:rPr lang="en-US" dirty="0" smtClean="0"/>
              <a:t>Dynamic’s Mortgage Analytics</a:t>
            </a:r>
            <a:endParaRPr lang="en-US" dirty="0"/>
          </a:p>
        </p:txBody>
      </p:sp>
      <p:sp>
        <p:nvSpPr>
          <p:cNvPr id="3" name="Rectangle 4"/>
          <p:cNvSpPr>
            <a:spLocks noChangeArrowheads="1"/>
          </p:cNvSpPr>
          <p:nvPr/>
        </p:nvSpPr>
        <p:spPr bwMode="auto">
          <a:xfrm>
            <a:off x="485775" y="3141663"/>
            <a:ext cx="806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40000"/>
              </a:spcBef>
              <a:buClr>
                <a:srgbClr val="B0B755"/>
              </a:buClr>
              <a:buFont typeface="Gill Sans"/>
              <a:buNone/>
            </a:pPr>
            <a:r>
              <a:rPr lang="en-GB" sz="2000" dirty="0" smtClean="0">
                <a:solidFill>
                  <a:srgbClr val="AD9C63"/>
                </a:solidFill>
                <a:latin typeface="Times New Roman" pitchFamily="18" charset="0"/>
              </a:rPr>
              <a:t>Pan-European Mortgage Data Analysis Tools</a:t>
            </a:r>
            <a:endParaRPr lang="en-GB" sz="2000" dirty="0">
              <a:solidFill>
                <a:srgbClr val="AD9C63"/>
              </a:solidFill>
              <a:latin typeface="Times New Roman" pitchFamily="18" charset="0"/>
            </a:endParaRPr>
          </a:p>
        </p:txBody>
      </p:sp>
    </p:spTree>
    <p:extLst>
      <p:ext uri="{BB962C8B-B14F-4D97-AF65-F5344CB8AC3E}">
        <p14:creationId xmlns:p14="http://schemas.microsoft.com/office/powerpoint/2010/main" val="281691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Screenshot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95" y="2181225"/>
            <a:ext cx="3386138" cy="224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58" y="2146001"/>
            <a:ext cx="3180398"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236" y="4357530"/>
            <a:ext cx="3128963" cy="21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84" y="980728"/>
            <a:ext cx="9481185" cy="114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98884" y="1550799"/>
            <a:ext cx="2376264" cy="570072"/>
          </a:xfrm>
          <a:prstGeom prst="rect">
            <a:avLst/>
          </a:prstGeom>
          <a:solidFill>
            <a:schemeClr val="bg1"/>
          </a:solidFill>
          <a:ln w="9525" cap="sq" cmpd="sng" algn="ctr">
            <a:solidFill>
              <a:srgbClr val="0C274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519113" marR="0" indent="-179388" algn="ctr" defTabSz="914400" rtl="0" eaLnBrk="1" fontAlgn="base" latinLnBrk="0" hangingPunct="1">
              <a:lnSpc>
                <a:spcPct val="100000"/>
              </a:lnSpc>
              <a:spcBef>
                <a:spcPct val="40000"/>
              </a:spcBef>
              <a:spcAft>
                <a:spcPct val="0"/>
              </a:spcAft>
              <a:buClr>
                <a:srgbClr val="B0B755"/>
              </a:buClr>
              <a:buSzTx/>
              <a:buFont typeface="Gill Sans" pitchFamily="-107" charset="0"/>
              <a:buChar char="–"/>
              <a:tabLst/>
            </a:pPr>
            <a:endParaRPr kumimoji="0" lang="en-GB" sz="1200" b="0" i="0" u="none" strike="noStrike" cap="none" normalizeH="0" baseline="0" smtClean="0">
              <a:ln>
                <a:noFill/>
              </a:ln>
              <a:solidFill>
                <a:srgbClr val="0C274B"/>
              </a:solidFill>
              <a:effectLst/>
              <a:latin typeface="Gill Sans" pitchFamily="-107" charset="0"/>
            </a:endParaRPr>
          </a:p>
        </p:txBody>
      </p:sp>
    </p:spTree>
    <p:extLst>
      <p:ext uri="{BB962C8B-B14F-4D97-AF65-F5344CB8AC3E}">
        <p14:creationId xmlns:p14="http://schemas.microsoft.com/office/powerpoint/2010/main" val="3845836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133600" y="266700"/>
            <a:ext cx="6980238" cy="368300"/>
          </a:xfrm>
        </p:spPr>
        <p:txBody>
          <a:bodyPr/>
          <a:lstStyle/>
          <a:p>
            <a:r>
              <a:rPr lang="en-US" smtClean="0"/>
              <a:t>Solutions ???</a:t>
            </a:r>
          </a:p>
        </p:txBody>
      </p:sp>
      <p:sp>
        <p:nvSpPr>
          <p:cNvPr id="28675" name="Content Placeholder 2"/>
          <p:cNvSpPr>
            <a:spLocks noGrp="1"/>
          </p:cNvSpPr>
          <p:nvPr>
            <p:ph idx="1"/>
          </p:nvPr>
        </p:nvSpPr>
        <p:spPr>
          <a:xfrm>
            <a:off x="2143125" y="1231900"/>
            <a:ext cx="7272338" cy="4718050"/>
          </a:xfrm>
        </p:spPr>
        <p:txBody>
          <a:bodyPr/>
          <a:lstStyle/>
          <a:p>
            <a:pPr>
              <a:buFont typeface="Arial" pitchFamily="34" charset="0"/>
              <a:buNone/>
            </a:pPr>
            <a:endParaRPr lang="en-US" smtClean="0"/>
          </a:p>
          <a:p>
            <a:pPr>
              <a:buFont typeface="Arial" pitchFamily="34" charset="0"/>
              <a:buNone/>
            </a:pPr>
            <a:r>
              <a:rPr lang="en-US" smtClean="0"/>
              <a:t>But given all the complexity in the mortgage markets a “tool” is needed to:</a:t>
            </a:r>
          </a:p>
          <a:p>
            <a:pPr>
              <a:buFont typeface="Wingdings" pitchFamily="2" charset="2"/>
              <a:buChar char="Ø"/>
            </a:pPr>
            <a:r>
              <a:rPr lang="en-US" smtClean="0"/>
              <a:t>Allow for Transparency </a:t>
            </a:r>
          </a:p>
          <a:p>
            <a:pPr>
              <a:buFont typeface="Wingdings" pitchFamily="2" charset="2"/>
              <a:buChar char="Ø"/>
            </a:pPr>
            <a:r>
              <a:rPr lang="en-US" smtClean="0"/>
              <a:t>Make very large Loan Tape Data (millions of records) easily accessible and understandable</a:t>
            </a:r>
          </a:p>
          <a:p>
            <a:pPr>
              <a:buFont typeface="Wingdings" pitchFamily="2" charset="2"/>
              <a:buChar char="Ø"/>
            </a:pPr>
            <a:r>
              <a:rPr lang="en-US" smtClean="0"/>
              <a:t>Allow loan-level screening and modeling</a:t>
            </a:r>
          </a:p>
          <a:p>
            <a:pPr>
              <a:buFont typeface="Wingdings" pitchFamily="2" charset="2"/>
              <a:buChar char="Ø"/>
            </a:pPr>
            <a:r>
              <a:rPr lang="en-US" smtClean="0"/>
              <a:t>Allow for smart analytics and understanding of risk layering</a:t>
            </a:r>
          </a:p>
          <a:p>
            <a:pPr>
              <a:buFont typeface="Wingdings" pitchFamily="2" charset="2"/>
              <a:buChar char="Ø"/>
            </a:pPr>
            <a:r>
              <a:rPr lang="en-US" smtClean="0"/>
              <a:t>Allow for loan-level micro level modeling (income, household budget, swifts in tax regimes, etc)</a:t>
            </a:r>
          </a:p>
          <a:p>
            <a:pPr>
              <a:buFont typeface="Wingdings" pitchFamily="2" charset="2"/>
              <a:buChar char="Ø"/>
            </a:pPr>
            <a:r>
              <a:rPr lang="en-US" smtClean="0"/>
              <a:t>Allow for loan-level macro level modeling (house prices, unemployment, rates, inflation, etc)</a:t>
            </a:r>
          </a:p>
          <a:p>
            <a:pPr>
              <a:buFont typeface="Wingdings" pitchFamily="2" charset="2"/>
              <a:buChar char="Ø"/>
            </a:pPr>
            <a:r>
              <a:rPr lang="en-US" smtClean="0"/>
              <a:t>Run loan-level prepayment, default, rate reset simulations</a:t>
            </a:r>
          </a:p>
          <a:p>
            <a:pPr>
              <a:buFont typeface="Wingdings" pitchFamily="2" charset="2"/>
              <a:buChar char="Ø"/>
            </a:pPr>
            <a:r>
              <a:rPr lang="en-US" smtClean="0"/>
              <a:t>Link database data with real facts – “actual collateral view”</a:t>
            </a:r>
          </a:p>
          <a:p>
            <a:pPr>
              <a:buFont typeface="Wingdings" pitchFamily="2" charset="2"/>
              <a:buChar char="Ø"/>
            </a:pPr>
            <a:endParaRPr lang="en-US" smtClean="0"/>
          </a:p>
        </p:txBody>
      </p:sp>
      <p:sp>
        <p:nvSpPr>
          <p:cNvPr id="28676" name="Rectangle 3"/>
          <p:cNvSpPr>
            <a:spLocks noChangeArrowheads="1"/>
          </p:cNvSpPr>
          <p:nvPr/>
        </p:nvSpPr>
        <p:spPr bwMode="auto">
          <a:xfrm>
            <a:off x="198438" y="2905125"/>
            <a:ext cx="188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buClr>
                <a:srgbClr val="B0B755"/>
              </a:buClr>
              <a:buFont typeface="Gill Sans"/>
              <a:buNone/>
            </a:pPr>
            <a:r>
              <a:rPr lang="en-US" sz="1400" b="1">
                <a:solidFill>
                  <a:srgbClr val="AD9C63"/>
                </a:solidFill>
              </a:rPr>
              <a:t>Loan Pool Analytics</a:t>
            </a:r>
          </a:p>
        </p:txBody>
      </p:sp>
      <p:sp>
        <p:nvSpPr>
          <p:cNvPr id="28677" name="Rectangle 4"/>
          <p:cNvSpPr>
            <a:spLocks noChangeArrowheads="1"/>
          </p:cNvSpPr>
          <p:nvPr/>
        </p:nvSpPr>
        <p:spPr bwMode="auto">
          <a:xfrm>
            <a:off x="1927225" y="1052513"/>
            <a:ext cx="7704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0000"/>
              </a:spcBef>
              <a:buClr>
                <a:srgbClr val="B0B755"/>
              </a:buClr>
              <a:buFont typeface="Gill Sans"/>
              <a:buNone/>
            </a:pPr>
            <a:r>
              <a:rPr lang="en-US" b="1"/>
              <a:t>Assess and thoroughly understand the risk and the developments in the changing mortgage markets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2017713" y="815975"/>
            <a:ext cx="6894512"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lgn="ctr" eaLnBrk="0" hangingPunct="0">
              <a:spcBef>
                <a:spcPct val="40000"/>
              </a:spcBef>
              <a:buClr>
                <a:srgbClr val="B0B755"/>
              </a:buClr>
              <a:buFont typeface="Gill Sans"/>
              <a:buChar char="–"/>
              <a:defRPr sz="1200">
                <a:solidFill>
                  <a:srgbClr val="0C274B"/>
                </a:solidFill>
                <a:latin typeface="Gill Sans"/>
              </a:defRPr>
            </a:lvl1pPr>
            <a:lvl2pPr marL="742950" indent="-285750" algn="ctr" eaLnBrk="0" hangingPunct="0">
              <a:spcBef>
                <a:spcPct val="40000"/>
              </a:spcBef>
              <a:buClr>
                <a:srgbClr val="B0B755"/>
              </a:buClr>
              <a:buFont typeface="Gill Sans"/>
              <a:buChar char="–"/>
              <a:defRPr sz="1200">
                <a:solidFill>
                  <a:srgbClr val="0C274B"/>
                </a:solidFill>
                <a:latin typeface="Gill Sans"/>
              </a:defRPr>
            </a:lvl2pPr>
            <a:lvl3pPr marL="1143000" indent="-228600" algn="ctr" eaLnBrk="0" hangingPunct="0">
              <a:spcBef>
                <a:spcPct val="40000"/>
              </a:spcBef>
              <a:buClr>
                <a:srgbClr val="B0B755"/>
              </a:buClr>
              <a:buFont typeface="Gill Sans"/>
              <a:buChar char="–"/>
              <a:defRPr sz="1200">
                <a:solidFill>
                  <a:srgbClr val="0C274B"/>
                </a:solidFill>
                <a:latin typeface="Gill Sans"/>
              </a:defRPr>
            </a:lvl3pPr>
            <a:lvl4pPr marL="1600200" indent="-228600" algn="ctr" eaLnBrk="0" hangingPunct="0">
              <a:spcBef>
                <a:spcPct val="40000"/>
              </a:spcBef>
              <a:buClr>
                <a:srgbClr val="B0B755"/>
              </a:buClr>
              <a:buFont typeface="Gill Sans"/>
              <a:buChar char="–"/>
              <a:defRPr sz="1200">
                <a:solidFill>
                  <a:srgbClr val="0C274B"/>
                </a:solidFill>
                <a:latin typeface="Gill Sans"/>
              </a:defRPr>
            </a:lvl4pPr>
            <a:lvl5pPr marL="2057400" indent="-228600" algn="ctr" eaLnBrk="0" hangingPunct="0">
              <a:spcBef>
                <a:spcPct val="40000"/>
              </a:spcBef>
              <a:buClr>
                <a:srgbClr val="B0B755"/>
              </a:buClr>
              <a:buFont typeface="Gill Sans"/>
              <a:buChar char="–"/>
              <a:defRPr sz="1200">
                <a:solidFill>
                  <a:srgbClr val="0C274B"/>
                </a:solidFill>
                <a:latin typeface="Gill Sans"/>
              </a:defRPr>
            </a:lvl5pPr>
            <a:lvl6pPr marL="25146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just">
              <a:spcBef>
                <a:spcPct val="100000"/>
              </a:spcBef>
              <a:buClr>
                <a:srgbClr val="AD9C63"/>
              </a:buClr>
              <a:buFont typeface="Wingdings" pitchFamily="2" charset="2"/>
              <a:buNone/>
            </a:pPr>
            <a:r>
              <a:rPr lang="en-US" sz="900" dirty="0">
                <a:latin typeface="Times New Roman" pitchFamily="18" charset="0"/>
              </a:rPr>
              <a:t>	The data and information used in the accompanying Analysis contained herein have been obtained from sources that Dynamic Credit Partners Europe BV (“Dynamic”) and/or its affiliates (collectively, the “Dynamic Group”) believe to be reliable, subject to change without notice, its accuracy is not guaranteed, and it may not contain all material information concerning the securities which may be the subject of the analysis.  Neither Dynamic nor its affiliates make any representation regarding, or assume responsibility or liability for, the accuracy or completeness of, or any errors or omissions in, any information that is part of the analysis.</a:t>
            </a:r>
          </a:p>
          <a:p>
            <a:pPr algn="just">
              <a:spcBef>
                <a:spcPct val="100000"/>
              </a:spcBef>
              <a:buClr>
                <a:srgbClr val="AD9C63"/>
              </a:buClr>
              <a:buFont typeface="Wingdings" pitchFamily="2" charset="2"/>
              <a:buNone/>
            </a:pPr>
            <a:r>
              <a:rPr lang="en-US" sz="900" dirty="0">
                <a:latin typeface="Times New Roman" pitchFamily="18" charset="0"/>
              </a:rPr>
              <a:t>	Dynamic may have relied upon certain quantitative and qualitative assumptions when preparing the analysis which may not be articulated as part of the analysis.  The realization of the assumptions on which the analysis was based are subject to significant uncertainties, </a:t>
            </a:r>
            <a:r>
              <a:rPr lang="en-US" sz="900" dirty="0" err="1">
                <a:latin typeface="Times New Roman" pitchFamily="18" charset="0"/>
              </a:rPr>
              <a:t>variabilities</a:t>
            </a:r>
            <a:r>
              <a:rPr lang="en-US" sz="900" dirty="0">
                <a:latin typeface="Times New Roman" pitchFamily="18" charset="0"/>
              </a:rPr>
              <a:t> and contingencies and may change materially in response to small changes in the elements that comprise the assumptions, including the interaction of such elements. Furthermore, the assumptions on which the analysis was based may be necessarily arbitrary, may made as of the date of the analysis, do not necessarily reflect historical experience with respect to securities similar to those that may be the contained in the analysis, and does not constitute a precise prediction as to future events.  Because of the uncertainties and subjective judgments inherent in selecting the assumptions and on which the analysis was based and because future events and circumstances cannot be predicted, the actual results realized may differ materially from those projected in the Analysis. </a:t>
            </a:r>
          </a:p>
          <a:p>
            <a:pPr algn="just">
              <a:spcBef>
                <a:spcPct val="100000"/>
              </a:spcBef>
              <a:buClr>
                <a:srgbClr val="AD9C63"/>
              </a:buClr>
              <a:buFont typeface="Wingdings" pitchFamily="2" charset="2"/>
              <a:buNone/>
            </a:pPr>
            <a:r>
              <a:rPr lang="en-US" sz="900" dirty="0">
                <a:latin typeface="Times New Roman" pitchFamily="18" charset="0"/>
              </a:rPr>
              <a:t>	The Analysis is based in part on Dynamic’s interpretation of some of the applicable legal documentation for the transaction. The legal documentation for any structured product is complicated, may not cover all possible situations and may be subject to varying interpretations. Although Dynamic believes it has made a reasonable interpretation of the language in the applicable documents in conducting the Analysis, there can be no assurance that these interpretations are correct, are consistent with all other provisions within the documents, or that the documents would not be interpreted in materially different ways by a court or legal authority.</a:t>
            </a:r>
          </a:p>
          <a:p>
            <a:pPr algn="just">
              <a:spcBef>
                <a:spcPct val="100000"/>
              </a:spcBef>
              <a:buClr>
                <a:srgbClr val="AD9C63"/>
              </a:buClr>
              <a:buFont typeface="Wingdings" pitchFamily="2" charset="2"/>
              <a:buNone/>
            </a:pPr>
            <a:r>
              <a:rPr lang="en-US" sz="900" dirty="0">
                <a:latin typeface="Times New Roman" pitchFamily="18" charset="0"/>
              </a:rPr>
              <a:t>	Nothing included in the analysis constitutes any representations or warranty by Dynamic as to future performance.  No representation or warranty is made by Dynamic as to the reasonableness, accuracy or sufficiency of the assumptions upon which the analysis was based or as to any other financial information that is contained in the analysis, including the assumptions on which they were based. </a:t>
            </a:r>
          </a:p>
          <a:p>
            <a:pPr algn="just">
              <a:spcBef>
                <a:spcPct val="100000"/>
              </a:spcBef>
              <a:buClr>
                <a:srgbClr val="AD9C63"/>
              </a:buClr>
              <a:buFont typeface="Wingdings" pitchFamily="2" charset="2"/>
              <a:buNone/>
            </a:pPr>
            <a:r>
              <a:rPr lang="en-US" sz="900" dirty="0">
                <a:latin typeface="Times New Roman" pitchFamily="18" charset="0"/>
              </a:rPr>
              <a:t>	Members of the Dynamic Group shall not be liable for (</a:t>
            </a:r>
            <a:r>
              <a:rPr lang="en-US" sz="900" dirty="0" err="1">
                <a:latin typeface="Times New Roman" pitchFamily="18" charset="0"/>
              </a:rPr>
              <a:t>i</a:t>
            </a:r>
            <a:r>
              <a:rPr lang="en-US" sz="900" dirty="0">
                <a:latin typeface="Times New Roman" pitchFamily="18" charset="0"/>
              </a:rPr>
              <a:t>) the accuracy or completeness of, or any errors or omissions in, any information contained in the analysis, (ii) any indirect, incidental consequential or special damages, or (iii) any other type of damages which may arise from your or any other party’s use of the data or analysis contained herein except to the extent such damages are found by a final judgment of a court to be solely caused by the willful misconduct, bad faith or gross negligence of Dynamic. Dynamic may own, or manage entities that may own, the securities that are subject to this analysis.  </a:t>
            </a:r>
          </a:p>
          <a:p>
            <a:pPr algn="just">
              <a:spcBef>
                <a:spcPct val="100000"/>
              </a:spcBef>
              <a:buClr>
                <a:srgbClr val="AD9C63"/>
              </a:buClr>
              <a:buFont typeface="Wingdings" pitchFamily="2" charset="2"/>
              <a:buNone/>
            </a:pPr>
            <a:r>
              <a:rPr lang="en-US" sz="900" dirty="0">
                <a:latin typeface="Times New Roman" pitchFamily="18" charset="0"/>
              </a:rPr>
              <a:t>	The information that contained in the analysis should not be construed as financial, legal, investment, tax, or other advice. You ultimately must rely upon your own examination and professional advisors, including legal counsel and accountants as to the legal, economic, tax, regulatory, or accounting treatment, suitability, and other aspects of the analysis.  Dynamic does not assume any responsibility for investment decisions.  Any of Dynamic’s analysis may be forwarded to your clients but must contain appropriate disclaimers per the paragraphs above.</a:t>
            </a:r>
          </a:p>
          <a:p>
            <a:pPr algn="just">
              <a:spcBef>
                <a:spcPct val="100000"/>
              </a:spcBef>
              <a:buClr>
                <a:srgbClr val="AD9C63"/>
              </a:buClr>
              <a:buFont typeface="Wingdings" pitchFamily="2" charset="2"/>
              <a:buNone/>
            </a:pPr>
            <a:r>
              <a:rPr lang="en-US" sz="900" dirty="0">
                <a:latin typeface="Times New Roman" pitchFamily="18" charset="0"/>
              </a:rPr>
              <a:t>	This document is for informational purposes and does not constitute an offer to sell or buy any securities, and may not be relied upon in connection with any offer to sell or buy any securities.</a:t>
            </a:r>
          </a:p>
          <a:p>
            <a:pPr algn="just" eaLnBrk="1" hangingPunct="1">
              <a:spcBef>
                <a:spcPct val="0"/>
              </a:spcBef>
              <a:buClrTx/>
              <a:buFontTx/>
              <a:buNone/>
            </a:pPr>
            <a:endParaRPr lang="en-GB" sz="900" i="1" dirty="0">
              <a:latin typeface="Times New Roman" pitchFamily="18" charset="0"/>
            </a:endParaRPr>
          </a:p>
        </p:txBody>
      </p:sp>
      <p:sp>
        <p:nvSpPr>
          <p:cNvPr id="4099" name="Title 2"/>
          <p:cNvSpPr>
            <a:spLocks noGrp="1"/>
          </p:cNvSpPr>
          <p:nvPr>
            <p:ph type="title"/>
          </p:nvPr>
        </p:nvSpPr>
        <p:spPr>
          <a:xfrm>
            <a:off x="2133600" y="266700"/>
            <a:ext cx="6980238" cy="368300"/>
          </a:xfrm>
        </p:spPr>
        <p:txBody>
          <a:bodyPr/>
          <a:lstStyle/>
          <a:p>
            <a:r>
              <a:rPr lang="en-US" smtClean="0"/>
              <a:t>Disclaimer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92696"/>
            <a:ext cx="6975475" cy="4718050"/>
          </a:xfrm>
        </p:spPr>
        <p:txBody>
          <a:bodyPr/>
          <a:lstStyle/>
          <a:p>
            <a:endParaRPr lang="en-US" dirty="0" smtClean="0"/>
          </a:p>
          <a:p>
            <a:pPr marL="692150" lvl="1" indent="-342900">
              <a:buNone/>
            </a:pPr>
            <a:endParaRPr lang="en-US" dirty="0" smtClean="0"/>
          </a:p>
          <a:p>
            <a:pPr eaLnBrk="0" hangingPunct="0">
              <a:buClrTx/>
              <a:buNone/>
            </a:pPr>
            <a:endParaRPr lang="en-GB" i="1" dirty="0" smtClean="0">
              <a:latin typeface="Times New Roman" pitchFamily="18" charset="0"/>
            </a:endParaRPr>
          </a:p>
          <a:p>
            <a:endParaRPr lang="en-US" dirty="0" smtClean="0"/>
          </a:p>
          <a:p>
            <a:endParaRPr lang="en-US" dirty="0" smtClean="0"/>
          </a:p>
        </p:txBody>
      </p:sp>
      <p:sp>
        <p:nvSpPr>
          <p:cNvPr id="9" name="Rectangle 8"/>
          <p:cNvSpPr/>
          <p:nvPr/>
        </p:nvSpPr>
        <p:spPr>
          <a:xfrm>
            <a:off x="7040101" y="1844824"/>
            <a:ext cx="4608055" cy="314894"/>
          </a:xfrm>
          <a:prstGeom prst="rect">
            <a:avLst/>
          </a:prstGeom>
        </p:spPr>
        <p:txBody>
          <a:bodyPr wrap="square">
            <a:spAutoFit/>
          </a:bodyPr>
          <a:lstStyle/>
          <a:p>
            <a:pPr marL="171450" lvl="0" indent="-171450" algn="l">
              <a:lnSpc>
                <a:spcPct val="150000"/>
              </a:lnSpc>
              <a:buFont typeface="Wingdings" pitchFamily="2" charset="2"/>
              <a:buChar char="Ø"/>
            </a:pPr>
            <a:r>
              <a:rPr lang="en-US" sz="1100" b="1" i="1" dirty="0" smtClean="0"/>
              <a:t>Loan Pool Aggregated Statistics</a:t>
            </a:r>
            <a:endParaRPr lang="en-US" sz="1100" b="1" i="1" dirty="0"/>
          </a:p>
        </p:txBody>
      </p:sp>
      <p:sp>
        <p:nvSpPr>
          <p:cNvPr id="10" name="Rectangle 9"/>
          <p:cNvSpPr/>
          <p:nvPr/>
        </p:nvSpPr>
        <p:spPr>
          <a:xfrm>
            <a:off x="1882171" y="4842298"/>
            <a:ext cx="4608055" cy="314894"/>
          </a:xfrm>
          <a:prstGeom prst="rect">
            <a:avLst/>
          </a:prstGeom>
        </p:spPr>
        <p:txBody>
          <a:bodyPr wrap="square">
            <a:spAutoFit/>
          </a:bodyPr>
          <a:lstStyle/>
          <a:p>
            <a:pPr marL="171450" lvl="0" indent="-171450" algn="l">
              <a:lnSpc>
                <a:spcPct val="150000"/>
              </a:lnSpc>
              <a:buFont typeface="Wingdings" pitchFamily="2" charset="2"/>
              <a:buChar char="Ø"/>
            </a:pPr>
            <a:r>
              <a:rPr lang="en-US" sz="1100" b="1" i="1" dirty="0" smtClean="0"/>
              <a:t>Loan Pool Characteristics Distribution</a:t>
            </a:r>
            <a:endParaRPr lang="en-US" sz="11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51" y="908720"/>
            <a:ext cx="6455093" cy="2824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050" y="2996952"/>
            <a:ext cx="4324826" cy="3231833"/>
          </a:xfrm>
          <a:prstGeom prst="rect">
            <a:avLst/>
          </a:prstGeom>
        </p:spPr>
      </p:pic>
      <p:sp>
        <p:nvSpPr>
          <p:cNvPr id="6" name="Rectangle 5"/>
          <p:cNvSpPr/>
          <p:nvPr/>
        </p:nvSpPr>
        <p:spPr>
          <a:xfrm>
            <a:off x="279187" y="3913311"/>
            <a:ext cx="1503873" cy="307777"/>
          </a:xfrm>
          <a:prstGeom prst="rect">
            <a:avLst/>
          </a:prstGeom>
        </p:spPr>
        <p:txBody>
          <a:bodyPr wrap="none">
            <a:spAutoFit/>
          </a:bodyPr>
          <a:lstStyle/>
          <a:p>
            <a:pPr lvl="0" algn="l">
              <a:buNone/>
            </a:pPr>
            <a:r>
              <a:rPr lang="en-US" sz="1400" b="1" dirty="0" smtClean="0">
                <a:solidFill>
                  <a:srgbClr val="AD9C63"/>
                </a:solidFill>
              </a:rPr>
              <a:t>Loan Pool View</a:t>
            </a:r>
            <a:endParaRPr lang="en-US" sz="1400" b="1" dirty="0">
              <a:solidFill>
                <a:srgbClr val="AD9C63"/>
              </a:solidFill>
            </a:endParaRPr>
          </a:p>
        </p:txBody>
      </p:sp>
      <p:sp>
        <p:nvSpPr>
          <p:cNvPr id="12" name="Rectangle 2"/>
          <p:cNvSpPr>
            <a:spLocks noGrp="1" noChangeArrowheads="1"/>
          </p:cNvSpPr>
          <p:nvPr>
            <p:ph type="title"/>
          </p:nvPr>
        </p:nvSpPr>
        <p:spPr>
          <a:xfrm>
            <a:off x="2147638" y="266184"/>
            <a:ext cx="6980238" cy="369332"/>
          </a:xfrm>
        </p:spPr>
        <p:txBody>
          <a:bodyPr/>
          <a:lstStyle/>
          <a:p>
            <a:pPr eaLnBrk="1" hangingPunct="1"/>
            <a:r>
              <a:rPr lang="en-US" dirty="0"/>
              <a:t>Transparency Tool – Mortgage Pool Analytics</a:t>
            </a:r>
            <a:endParaRPr lang="en-GB" dirty="0" smtClean="0"/>
          </a:p>
        </p:txBody>
      </p:sp>
    </p:spTree>
    <p:extLst>
      <p:ext uri="{BB962C8B-B14F-4D97-AF65-F5344CB8AC3E}">
        <p14:creationId xmlns:p14="http://schemas.microsoft.com/office/powerpoint/2010/main" val="257111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3367236" y="3212976"/>
            <a:ext cx="6120680" cy="3073822"/>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Transparency Tool – </a:t>
            </a:r>
            <a:r>
              <a:rPr lang="en-US" dirty="0"/>
              <a:t>Mortgage Pool </a:t>
            </a:r>
            <a:r>
              <a:rPr lang="en-US" dirty="0" smtClean="0"/>
              <a:t>Analytics</a:t>
            </a:r>
            <a:endParaRPr lang="en-US" dirty="0"/>
          </a:p>
        </p:txBody>
      </p:sp>
      <p:sp>
        <p:nvSpPr>
          <p:cNvPr id="9" name="Rectangle 8"/>
          <p:cNvSpPr/>
          <p:nvPr/>
        </p:nvSpPr>
        <p:spPr>
          <a:xfrm>
            <a:off x="1351012" y="4653136"/>
            <a:ext cx="2150882" cy="1311128"/>
          </a:xfrm>
          <a:prstGeom prst="rect">
            <a:avLst/>
          </a:prstGeom>
        </p:spPr>
        <p:txBody>
          <a:bodyPr wrap="square">
            <a:spAutoFit/>
          </a:bodyPr>
          <a:lstStyle/>
          <a:p>
            <a:pPr marL="171450" lvl="0" indent="-171450" algn="l">
              <a:lnSpc>
                <a:spcPct val="150000"/>
              </a:lnSpc>
              <a:buFont typeface="Wingdings" pitchFamily="2" charset="2"/>
              <a:buChar char="Ø"/>
            </a:pPr>
            <a:r>
              <a:rPr lang="en-US" sz="1100" b="1" i="1" dirty="0" smtClean="0"/>
              <a:t>Loan Level Screening</a:t>
            </a:r>
          </a:p>
          <a:p>
            <a:pPr marL="171450" lvl="0" indent="-171450" algn="l">
              <a:lnSpc>
                <a:spcPct val="150000"/>
              </a:lnSpc>
              <a:buFont typeface="Wingdings" pitchFamily="2" charset="2"/>
              <a:buChar char="Ø"/>
            </a:pPr>
            <a:r>
              <a:rPr lang="en-US" sz="1100" b="1" i="1" dirty="0" smtClean="0"/>
              <a:t>Collateral View</a:t>
            </a:r>
          </a:p>
          <a:p>
            <a:pPr marL="171450" lvl="0" indent="-171450" algn="l">
              <a:lnSpc>
                <a:spcPct val="150000"/>
              </a:lnSpc>
              <a:buFont typeface="Wingdings" pitchFamily="2" charset="2"/>
              <a:buChar char="Ø"/>
            </a:pPr>
            <a:r>
              <a:rPr lang="en-US" sz="1100" b="1" i="1" dirty="0" smtClean="0"/>
              <a:t>Borrower Affordability</a:t>
            </a:r>
          </a:p>
          <a:p>
            <a:pPr marL="171450" lvl="0" indent="-171450" algn="l">
              <a:lnSpc>
                <a:spcPct val="150000"/>
              </a:lnSpc>
              <a:buFont typeface="Wingdings" pitchFamily="2" charset="2"/>
              <a:buChar char="Ø"/>
            </a:pPr>
            <a:r>
              <a:rPr lang="en-US" sz="1100" b="1" i="1" dirty="0" smtClean="0"/>
              <a:t>Loan Refinanceability</a:t>
            </a:r>
          </a:p>
        </p:txBody>
      </p:sp>
      <p:sp>
        <p:nvSpPr>
          <p:cNvPr id="10" name="Rectangle 9"/>
          <p:cNvSpPr/>
          <p:nvPr/>
        </p:nvSpPr>
        <p:spPr>
          <a:xfrm>
            <a:off x="7940343" y="1097881"/>
            <a:ext cx="2123637" cy="667875"/>
          </a:xfrm>
          <a:prstGeom prst="rect">
            <a:avLst/>
          </a:prstGeom>
        </p:spPr>
        <p:txBody>
          <a:bodyPr wrap="square">
            <a:spAutoFit/>
          </a:bodyPr>
          <a:lstStyle/>
          <a:p>
            <a:pPr marL="171450" lvl="0" indent="-171450" algn="l">
              <a:lnSpc>
                <a:spcPct val="150000"/>
              </a:lnSpc>
              <a:buFont typeface="Wingdings" pitchFamily="2" charset="2"/>
              <a:buChar char="Ø"/>
            </a:pPr>
            <a:r>
              <a:rPr lang="en-US" sz="1100" b="1" i="1" dirty="0" smtClean="0"/>
              <a:t>Characteristics Tree Map</a:t>
            </a:r>
          </a:p>
          <a:p>
            <a:pPr marL="171450" lvl="0" indent="-171450" algn="l">
              <a:lnSpc>
                <a:spcPct val="150000"/>
              </a:lnSpc>
              <a:buFont typeface="Wingdings" pitchFamily="2" charset="2"/>
              <a:buChar char="Ø"/>
            </a:pPr>
            <a:r>
              <a:rPr lang="en-US" sz="1100" b="1" i="1" dirty="0" smtClean="0"/>
              <a:t>Risk Bucketing</a:t>
            </a:r>
            <a:endParaRPr lang="en-US" sz="1100" b="1" i="1" dirty="0"/>
          </a:p>
        </p:txBody>
      </p:sp>
      <p:sp>
        <p:nvSpPr>
          <p:cNvPr id="6" name="Rectangle 5"/>
          <p:cNvSpPr/>
          <p:nvPr/>
        </p:nvSpPr>
        <p:spPr>
          <a:xfrm>
            <a:off x="54868" y="3356992"/>
            <a:ext cx="1584176" cy="1538883"/>
          </a:xfrm>
          <a:prstGeom prst="rect">
            <a:avLst/>
          </a:prstGeom>
        </p:spPr>
        <p:txBody>
          <a:bodyPr wrap="square">
            <a:spAutoFit/>
          </a:bodyPr>
          <a:lstStyle/>
          <a:p>
            <a:pPr lvl="0">
              <a:spcBef>
                <a:spcPts val="600"/>
              </a:spcBef>
              <a:buNone/>
            </a:pPr>
            <a:r>
              <a:rPr lang="en-US" sz="1400" b="1" dirty="0" smtClean="0">
                <a:solidFill>
                  <a:srgbClr val="AD9C63"/>
                </a:solidFill>
              </a:rPr>
              <a:t>Loan Pool </a:t>
            </a:r>
          </a:p>
          <a:p>
            <a:pPr lvl="0">
              <a:spcBef>
                <a:spcPts val="600"/>
              </a:spcBef>
              <a:buNone/>
            </a:pPr>
            <a:r>
              <a:rPr lang="en-US" sz="1400" b="1" dirty="0" smtClean="0">
                <a:solidFill>
                  <a:srgbClr val="AD9C63"/>
                </a:solidFill>
              </a:rPr>
              <a:t>Smart Analytics</a:t>
            </a:r>
          </a:p>
          <a:p>
            <a:pPr lvl="0">
              <a:spcBef>
                <a:spcPts val="600"/>
              </a:spcBef>
              <a:buNone/>
            </a:pPr>
            <a:r>
              <a:rPr lang="en-US" sz="1400" b="1" dirty="0" smtClean="0">
                <a:solidFill>
                  <a:srgbClr val="AD9C63"/>
                </a:solidFill>
              </a:rPr>
              <a:t>to analyze hundreds of thousands of loans</a:t>
            </a:r>
          </a:p>
        </p:txBody>
      </p:sp>
      <p:pic>
        <p:nvPicPr>
          <p:cNvPr id="81922" name="Picture 2"/>
          <p:cNvPicPr>
            <a:picLocks noChangeAspect="1" noChangeArrowheads="1"/>
          </p:cNvPicPr>
          <p:nvPr/>
        </p:nvPicPr>
        <p:blipFill>
          <a:blip r:embed="rId4" cstate="print"/>
          <a:srcRect/>
          <a:stretch>
            <a:fillRect/>
          </a:stretch>
        </p:blipFill>
        <p:spPr bwMode="auto">
          <a:xfrm>
            <a:off x="3385960" y="790809"/>
            <a:ext cx="4599146" cy="2726055"/>
          </a:xfrm>
          <a:prstGeom prst="rect">
            <a:avLst/>
          </a:prstGeom>
          <a:noFill/>
          <a:ln w="9525">
            <a:noFill/>
            <a:miter lim="800000"/>
            <a:headEnd/>
            <a:tailEnd/>
          </a:ln>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196" y="764704"/>
            <a:ext cx="4724400" cy="2952750"/>
          </a:xfrm>
          <a:prstGeom prst="rect">
            <a:avLst/>
          </a:prstGeom>
        </p:spPr>
      </p:pic>
    </p:spTree>
    <p:extLst>
      <p:ext uri="{BB962C8B-B14F-4D97-AF65-F5344CB8AC3E}">
        <p14:creationId xmlns:p14="http://schemas.microsoft.com/office/powerpoint/2010/main" val="138005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2133600" y="266700"/>
            <a:ext cx="6980238" cy="368300"/>
          </a:xfrm>
        </p:spPr>
        <p:txBody>
          <a:bodyPr/>
          <a:lstStyle/>
          <a:p>
            <a:r>
              <a:rPr lang="en-US" smtClean="0"/>
              <a:t>Transparency Tool – Loan Pool Analytics</a:t>
            </a:r>
          </a:p>
        </p:txBody>
      </p:sp>
      <p:sp>
        <p:nvSpPr>
          <p:cNvPr id="31747" name="Rectangle 5"/>
          <p:cNvSpPr>
            <a:spLocks noChangeArrowheads="1"/>
          </p:cNvSpPr>
          <p:nvPr/>
        </p:nvSpPr>
        <p:spPr bwMode="auto">
          <a:xfrm>
            <a:off x="414338" y="2565400"/>
            <a:ext cx="13890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buClr>
                <a:srgbClr val="B0B755"/>
              </a:buClr>
              <a:buFont typeface="Gill Sans"/>
              <a:buNone/>
            </a:pPr>
            <a:r>
              <a:rPr lang="en-US" sz="1400" b="1">
                <a:solidFill>
                  <a:srgbClr val="AD9C63"/>
                </a:solidFill>
              </a:rPr>
              <a:t>Loan Pool </a:t>
            </a:r>
          </a:p>
          <a:p>
            <a:pPr>
              <a:spcBef>
                <a:spcPct val="40000"/>
              </a:spcBef>
              <a:buClr>
                <a:srgbClr val="B0B755"/>
              </a:buClr>
              <a:buFont typeface="Gill Sans"/>
              <a:buNone/>
            </a:pPr>
            <a:r>
              <a:rPr lang="en-US" sz="1400" b="1">
                <a:solidFill>
                  <a:srgbClr val="AD9C63"/>
                </a:solidFill>
              </a:rPr>
              <a:t>Micro / Macro </a:t>
            </a:r>
          </a:p>
          <a:p>
            <a:pPr>
              <a:spcBef>
                <a:spcPct val="40000"/>
              </a:spcBef>
              <a:buClr>
                <a:srgbClr val="B0B755"/>
              </a:buClr>
              <a:buFont typeface="Gill Sans"/>
              <a:buNone/>
            </a:pPr>
            <a:r>
              <a:rPr lang="en-US" sz="1400" b="1">
                <a:solidFill>
                  <a:srgbClr val="AD9C63"/>
                </a:solidFill>
              </a:rPr>
              <a:t>Modeling</a:t>
            </a:r>
          </a:p>
        </p:txBody>
      </p:sp>
      <p:sp>
        <p:nvSpPr>
          <p:cNvPr id="31748" name="Rectangle 9"/>
          <p:cNvSpPr>
            <a:spLocks noChangeArrowheads="1"/>
          </p:cNvSpPr>
          <p:nvPr/>
        </p:nvSpPr>
        <p:spPr bwMode="auto">
          <a:xfrm>
            <a:off x="4879975" y="3730625"/>
            <a:ext cx="39592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Loan Level Default Probabilities and Rating Scenarios</a:t>
            </a:r>
          </a:p>
        </p:txBody>
      </p:sp>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175" y="836613"/>
            <a:ext cx="2520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9"/>
          <p:cNvSpPr>
            <a:spLocks noChangeArrowheads="1"/>
          </p:cNvSpPr>
          <p:nvPr/>
        </p:nvSpPr>
        <p:spPr bwMode="auto">
          <a:xfrm>
            <a:off x="4591050" y="854075"/>
            <a:ext cx="39608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Micro/Macro Modeling Inputs</a:t>
            </a:r>
          </a:p>
        </p:txBody>
      </p:sp>
      <p:pic>
        <p:nvPicPr>
          <p:cNvPr id="317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3644900"/>
            <a:ext cx="273526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513" y="4292600"/>
            <a:ext cx="2717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20"/>
          <p:cNvSpPr>
            <a:spLocks noChangeArrowheads="1"/>
          </p:cNvSpPr>
          <p:nvPr/>
        </p:nvSpPr>
        <p:spPr bwMode="auto">
          <a:xfrm>
            <a:off x="6391275" y="4894263"/>
            <a:ext cx="25400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At the Loan Level: Debt Service Capacity and Refinancing Ability</a:t>
            </a:r>
          </a:p>
        </p:txBody>
      </p:sp>
      <p:pic>
        <p:nvPicPr>
          <p:cNvPr id="317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2788" y="1341438"/>
            <a:ext cx="2759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22"/>
          <p:cNvSpPr>
            <a:spLocks noChangeArrowheads="1"/>
          </p:cNvSpPr>
          <p:nvPr/>
        </p:nvSpPr>
        <p:spPr bwMode="auto">
          <a:xfrm>
            <a:off x="5153025" y="2781300"/>
            <a:ext cx="3960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Rate, Unemployment, Inflation, Wage, House Price Scenarios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2133600" y="266700"/>
            <a:ext cx="6980238" cy="368300"/>
          </a:xfrm>
        </p:spPr>
        <p:txBody>
          <a:bodyPr/>
          <a:lstStyle/>
          <a:p>
            <a:r>
              <a:rPr lang="en-US" smtClean="0"/>
              <a:t>Transparency Tool – Loan Pool Analytics</a:t>
            </a:r>
          </a:p>
        </p:txBody>
      </p:sp>
      <p:sp>
        <p:nvSpPr>
          <p:cNvPr id="32771" name="Rectangle 5"/>
          <p:cNvSpPr>
            <a:spLocks noChangeArrowheads="1"/>
          </p:cNvSpPr>
          <p:nvPr/>
        </p:nvSpPr>
        <p:spPr bwMode="auto">
          <a:xfrm>
            <a:off x="414338" y="2565400"/>
            <a:ext cx="1546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buClr>
                <a:srgbClr val="B0B755"/>
              </a:buClr>
              <a:buFont typeface="Gill Sans"/>
              <a:buNone/>
            </a:pPr>
            <a:r>
              <a:rPr lang="en-US" sz="1400" b="1">
                <a:solidFill>
                  <a:srgbClr val="AD9C63"/>
                </a:solidFill>
              </a:rPr>
              <a:t>Loan Pool </a:t>
            </a:r>
          </a:p>
          <a:p>
            <a:pPr>
              <a:spcBef>
                <a:spcPct val="40000"/>
              </a:spcBef>
              <a:buClr>
                <a:srgbClr val="B0B755"/>
              </a:buClr>
              <a:buFont typeface="Gill Sans"/>
              <a:buNone/>
            </a:pPr>
            <a:r>
              <a:rPr lang="en-US" sz="1400" b="1">
                <a:solidFill>
                  <a:srgbClr val="AD9C63"/>
                </a:solidFill>
              </a:rPr>
              <a:t>Cash Flows and</a:t>
            </a:r>
          </a:p>
          <a:p>
            <a:pPr>
              <a:spcBef>
                <a:spcPct val="40000"/>
              </a:spcBef>
              <a:buClr>
                <a:srgbClr val="B0B755"/>
              </a:buClr>
              <a:buFont typeface="Gill Sans"/>
              <a:buNone/>
            </a:pPr>
            <a:r>
              <a:rPr lang="en-US" sz="1400" b="1">
                <a:solidFill>
                  <a:srgbClr val="AD9C63"/>
                </a:solidFill>
              </a:rPr>
              <a:t>Valuation</a:t>
            </a:r>
          </a:p>
        </p:txBody>
      </p:sp>
      <p:sp>
        <p:nvSpPr>
          <p:cNvPr id="32772" name="Rectangle 8"/>
          <p:cNvSpPr>
            <a:spLocks noChangeArrowheads="1"/>
          </p:cNvSpPr>
          <p:nvPr/>
        </p:nvSpPr>
        <p:spPr bwMode="auto">
          <a:xfrm>
            <a:off x="6319838" y="4751388"/>
            <a:ext cx="2836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Default, Prepayments Scenario Simulations</a:t>
            </a:r>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3778250"/>
            <a:ext cx="23590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38" y="4437063"/>
            <a:ext cx="24003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p:cNvPicPr>
            <a:picLocks noChangeAspect="1" noChangeArrowheads="1"/>
          </p:cNvPicPr>
          <p:nvPr/>
        </p:nvPicPr>
        <p:blipFill>
          <a:blip r:embed="rId5">
            <a:extLst>
              <a:ext uri="{28A0092B-C50C-407E-A947-70E740481C1C}">
                <a14:useLocalDpi xmlns:a14="http://schemas.microsoft.com/office/drawing/2010/main" val="0"/>
              </a:ext>
            </a:extLst>
          </a:blip>
          <a:srcRect l="-2" r="1653" b="2287"/>
          <a:stretch>
            <a:fillRect/>
          </a:stretch>
        </p:blipFill>
        <p:spPr bwMode="auto">
          <a:xfrm>
            <a:off x="2143125" y="947738"/>
            <a:ext cx="2376488"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813" y="1920875"/>
            <a:ext cx="3354387"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9"/>
          <p:cNvSpPr>
            <a:spLocks noChangeArrowheads="1"/>
          </p:cNvSpPr>
          <p:nvPr/>
        </p:nvSpPr>
        <p:spPr bwMode="auto">
          <a:xfrm>
            <a:off x="4159250" y="1341438"/>
            <a:ext cx="2124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Loan Level Valuation</a:t>
            </a:r>
          </a:p>
        </p:txBody>
      </p:sp>
      <p:sp>
        <p:nvSpPr>
          <p:cNvPr id="32778" name="Rectangle 18"/>
          <p:cNvSpPr>
            <a:spLocks noChangeArrowheads="1"/>
          </p:cNvSpPr>
          <p:nvPr/>
        </p:nvSpPr>
        <p:spPr bwMode="auto">
          <a:xfrm>
            <a:off x="7442200" y="2597150"/>
            <a:ext cx="2376488" cy="66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spcBef>
                <a:spcPct val="40000"/>
              </a:spcBef>
              <a:buClr>
                <a:srgbClr val="B0B755"/>
              </a:buClr>
              <a:buFont typeface="Wingdings" pitchFamily="2" charset="2"/>
              <a:buChar char="Ø"/>
            </a:pPr>
            <a:r>
              <a:rPr lang="en-US" sz="1100" b="1" i="1"/>
              <a:t>Pool Cash Flows</a:t>
            </a:r>
          </a:p>
          <a:p>
            <a:pPr marL="171450" indent="-171450">
              <a:lnSpc>
                <a:spcPct val="150000"/>
              </a:lnSpc>
              <a:spcBef>
                <a:spcPct val="40000"/>
              </a:spcBef>
              <a:buClr>
                <a:srgbClr val="B0B755"/>
              </a:buClr>
              <a:buFont typeface="Wingdings" pitchFamily="2" charset="2"/>
              <a:buChar char="Ø"/>
            </a:pPr>
            <a:r>
              <a:rPr lang="en-US" sz="1100" b="1" i="1"/>
              <a:t>Structuring Cash Flows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Marketing\TTool\Short ppt for Quion\untitled.jpg"/>
          <p:cNvPicPr>
            <a:picLocks noChangeAspect="1" noChangeArrowheads="1"/>
          </p:cNvPicPr>
          <p:nvPr/>
        </p:nvPicPr>
        <p:blipFill>
          <a:blip r:embed="rId3" cstate="print"/>
          <a:srcRect/>
          <a:stretch>
            <a:fillRect/>
          </a:stretch>
        </p:blipFill>
        <p:spPr bwMode="auto">
          <a:xfrm>
            <a:off x="2367697" y="1480807"/>
            <a:ext cx="3976049" cy="2976721"/>
          </a:xfrm>
          <a:prstGeom prst="rect">
            <a:avLst/>
          </a:prstGeom>
          <a:noFill/>
        </p:spPr>
      </p:pic>
      <p:sp>
        <p:nvSpPr>
          <p:cNvPr id="4" name="Title 3"/>
          <p:cNvSpPr>
            <a:spLocks noGrp="1"/>
          </p:cNvSpPr>
          <p:nvPr>
            <p:ph type="title"/>
          </p:nvPr>
        </p:nvSpPr>
        <p:spPr/>
        <p:txBody>
          <a:bodyPr/>
          <a:lstStyle/>
          <a:p>
            <a:r>
              <a:rPr lang="en-US" dirty="0" smtClean="0"/>
              <a:t>Transparency Tool – </a:t>
            </a:r>
            <a:r>
              <a:rPr lang="en-US" dirty="0"/>
              <a:t>Mortgage Pool </a:t>
            </a:r>
            <a:r>
              <a:rPr lang="en-US" dirty="0" smtClean="0"/>
              <a:t>Analytics</a:t>
            </a:r>
            <a:endParaRPr lang="en-US" dirty="0"/>
          </a:p>
        </p:txBody>
      </p:sp>
      <p:sp>
        <p:nvSpPr>
          <p:cNvPr id="6" name="Rectangle 5"/>
          <p:cNvSpPr/>
          <p:nvPr/>
        </p:nvSpPr>
        <p:spPr>
          <a:xfrm>
            <a:off x="414908" y="2420888"/>
            <a:ext cx="2222083" cy="1212640"/>
          </a:xfrm>
          <a:prstGeom prst="rect">
            <a:avLst/>
          </a:prstGeom>
        </p:spPr>
        <p:txBody>
          <a:bodyPr wrap="none">
            <a:spAutoFit/>
          </a:bodyPr>
          <a:lstStyle/>
          <a:p>
            <a:pPr lvl="0" algn="l">
              <a:buNone/>
            </a:pPr>
            <a:r>
              <a:rPr lang="en-US" sz="1400" b="1" dirty="0" smtClean="0">
                <a:solidFill>
                  <a:srgbClr val="AD9C63"/>
                </a:solidFill>
              </a:rPr>
              <a:t>Loan Pool </a:t>
            </a:r>
          </a:p>
          <a:p>
            <a:pPr lvl="0" algn="l">
              <a:buNone/>
            </a:pPr>
            <a:r>
              <a:rPr lang="en-US" sz="1400" b="1" dirty="0" smtClean="0">
                <a:solidFill>
                  <a:srgbClr val="AD9C63"/>
                </a:solidFill>
              </a:rPr>
              <a:t>Screening and </a:t>
            </a:r>
          </a:p>
          <a:p>
            <a:pPr lvl="0" algn="l">
              <a:buNone/>
            </a:pPr>
            <a:r>
              <a:rPr lang="en-US" sz="1400" b="1" dirty="0" smtClean="0">
                <a:solidFill>
                  <a:srgbClr val="AD9C63"/>
                </a:solidFill>
              </a:rPr>
              <a:t>Solutions for High-Risk </a:t>
            </a:r>
          </a:p>
          <a:p>
            <a:pPr lvl="0" algn="l">
              <a:buNone/>
            </a:pPr>
            <a:r>
              <a:rPr lang="en-US" sz="1400" b="1" dirty="0" smtClean="0">
                <a:solidFill>
                  <a:srgbClr val="AD9C63"/>
                </a:solidFill>
              </a:rPr>
              <a:t>Mortgages</a:t>
            </a:r>
          </a:p>
        </p:txBody>
      </p:sp>
      <p:sp>
        <p:nvSpPr>
          <p:cNvPr id="15" name="Oval 14"/>
          <p:cNvSpPr>
            <a:spLocks noChangeAspect="1"/>
          </p:cNvSpPr>
          <p:nvPr/>
        </p:nvSpPr>
        <p:spPr bwMode="auto">
          <a:xfrm>
            <a:off x="2863183" y="1520928"/>
            <a:ext cx="1296135" cy="403245"/>
          </a:xfrm>
          <a:prstGeom prst="ellipse">
            <a:avLst/>
          </a:prstGeom>
          <a:noFill/>
          <a:ln w="9525" cap="sq"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519113" marR="0" indent="-179388" algn="ctr" defTabSz="914400" rtl="0" eaLnBrk="1" fontAlgn="base" latinLnBrk="0" hangingPunct="1">
              <a:lnSpc>
                <a:spcPct val="100000"/>
              </a:lnSpc>
              <a:spcBef>
                <a:spcPct val="40000"/>
              </a:spcBef>
              <a:spcAft>
                <a:spcPct val="0"/>
              </a:spcAft>
              <a:buClr>
                <a:srgbClr val="B0B755"/>
              </a:buClr>
              <a:buSzTx/>
              <a:buFont typeface="Gill Sans" pitchFamily="-107" charset="0"/>
              <a:buChar char="–"/>
              <a:tabLst/>
            </a:pPr>
            <a:endParaRPr kumimoji="0" lang="en-US" sz="1200" b="0" i="0" u="none" strike="noStrike" cap="none" normalizeH="0" baseline="0" smtClean="0">
              <a:ln>
                <a:noFill/>
              </a:ln>
              <a:solidFill>
                <a:srgbClr val="0C274B"/>
              </a:solidFill>
              <a:effectLst/>
              <a:latin typeface="Gill Sans" pitchFamily="-107" charset="0"/>
            </a:endParaRPr>
          </a:p>
        </p:txBody>
      </p:sp>
      <p:sp>
        <p:nvSpPr>
          <p:cNvPr id="16" name="Rectangle 15"/>
          <p:cNvSpPr/>
          <p:nvPr/>
        </p:nvSpPr>
        <p:spPr>
          <a:xfrm>
            <a:off x="2863180" y="1174676"/>
            <a:ext cx="1436737" cy="220424"/>
          </a:xfrm>
          <a:prstGeom prst="rect">
            <a:avLst/>
          </a:prstGeom>
        </p:spPr>
        <p:txBody>
          <a:bodyPr wrap="square">
            <a:spAutoFit/>
          </a:bodyPr>
          <a:lstStyle/>
          <a:p>
            <a:pPr marL="171450" lvl="0" indent="-171450" algn="l">
              <a:lnSpc>
                <a:spcPct val="150000"/>
              </a:lnSpc>
              <a:buNone/>
            </a:pPr>
            <a:r>
              <a:rPr lang="en-US" sz="1100" b="1" i="1" dirty="0" smtClean="0"/>
              <a:t>RESTRUCTURE ?</a:t>
            </a:r>
          </a:p>
        </p:txBody>
      </p:sp>
      <p:sp>
        <p:nvSpPr>
          <p:cNvPr id="17" name="Oval 16"/>
          <p:cNvSpPr>
            <a:spLocks noChangeAspect="1"/>
          </p:cNvSpPr>
          <p:nvPr/>
        </p:nvSpPr>
        <p:spPr bwMode="auto">
          <a:xfrm>
            <a:off x="4015310" y="2492901"/>
            <a:ext cx="1466397" cy="691281"/>
          </a:xfrm>
          <a:prstGeom prst="ellipse">
            <a:avLst/>
          </a:prstGeom>
          <a:noFill/>
          <a:ln w="9525" cap="sq"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519113" marR="0" indent="-179388" algn="ctr" defTabSz="914400" rtl="0" eaLnBrk="1" fontAlgn="base" latinLnBrk="0" hangingPunct="1">
              <a:lnSpc>
                <a:spcPct val="100000"/>
              </a:lnSpc>
              <a:spcBef>
                <a:spcPct val="40000"/>
              </a:spcBef>
              <a:spcAft>
                <a:spcPct val="0"/>
              </a:spcAft>
              <a:buClr>
                <a:srgbClr val="B0B755"/>
              </a:buClr>
              <a:buSzTx/>
              <a:buFont typeface="Gill Sans" pitchFamily="-107" charset="0"/>
              <a:buChar char="–"/>
              <a:tabLst/>
            </a:pPr>
            <a:endParaRPr kumimoji="0" lang="en-US" sz="1200" b="0" i="0" u="none" strike="noStrike" cap="none" normalizeH="0" baseline="0" smtClean="0">
              <a:ln>
                <a:noFill/>
              </a:ln>
              <a:solidFill>
                <a:srgbClr val="0C274B"/>
              </a:solidFill>
              <a:effectLst/>
              <a:latin typeface="Gill Sans" pitchFamily="-107" charset="0"/>
            </a:endParaRPr>
          </a:p>
        </p:txBody>
      </p:sp>
      <p:sp>
        <p:nvSpPr>
          <p:cNvPr id="18" name="Rectangle 17"/>
          <p:cNvSpPr/>
          <p:nvPr/>
        </p:nvSpPr>
        <p:spPr>
          <a:xfrm>
            <a:off x="5743500" y="2636912"/>
            <a:ext cx="1135182" cy="349018"/>
          </a:xfrm>
          <a:prstGeom prst="rect">
            <a:avLst/>
          </a:prstGeom>
        </p:spPr>
        <p:txBody>
          <a:bodyPr wrap="square">
            <a:spAutoFit/>
          </a:bodyPr>
          <a:lstStyle/>
          <a:p>
            <a:pPr marL="171450" lvl="0" indent="-171450" algn="l">
              <a:buNone/>
            </a:pPr>
            <a:r>
              <a:rPr lang="en-US" sz="1100" b="1" i="1" dirty="0" smtClean="0"/>
              <a:t>ACTIVELY</a:t>
            </a:r>
          </a:p>
          <a:p>
            <a:pPr marL="171450" lvl="0" indent="-171450" algn="l">
              <a:buNone/>
            </a:pPr>
            <a:r>
              <a:rPr lang="en-US" sz="1100" b="1" i="1" dirty="0" smtClean="0"/>
              <a:t>MONITOR</a:t>
            </a:r>
          </a:p>
        </p:txBody>
      </p:sp>
      <p:sp>
        <p:nvSpPr>
          <p:cNvPr id="20" name="Rectangle 19"/>
          <p:cNvSpPr/>
          <p:nvPr/>
        </p:nvSpPr>
        <p:spPr>
          <a:xfrm>
            <a:off x="2641954" y="4292600"/>
            <a:ext cx="3677610" cy="276999"/>
          </a:xfrm>
          <a:prstGeom prst="rect">
            <a:avLst/>
          </a:prstGeom>
        </p:spPr>
        <p:txBody>
          <a:bodyPr wrap="none">
            <a:spAutoFit/>
          </a:bodyPr>
          <a:lstStyle/>
          <a:p>
            <a:pPr marL="171450" lvl="0" indent="-171450" algn="l">
              <a:lnSpc>
                <a:spcPct val="150000"/>
              </a:lnSpc>
              <a:buNone/>
            </a:pPr>
            <a:r>
              <a:rPr lang="en-US" sz="800" b="1" i="1" dirty="0" smtClean="0">
                <a:solidFill>
                  <a:schemeClr val="tx1"/>
                </a:solidFill>
                <a:latin typeface="+mj-lt"/>
              </a:rPr>
              <a:t>Color represents the Loss Given Default :  Color Code: Red - High /  Blue - Low</a:t>
            </a:r>
          </a:p>
        </p:txBody>
      </p:sp>
      <p:pic>
        <p:nvPicPr>
          <p:cNvPr id="19" name="Picture 18" descr="\\DYNAMICSERVER\RedirectedFolders\cosminneamtu\Desktop\TTool Screen Shots\SShot7.bmp"/>
          <p:cNvPicPr>
            <a:picLocks noChangeAspect="1" noChangeArrowheads="1"/>
          </p:cNvPicPr>
          <p:nvPr/>
        </p:nvPicPr>
        <p:blipFill>
          <a:blip r:embed="rId4" cstate="print"/>
          <a:srcRect l="4500"/>
          <a:stretch>
            <a:fillRect/>
          </a:stretch>
        </p:blipFill>
        <p:spPr bwMode="auto">
          <a:xfrm>
            <a:off x="6941369" y="4201057"/>
            <a:ext cx="2592289" cy="1892239"/>
          </a:xfrm>
          <a:prstGeom prst="rect">
            <a:avLst/>
          </a:prstGeom>
          <a:noFill/>
        </p:spPr>
      </p:pic>
      <p:sp>
        <p:nvSpPr>
          <p:cNvPr id="21" name="Rectangle 20"/>
          <p:cNvSpPr/>
          <p:nvPr/>
        </p:nvSpPr>
        <p:spPr>
          <a:xfrm>
            <a:off x="3943300" y="4921137"/>
            <a:ext cx="3312367" cy="667875"/>
          </a:xfrm>
          <a:prstGeom prst="rect">
            <a:avLst/>
          </a:prstGeom>
        </p:spPr>
        <p:txBody>
          <a:bodyPr wrap="square">
            <a:spAutoFit/>
          </a:bodyPr>
          <a:lstStyle>
            <a:defPPr>
              <a:defRPr lang="en-GB"/>
            </a:defPPr>
            <a:lvl1pPr algn="ctr" rtl="0" fontAlgn="base">
              <a:spcBef>
                <a:spcPct val="40000"/>
              </a:spcBef>
              <a:spcAft>
                <a:spcPct val="0"/>
              </a:spcAft>
              <a:buClr>
                <a:srgbClr val="B0B755"/>
              </a:buClr>
              <a:buFont typeface="Gill Sans" pitchFamily="-107" charset="0"/>
              <a:buChar char="–"/>
              <a:defRPr sz="1200" kern="1200">
                <a:solidFill>
                  <a:srgbClr val="0C274B"/>
                </a:solidFill>
                <a:latin typeface="Gill Sans" pitchFamily="-107" charset="0"/>
                <a:ea typeface="+mn-ea"/>
                <a:cs typeface="+mn-cs"/>
              </a:defRPr>
            </a:lvl1pPr>
            <a:lvl2pPr marL="457200" algn="ctr" rtl="0" fontAlgn="base">
              <a:spcBef>
                <a:spcPct val="40000"/>
              </a:spcBef>
              <a:spcAft>
                <a:spcPct val="0"/>
              </a:spcAft>
              <a:buClr>
                <a:srgbClr val="B0B755"/>
              </a:buClr>
              <a:buFont typeface="Gill Sans" pitchFamily="-107" charset="0"/>
              <a:buChar char="–"/>
              <a:defRPr sz="1200" kern="1200">
                <a:solidFill>
                  <a:srgbClr val="0C274B"/>
                </a:solidFill>
                <a:latin typeface="Gill Sans" pitchFamily="-107" charset="0"/>
                <a:ea typeface="+mn-ea"/>
                <a:cs typeface="+mn-cs"/>
              </a:defRPr>
            </a:lvl2pPr>
            <a:lvl3pPr marL="914400" algn="ctr" rtl="0" fontAlgn="base">
              <a:spcBef>
                <a:spcPct val="40000"/>
              </a:spcBef>
              <a:spcAft>
                <a:spcPct val="0"/>
              </a:spcAft>
              <a:buClr>
                <a:srgbClr val="B0B755"/>
              </a:buClr>
              <a:buFont typeface="Gill Sans" pitchFamily="-107" charset="0"/>
              <a:buChar char="–"/>
              <a:defRPr sz="1200" kern="1200">
                <a:solidFill>
                  <a:srgbClr val="0C274B"/>
                </a:solidFill>
                <a:latin typeface="Gill Sans" pitchFamily="-107" charset="0"/>
                <a:ea typeface="+mn-ea"/>
                <a:cs typeface="+mn-cs"/>
              </a:defRPr>
            </a:lvl3pPr>
            <a:lvl4pPr marL="1371600" algn="ctr" rtl="0" fontAlgn="base">
              <a:spcBef>
                <a:spcPct val="40000"/>
              </a:spcBef>
              <a:spcAft>
                <a:spcPct val="0"/>
              </a:spcAft>
              <a:buClr>
                <a:srgbClr val="B0B755"/>
              </a:buClr>
              <a:buFont typeface="Gill Sans" pitchFamily="-107" charset="0"/>
              <a:buChar char="–"/>
              <a:defRPr sz="1200" kern="1200">
                <a:solidFill>
                  <a:srgbClr val="0C274B"/>
                </a:solidFill>
                <a:latin typeface="Gill Sans" pitchFamily="-107" charset="0"/>
                <a:ea typeface="+mn-ea"/>
                <a:cs typeface="+mn-cs"/>
              </a:defRPr>
            </a:lvl4pPr>
            <a:lvl5pPr marL="1828800" algn="ctr" rtl="0" fontAlgn="base">
              <a:spcBef>
                <a:spcPct val="40000"/>
              </a:spcBef>
              <a:spcAft>
                <a:spcPct val="0"/>
              </a:spcAft>
              <a:buClr>
                <a:srgbClr val="B0B755"/>
              </a:buClr>
              <a:buFont typeface="Gill Sans" pitchFamily="-107" charset="0"/>
              <a:buChar char="–"/>
              <a:defRPr sz="1200" kern="1200">
                <a:solidFill>
                  <a:srgbClr val="0C274B"/>
                </a:solidFill>
                <a:latin typeface="Gill Sans" pitchFamily="-107" charset="0"/>
                <a:ea typeface="+mn-ea"/>
                <a:cs typeface="+mn-cs"/>
              </a:defRPr>
            </a:lvl5pPr>
            <a:lvl6pPr marL="2286000" algn="l" defTabSz="914400" rtl="0" eaLnBrk="1" latinLnBrk="0" hangingPunct="1">
              <a:defRPr sz="1200" kern="1200">
                <a:solidFill>
                  <a:srgbClr val="0C274B"/>
                </a:solidFill>
                <a:latin typeface="Gill Sans" pitchFamily="-107" charset="0"/>
                <a:ea typeface="+mn-ea"/>
                <a:cs typeface="+mn-cs"/>
              </a:defRPr>
            </a:lvl6pPr>
            <a:lvl7pPr marL="2743200" algn="l" defTabSz="914400" rtl="0" eaLnBrk="1" latinLnBrk="0" hangingPunct="1">
              <a:defRPr sz="1200" kern="1200">
                <a:solidFill>
                  <a:srgbClr val="0C274B"/>
                </a:solidFill>
                <a:latin typeface="Gill Sans" pitchFamily="-107" charset="0"/>
                <a:ea typeface="+mn-ea"/>
                <a:cs typeface="+mn-cs"/>
              </a:defRPr>
            </a:lvl7pPr>
            <a:lvl8pPr marL="3200400" algn="l" defTabSz="914400" rtl="0" eaLnBrk="1" latinLnBrk="0" hangingPunct="1">
              <a:defRPr sz="1200" kern="1200">
                <a:solidFill>
                  <a:srgbClr val="0C274B"/>
                </a:solidFill>
                <a:latin typeface="Gill Sans" pitchFamily="-107" charset="0"/>
                <a:ea typeface="+mn-ea"/>
                <a:cs typeface="+mn-cs"/>
              </a:defRPr>
            </a:lvl8pPr>
            <a:lvl9pPr marL="3657600" algn="l" defTabSz="914400" rtl="0" eaLnBrk="1" latinLnBrk="0" hangingPunct="1">
              <a:defRPr sz="1200" kern="1200">
                <a:solidFill>
                  <a:srgbClr val="0C274B"/>
                </a:solidFill>
                <a:latin typeface="Gill Sans" pitchFamily="-107" charset="0"/>
                <a:ea typeface="+mn-ea"/>
                <a:cs typeface="+mn-cs"/>
              </a:defRPr>
            </a:lvl9pPr>
          </a:lstStyle>
          <a:p>
            <a:pPr marL="171450" lvl="0" indent="-171450" algn="l">
              <a:lnSpc>
                <a:spcPct val="150000"/>
              </a:lnSpc>
              <a:buFont typeface="Wingdings" pitchFamily="2" charset="2"/>
              <a:buChar char="Ø"/>
            </a:pPr>
            <a:r>
              <a:rPr lang="en-US" sz="1100" b="1" i="1" dirty="0" smtClean="0"/>
              <a:t>Loan Level Impact on Return-on-Equity</a:t>
            </a:r>
          </a:p>
          <a:p>
            <a:pPr marL="171450" lvl="0" indent="-171450" algn="l">
              <a:lnSpc>
                <a:spcPct val="150000"/>
              </a:lnSpc>
              <a:buFont typeface="Wingdings" pitchFamily="2" charset="2"/>
              <a:buChar char="Ø"/>
            </a:pPr>
            <a:r>
              <a:rPr lang="en-US" sz="1100" b="1" i="1" dirty="0" smtClean="0"/>
              <a:t>Solutions to optimize </a:t>
            </a:r>
            <a:r>
              <a:rPr lang="en-US" sz="1100" b="1" i="1" dirty="0"/>
              <a:t>Return-on-Equity</a:t>
            </a:r>
            <a:endParaRPr lang="en-US" sz="1100" b="1" i="1" dirty="0" smtClean="0"/>
          </a:p>
        </p:txBody>
      </p:sp>
    </p:spTree>
    <p:extLst>
      <p:ext uri="{BB962C8B-B14F-4D97-AF65-F5344CB8AC3E}">
        <p14:creationId xmlns:p14="http://schemas.microsoft.com/office/powerpoint/2010/main" val="2942700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92696"/>
            <a:ext cx="6975475" cy="4718050"/>
          </a:xfrm>
        </p:spPr>
        <p:txBody>
          <a:bodyPr/>
          <a:lstStyle/>
          <a:p>
            <a:endParaRPr lang="en-US" dirty="0" smtClean="0"/>
          </a:p>
          <a:p>
            <a:pPr marL="692150" lvl="1" indent="-342900">
              <a:buNone/>
            </a:pPr>
            <a:endParaRPr lang="en-US" dirty="0" smtClean="0"/>
          </a:p>
          <a:p>
            <a:pPr eaLnBrk="0" hangingPunct="0">
              <a:buClrTx/>
              <a:buNone/>
            </a:pPr>
            <a:endParaRPr lang="en-GB" i="1" dirty="0" smtClean="0">
              <a:latin typeface="Times New Roman" pitchFamily="18" charset="0"/>
            </a:endParaRPr>
          </a:p>
          <a:p>
            <a:endParaRPr lang="en-US" dirty="0" smtClean="0"/>
          </a:p>
          <a:p>
            <a:endParaRPr lang="en-US" dirty="0" smtClean="0"/>
          </a:p>
        </p:txBody>
      </p:sp>
      <p:sp>
        <p:nvSpPr>
          <p:cNvPr id="4" name="Title 3"/>
          <p:cNvSpPr>
            <a:spLocks noGrp="1"/>
          </p:cNvSpPr>
          <p:nvPr>
            <p:ph type="title"/>
          </p:nvPr>
        </p:nvSpPr>
        <p:spPr/>
        <p:txBody>
          <a:bodyPr/>
          <a:lstStyle/>
          <a:p>
            <a:r>
              <a:rPr lang="en-US" dirty="0" smtClean="0"/>
              <a:t>Transparency Tool in a Nutshell</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041325746"/>
              </p:ext>
            </p:extLst>
          </p:nvPr>
        </p:nvGraphicFramePr>
        <p:xfrm>
          <a:off x="1855068" y="1268760"/>
          <a:ext cx="6949440"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247556" y="2564904"/>
            <a:ext cx="1512168" cy="261610"/>
          </a:xfrm>
          <a:prstGeom prst="rect">
            <a:avLst/>
          </a:prstGeom>
          <a:noFill/>
        </p:spPr>
        <p:txBody>
          <a:bodyPr wrap="square">
            <a:spAutoFit/>
          </a:bodyPr>
          <a:lstStyle/>
          <a:p>
            <a:pPr lvl="0">
              <a:buNone/>
            </a:pPr>
            <a:r>
              <a:rPr lang="en-US" sz="1100" b="1" dirty="0">
                <a:solidFill>
                  <a:schemeClr val="bg2">
                    <a:lumMod val="25000"/>
                  </a:schemeClr>
                </a:solidFill>
              </a:rPr>
              <a:t>Transparency</a:t>
            </a:r>
            <a:endParaRPr lang="en-US" sz="1100" dirty="0">
              <a:solidFill>
                <a:schemeClr val="bg2">
                  <a:lumMod val="25000"/>
                </a:schemeClr>
              </a:solidFill>
            </a:endParaRPr>
          </a:p>
        </p:txBody>
      </p:sp>
    </p:spTree>
    <p:extLst>
      <p:ext uri="{BB962C8B-B14F-4D97-AF65-F5344CB8AC3E}">
        <p14:creationId xmlns:p14="http://schemas.microsoft.com/office/powerpoint/2010/main" val="400346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33600" y="266700"/>
            <a:ext cx="6980238" cy="368300"/>
          </a:xfrm>
        </p:spPr>
        <p:txBody>
          <a:bodyPr/>
          <a:lstStyle/>
          <a:p>
            <a:r>
              <a:rPr lang="en-US" smtClean="0"/>
              <a:t>Overview</a:t>
            </a:r>
          </a:p>
        </p:txBody>
      </p:sp>
      <p:sp>
        <p:nvSpPr>
          <p:cNvPr id="3" name="Content Placeholder 2"/>
          <p:cNvSpPr>
            <a:spLocks noGrp="1"/>
          </p:cNvSpPr>
          <p:nvPr>
            <p:ph idx="1"/>
          </p:nvPr>
        </p:nvSpPr>
        <p:spPr/>
        <p:txBody>
          <a:bodyPr/>
          <a:lstStyle/>
          <a:p>
            <a:pPr marL="0" indent="0">
              <a:buFont typeface="Arial" pitchFamily="34" charset="0"/>
              <a:buNone/>
              <a:defRPr/>
            </a:pPr>
            <a:endParaRPr lang="en-US" dirty="0" smtClean="0"/>
          </a:p>
          <a:p>
            <a:pPr>
              <a:defRPr/>
            </a:pPr>
            <a:r>
              <a:rPr lang="en-US" dirty="0" smtClean="0"/>
              <a:t>Dutch mortgage market overview</a:t>
            </a:r>
          </a:p>
          <a:p>
            <a:pPr>
              <a:defRPr/>
            </a:pPr>
            <a:r>
              <a:rPr lang="en-US" dirty="0" smtClean="0"/>
              <a:t>Drivers of mortgage default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184"/>
            <a:ext cx="6980238" cy="369332"/>
          </a:xfrm>
        </p:spPr>
        <p:txBody>
          <a:bodyPr/>
          <a:lstStyle/>
          <a:p>
            <a:r>
              <a:rPr lang="en-GB" dirty="0"/>
              <a:t>Main figures and indicators of the </a:t>
            </a:r>
            <a:r>
              <a:rPr lang="en-GB" dirty="0" smtClean="0"/>
              <a:t>Netherlands</a:t>
            </a:r>
            <a:endParaRPr lang="en-GB" dirty="0"/>
          </a:p>
        </p:txBody>
      </p:sp>
      <p:sp>
        <p:nvSpPr>
          <p:cNvPr id="3" name="Content Placeholder 2"/>
          <p:cNvSpPr>
            <a:spLocks noGrp="1"/>
          </p:cNvSpPr>
          <p:nvPr>
            <p:ph idx="1"/>
          </p:nvPr>
        </p:nvSpPr>
        <p:spPr>
          <a:xfrm>
            <a:off x="485776" y="980728"/>
            <a:ext cx="8623300" cy="4523581"/>
          </a:xfrm>
        </p:spPr>
        <p:txBody>
          <a:bodyPr/>
          <a:lstStyle/>
          <a:p>
            <a:pPr marL="0" indent="0" defTabSz="762000">
              <a:spcBef>
                <a:spcPct val="25000"/>
              </a:spcBef>
              <a:buNone/>
            </a:pP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GB" sz="1200" b="1" dirty="0">
                <a:latin typeface="Times New Roman" pitchFamily="18" charset="0"/>
                <a:cs typeface="Times New Roman" pitchFamily="18" charset="0"/>
              </a:rPr>
              <a:t>#</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Period  </a:t>
            </a:r>
            <a:endParaRPr lang="en-US" sz="1200" b="1"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Population	</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16,778,025</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December 2012 </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Households	</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7,512,824</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2012</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Housing				</a:t>
            </a:r>
            <a:r>
              <a:rPr lang="en-US" sz="1200" dirty="0" smtClean="0">
                <a:latin typeface="Times New Roman" pitchFamily="18" charset="0"/>
                <a:cs typeface="Times New Roman" pitchFamily="18" charset="0"/>
              </a:rPr>
              <a:t>7,140,800 (100%)</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2012</a:t>
            </a:r>
            <a:endParaRPr lang="en-US" sz="1200" dirty="0">
              <a:latin typeface="Times New Roman" pitchFamily="18" charset="0"/>
              <a:cs typeface="Times New Roman" pitchFamily="18" charset="0"/>
            </a:endParaRPr>
          </a:p>
          <a:p>
            <a:pPr marL="628650" lvl="1" indent="-171450" defTabSz="762000">
              <a:spcBef>
                <a:spcPct val="25000"/>
              </a:spcBef>
              <a:buFont typeface="Arial" pitchFamily="34" charset="0"/>
              <a:buChar char="•"/>
            </a:pPr>
            <a:r>
              <a:rPr lang="en-US" sz="1200" dirty="0" smtClean="0">
                <a:latin typeface="Times New Roman" pitchFamily="18" charset="0"/>
                <a:cs typeface="Times New Roman" pitchFamily="18" charset="0"/>
              </a:rPr>
              <a:t>Rental			          2,905,000 (40.7%) 		2012</a:t>
            </a:r>
          </a:p>
          <a:p>
            <a:pPr marL="966787" lvl="2" indent="-171450" defTabSz="762000">
              <a:spcBef>
                <a:spcPct val="25000"/>
              </a:spcBef>
              <a:buFont typeface="Arial" pitchFamily="34" charset="0"/>
              <a:buChar char="•"/>
            </a:pPr>
            <a:r>
              <a:rPr lang="en-US" sz="1200" dirty="0" smtClean="0">
                <a:latin typeface="Times New Roman" pitchFamily="18" charset="0"/>
                <a:cs typeface="Times New Roman" pitchFamily="18" charset="0"/>
              </a:rPr>
              <a:t>Social			                       2,114,900 (29.6%)		2012</a:t>
            </a:r>
          </a:p>
          <a:p>
            <a:pPr marL="966787" lvl="2" indent="-171450" defTabSz="762000">
              <a:spcBef>
                <a:spcPct val="25000"/>
              </a:spcBef>
              <a:buFont typeface="Arial" pitchFamily="34" charset="0"/>
              <a:buChar char="•"/>
            </a:pPr>
            <a:r>
              <a:rPr lang="en-US" sz="1200" dirty="0" smtClean="0">
                <a:latin typeface="Times New Roman" pitchFamily="18" charset="0"/>
                <a:cs typeface="Times New Roman" pitchFamily="18" charset="0"/>
              </a:rPr>
              <a:t>Private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790,100    (11.1%)          	2012</a:t>
            </a:r>
          </a:p>
          <a:p>
            <a:pPr marL="628650" lvl="1" indent="-171450" defTabSz="762000">
              <a:spcBef>
                <a:spcPct val="25000"/>
              </a:spcBef>
              <a:buFont typeface="Arial" pitchFamily="34" charset="0"/>
              <a:buChar char="•"/>
            </a:pPr>
            <a:r>
              <a:rPr lang="en-US" sz="1200" dirty="0" smtClean="0">
                <a:latin typeface="Times New Roman" pitchFamily="18" charset="0"/>
                <a:cs typeface="Times New Roman" pitchFamily="18" charset="0"/>
              </a:rPr>
              <a:t>Owner-occupied		          4,235,800 (59.3%)		2012</a:t>
            </a:r>
          </a:p>
          <a:p>
            <a:pPr marL="190500" indent="-190500" defTabSz="762000">
              <a:spcBef>
                <a:spcPct val="25000"/>
              </a:spcBef>
              <a:buFont typeface="Symbol" pitchFamily="18" charset="2"/>
              <a:buChar char="·"/>
            </a:pPr>
            <a:r>
              <a:rPr lang="en-US" sz="1200" dirty="0" smtClean="0">
                <a:latin typeface="Times New Roman" pitchFamily="18" charset="0"/>
                <a:cs typeface="Times New Roman" pitchFamily="18" charset="0"/>
              </a:rPr>
              <a:t>Mortgages</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4,167,000</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2009</a:t>
            </a:r>
            <a:endParaRPr lang="en-US" sz="1200" dirty="0">
              <a:latin typeface="Times New Roman" pitchFamily="18" charset="0"/>
              <a:cs typeface="Times New Roman" pitchFamily="18" charset="0"/>
            </a:endParaRPr>
          </a:p>
          <a:p>
            <a:pPr marL="628650" lvl="1" indent="-171450" defTabSz="762000">
              <a:spcBef>
                <a:spcPct val="25000"/>
              </a:spcBef>
              <a:buFont typeface="Arial" pitchFamily="34" charset="0"/>
              <a:buChar char="•"/>
            </a:pPr>
            <a:r>
              <a:rPr lang="en-US" sz="1200" dirty="0" smtClean="0">
                <a:latin typeface="Times New Roman" pitchFamily="18" charset="0"/>
                <a:cs typeface="Times New Roman" pitchFamily="18" charset="0"/>
              </a:rPr>
              <a:t>Single product		          2,907,000 (~50% I/O)		2009</a:t>
            </a:r>
          </a:p>
          <a:p>
            <a:pPr marL="628650" lvl="1" indent="-171450" defTabSz="762000">
              <a:spcBef>
                <a:spcPct val="25000"/>
              </a:spcBef>
              <a:buFont typeface="Arial" pitchFamily="34" charset="0"/>
              <a:buChar char="•"/>
            </a:pPr>
            <a:r>
              <a:rPr lang="en-US" sz="1200" dirty="0" smtClean="0">
                <a:latin typeface="Times New Roman" pitchFamily="18" charset="0"/>
                <a:cs typeface="Times New Roman" pitchFamily="18" charset="0"/>
              </a:rPr>
              <a:t>Multiple product		          1,259,000 (~75% I/O)		2009</a:t>
            </a:r>
          </a:p>
          <a:p>
            <a:pPr marL="190500" indent="-190500" defTabSz="762000">
              <a:spcBef>
                <a:spcPct val="25000"/>
              </a:spcBef>
              <a:buFont typeface="Symbol" pitchFamily="18" charset="2"/>
              <a:buChar char="·"/>
            </a:pPr>
            <a:r>
              <a:rPr lang="en-US" sz="1200" dirty="0" smtClean="0">
                <a:latin typeface="Times New Roman" pitchFamily="18" charset="0"/>
                <a:cs typeface="Times New Roman" pitchFamily="18" charset="0"/>
              </a:rPr>
              <a:t>Average </a:t>
            </a:r>
            <a:r>
              <a:rPr lang="en-US" sz="1200" dirty="0">
                <a:latin typeface="Times New Roman" pitchFamily="18" charset="0"/>
                <a:cs typeface="Times New Roman" pitchFamily="18" charset="0"/>
              </a:rPr>
              <a:t>House Price			€</a:t>
            </a:r>
            <a:r>
              <a:rPr lang="en-US" sz="1200" dirty="0" smtClean="0">
                <a:latin typeface="Times New Roman" pitchFamily="18" charset="0"/>
                <a:cs typeface="Times New Roman" pitchFamily="18" charset="0"/>
              </a:rPr>
              <a:t>210,384</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February 2013</a:t>
            </a: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Average Mortgage			</a:t>
            </a:r>
            <a:r>
              <a:rPr lang="en-US" sz="1200" dirty="0" smtClean="0">
                <a:latin typeface="Times New Roman" pitchFamily="18" charset="0"/>
                <a:cs typeface="Times New Roman" pitchFamily="18" charset="0"/>
              </a:rPr>
              <a:t>€248,416				February 2013</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endParaRPr lang="en-US" sz="1200" dirty="0">
              <a:latin typeface="Times New Roman" pitchFamily="18" charset="0"/>
              <a:cs typeface="Times New Roman" pitchFamily="18" charset="0"/>
            </a:endParaRPr>
          </a:p>
          <a:p>
            <a:pPr defTabSz="762000">
              <a:spcBef>
                <a:spcPct val="25000"/>
              </a:spcBef>
            </a:pP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smtClean="0">
                <a:latin typeface="Times New Roman" pitchFamily="18" charset="0"/>
                <a:cs typeface="Times New Roman" pitchFamily="18" charset="0"/>
              </a:rPr>
              <a:t>Economic growth (y-o-y)</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-0.9%</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4th </a:t>
            </a:r>
            <a:r>
              <a:rPr lang="en-US" sz="1200" dirty="0">
                <a:latin typeface="Times New Roman" pitchFamily="18" charset="0"/>
                <a:cs typeface="Times New Roman" pitchFamily="18" charset="0"/>
              </a:rPr>
              <a:t>Quarter </a:t>
            </a:r>
            <a:r>
              <a:rPr lang="en-US" sz="1200" dirty="0" smtClean="0">
                <a:latin typeface="Times New Roman" pitchFamily="18" charset="0"/>
                <a:cs typeface="Times New Roman" pitchFamily="18" charset="0"/>
              </a:rPr>
              <a:t>2012  </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Unemployment, seasonally adjusted 	</a:t>
            </a:r>
            <a:r>
              <a:rPr lang="en-US" sz="1200" dirty="0" smtClean="0">
                <a:latin typeface="Times New Roman" pitchFamily="18" charset="0"/>
                <a:cs typeface="Times New Roman" pitchFamily="18" charset="0"/>
              </a:rPr>
              <a:t>7.7%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February 2013  </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Consumer </a:t>
            </a:r>
            <a:r>
              <a:rPr lang="en-US" sz="1200" dirty="0" smtClean="0">
                <a:latin typeface="Times New Roman" pitchFamily="18" charset="0"/>
                <a:cs typeface="Times New Roman" pitchFamily="18" charset="0"/>
              </a:rPr>
              <a:t>confidence	</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-44</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February 2013  </a:t>
            </a:r>
            <a:endParaRPr lang="en-US" sz="1200" dirty="0">
              <a:latin typeface="Times New Roman" pitchFamily="18" charset="0"/>
              <a:cs typeface="Times New Roman" pitchFamily="18" charset="0"/>
            </a:endParaRPr>
          </a:p>
          <a:p>
            <a:pPr marL="190500" indent="-190500" defTabSz="762000">
              <a:spcBef>
                <a:spcPct val="25000"/>
              </a:spcBef>
              <a:buFont typeface="Symbol" pitchFamily="18" charset="2"/>
              <a:buChar char="·"/>
            </a:pPr>
            <a:r>
              <a:rPr lang="en-US" sz="1200" dirty="0">
                <a:latin typeface="Times New Roman" pitchFamily="18" charset="0"/>
                <a:cs typeface="Times New Roman" pitchFamily="18" charset="0"/>
              </a:rPr>
              <a:t>Inflation  			</a:t>
            </a:r>
            <a:r>
              <a:rPr lang="en-US" sz="1200" dirty="0" smtClean="0">
                <a:latin typeface="Times New Roman" pitchFamily="18" charset="0"/>
                <a:cs typeface="Times New Roman" pitchFamily="18" charset="0"/>
              </a:rPr>
              <a:t>3.0%</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		February 2013</a:t>
            </a:r>
            <a:endParaRPr lang="en-GB" sz="1200" dirty="0"/>
          </a:p>
        </p:txBody>
      </p:sp>
      <p:sp>
        <p:nvSpPr>
          <p:cNvPr id="4" name="Rectangle 9"/>
          <p:cNvSpPr>
            <a:spLocks noChangeArrowheads="1"/>
          </p:cNvSpPr>
          <p:nvPr>
            <p:custDataLst>
              <p:tags r:id="rId1"/>
            </p:custDataLst>
          </p:nvPr>
        </p:nvSpPr>
        <p:spPr bwMode="auto">
          <a:xfrm>
            <a:off x="774948" y="5877272"/>
            <a:ext cx="3308598" cy="276999"/>
          </a:xfrm>
          <a:prstGeom prst="rect">
            <a:avLst/>
          </a:prstGeom>
          <a:noFill/>
          <a:ln w="9525">
            <a:noFill/>
            <a:miter lim="800000"/>
            <a:headEnd/>
            <a:tailEnd/>
          </a:ln>
        </p:spPr>
        <p:txBody>
          <a:bodyPr wrap="none" lIns="0" tIns="0" rIns="0" bIns="0">
            <a:spAutoFit/>
          </a:bodyPr>
          <a:lstStyle/>
          <a:p>
            <a:pPr marL="469900" indent="-469900" defTabSz="762000" eaLnBrk="0" hangingPunct="0">
              <a:buSzTx/>
              <a:buFontTx/>
              <a:buNone/>
            </a:pPr>
            <a:r>
              <a:rPr lang="en-GB" sz="900" dirty="0" smtClean="0"/>
              <a:t>Sources: Central Bureau of Statistics (2013), </a:t>
            </a:r>
            <a:r>
              <a:rPr lang="en-GB" sz="900" dirty="0" err="1" smtClean="0"/>
              <a:t>Kadaster</a:t>
            </a:r>
            <a:r>
              <a:rPr lang="en-GB" sz="900" dirty="0" smtClean="0"/>
              <a:t> (2013), </a:t>
            </a:r>
          </a:p>
          <a:p>
            <a:pPr marL="469900" indent="-469900" defTabSz="762000" eaLnBrk="0" hangingPunct="0">
              <a:buSzTx/>
              <a:buFontTx/>
              <a:buNone/>
            </a:pPr>
            <a:r>
              <a:rPr lang="en-GB" sz="900" dirty="0" err="1" smtClean="0"/>
              <a:t>WoON</a:t>
            </a:r>
            <a:r>
              <a:rPr lang="en-GB" sz="900" dirty="0" smtClean="0"/>
              <a:t> 2012 (2013), Bureau for Economic Policy Analysis (2013)</a:t>
            </a:r>
            <a:endParaRPr lang="en-GB" sz="900" dirty="0"/>
          </a:p>
        </p:txBody>
      </p:sp>
    </p:spTree>
    <p:extLst>
      <p:ext uri="{BB962C8B-B14F-4D97-AF65-F5344CB8AC3E}">
        <p14:creationId xmlns:p14="http://schemas.microsoft.com/office/powerpoint/2010/main" val="74042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266700"/>
            <a:ext cx="6980238" cy="368300"/>
          </a:xfrm>
        </p:spPr>
        <p:txBody>
          <a:bodyPr/>
          <a:lstStyle/>
          <a:p>
            <a:pPr eaLnBrk="1" hangingPunct="1"/>
            <a:r>
              <a:rPr lang="en-GB" dirty="0" smtClean="0"/>
              <a:t>Dutch Mortgage Market Within the Broader Economic Landscape</a:t>
            </a:r>
          </a:p>
        </p:txBody>
      </p:sp>
      <p:sp>
        <p:nvSpPr>
          <p:cNvPr id="2" name="TextBox 1"/>
          <p:cNvSpPr txBox="1"/>
          <p:nvPr/>
        </p:nvSpPr>
        <p:spPr>
          <a:xfrm>
            <a:off x="7399684" y="5949280"/>
            <a:ext cx="1440160" cy="230832"/>
          </a:xfrm>
          <a:prstGeom prst="rect">
            <a:avLst/>
          </a:prstGeom>
          <a:noFill/>
        </p:spPr>
        <p:txBody>
          <a:bodyPr wrap="square" rtlCol="0">
            <a:spAutoFit/>
          </a:bodyPr>
          <a:lstStyle/>
          <a:p>
            <a:r>
              <a:rPr lang="en-GB" sz="900" dirty="0" smtClean="0"/>
              <a:t>Source: DNB, Oct 2012</a:t>
            </a:r>
            <a:endParaRPr lang="en-GB" sz="900" dirty="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012" y="923508"/>
            <a:ext cx="7418070" cy="509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a:spLocks/>
          </p:cNvSpPr>
          <p:nvPr/>
        </p:nvSpPr>
        <p:spPr bwMode="auto">
          <a:xfrm>
            <a:off x="6391572" y="3681104"/>
            <a:ext cx="864000" cy="684000"/>
          </a:xfrm>
          <a:prstGeom prst="ellipse">
            <a:avLst/>
          </a:prstGeom>
          <a:solidFill>
            <a:srgbClr val="FFFF00"/>
          </a:solidFill>
          <a:ln w="38100" cap="sq" cmpd="sng" algn="ctr">
            <a:solidFill>
              <a:srgbClr val="FF6600"/>
            </a:solidFill>
            <a:prstDash val="solid"/>
            <a:round/>
            <a:headEnd type="none" w="med" len="med"/>
            <a:tailEnd type="none" w="med" len="med"/>
          </a:ln>
          <a:effectLst/>
        </p:spPr>
        <p:txBody>
          <a:bodyPr anchor="ctr">
            <a:spAutoFit/>
          </a:bodyPr>
          <a:lstStyle/>
          <a:p>
            <a:pPr algn="ctr">
              <a:spcBef>
                <a:spcPct val="40000"/>
              </a:spcBef>
              <a:buClr>
                <a:srgbClr val="B0B755"/>
              </a:buClr>
              <a:buFont typeface="Gill Sans" pitchFamily="-107" charset="0"/>
              <a:buNone/>
              <a:defRPr/>
            </a:pPr>
            <a:r>
              <a:rPr lang="en-US" sz="700" b="1" dirty="0" smtClean="0">
                <a:latin typeface="+mn-lt"/>
              </a:rPr>
              <a:t>Risks in the housing market</a:t>
            </a:r>
            <a:endParaRPr lang="en-US" sz="700" b="1" dirty="0">
              <a:latin typeface="+mn-lt"/>
            </a:endParaRPr>
          </a:p>
        </p:txBody>
      </p:sp>
    </p:spTree>
    <p:extLst>
      <p:ext uri="{BB962C8B-B14F-4D97-AF65-F5344CB8AC3E}">
        <p14:creationId xmlns:p14="http://schemas.microsoft.com/office/powerpoint/2010/main" val="113169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3600" y="266700"/>
            <a:ext cx="6980238" cy="368300"/>
          </a:xfrm>
        </p:spPr>
        <p:txBody>
          <a:bodyPr/>
          <a:lstStyle/>
          <a:p>
            <a:r>
              <a:rPr lang="en-US" smtClean="0"/>
              <a:t>Dutch Household Suffer from Heavy Debt Burdens</a:t>
            </a:r>
          </a:p>
        </p:txBody>
      </p:sp>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5138" y="1252538"/>
            <a:ext cx="5062537" cy="3581400"/>
          </a:xfrm>
        </p:spPr>
      </p:pic>
      <p:sp>
        <p:nvSpPr>
          <p:cNvPr id="5" name="Oval 4"/>
          <p:cNvSpPr/>
          <p:nvPr/>
        </p:nvSpPr>
        <p:spPr bwMode="auto">
          <a:xfrm>
            <a:off x="1782763" y="2060575"/>
            <a:ext cx="801687" cy="39052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graphicFrame>
        <p:nvGraphicFramePr>
          <p:cNvPr id="8" name="Chart 7"/>
          <p:cNvGraphicFramePr/>
          <p:nvPr/>
        </p:nvGraphicFramePr>
        <p:xfrm>
          <a:off x="5527476" y="952929"/>
          <a:ext cx="3706751" cy="39882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265238" y="974725"/>
            <a:ext cx="3902075" cy="277813"/>
          </a:xfrm>
          <a:prstGeom prst="rect">
            <a:avLst/>
          </a:prstGeom>
          <a:noFill/>
        </p:spPr>
        <p:txBody>
          <a:bodyPr>
            <a:spAutoFit/>
          </a:bodyPr>
          <a:lstStyle/>
          <a:p>
            <a:pPr marL="461963">
              <a:spcBef>
                <a:spcPct val="40000"/>
              </a:spcBef>
              <a:buClr>
                <a:srgbClr val="B0B755"/>
              </a:buClr>
              <a:buFont typeface="Gill Sans" pitchFamily="-107" charset="0"/>
              <a:buNone/>
              <a:defRPr/>
            </a:pPr>
            <a:r>
              <a:rPr lang="en-US" dirty="0">
                <a:latin typeface="+mn-lt"/>
              </a:rPr>
              <a:t>Household Debt vs. Sovereign Debt		</a:t>
            </a:r>
          </a:p>
        </p:txBody>
      </p:sp>
      <p:sp>
        <p:nvSpPr>
          <p:cNvPr id="10" name="TextBox 9"/>
          <p:cNvSpPr txBox="1"/>
          <p:nvPr/>
        </p:nvSpPr>
        <p:spPr>
          <a:xfrm>
            <a:off x="5959475" y="4833938"/>
            <a:ext cx="1008063" cy="338554"/>
          </a:xfrm>
          <a:prstGeom prst="rect">
            <a:avLst/>
          </a:prstGeom>
          <a:noFill/>
        </p:spPr>
        <p:txBody>
          <a:bodyPr>
            <a:spAutoFit/>
          </a:bodyPr>
          <a:lstStyle/>
          <a:p>
            <a:pPr>
              <a:spcBef>
                <a:spcPct val="40000"/>
              </a:spcBef>
              <a:buClr>
                <a:srgbClr val="B0B755"/>
              </a:buClr>
              <a:buFont typeface="Gill Sans" pitchFamily="-107" charset="0"/>
              <a:buNone/>
              <a:defRPr/>
            </a:pPr>
            <a:r>
              <a:rPr lang="en-US" sz="800" dirty="0">
                <a:latin typeface="+mn-lt"/>
              </a:rPr>
              <a:t>Source: </a:t>
            </a:r>
            <a:r>
              <a:rPr lang="en-US" sz="800" dirty="0" smtClean="0">
                <a:latin typeface="+mn-lt"/>
              </a:rPr>
              <a:t>Eurostat, 2011</a:t>
            </a:r>
            <a:endParaRPr lang="en-US" sz="800" dirty="0">
              <a:latin typeface="+mn-lt"/>
            </a:endParaRPr>
          </a:p>
        </p:txBody>
      </p:sp>
      <p:sp>
        <p:nvSpPr>
          <p:cNvPr id="11" name="Oval 10"/>
          <p:cNvSpPr/>
          <p:nvPr/>
        </p:nvSpPr>
        <p:spPr bwMode="auto">
          <a:xfrm>
            <a:off x="5558631" y="1484784"/>
            <a:ext cx="801687" cy="390525"/>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spAutoFit/>
          </a:bodyPr>
          <a:lstStyle/>
          <a:p>
            <a:pPr marL="519113" indent="-179388" algn="ctr">
              <a:spcBef>
                <a:spcPct val="40000"/>
              </a:spcBef>
              <a:buClr>
                <a:srgbClr val="B0B755"/>
              </a:buClr>
              <a:buFont typeface="Gill Sans" pitchFamily="-107" charset="0"/>
              <a:buChar char="–"/>
              <a:defRPr/>
            </a:pPr>
            <a:endParaRPr lang="en-US" dirty="0">
              <a:solidFill>
                <a:srgbClr val="0C274B"/>
              </a:solidFill>
              <a:latin typeface="Gill Sans" pitchFamily="-107" charset="0"/>
            </a:endParaRPr>
          </a:p>
        </p:txBody>
      </p:sp>
    </p:spTree>
    <p:extLst>
      <p:ext uri="{BB962C8B-B14F-4D97-AF65-F5344CB8AC3E}">
        <p14:creationId xmlns:p14="http://schemas.microsoft.com/office/powerpoint/2010/main" val="2898488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71688" y="266700"/>
            <a:ext cx="7666037" cy="368300"/>
          </a:xfrm>
        </p:spPr>
        <p:txBody>
          <a:bodyPr/>
          <a:lstStyle/>
          <a:p>
            <a:r>
              <a:rPr lang="en-US" smtClean="0">
                <a:ea typeface="MS PGothic" pitchFamily="34" charset="-128"/>
              </a:rPr>
              <a:t>Housing prices will continue to fall from the pre-crisis peak </a:t>
            </a:r>
          </a:p>
        </p:txBody>
      </p:sp>
      <p:sp>
        <p:nvSpPr>
          <p:cNvPr id="5123" name="Rectangle 3"/>
          <p:cNvSpPr>
            <a:spLocks noGrp="1" noChangeArrowheads="1"/>
          </p:cNvSpPr>
          <p:nvPr>
            <p:ph type="body" idx="1"/>
          </p:nvPr>
        </p:nvSpPr>
        <p:spPr>
          <a:xfrm>
            <a:off x="2133600" y="981075"/>
            <a:ext cx="7604125" cy="4718050"/>
          </a:xfrm>
        </p:spPr>
        <p:txBody>
          <a:bodyPr/>
          <a:lstStyle/>
          <a:p>
            <a:pPr marL="342900" indent="-342900">
              <a:buFont typeface="Arial" pitchFamily="34" charset="0"/>
              <a:buNone/>
              <a:defRPr/>
            </a:pPr>
            <a:r>
              <a:rPr lang="en-US" sz="1800" dirty="0" smtClean="0">
                <a:ea typeface="ＭＳ Ｐゴシック" pitchFamily="-108" charset="-128"/>
              </a:rPr>
              <a:t>House price bubble has yet to fully disappear</a:t>
            </a:r>
          </a:p>
          <a:p>
            <a:pPr marL="342900" indent="-342900">
              <a:defRPr/>
            </a:pPr>
            <a:r>
              <a:rPr lang="en-US" sz="1800" dirty="0" smtClean="0">
                <a:ea typeface="ＭＳ Ｐゴシック" pitchFamily="-108" charset="-128"/>
              </a:rPr>
              <a:t>in the 12 years before the house price peak:</a:t>
            </a:r>
            <a:br>
              <a:rPr lang="en-US" sz="1800" dirty="0" smtClean="0">
                <a:ea typeface="ＭＳ Ｐゴシック" pitchFamily="-108" charset="-128"/>
              </a:rPr>
            </a:br>
            <a:r>
              <a:rPr lang="en-US" sz="1800" dirty="0" smtClean="0">
                <a:ea typeface="ＭＳ Ｐゴシック" pitchFamily="-108" charset="-128"/>
              </a:rPr>
              <a:t>Consumer price inflation:	+33% </a:t>
            </a:r>
            <a:br>
              <a:rPr lang="en-US" sz="1800" dirty="0" smtClean="0">
                <a:ea typeface="ＭＳ Ｐゴシック" pitchFamily="-108" charset="-128"/>
              </a:rPr>
            </a:br>
            <a:r>
              <a:rPr lang="en-US" sz="1800" dirty="0" smtClean="0">
                <a:ea typeface="ＭＳ Ｐゴシック" pitchFamily="-108" charset="-128"/>
              </a:rPr>
              <a:t>Income growth:		+55% </a:t>
            </a:r>
            <a:br>
              <a:rPr lang="en-US" sz="1800" dirty="0" smtClean="0">
                <a:ea typeface="ＭＳ Ｐゴシック" pitchFamily="-108" charset="-128"/>
              </a:rPr>
            </a:br>
            <a:r>
              <a:rPr lang="en-US" sz="1800" dirty="0" smtClean="0">
                <a:ea typeface="ＭＳ Ｐゴシック" pitchFamily="-108" charset="-128"/>
              </a:rPr>
              <a:t>House price increase: 	</a:t>
            </a:r>
            <a:r>
              <a:rPr lang="en-US" sz="1800" b="1" u="sng" dirty="0" smtClean="0">
                <a:ea typeface="ＭＳ Ｐゴシック" pitchFamily="-108" charset="-128"/>
              </a:rPr>
              <a:t>+160%</a:t>
            </a:r>
            <a:r>
              <a:rPr lang="en-US" sz="1800" dirty="0" smtClean="0">
                <a:ea typeface="ＭＳ Ｐゴシック" pitchFamily="-108" charset="-128"/>
              </a:rPr>
              <a:t/>
            </a:r>
            <a:br>
              <a:rPr lang="en-US" sz="1800" dirty="0" smtClean="0">
                <a:ea typeface="ＭＳ Ｐゴシック" pitchFamily="-108" charset="-128"/>
              </a:rPr>
            </a:br>
            <a:r>
              <a:rPr lang="en-US" sz="1800" dirty="0" smtClean="0">
                <a:ea typeface="ＭＳ Ｐゴシック" pitchFamily="-108" charset="-128"/>
              </a:rPr>
              <a:t/>
            </a:r>
            <a:br>
              <a:rPr lang="en-US" sz="1800" dirty="0" smtClean="0">
                <a:ea typeface="ＭＳ Ｐゴシック" pitchFamily="-108" charset="-128"/>
              </a:rPr>
            </a:br>
            <a:endParaRPr lang="en-US" sz="1800" dirty="0" smtClean="0">
              <a:ea typeface="ＭＳ Ｐゴシック" pitchFamily="-108" charset="-128"/>
            </a:endParaRPr>
          </a:p>
          <a:p>
            <a:pPr marL="342900" indent="-342900">
              <a:buFont typeface="Arial" pitchFamily="34" charset="0"/>
              <a:buNone/>
              <a:defRPr/>
            </a:pPr>
            <a:endParaRPr lang="en-US" sz="1800" dirty="0" smtClean="0">
              <a:ea typeface="ＭＳ Ｐゴシック" pitchFamily="-108" charset="-128"/>
            </a:endParaRPr>
          </a:p>
          <a:p>
            <a:pPr>
              <a:defRPr/>
            </a:pPr>
            <a:endParaRPr lang="en-US" sz="1800" dirty="0" smtClean="0">
              <a:ea typeface="ＭＳ Ｐゴシック" pitchFamily="-108" charset="-128"/>
            </a:endParaRPr>
          </a:p>
          <a:p>
            <a:pPr>
              <a:defRPr/>
            </a:pPr>
            <a:endParaRPr lang="en-US" sz="1800" dirty="0" smtClean="0">
              <a:ea typeface="ＭＳ Ｐゴシック" pitchFamily="-108" charset="-128"/>
            </a:endParaRPr>
          </a:p>
          <a:p>
            <a:pPr>
              <a:defRPr/>
            </a:pPr>
            <a:endParaRPr lang="en-US" sz="1800" dirty="0" smtClean="0">
              <a:ea typeface="ＭＳ Ｐゴシック" pitchFamily="-108" charset="-128"/>
            </a:endParaRPr>
          </a:p>
          <a:p>
            <a:pPr lvl="1">
              <a:buFont typeface="Gill Sans" pitchFamily="-107" charset="0"/>
              <a:buChar char="-"/>
              <a:defRPr/>
            </a:pPr>
            <a:endParaRPr lang="en-US" sz="1800" dirty="0" smtClean="0">
              <a:ea typeface="ＭＳ Ｐゴシック" pitchFamily="-108" charset="-128"/>
            </a:endParaRPr>
          </a:p>
        </p:txBody>
      </p:sp>
      <p:sp>
        <p:nvSpPr>
          <p:cNvPr id="14340" name="Text Box 19"/>
          <p:cNvSpPr txBox="1">
            <a:spLocks noChangeArrowheads="1"/>
          </p:cNvSpPr>
          <p:nvPr/>
        </p:nvSpPr>
        <p:spPr bwMode="auto">
          <a:xfrm>
            <a:off x="455613" y="1928813"/>
            <a:ext cx="142398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rIns="46800"/>
          <a:lstStyle>
            <a:lvl1pPr algn="ctr" eaLnBrk="0" hangingPunct="0">
              <a:spcBef>
                <a:spcPct val="40000"/>
              </a:spcBef>
              <a:buClr>
                <a:srgbClr val="B0B755"/>
              </a:buClr>
              <a:buFont typeface="Gill Sans"/>
              <a:buChar char="–"/>
              <a:defRPr sz="1200">
                <a:solidFill>
                  <a:srgbClr val="0C274B"/>
                </a:solidFill>
                <a:latin typeface="Gill Sans"/>
              </a:defRPr>
            </a:lvl1pPr>
            <a:lvl2pPr marL="742950" indent="-285750" algn="ctr" eaLnBrk="0" hangingPunct="0">
              <a:spcBef>
                <a:spcPct val="40000"/>
              </a:spcBef>
              <a:buClr>
                <a:srgbClr val="B0B755"/>
              </a:buClr>
              <a:buFont typeface="Gill Sans"/>
              <a:buChar char="–"/>
              <a:defRPr sz="1200">
                <a:solidFill>
                  <a:srgbClr val="0C274B"/>
                </a:solidFill>
                <a:latin typeface="Gill Sans"/>
              </a:defRPr>
            </a:lvl2pPr>
            <a:lvl3pPr marL="1143000" indent="-228600" algn="ctr" eaLnBrk="0" hangingPunct="0">
              <a:spcBef>
                <a:spcPct val="40000"/>
              </a:spcBef>
              <a:buClr>
                <a:srgbClr val="B0B755"/>
              </a:buClr>
              <a:buFont typeface="Gill Sans"/>
              <a:buChar char="–"/>
              <a:defRPr sz="1200">
                <a:solidFill>
                  <a:srgbClr val="0C274B"/>
                </a:solidFill>
                <a:latin typeface="Gill Sans"/>
              </a:defRPr>
            </a:lvl3pPr>
            <a:lvl4pPr marL="1600200" indent="-228600" algn="ctr" eaLnBrk="0" hangingPunct="0">
              <a:spcBef>
                <a:spcPct val="40000"/>
              </a:spcBef>
              <a:buClr>
                <a:srgbClr val="B0B755"/>
              </a:buClr>
              <a:buFont typeface="Gill Sans"/>
              <a:buChar char="–"/>
              <a:defRPr sz="1200">
                <a:solidFill>
                  <a:srgbClr val="0C274B"/>
                </a:solidFill>
                <a:latin typeface="Gill Sans"/>
              </a:defRPr>
            </a:lvl4pPr>
            <a:lvl5pPr marL="2057400" indent="-228600" algn="ctr" eaLnBrk="0" hangingPunct="0">
              <a:spcBef>
                <a:spcPct val="40000"/>
              </a:spcBef>
              <a:buClr>
                <a:srgbClr val="B0B755"/>
              </a:buClr>
              <a:buFont typeface="Gill Sans"/>
              <a:buChar char="–"/>
              <a:defRPr sz="1200">
                <a:solidFill>
                  <a:srgbClr val="0C274B"/>
                </a:solidFill>
                <a:latin typeface="Gill Sans"/>
              </a:defRPr>
            </a:lvl5pPr>
            <a:lvl6pPr marL="25146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l" eaLnBrk="1" hangingPunct="1">
              <a:spcBef>
                <a:spcPct val="30000"/>
              </a:spcBef>
              <a:buClr>
                <a:srgbClr val="AD9C63"/>
              </a:buClr>
              <a:buFont typeface="Wingdings" pitchFamily="2" charset="2"/>
              <a:buNone/>
            </a:pPr>
            <a:r>
              <a:rPr lang="en-US" i="1">
                <a:latin typeface="Times New Roman" pitchFamily="18" charset="0"/>
              </a:rPr>
              <a:t>US house prices increased by only 135% in the 12 years before their housing peak…</a:t>
            </a:r>
          </a:p>
          <a:p>
            <a:pPr algn="l" eaLnBrk="1" hangingPunct="1">
              <a:spcBef>
                <a:spcPct val="30000"/>
              </a:spcBef>
              <a:buClr>
                <a:srgbClr val="AD9C63"/>
              </a:buClr>
              <a:buFont typeface="Wingdings" pitchFamily="2" charset="2"/>
              <a:buNone/>
            </a:pPr>
            <a:endParaRPr lang="en-US" i="1">
              <a:latin typeface="Times New Roman" pitchFamily="18" charset="0"/>
            </a:endParaRPr>
          </a:p>
          <a:p>
            <a:pPr algn="l" eaLnBrk="1" hangingPunct="1">
              <a:spcBef>
                <a:spcPct val="30000"/>
              </a:spcBef>
              <a:buClr>
                <a:srgbClr val="AD9C63"/>
              </a:buClr>
              <a:buFont typeface="Wingdings" pitchFamily="2" charset="2"/>
              <a:buNone/>
            </a:pPr>
            <a:endParaRPr lang="en-US" i="1">
              <a:latin typeface="Times New Roman" pitchFamily="18" charset="0"/>
            </a:endParaRPr>
          </a:p>
          <a:p>
            <a:pPr algn="l" eaLnBrk="1" hangingPunct="1">
              <a:spcBef>
                <a:spcPct val="30000"/>
              </a:spcBef>
              <a:buClr>
                <a:srgbClr val="AD9C63"/>
              </a:buClr>
              <a:buFont typeface="Wingdings" pitchFamily="2" charset="2"/>
              <a:buNone/>
            </a:pPr>
            <a:endParaRPr lang="en-US" i="1">
              <a:latin typeface="Times New Roman" pitchFamily="18" charset="0"/>
            </a:endParaRPr>
          </a:p>
          <a:p>
            <a:pPr algn="l" eaLnBrk="1" hangingPunct="1">
              <a:spcBef>
                <a:spcPct val="30000"/>
              </a:spcBef>
              <a:buClr>
                <a:srgbClr val="AD9C63"/>
              </a:buClr>
              <a:buFont typeface="Wingdings" pitchFamily="2" charset="2"/>
              <a:buNone/>
            </a:pPr>
            <a:endParaRPr lang="en-US" i="1">
              <a:latin typeface="Times New Roman" pitchFamily="18" charset="0"/>
            </a:endParaRPr>
          </a:p>
          <a:p>
            <a:pPr algn="l" eaLnBrk="1" hangingPunct="1">
              <a:spcBef>
                <a:spcPct val="30000"/>
              </a:spcBef>
              <a:buClr>
                <a:srgbClr val="AD9C63"/>
              </a:buClr>
              <a:buFont typeface="Wingdings" pitchFamily="2" charset="2"/>
              <a:buNone/>
            </a:pPr>
            <a:endParaRPr lang="en-US" i="1">
              <a:latin typeface="Times New Roman" pitchFamily="18" charset="0"/>
            </a:endParaRPr>
          </a:p>
        </p:txBody>
      </p:sp>
    </p:spTree>
    <p:extLst>
      <p:ext uri="{BB962C8B-B14F-4D97-AF65-F5344CB8AC3E}">
        <p14:creationId xmlns:p14="http://schemas.microsoft.com/office/powerpoint/2010/main" val="187881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0" y="266700"/>
            <a:ext cx="6980238" cy="368300"/>
          </a:xfrm>
        </p:spPr>
        <p:txBody>
          <a:bodyPr/>
          <a:lstStyle/>
          <a:p>
            <a:pPr eaLnBrk="1" hangingPunct="1"/>
            <a:r>
              <a:rPr lang="en-GB" sz="1800" smtClean="0"/>
              <a:t>Housing Price Change Y-o-Y by Region</a:t>
            </a:r>
          </a:p>
        </p:txBody>
      </p:sp>
      <p:pic>
        <p:nvPicPr>
          <p:cNvPr id="20484" name="Picture 4"/>
          <p:cNvPicPr>
            <a:picLocks noGrp="1" noChangeAspect="1" noChangeArrowheads="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91802" y="1916832"/>
            <a:ext cx="3411538" cy="3921125"/>
          </a:xfrm>
        </p:spPr>
      </p:pic>
      <p:pic>
        <p:nvPicPr>
          <p:cNvPr id="20485" name="Picture 5"/>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55268" y="1916832"/>
            <a:ext cx="3411537" cy="3959225"/>
          </a:xfrm>
        </p:spPr>
      </p:pic>
      <p:pic>
        <p:nvPicPr>
          <p:cNvPr id="20486"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46845"/>
            <a:ext cx="11715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6"/>
          <p:cNvSpPr txBox="1">
            <a:spLocks noChangeArrowheads="1"/>
          </p:cNvSpPr>
          <p:nvPr/>
        </p:nvSpPr>
        <p:spPr bwMode="auto">
          <a:xfrm>
            <a:off x="1711052" y="1278980"/>
            <a:ext cx="76328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40000"/>
              </a:spcBef>
              <a:buClr>
                <a:srgbClr val="B0B755"/>
              </a:buClr>
              <a:buFont typeface="Gill Sans"/>
              <a:buChar char="–"/>
              <a:defRPr sz="1200">
                <a:solidFill>
                  <a:srgbClr val="0C274B"/>
                </a:solidFill>
                <a:latin typeface="Gill Sans"/>
              </a:defRPr>
            </a:lvl1pPr>
            <a:lvl2pPr marL="742950" indent="-285750" algn="ctr" eaLnBrk="0" hangingPunct="0">
              <a:spcBef>
                <a:spcPct val="40000"/>
              </a:spcBef>
              <a:buClr>
                <a:srgbClr val="B0B755"/>
              </a:buClr>
              <a:buFont typeface="Gill Sans"/>
              <a:buChar char="–"/>
              <a:defRPr sz="1200">
                <a:solidFill>
                  <a:srgbClr val="0C274B"/>
                </a:solidFill>
                <a:latin typeface="Gill Sans"/>
              </a:defRPr>
            </a:lvl2pPr>
            <a:lvl3pPr marL="1143000" indent="-228600" algn="ctr" eaLnBrk="0" hangingPunct="0">
              <a:spcBef>
                <a:spcPct val="40000"/>
              </a:spcBef>
              <a:buClr>
                <a:srgbClr val="B0B755"/>
              </a:buClr>
              <a:buFont typeface="Gill Sans"/>
              <a:buChar char="–"/>
              <a:defRPr sz="1200">
                <a:solidFill>
                  <a:srgbClr val="0C274B"/>
                </a:solidFill>
                <a:latin typeface="Gill Sans"/>
              </a:defRPr>
            </a:lvl3pPr>
            <a:lvl4pPr marL="1600200" indent="-228600" algn="ctr" eaLnBrk="0" hangingPunct="0">
              <a:spcBef>
                <a:spcPct val="40000"/>
              </a:spcBef>
              <a:buClr>
                <a:srgbClr val="B0B755"/>
              </a:buClr>
              <a:buFont typeface="Gill Sans"/>
              <a:buChar char="–"/>
              <a:defRPr sz="1200">
                <a:solidFill>
                  <a:srgbClr val="0C274B"/>
                </a:solidFill>
                <a:latin typeface="Gill Sans"/>
              </a:defRPr>
            </a:lvl4pPr>
            <a:lvl5pPr marL="2057400" indent="-228600" algn="ctr" eaLnBrk="0" hangingPunct="0">
              <a:spcBef>
                <a:spcPct val="40000"/>
              </a:spcBef>
              <a:buClr>
                <a:srgbClr val="B0B755"/>
              </a:buClr>
              <a:buFont typeface="Gill Sans"/>
              <a:buChar char="–"/>
              <a:defRPr sz="1200">
                <a:solidFill>
                  <a:srgbClr val="0C274B"/>
                </a:solidFill>
                <a:latin typeface="Gill Sans"/>
              </a:defRPr>
            </a:lvl5pPr>
            <a:lvl6pPr marL="25146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eaLnBrk="1" hangingPunct="1">
              <a:buFont typeface="Gill Sans"/>
              <a:buNone/>
            </a:pPr>
            <a:r>
              <a:rPr lang="en-US" dirty="0"/>
              <a:t>November </a:t>
            </a:r>
            <a:r>
              <a:rPr lang="en-US" dirty="0" smtClean="0"/>
              <a:t>2006	 </a:t>
            </a:r>
            <a:r>
              <a:rPr lang="en-US" dirty="0"/>
              <a:t>	</a:t>
            </a:r>
            <a:r>
              <a:rPr lang="en-US" dirty="0" smtClean="0"/>
              <a:t>November 2011		November 2012</a:t>
            </a:r>
            <a:endParaRPr lang="en-US" dirty="0"/>
          </a:p>
        </p:txBody>
      </p:sp>
      <p:sp>
        <p:nvSpPr>
          <p:cNvPr id="18" name="TextBox 17"/>
          <p:cNvSpPr txBox="1"/>
          <p:nvPr/>
        </p:nvSpPr>
        <p:spPr>
          <a:xfrm>
            <a:off x="919014" y="5877272"/>
            <a:ext cx="1008062" cy="214313"/>
          </a:xfrm>
          <a:prstGeom prst="rect">
            <a:avLst/>
          </a:prstGeom>
          <a:noFill/>
        </p:spPr>
        <p:txBody>
          <a:bodyPr>
            <a:spAutoFit/>
          </a:bodyPr>
          <a:lstStyle/>
          <a:p>
            <a:pPr>
              <a:spcBef>
                <a:spcPct val="40000"/>
              </a:spcBef>
              <a:buClr>
                <a:srgbClr val="B0B755"/>
              </a:buClr>
              <a:buFont typeface="Gill Sans" pitchFamily="-107" charset="0"/>
              <a:buNone/>
              <a:defRPr/>
            </a:pPr>
            <a:r>
              <a:rPr lang="en-US" sz="800" dirty="0">
                <a:latin typeface="+mn-lt"/>
              </a:rPr>
              <a:t>Source: </a:t>
            </a:r>
            <a:r>
              <a:rPr lang="en-US" sz="800" dirty="0" smtClean="0">
                <a:latin typeface="+mn-lt"/>
              </a:rPr>
              <a:t>CBS, 2013</a:t>
            </a:r>
            <a:endParaRPr lang="en-US" sz="800" dirty="0">
              <a:latin typeface="+mn-lt"/>
            </a:endParaRPr>
          </a:p>
        </p:txBody>
      </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91572" y="1916832"/>
            <a:ext cx="3323826" cy="3960000"/>
          </a:xfrm>
          <a:prstGeom prst="rect">
            <a:avLst/>
          </a:prstGeom>
        </p:spPr>
      </p:pic>
    </p:spTree>
    <p:extLst>
      <p:ext uri="{BB962C8B-B14F-4D97-AF65-F5344CB8AC3E}">
        <p14:creationId xmlns:p14="http://schemas.microsoft.com/office/powerpoint/2010/main" val="1962571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2132013" y="785813"/>
            <a:ext cx="7023100" cy="1228725"/>
          </a:xfrm>
        </p:spPr>
        <p:txBody>
          <a:bodyPr/>
          <a:lstStyle/>
          <a:p>
            <a:pPr marL="342900" indent="-342900">
              <a:spcBef>
                <a:spcPct val="0"/>
              </a:spcBef>
              <a:spcAft>
                <a:spcPct val="50000"/>
              </a:spcAft>
              <a:buFont typeface="Arial" pitchFamily="34" charset="0"/>
              <a:buNone/>
              <a:defRPr/>
            </a:pPr>
            <a:r>
              <a:rPr lang="en-US" sz="1800" dirty="0" smtClean="0">
                <a:ea typeface="ＭＳ Ｐゴシック" pitchFamily="-108" charset="-128"/>
              </a:rPr>
              <a:t>Underestimated effect of many years of </a:t>
            </a:r>
            <a:r>
              <a:rPr lang="en-US" sz="1800" b="1" u="sng" dirty="0" smtClean="0">
                <a:ea typeface="ＭＳ Ｐゴシック" pitchFamily="-108" charset="-128"/>
              </a:rPr>
              <a:t>mortgage innovation</a:t>
            </a:r>
            <a:r>
              <a:rPr lang="en-US" sz="1800" b="1" dirty="0" smtClean="0">
                <a:ea typeface="ＭＳ Ｐゴシック" pitchFamily="-108" charset="-128"/>
              </a:rPr>
              <a:t> </a:t>
            </a:r>
            <a:r>
              <a:rPr lang="en-US" sz="1800" dirty="0" smtClean="0">
                <a:ea typeface="ＭＳ Ｐゴシック" pitchFamily="-108" charset="-128"/>
              </a:rPr>
              <a:t>on mortgage risk:</a:t>
            </a:r>
          </a:p>
          <a:p>
            <a:pPr marL="228600" indent="-228600">
              <a:spcBef>
                <a:spcPct val="0"/>
              </a:spcBef>
              <a:spcAft>
                <a:spcPct val="50000"/>
              </a:spcAft>
              <a:defRPr/>
            </a:pPr>
            <a:r>
              <a:rPr lang="en-US" sz="1800" dirty="0" smtClean="0">
                <a:ea typeface="ＭＳ Ｐゴシック" pitchFamily="-108" charset="-128"/>
              </a:rPr>
              <a:t>According to the AFM (Dutch financial markets regulator) analysis, 25% of the mortgages of pre-2011 vintages did not comply with the mortgage-code-of-conduct. Of those ‘explanations’, 80-90% is considered ‘not prudent’ by the AFM.</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2857500"/>
            <a:ext cx="40005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pic>
      <p:cxnSp>
        <p:nvCxnSpPr>
          <p:cNvPr id="12292" name="Straight Arrow Connector 5"/>
          <p:cNvCxnSpPr>
            <a:cxnSpLocks noChangeShapeType="1"/>
          </p:cNvCxnSpPr>
          <p:nvPr/>
        </p:nvCxnSpPr>
        <p:spPr bwMode="auto">
          <a:xfrm flipV="1">
            <a:off x="4951413" y="4143375"/>
            <a:ext cx="1571625" cy="214313"/>
          </a:xfrm>
          <a:prstGeom prst="straightConnector1">
            <a:avLst/>
          </a:prstGeom>
          <a:noFill/>
          <a:ln w="9525" cap="sq" algn="ctr">
            <a:solidFill>
              <a:srgbClr val="0C274B"/>
            </a:solidFill>
            <a:round/>
            <a:headEnd/>
            <a:tailEnd type="arrow" w="med" len="med"/>
          </a:ln>
        </p:spPr>
      </p:cxnSp>
      <p:sp>
        <p:nvSpPr>
          <p:cNvPr id="8" name="TextBox 7"/>
          <p:cNvSpPr txBox="1"/>
          <p:nvPr/>
        </p:nvSpPr>
        <p:spPr>
          <a:xfrm>
            <a:off x="2395538" y="3835400"/>
            <a:ext cx="2555875" cy="2308225"/>
          </a:xfrm>
          <a:prstGeom prst="rect">
            <a:avLst/>
          </a:prstGeom>
          <a:noFill/>
        </p:spPr>
        <p:txBody>
          <a:bodyPr>
            <a:spAutoFit/>
          </a:bodyPr>
          <a:lstStyle/>
          <a:p>
            <a:pPr>
              <a:spcBef>
                <a:spcPct val="40000"/>
              </a:spcBef>
              <a:buClr>
                <a:srgbClr val="B0B755"/>
              </a:buClr>
              <a:buFont typeface="Gill Sans" pitchFamily="-107" charset="0"/>
              <a:buNone/>
              <a:defRPr/>
            </a:pPr>
            <a:r>
              <a:rPr lang="en-US" sz="1800" dirty="0">
                <a:latin typeface="+mn-lt"/>
              </a:rPr>
              <a:t>According to the ‘’code-of-conduct’:</a:t>
            </a:r>
            <a:br>
              <a:rPr lang="en-US" sz="1800" dirty="0">
                <a:latin typeface="+mn-lt"/>
              </a:rPr>
            </a:br>
            <a:r>
              <a:rPr lang="en-US" sz="1800" dirty="0">
                <a:latin typeface="+mn-lt"/>
              </a:rPr>
              <a:t>low income households are  allowed to borrow up to 5 times their income (when rates are &lt;5%), with NO further explanation</a:t>
            </a:r>
          </a:p>
        </p:txBody>
      </p:sp>
      <p:sp>
        <p:nvSpPr>
          <p:cNvPr id="7" name="Rectangle 2"/>
          <p:cNvSpPr txBox="1">
            <a:spLocks noChangeArrowheads="1"/>
          </p:cNvSpPr>
          <p:nvPr/>
        </p:nvSpPr>
        <p:spPr>
          <a:xfrm>
            <a:off x="2071688" y="179388"/>
            <a:ext cx="7666037" cy="225425"/>
          </a:xfrm>
          <a:prstGeom prst="rect">
            <a:avLst/>
          </a:prstGeom>
        </p:spPr>
        <p:txBody>
          <a:bodyPr/>
          <a:lstStyle/>
          <a:p>
            <a:pPr eaLnBrk="0" hangingPunct="0">
              <a:defRPr/>
            </a:pPr>
            <a:r>
              <a:rPr lang="en-US" sz="1800" kern="0" dirty="0">
                <a:latin typeface="+mj-lt"/>
                <a:ea typeface="ＭＳ Ｐゴシック" pitchFamily="-108" charset="-128"/>
                <a:cs typeface="+mj-cs"/>
              </a:rPr>
              <a:t>We all now understand the risk of mortgage innovation</a:t>
            </a:r>
            <a:r>
              <a:rPr lang="en-US" sz="2500" kern="0" dirty="0">
                <a:latin typeface="+mj-lt"/>
                <a:ea typeface="ＭＳ Ｐゴシック" pitchFamily="-108" charset="-128"/>
                <a:cs typeface="+mj-cs"/>
              </a:rPr>
              <a:t>…</a:t>
            </a:r>
          </a:p>
        </p:txBody>
      </p:sp>
      <p:sp>
        <p:nvSpPr>
          <p:cNvPr id="9" name="Text Box 19"/>
          <p:cNvSpPr txBox="1">
            <a:spLocks noChangeArrowheads="1"/>
          </p:cNvSpPr>
          <p:nvPr/>
        </p:nvSpPr>
        <p:spPr bwMode="auto">
          <a:xfrm>
            <a:off x="455613" y="1928813"/>
            <a:ext cx="142398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rIns="46800"/>
          <a:lstStyle>
            <a:lvl1pPr algn="ctr" eaLnBrk="0" hangingPunct="0">
              <a:spcBef>
                <a:spcPct val="40000"/>
              </a:spcBef>
              <a:buClr>
                <a:srgbClr val="B0B755"/>
              </a:buClr>
              <a:buFont typeface="Gill Sans"/>
              <a:buChar char="–"/>
              <a:defRPr sz="1200">
                <a:solidFill>
                  <a:srgbClr val="0C274B"/>
                </a:solidFill>
                <a:latin typeface="Gill Sans"/>
              </a:defRPr>
            </a:lvl1pPr>
            <a:lvl2pPr marL="742950" indent="-285750" algn="ctr" eaLnBrk="0" hangingPunct="0">
              <a:spcBef>
                <a:spcPct val="40000"/>
              </a:spcBef>
              <a:buClr>
                <a:srgbClr val="B0B755"/>
              </a:buClr>
              <a:buFont typeface="Gill Sans"/>
              <a:buChar char="–"/>
              <a:defRPr sz="1200">
                <a:solidFill>
                  <a:srgbClr val="0C274B"/>
                </a:solidFill>
                <a:latin typeface="Gill Sans"/>
              </a:defRPr>
            </a:lvl2pPr>
            <a:lvl3pPr marL="1143000" indent="-228600" algn="ctr" eaLnBrk="0" hangingPunct="0">
              <a:spcBef>
                <a:spcPct val="40000"/>
              </a:spcBef>
              <a:buClr>
                <a:srgbClr val="B0B755"/>
              </a:buClr>
              <a:buFont typeface="Gill Sans"/>
              <a:buChar char="–"/>
              <a:defRPr sz="1200">
                <a:solidFill>
                  <a:srgbClr val="0C274B"/>
                </a:solidFill>
                <a:latin typeface="Gill Sans"/>
              </a:defRPr>
            </a:lvl3pPr>
            <a:lvl4pPr marL="1600200" indent="-228600" algn="ctr" eaLnBrk="0" hangingPunct="0">
              <a:spcBef>
                <a:spcPct val="40000"/>
              </a:spcBef>
              <a:buClr>
                <a:srgbClr val="B0B755"/>
              </a:buClr>
              <a:buFont typeface="Gill Sans"/>
              <a:buChar char="–"/>
              <a:defRPr sz="1200">
                <a:solidFill>
                  <a:srgbClr val="0C274B"/>
                </a:solidFill>
                <a:latin typeface="Gill Sans"/>
              </a:defRPr>
            </a:lvl4pPr>
            <a:lvl5pPr marL="2057400" indent="-228600" algn="ctr" eaLnBrk="0" hangingPunct="0">
              <a:spcBef>
                <a:spcPct val="40000"/>
              </a:spcBef>
              <a:buClr>
                <a:srgbClr val="B0B755"/>
              </a:buClr>
              <a:buFont typeface="Gill Sans"/>
              <a:buChar char="–"/>
              <a:defRPr sz="1200">
                <a:solidFill>
                  <a:srgbClr val="0C274B"/>
                </a:solidFill>
                <a:latin typeface="Gill Sans"/>
              </a:defRPr>
            </a:lvl5pPr>
            <a:lvl6pPr marL="25146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6pPr>
            <a:lvl7pPr marL="29718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7pPr>
            <a:lvl8pPr marL="34290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8pPr>
            <a:lvl9pPr marL="3886200" indent="-228600" algn="ctr" eaLnBrk="0" fontAlgn="base" hangingPunct="0">
              <a:spcBef>
                <a:spcPct val="40000"/>
              </a:spcBef>
              <a:spcAft>
                <a:spcPct val="0"/>
              </a:spcAft>
              <a:buClr>
                <a:srgbClr val="B0B755"/>
              </a:buClr>
              <a:buFont typeface="Gill Sans"/>
              <a:buChar char="–"/>
              <a:defRPr sz="1200">
                <a:solidFill>
                  <a:srgbClr val="0C274B"/>
                </a:solidFill>
                <a:latin typeface="Gill Sans"/>
              </a:defRPr>
            </a:lvl9pPr>
          </a:lstStyle>
          <a:p>
            <a:pPr algn="l" eaLnBrk="1" hangingPunct="1">
              <a:spcBef>
                <a:spcPct val="30000"/>
              </a:spcBef>
              <a:buClr>
                <a:srgbClr val="AD9C63"/>
              </a:buClr>
              <a:buFont typeface="Wingdings" pitchFamily="2" charset="2"/>
              <a:buNone/>
            </a:pPr>
            <a:r>
              <a:rPr lang="en-US" i="1" dirty="0">
                <a:latin typeface="Times New Roman" pitchFamily="18" charset="0"/>
              </a:rPr>
              <a:t>Risky mortgage innovation is more likely  to grow in a weak regulatory environment</a:t>
            </a:r>
          </a:p>
          <a:p>
            <a:pPr algn="l" eaLnBrk="1" hangingPunct="1">
              <a:spcBef>
                <a:spcPct val="30000"/>
              </a:spcBef>
              <a:buClr>
                <a:srgbClr val="AD9C63"/>
              </a:buClr>
              <a:buFont typeface="Wingdings" pitchFamily="2" charset="2"/>
              <a:buNone/>
            </a:pPr>
            <a:endParaRPr lang="en-US" i="1" dirty="0">
              <a:latin typeface="Times New Roman" pitchFamily="18" charset="0"/>
            </a:endParaRPr>
          </a:p>
          <a:p>
            <a:pPr algn="l" eaLnBrk="1" hangingPunct="1">
              <a:spcBef>
                <a:spcPct val="30000"/>
              </a:spcBef>
              <a:buClr>
                <a:srgbClr val="AD9C63"/>
              </a:buClr>
              <a:buFont typeface="Wingdings" pitchFamily="2" charset="2"/>
              <a:buNone/>
            </a:pPr>
            <a:endParaRPr lang="en-US" i="1" dirty="0">
              <a:latin typeface="Times New Roman" pitchFamily="18" charset="0"/>
            </a:endParaRPr>
          </a:p>
          <a:p>
            <a:pPr algn="l" eaLnBrk="1" hangingPunct="1">
              <a:spcBef>
                <a:spcPct val="30000"/>
              </a:spcBef>
              <a:buClr>
                <a:srgbClr val="AD9C63"/>
              </a:buClr>
              <a:buFont typeface="Wingdings" pitchFamily="2" charset="2"/>
              <a:buNone/>
            </a:pPr>
            <a:endParaRPr lang="en-US" i="1" dirty="0">
              <a:latin typeface="Times New Roman" pitchFamily="18" charset="0"/>
            </a:endParaRPr>
          </a:p>
          <a:p>
            <a:pPr algn="l" eaLnBrk="1" hangingPunct="1">
              <a:spcBef>
                <a:spcPct val="30000"/>
              </a:spcBef>
              <a:buClr>
                <a:srgbClr val="AD9C63"/>
              </a:buClr>
              <a:buFont typeface="Wingdings" pitchFamily="2" charset="2"/>
              <a:buNone/>
            </a:pPr>
            <a:endParaRPr lang="en-US" i="1" dirty="0">
              <a:latin typeface="Times New Roman" pitchFamily="18" charset="0"/>
            </a:endParaRPr>
          </a:p>
          <a:p>
            <a:pPr algn="l" eaLnBrk="1" hangingPunct="1">
              <a:spcBef>
                <a:spcPct val="30000"/>
              </a:spcBef>
              <a:buClr>
                <a:srgbClr val="AD9C63"/>
              </a:buClr>
              <a:buFont typeface="Wingdings" pitchFamily="2" charset="2"/>
              <a:buNone/>
            </a:pPr>
            <a:endParaRPr lang="en-US" i="1" dirty="0">
              <a:latin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GY9eY7HXUmXdTPJvaAZ.g"/>
</p:tagLst>
</file>

<file path=ppt/theme/theme1.xml><?xml version="1.0" encoding="utf-8"?>
<a:theme xmlns:a="http://schemas.openxmlformats.org/drawingml/2006/main" name="1_blank">
  <a:themeElements>
    <a:clrScheme name="1_blank 10">
      <a:dk1>
        <a:srgbClr val="000000"/>
      </a:dk1>
      <a:lt1>
        <a:srgbClr val="FFFFFF"/>
      </a:lt1>
      <a:dk2>
        <a:srgbClr val="0C274B"/>
      </a:dk2>
      <a:lt2>
        <a:srgbClr val="F4F7FA"/>
      </a:lt2>
      <a:accent1>
        <a:srgbClr val="11A4DD"/>
      </a:accent1>
      <a:accent2>
        <a:srgbClr val="A0DBF1"/>
      </a:accent2>
      <a:accent3>
        <a:srgbClr val="FFFFFF"/>
      </a:accent3>
      <a:accent4>
        <a:srgbClr val="000000"/>
      </a:accent4>
      <a:accent5>
        <a:srgbClr val="AACFEB"/>
      </a:accent5>
      <a:accent6>
        <a:srgbClr val="91C6DA"/>
      </a:accent6>
      <a:hlink>
        <a:srgbClr val="B41E00"/>
      </a:hlink>
      <a:folHlink>
        <a:srgbClr val="E82C2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rgbClr val="0C274B"/>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519113" marR="0" indent="-179388" algn="ctr" defTabSz="914400" rtl="0" eaLnBrk="1" fontAlgn="base" latinLnBrk="0" hangingPunct="1">
          <a:lnSpc>
            <a:spcPct val="100000"/>
          </a:lnSpc>
          <a:spcBef>
            <a:spcPct val="40000"/>
          </a:spcBef>
          <a:spcAft>
            <a:spcPct val="0"/>
          </a:spcAft>
          <a:buClr>
            <a:srgbClr val="B0B755"/>
          </a:buClr>
          <a:buSzTx/>
          <a:buFont typeface="Gill Sans" pitchFamily="-107" charset="0"/>
          <a:buChar char="–"/>
          <a:tabLst/>
          <a:defRPr kumimoji="0" lang="en-GB" sz="1200" b="0" i="0" u="none" strike="noStrike" cap="none" normalizeH="0" baseline="0" smtClean="0">
            <a:ln>
              <a:noFill/>
            </a:ln>
            <a:solidFill>
              <a:srgbClr val="0C274B"/>
            </a:solidFill>
            <a:effectLst/>
            <a:latin typeface="Gill Sans" pitchFamily="-107" charset="0"/>
          </a:defRPr>
        </a:defPPr>
      </a:lstStyle>
    </a:spDef>
    <a:lnDef>
      <a:spPr bwMode="auto">
        <a:xfrm>
          <a:off x="0" y="0"/>
          <a:ext cx="1" cy="1"/>
        </a:xfrm>
        <a:custGeom>
          <a:avLst/>
          <a:gdLst/>
          <a:ahLst/>
          <a:cxnLst/>
          <a:rect l="0" t="0" r="0" b="0"/>
          <a:pathLst/>
        </a:custGeom>
        <a:solidFill>
          <a:schemeClr val="accent1"/>
        </a:solidFill>
        <a:ln w="9525" cap="sq" cmpd="sng" algn="ctr">
          <a:solidFill>
            <a:srgbClr val="0C274B"/>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519113" marR="0" indent="-179388" algn="ctr" defTabSz="914400" rtl="0" eaLnBrk="1" fontAlgn="base" latinLnBrk="0" hangingPunct="1">
          <a:lnSpc>
            <a:spcPct val="100000"/>
          </a:lnSpc>
          <a:spcBef>
            <a:spcPct val="40000"/>
          </a:spcBef>
          <a:spcAft>
            <a:spcPct val="0"/>
          </a:spcAft>
          <a:buClr>
            <a:srgbClr val="B0B755"/>
          </a:buClr>
          <a:buSzTx/>
          <a:buFont typeface="Gill Sans" pitchFamily="-107" charset="0"/>
          <a:buChar char="–"/>
          <a:tabLst/>
          <a:defRPr kumimoji="0" lang="en-GB" sz="1200" b="0" i="0" u="none" strike="noStrike" cap="none" normalizeH="0" baseline="0" smtClean="0">
            <a:ln>
              <a:noFill/>
            </a:ln>
            <a:solidFill>
              <a:srgbClr val="0C274B"/>
            </a:solidFill>
            <a:effectLst/>
            <a:latin typeface="Gill Sans" pitchFamily="-107"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00"/>
        </a:dk2>
        <a:lt2>
          <a:srgbClr val="DDDDDD"/>
        </a:lt2>
        <a:accent1>
          <a:srgbClr val="548394"/>
        </a:accent1>
        <a:accent2>
          <a:srgbClr val="072A39"/>
        </a:accent2>
        <a:accent3>
          <a:srgbClr val="FFFFFF"/>
        </a:accent3>
        <a:accent4>
          <a:srgbClr val="000000"/>
        </a:accent4>
        <a:accent5>
          <a:srgbClr val="B3C1C8"/>
        </a:accent5>
        <a:accent6>
          <a:srgbClr val="062533"/>
        </a:accent6>
        <a:hlink>
          <a:srgbClr val="C5DCE1"/>
        </a:hlink>
        <a:folHlink>
          <a:srgbClr val="98C1CA"/>
        </a:folHlink>
      </a:clrScheme>
      <a:clrMap bg1="lt1" tx1="dk1" bg2="lt2" tx2="dk2" accent1="accent1" accent2="accent2" accent3="accent3" accent4="accent4" accent5="accent5" accent6="accent6" hlink="hlink" folHlink="folHlink"/>
    </a:extraClrScheme>
    <a:extraClrScheme>
      <a:clrScheme name="1_blank 9">
        <a:dk1>
          <a:srgbClr val="000000"/>
        </a:dk1>
        <a:lt1>
          <a:srgbClr val="FFFFFF"/>
        </a:lt1>
        <a:dk2>
          <a:srgbClr val="000000"/>
        </a:dk2>
        <a:lt2>
          <a:srgbClr val="F4F7FA"/>
        </a:lt2>
        <a:accent1>
          <a:srgbClr val="11A4DD"/>
        </a:accent1>
        <a:accent2>
          <a:srgbClr val="A0DBF1"/>
        </a:accent2>
        <a:accent3>
          <a:srgbClr val="FFFFFF"/>
        </a:accent3>
        <a:accent4>
          <a:srgbClr val="000000"/>
        </a:accent4>
        <a:accent5>
          <a:srgbClr val="AACFEB"/>
        </a:accent5>
        <a:accent6>
          <a:srgbClr val="91C6DA"/>
        </a:accent6>
        <a:hlink>
          <a:srgbClr val="B41E00"/>
        </a:hlink>
        <a:folHlink>
          <a:srgbClr val="E82C20"/>
        </a:folHlink>
      </a:clrScheme>
      <a:clrMap bg1="lt1" tx1="dk1" bg2="lt2" tx2="dk2" accent1="accent1" accent2="accent2" accent3="accent3" accent4="accent4" accent5="accent5" accent6="accent6" hlink="hlink" folHlink="folHlink"/>
    </a:extraClrScheme>
    <a:extraClrScheme>
      <a:clrScheme name="1_blank 10">
        <a:dk1>
          <a:srgbClr val="000000"/>
        </a:dk1>
        <a:lt1>
          <a:srgbClr val="FFFFFF"/>
        </a:lt1>
        <a:dk2>
          <a:srgbClr val="0C274B"/>
        </a:dk2>
        <a:lt2>
          <a:srgbClr val="F4F7FA"/>
        </a:lt2>
        <a:accent1>
          <a:srgbClr val="11A4DD"/>
        </a:accent1>
        <a:accent2>
          <a:srgbClr val="A0DBF1"/>
        </a:accent2>
        <a:accent3>
          <a:srgbClr val="FFFFFF"/>
        </a:accent3>
        <a:accent4>
          <a:srgbClr val="000000"/>
        </a:accent4>
        <a:accent5>
          <a:srgbClr val="AACFEB"/>
        </a:accent5>
        <a:accent6>
          <a:srgbClr val="91C6DA"/>
        </a:accent6>
        <a:hlink>
          <a:srgbClr val="B41E00"/>
        </a:hlink>
        <a:folHlink>
          <a:srgbClr val="E82C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lank 10">
    <a:dk1>
      <a:srgbClr val="000000"/>
    </a:dk1>
    <a:lt1>
      <a:srgbClr val="FFFFFF"/>
    </a:lt1>
    <a:dk2>
      <a:srgbClr val="0C274B"/>
    </a:dk2>
    <a:lt2>
      <a:srgbClr val="F4F7FA"/>
    </a:lt2>
    <a:accent1>
      <a:srgbClr val="11A4DD"/>
    </a:accent1>
    <a:accent2>
      <a:srgbClr val="A0DBF1"/>
    </a:accent2>
    <a:accent3>
      <a:srgbClr val="FFFFFF"/>
    </a:accent3>
    <a:accent4>
      <a:srgbClr val="000000"/>
    </a:accent4>
    <a:accent5>
      <a:srgbClr val="AACFEB"/>
    </a:accent5>
    <a:accent6>
      <a:srgbClr val="91C6DA"/>
    </a:accent6>
    <a:hlink>
      <a:srgbClr val="B41E00"/>
    </a:hlink>
    <a:folHlink>
      <a:srgbClr val="E82C2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blank 10">
    <a:dk1>
      <a:srgbClr val="000000"/>
    </a:dk1>
    <a:lt1>
      <a:srgbClr val="FFFFFF"/>
    </a:lt1>
    <a:dk2>
      <a:srgbClr val="0C274B"/>
    </a:dk2>
    <a:lt2>
      <a:srgbClr val="F4F7FA"/>
    </a:lt2>
    <a:accent1>
      <a:srgbClr val="11A4DD"/>
    </a:accent1>
    <a:accent2>
      <a:srgbClr val="A0DBF1"/>
    </a:accent2>
    <a:accent3>
      <a:srgbClr val="FFFFFF"/>
    </a:accent3>
    <a:accent4>
      <a:srgbClr val="000000"/>
    </a:accent4>
    <a:accent5>
      <a:srgbClr val="AACFEB"/>
    </a:accent5>
    <a:accent6>
      <a:srgbClr val="91C6DA"/>
    </a:accent6>
    <a:hlink>
      <a:srgbClr val="B41E00"/>
    </a:hlink>
    <a:folHlink>
      <a:srgbClr val="E82C20"/>
    </a:folHlink>
  </a:clrScheme>
  <a:fontScheme name="1_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60463</TotalTime>
  <Words>981</Words>
  <Application>Microsoft Office PowerPoint</Application>
  <PresentationFormat>Custom</PresentationFormat>
  <Paragraphs>271</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1_blank</vt:lpstr>
      <vt:lpstr>Dynamic Credit Partners</vt:lpstr>
      <vt:lpstr>Disclaimer</vt:lpstr>
      <vt:lpstr>Overview</vt:lpstr>
      <vt:lpstr>Main figures and indicators of the Netherlands</vt:lpstr>
      <vt:lpstr>Dutch Mortgage Market Within the Broader Economic Landscape</vt:lpstr>
      <vt:lpstr>Dutch Household Suffer from Heavy Debt Burdens</vt:lpstr>
      <vt:lpstr>Housing prices will continue to fall from the pre-crisis peak </vt:lpstr>
      <vt:lpstr>Housing Price Change Y-o-Y by Region</vt:lpstr>
      <vt:lpstr>PowerPoint Presentation</vt:lpstr>
      <vt:lpstr>In 2010 already 1 million + households with residual mortgage debt</vt:lpstr>
      <vt:lpstr>Dutch Mortgage Arrears Data – Jan 2013</vt:lpstr>
      <vt:lpstr>Drivers of mortgage default</vt:lpstr>
      <vt:lpstr>Monthly Net Income Buffers</vt:lpstr>
      <vt:lpstr>Residual Debt</vt:lpstr>
      <vt:lpstr>Risk: ‘willingness-to-pay’</vt:lpstr>
      <vt:lpstr>Residual Debt vs Monthly Income Buffer</vt:lpstr>
      <vt:lpstr>Dynamic’s Mortgage Analytics</vt:lpstr>
      <vt:lpstr>Screenshot</vt:lpstr>
      <vt:lpstr>Solutions ???</vt:lpstr>
      <vt:lpstr>Transparency Tool – Mortgage Pool Analytics</vt:lpstr>
      <vt:lpstr>Transparency Tool – Mortgage Pool Analytics</vt:lpstr>
      <vt:lpstr>Transparency Tool – Loan Pool Analytics</vt:lpstr>
      <vt:lpstr>Transparency Tool – Loan Pool Analytics</vt:lpstr>
      <vt:lpstr>Transparency Tool – Mortgage Pool Analytics</vt:lpstr>
      <vt:lpstr>Transparency Tool in a Nutshell</vt:lpstr>
    </vt:vector>
  </TitlesOfParts>
  <Company>NIBC Bank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Subtitle</dc:title>
  <dc:creator>ICT Helpdesk</dc:creator>
  <cp:lastModifiedBy>Tonko</cp:lastModifiedBy>
  <cp:revision>1101</cp:revision>
  <cp:lastPrinted>2013-03-21T07:49:00Z</cp:lastPrinted>
  <dcterms:created xsi:type="dcterms:W3CDTF">2008-04-15T08:55:04Z</dcterms:created>
  <dcterms:modified xsi:type="dcterms:W3CDTF">2013-03-22T14:26:48Z</dcterms:modified>
</cp:coreProperties>
</file>