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1"/>
  </p:notesMasterIdLst>
  <p:handoutMasterIdLst>
    <p:handoutMasterId r:id="rId32"/>
  </p:handoutMasterIdLst>
  <p:sldIdLst>
    <p:sldId id="260" r:id="rId2"/>
    <p:sldId id="293" r:id="rId3"/>
    <p:sldId id="294" r:id="rId4"/>
    <p:sldId id="296" r:id="rId5"/>
    <p:sldId id="286" r:id="rId6"/>
    <p:sldId id="292" r:id="rId7"/>
    <p:sldId id="303" r:id="rId8"/>
    <p:sldId id="295" r:id="rId9"/>
    <p:sldId id="299" r:id="rId10"/>
    <p:sldId id="302" r:id="rId11"/>
    <p:sldId id="305" r:id="rId12"/>
    <p:sldId id="298" r:id="rId13"/>
    <p:sldId id="304" r:id="rId14"/>
    <p:sldId id="306" r:id="rId15"/>
    <p:sldId id="307" r:id="rId16"/>
    <p:sldId id="315" r:id="rId17"/>
    <p:sldId id="314" r:id="rId18"/>
    <p:sldId id="313" r:id="rId19"/>
    <p:sldId id="316" r:id="rId20"/>
    <p:sldId id="317" r:id="rId21"/>
    <p:sldId id="318" r:id="rId22"/>
    <p:sldId id="312" r:id="rId23"/>
    <p:sldId id="321" r:id="rId24"/>
    <p:sldId id="311" r:id="rId25"/>
    <p:sldId id="320" r:id="rId26"/>
    <p:sldId id="322" r:id="rId27"/>
    <p:sldId id="300" r:id="rId28"/>
    <p:sldId id="297" r:id="rId29"/>
    <p:sldId id="301" r:id="rId30"/>
  </p:sldIdLst>
  <p:sldSz cx="9144000" cy="6858000" type="screen4x3"/>
  <p:notesSz cx="7099300" cy="10234613"/>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912"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792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BF1D9A-790A-4AEB-9CE3-8D1D97C8F14E}" type="doc">
      <dgm:prSet loTypeId="urn:microsoft.com/office/officeart/2005/8/layout/hierarchy6" loCatId="hierarchy" qsTypeId="urn:microsoft.com/office/officeart/2005/8/quickstyle/simple1" qsCatId="simple" csTypeId="urn:microsoft.com/office/officeart/2005/8/colors/colorful2" csCatId="colorful" phldr="1"/>
      <dgm:spPr/>
      <dgm:t>
        <a:bodyPr/>
        <a:lstStyle/>
        <a:p>
          <a:endParaRPr lang="et-EE"/>
        </a:p>
      </dgm:t>
    </dgm:pt>
    <dgm:pt modelId="{9C504464-092F-4219-8AEC-4612BDDF24E6}">
      <dgm:prSet phldrT="[Tekst]" custT="1"/>
      <dgm:spPr>
        <a:solidFill>
          <a:srgbClr val="FF0000"/>
        </a:solidFill>
      </dgm:spPr>
      <dgm:t>
        <a:bodyPr/>
        <a:lstStyle/>
        <a:p>
          <a:r>
            <a:rPr lang="en-GB" sz="2400" b="1" noProof="0" dirty="0" smtClean="0"/>
            <a:t>PROPERTY</a:t>
          </a:r>
          <a:endParaRPr lang="en-GB" sz="2400" b="1" noProof="0" dirty="0"/>
        </a:p>
      </dgm:t>
    </dgm:pt>
    <dgm:pt modelId="{03B03CB8-A48F-4013-9726-AB596645B1E9}" type="parTrans" cxnId="{EF970266-AF7E-4982-BA95-7E4FD3B2593E}">
      <dgm:prSet/>
      <dgm:spPr/>
      <dgm:t>
        <a:bodyPr/>
        <a:lstStyle/>
        <a:p>
          <a:endParaRPr lang="et-EE"/>
        </a:p>
      </dgm:t>
    </dgm:pt>
    <dgm:pt modelId="{7C3A66F7-1F32-4185-9BD0-D1EA2374CD05}" type="sibTrans" cxnId="{EF970266-AF7E-4982-BA95-7E4FD3B2593E}">
      <dgm:prSet/>
      <dgm:spPr/>
      <dgm:t>
        <a:bodyPr/>
        <a:lstStyle/>
        <a:p>
          <a:endParaRPr lang="et-EE"/>
        </a:p>
      </dgm:t>
    </dgm:pt>
    <dgm:pt modelId="{D58D935F-DB66-4988-8851-4B2D2F26E22D}">
      <dgm:prSet phldrT="[Tekst]"/>
      <dgm:spPr/>
      <dgm:t>
        <a:bodyPr/>
        <a:lstStyle/>
        <a:p>
          <a:r>
            <a:rPr lang="en-GB" b="1" noProof="0" smtClean="0"/>
            <a:t>REAL ESTATE</a:t>
          </a:r>
          <a:endParaRPr lang="en-GB" b="1" noProof="0"/>
        </a:p>
      </dgm:t>
    </dgm:pt>
    <dgm:pt modelId="{12A9E1CB-7402-40A8-8A14-1859FF54E918}" type="parTrans" cxnId="{392576DE-EB4C-4AD2-8727-D426667A8A45}">
      <dgm:prSet/>
      <dgm:spPr>
        <a:ln w="28575">
          <a:solidFill>
            <a:schemeClr val="accent3">
              <a:lumMod val="75000"/>
            </a:schemeClr>
          </a:solidFill>
        </a:ln>
      </dgm:spPr>
      <dgm:t>
        <a:bodyPr/>
        <a:lstStyle/>
        <a:p>
          <a:endParaRPr lang="et-EE"/>
        </a:p>
      </dgm:t>
    </dgm:pt>
    <dgm:pt modelId="{E4335E58-3EAE-4563-858D-E76B392BCB06}" type="sibTrans" cxnId="{392576DE-EB4C-4AD2-8727-D426667A8A45}">
      <dgm:prSet/>
      <dgm:spPr/>
      <dgm:t>
        <a:bodyPr/>
        <a:lstStyle/>
        <a:p>
          <a:endParaRPr lang="et-EE"/>
        </a:p>
      </dgm:t>
    </dgm:pt>
    <dgm:pt modelId="{A8CD87C9-E5CE-4623-873D-9FB129EF10E1}">
      <dgm:prSet phldrT="[Tekst]"/>
      <dgm:spPr>
        <a:solidFill>
          <a:srgbClr val="FFFF00"/>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b="1" noProof="0" dirty="0" smtClean="0">
              <a:solidFill>
                <a:srgbClr val="002060"/>
              </a:solidFill>
            </a:rPr>
            <a:t>ESSENTIAL PARTS</a:t>
          </a:r>
        </a:p>
      </dgm:t>
    </dgm:pt>
    <dgm:pt modelId="{813C93CE-9955-44A4-842E-1338E97A89D0}" type="parTrans" cxnId="{9EEA23D5-C3C8-46BD-9FFE-C07EA37197CA}">
      <dgm:prSet/>
      <dgm:spPr>
        <a:ln w="28575">
          <a:solidFill>
            <a:srgbClr val="FFC000"/>
          </a:solidFill>
        </a:ln>
      </dgm:spPr>
      <dgm:t>
        <a:bodyPr/>
        <a:lstStyle/>
        <a:p>
          <a:endParaRPr lang="et-EE"/>
        </a:p>
      </dgm:t>
    </dgm:pt>
    <dgm:pt modelId="{C43CBC68-8CEA-4DF4-AC2B-8A5EE0ACE03C}" type="sibTrans" cxnId="{9EEA23D5-C3C8-46BD-9FFE-C07EA37197CA}">
      <dgm:prSet/>
      <dgm:spPr/>
      <dgm:t>
        <a:bodyPr/>
        <a:lstStyle/>
        <a:p>
          <a:endParaRPr lang="et-EE"/>
        </a:p>
      </dgm:t>
    </dgm:pt>
    <dgm:pt modelId="{8D297107-2170-47A1-86FA-F4E5AE8CACD9}">
      <dgm:prSet phldrT="[Tekst]"/>
      <dgm:spPr/>
      <dgm:t>
        <a:bodyPr/>
        <a:lstStyle/>
        <a:p>
          <a:r>
            <a:rPr lang="en-GB" b="1" noProof="0" smtClean="0"/>
            <a:t>REAL PROPERTY</a:t>
          </a:r>
          <a:endParaRPr lang="en-GB" b="1" noProof="0"/>
        </a:p>
      </dgm:t>
    </dgm:pt>
    <dgm:pt modelId="{D2C87F29-D2B4-4DB8-94D3-B170535AD638}" type="parTrans" cxnId="{30381B2B-716E-4CC4-9A76-F3266B1F43D3}">
      <dgm:prSet/>
      <dgm:spPr>
        <a:ln w="28575">
          <a:solidFill>
            <a:schemeClr val="accent3">
              <a:lumMod val="75000"/>
            </a:schemeClr>
          </a:solidFill>
        </a:ln>
      </dgm:spPr>
      <dgm:t>
        <a:bodyPr/>
        <a:lstStyle/>
        <a:p>
          <a:endParaRPr lang="et-EE"/>
        </a:p>
      </dgm:t>
    </dgm:pt>
    <dgm:pt modelId="{119892DB-434B-46EB-84A4-A81D714209B7}" type="sibTrans" cxnId="{30381B2B-716E-4CC4-9A76-F3266B1F43D3}">
      <dgm:prSet/>
      <dgm:spPr/>
      <dgm:t>
        <a:bodyPr/>
        <a:lstStyle/>
        <a:p>
          <a:endParaRPr lang="et-EE"/>
        </a:p>
      </dgm:t>
    </dgm:pt>
    <dgm:pt modelId="{441BB90C-12D3-4CEC-A023-0E8434491D1C}">
      <dgm:prSet phldrT="[Tekst]"/>
      <dgm:spPr>
        <a:solidFill>
          <a:schemeClr val="accent4">
            <a:lumMod val="60000"/>
            <a:lumOff val="40000"/>
          </a:schemeClr>
        </a:solidFill>
      </dgm:spPr>
      <dgm:t>
        <a:bodyPr/>
        <a:lstStyle/>
        <a:p>
          <a:r>
            <a:rPr lang="en-US" b="1" noProof="0" dirty="0" err="1" smtClean="0"/>
            <a:t>BUNDEL</a:t>
          </a:r>
          <a:r>
            <a:rPr lang="en-GB" b="1" noProof="0" dirty="0" smtClean="0"/>
            <a:t> OF  THE RIGHTS</a:t>
          </a:r>
          <a:endParaRPr lang="en-GB" b="1" noProof="0" dirty="0"/>
        </a:p>
      </dgm:t>
    </dgm:pt>
    <dgm:pt modelId="{119AAA40-59AE-45EA-B923-723925019118}" type="parTrans" cxnId="{623FCB74-D8BD-4D71-BAA8-0288B8CBE52B}">
      <dgm:prSet/>
      <dgm:spPr>
        <a:ln w="28575">
          <a:solidFill>
            <a:srgbClr val="FFC000"/>
          </a:solidFill>
        </a:ln>
      </dgm:spPr>
      <dgm:t>
        <a:bodyPr/>
        <a:lstStyle/>
        <a:p>
          <a:endParaRPr lang="et-EE"/>
        </a:p>
      </dgm:t>
    </dgm:pt>
    <dgm:pt modelId="{550CF8A0-6A10-45ED-8B0D-D1BB31BF0828}" type="sibTrans" cxnId="{623FCB74-D8BD-4D71-BAA8-0288B8CBE52B}">
      <dgm:prSet/>
      <dgm:spPr/>
      <dgm:t>
        <a:bodyPr/>
        <a:lstStyle/>
        <a:p>
          <a:endParaRPr lang="et-EE"/>
        </a:p>
      </dgm:t>
    </dgm:pt>
    <dgm:pt modelId="{A2F599CD-A44C-40F1-886A-C7BC03523C03}">
      <dgm:prSet phldrT="[Tekst]"/>
      <dgm:spPr>
        <a:solidFill>
          <a:schemeClr val="tx1">
            <a:lumMod val="95000"/>
          </a:schemeClr>
        </a:solidFill>
        <a:ln w="28575">
          <a:solidFill>
            <a:srgbClr val="FF0000"/>
          </a:solidFill>
        </a:ln>
      </dgm:spPr>
      <dgm:t>
        <a:bodyPr/>
        <a:lstStyle/>
        <a:p>
          <a:r>
            <a:rPr lang="et-EE" dirty="0" err="1" smtClean="0"/>
            <a:t>Overall</a:t>
          </a:r>
          <a:endParaRPr lang="et-EE" dirty="0"/>
        </a:p>
      </dgm:t>
    </dgm:pt>
    <dgm:pt modelId="{9212A3D9-4573-4C09-AD3F-933964BD2287}" type="parTrans" cxnId="{2B2D43DD-3D51-4105-BCBC-078A507EEE9A}">
      <dgm:prSet/>
      <dgm:spPr/>
      <dgm:t>
        <a:bodyPr/>
        <a:lstStyle/>
        <a:p>
          <a:endParaRPr lang="et-EE"/>
        </a:p>
      </dgm:t>
    </dgm:pt>
    <dgm:pt modelId="{1204AFCD-BCBB-4401-87C1-96E6518B3E1E}" type="sibTrans" cxnId="{2B2D43DD-3D51-4105-BCBC-078A507EEE9A}">
      <dgm:prSet/>
      <dgm:spPr/>
      <dgm:t>
        <a:bodyPr/>
        <a:lstStyle/>
        <a:p>
          <a:endParaRPr lang="et-EE"/>
        </a:p>
      </dgm:t>
    </dgm:pt>
    <dgm:pt modelId="{C9F96828-6BC5-4F85-B28B-9AE5A674A5F3}">
      <dgm:prSet phldrT="[Tekst]" phldr="1"/>
      <dgm:spPr>
        <a:solidFill>
          <a:schemeClr val="tx1">
            <a:lumMod val="95000"/>
          </a:schemeClr>
        </a:solidFill>
        <a:ln w="28575">
          <a:solidFill>
            <a:srgbClr val="FF0000"/>
          </a:solidFill>
        </a:ln>
      </dgm:spPr>
      <dgm:t>
        <a:bodyPr/>
        <a:lstStyle/>
        <a:p>
          <a:endParaRPr lang="et-EE" dirty="0"/>
        </a:p>
      </dgm:t>
    </dgm:pt>
    <dgm:pt modelId="{88A3DBE9-BD13-43BF-8071-3B15D1F1A3C4}" type="parTrans" cxnId="{9A378C8B-A998-4093-91FC-EB952E1ED8DD}">
      <dgm:prSet/>
      <dgm:spPr/>
      <dgm:t>
        <a:bodyPr/>
        <a:lstStyle/>
        <a:p>
          <a:endParaRPr lang="et-EE"/>
        </a:p>
      </dgm:t>
    </dgm:pt>
    <dgm:pt modelId="{6519394B-C91D-439A-ACB3-C2985250774C}" type="sibTrans" cxnId="{9A378C8B-A998-4093-91FC-EB952E1ED8DD}">
      <dgm:prSet/>
      <dgm:spPr/>
      <dgm:t>
        <a:bodyPr/>
        <a:lstStyle/>
        <a:p>
          <a:endParaRPr lang="et-EE"/>
        </a:p>
      </dgm:t>
    </dgm:pt>
    <dgm:pt modelId="{13FCFD30-C163-4320-B929-091EECD00445}">
      <dgm:prSet phldrT="[Tekst]"/>
      <dgm:spPr>
        <a:solidFill>
          <a:schemeClr val="tx1">
            <a:lumMod val="95000"/>
          </a:schemeClr>
        </a:solidFill>
        <a:ln w="28575">
          <a:solidFill>
            <a:srgbClr val="FF0000"/>
          </a:solidFill>
        </a:ln>
      </dgm:spPr>
      <dgm:t>
        <a:bodyPr/>
        <a:lstStyle/>
        <a:p>
          <a:r>
            <a:rPr lang="et-EE" dirty="0" err="1" smtClean="0"/>
            <a:t>Detailed</a:t>
          </a:r>
          <a:endParaRPr lang="et-EE" dirty="0"/>
        </a:p>
      </dgm:t>
    </dgm:pt>
    <dgm:pt modelId="{F9F853A1-BFC9-4249-9C0B-D839B2EF5B49}" type="parTrans" cxnId="{11FF0373-98E3-4456-8EEA-98AD4C4415C7}">
      <dgm:prSet/>
      <dgm:spPr/>
      <dgm:t>
        <a:bodyPr/>
        <a:lstStyle/>
        <a:p>
          <a:endParaRPr lang="et-EE"/>
        </a:p>
      </dgm:t>
    </dgm:pt>
    <dgm:pt modelId="{CA8B9DE6-2F60-4F7E-9F29-011D841F58E0}" type="sibTrans" cxnId="{11FF0373-98E3-4456-8EEA-98AD4C4415C7}">
      <dgm:prSet/>
      <dgm:spPr/>
      <dgm:t>
        <a:bodyPr/>
        <a:lstStyle/>
        <a:p>
          <a:endParaRPr lang="et-EE"/>
        </a:p>
      </dgm:t>
    </dgm:pt>
    <dgm:pt modelId="{70583A0B-B855-4736-A28F-FA5223BF5DAE}">
      <dgm:prSet phldrT="[Tekst]"/>
      <dgm:spPr>
        <a:solidFill>
          <a:srgbClr val="92D050"/>
        </a:solidFill>
      </dgm:spPr>
      <dgm:t>
        <a:bodyPr/>
        <a:lstStyle/>
        <a:p>
          <a:r>
            <a:rPr lang="en-GB" b="1" noProof="0" dirty="0" smtClean="0"/>
            <a:t>LAND</a:t>
          </a:r>
          <a:endParaRPr lang="en-GB" b="1" noProof="0" dirty="0"/>
        </a:p>
      </dgm:t>
    </dgm:pt>
    <dgm:pt modelId="{726065F3-0EC5-4A2F-9B0B-E08EC0D6D93F}" type="sibTrans" cxnId="{4763EE41-D0AE-4D3D-B4C6-5BC7F6040D56}">
      <dgm:prSet/>
      <dgm:spPr/>
      <dgm:t>
        <a:bodyPr/>
        <a:lstStyle/>
        <a:p>
          <a:endParaRPr lang="et-EE"/>
        </a:p>
      </dgm:t>
    </dgm:pt>
    <dgm:pt modelId="{B6059640-83E6-4D7D-AAE6-A747151F6303}" type="parTrans" cxnId="{4763EE41-D0AE-4D3D-B4C6-5BC7F6040D56}">
      <dgm:prSet/>
      <dgm:spPr>
        <a:ln w="28575">
          <a:solidFill>
            <a:srgbClr val="FFC000"/>
          </a:solidFill>
        </a:ln>
      </dgm:spPr>
      <dgm:t>
        <a:bodyPr/>
        <a:lstStyle/>
        <a:p>
          <a:endParaRPr lang="et-EE"/>
        </a:p>
      </dgm:t>
    </dgm:pt>
    <dgm:pt modelId="{F8EC8DC0-1BEE-4F79-ABCA-2021D526AD35}" type="pres">
      <dgm:prSet presAssocID="{0FBF1D9A-790A-4AEB-9CE3-8D1D97C8F14E}" presName="mainComposite" presStyleCnt="0">
        <dgm:presLayoutVars>
          <dgm:chPref val="1"/>
          <dgm:dir/>
          <dgm:animOne val="branch"/>
          <dgm:animLvl val="lvl"/>
          <dgm:resizeHandles val="exact"/>
        </dgm:presLayoutVars>
      </dgm:prSet>
      <dgm:spPr/>
      <dgm:t>
        <a:bodyPr/>
        <a:lstStyle/>
        <a:p>
          <a:endParaRPr lang="et-EE"/>
        </a:p>
      </dgm:t>
    </dgm:pt>
    <dgm:pt modelId="{5924445A-BE20-4AE0-8C8B-FE353B1F1114}" type="pres">
      <dgm:prSet presAssocID="{0FBF1D9A-790A-4AEB-9CE3-8D1D97C8F14E}" presName="hierFlow" presStyleCnt="0"/>
      <dgm:spPr/>
    </dgm:pt>
    <dgm:pt modelId="{AA578ED9-9487-4154-AFD6-AD820D278661}" type="pres">
      <dgm:prSet presAssocID="{0FBF1D9A-790A-4AEB-9CE3-8D1D97C8F14E}" presName="firstBuf" presStyleCnt="0"/>
      <dgm:spPr/>
    </dgm:pt>
    <dgm:pt modelId="{00F3689C-B1C1-454F-8AC9-EE11B1DCA03B}" type="pres">
      <dgm:prSet presAssocID="{0FBF1D9A-790A-4AEB-9CE3-8D1D97C8F14E}" presName="hierChild1" presStyleCnt="0">
        <dgm:presLayoutVars>
          <dgm:chPref val="1"/>
          <dgm:animOne val="branch"/>
          <dgm:animLvl val="lvl"/>
        </dgm:presLayoutVars>
      </dgm:prSet>
      <dgm:spPr/>
    </dgm:pt>
    <dgm:pt modelId="{E4488D91-B03F-45CE-B6C7-D7F1A483DF1D}" type="pres">
      <dgm:prSet presAssocID="{9C504464-092F-4219-8AEC-4612BDDF24E6}" presName="Name14" presStyleCnt="0"/>
      <dgm:spPr/>
    </dgm:pt>
    <dgm:pt modelId="{52A688DE-6225-4E4E-92A4-6F9C89605A61}" type="pres">
      <dgm:prSet presAssocID="{9C504464-092F-4219-8AEC-4612BDDF24E6}" presName="level1Shape" presStyleLbl="node0" presStyleIdx="0" presStyleCnt="1" custScaleX="288928">
        <dgm:presLayoutVars>
          <dgm:chPref val="3"/>
        </dgm:presLayoutVars>
      </dgm:prSet>
      <dgm:spPr/>
      <dgm:t>
        <a:bodyPr/>
        <a:lstStyle/>
        <a:p>
          <a:endParaRPr lang="et-EE"/>
        </a:p>
      </dgm:t>
    </dgm:pt>
    <dgm:pt modelId="{5F19DB2F-E46E-4BC0-855C-9F78F0EA89EC}" type="pres">
      <dgm:prSet presAssocID="{9C504464-092F-4219-8AEC-4612BDDF24E6}" presName="hierChild2" presStyleCnt="0"/>
      <dgm:spPr/>
    </dgm:pt>
    <dgm:pt modelId="{31FCD40D-9F79-488C-94D6-36928E059DAF}" type="pres">
      <dgm:prSet presAssocID="{12A9E1CB-7402-40A8-8A14-1859FF54E918}" presName="Name19" presStyleLbl="parChTrans1D2" presStyleIdx="0" presStyleCnt="2"/>
      <dgm:spPr/>
      <dgm:t>
        <a:bodyPr/>
        <a:lstStyle/>
        <a:p>
          <a:endParaRPr lang="et-EE"/>
        </a:p>
      </dgm:t>
    </dgm:pt>
    <dgm:pt modelId="{3F94884C-6E72-4CD7-97D2-637668AD1CA8}" type="pres">
      <dgm:prSet presAssocID="{D58D935F-DB66-4988-8851-4B2D2F26E22D}" presName="Name21" presStyleCnt="0"/>
      <dgm:spPr/>
    </dgm:pt>
    <dgm:pt modelId="{6994A5B8-D7D3-4D13-8612-3BD63E21B406}" type="pres">
      <dgm:prSet presAssocID="{D58D935F-DB66-4988-8851-4B2D2F26E22D}" presName="level2Shape" presStyleLbl="node2" presStyleIdx="0" presStyleCnt="2"/>
      <dgm:spPr/>
      <dgm:t>
        <a:bodyPr/>
        <a:lstStyle/>
        <a:p>
          <a:endParaRPr lang="et-EE"/>
        </a:p>
      </dgm:t>
    </dgm:pt>
    <dgm:pt modelId="{EBC584A2-276B-415D-AA4F-DEDD971675CB}" type="pres">
      <dgm:prSet presAssocID="{D58D935F-DB66-4988-8851-4B2D2F26E22D}" presName="hierChild3" presStyleCnt="0"/>
      <dgm:spPr/>
    </dgm:pt>
    <dgm:pt modelId="{62DF849F-956E-4454-A099-41E94B827AE2}" type="pres">
      <dgm:prSet presAssocID="{813C93CE-9955-44A4-842E-1338E97A89D0}" presName="Name19" presStyleLbl="parChTrans1D3" presStyleIdx="0" presStyleCnt="3"/>
      <dgm:spPr/>
      <dgm:t>
        <a:bodyPr/>
        <a:lstStyle/>
        <a:p>
          <a:endParaRPr lang="et-EE"/>
        </a:p>
      </dgm:t>
    </dgm:pt>
    <dgm:pt modelId="{949199BC-8781-47E8-814C-3854212A9374}" type="pres">
      <dgm:prSet presAssocID="{A8CD87C9-E5CE-4623-873D-9FB129EF10E1}" presName="Name21" presStyleCnt="0"/>
      <dgm:spPr/>
    </dgm:pt>
    <dgm:pt modelId="{4ACF5444-ADF6-482A-977E-BBDAE6B7D14E}" type="pres">
      <dgm:prSet presAssocID="{A8CD87C9-E5CE-4623-873D-9FB129EF10E1}" presName="level2Shape" presStyleLbl="node3" presStyleIdx="0" presStyleCnt="3"/>
      <dgm:spPr/>
      <dgm:t>
        <a:bodyPr/>
        <a:lstStyle/>
        <a:p>
          <a:endParaRPr lang="et-EE"/>
        </a:p>
      </dgm:t>
    </dgm:pt>
    <dgm:pt modelId="{1BB6754C-3AAD-433F-81D0-F8653A293D1C}" type="pres">
      <dgm:prSet presAssocID="{A8CD87C9-E5CE-4623-873D-9FB129EF10E1}" presName="hierChild3" presStyleCnt="0"/>
      <dgm:spPr/>
    </dgm:pt>
    <dgm:pt modelId="{3206A90D-2878-420E-A0BB-59C74E1CAF69}" type="pres">
      <dgm:prSet presAssocID="{B6059640-83E6-4D7D-AAE6-A747151F6303}" presName="Name19" presStyleLbl="parChTrans1D3" presStyleIdx="1" presStyleCnt="3"/>
      <dgm:spPr/>
      <dgm:t>
        <a:bodyPr/>
        <a:lstStyle/>
        <a:p>
          <a:endParaRPr lang="et-EE"/>
        </a:p>
      </dgm:t>
    </dgm:pt>
    <dgm:pt modelId="{1002D5FE-2A8E-40B3-BE04-8E1AC02C6B4F}" type="pres">
      <dgm:prSet presAssocID="{70583A0B-B855-4736-A28F-FA5223BF5DAE}" presName="Name21" presStyleCnt="0"/>
      <dgm:spPr/>
    </dgm:pt>
    <dgm:pt modelId="{63064701-BE89-47CD-A83D-8D434F59D7DA}" type="pres">
      <dgm:prSet presAssocID="{70583A0B-B855-4736-A28F-FA5223BF5DAE}" presName="level2Shape" presStyleLbl="node3" presStyleIdx="1" presStyleCnt="3"/>
      <dgm:spPr/>
      <dgm:t>
        <a:bodyPr/>
        <a:lstStyle/>
        <a:p>
          <a:endParaRPr lang="et-EE"/>
        </a:p>
      </dgm:t>
    </dgm:pt>
    <dgm:pt modelId="{075AD791-5384-433A-A1E3-BD9FD144DC23}" type="pres">
      <dgm:prSet presAssocID="{70583A0B-B855-4736-A28F-FA5223BF5DAE}" presName="hierChild3" presStyleCnt="0"/>
      <dgm:spPr/>
    </dgm:pt>
    <dgm:pt modelId="{C4570561-6B63-40B4-AFDA-3A6901908A2D}" type="pres">
      <dgm:prSet presAssocID="{D2C87F29-D2B4-4DB8-94D3-B170535AD638}" presName="Name19" presStyleLbl="parChTrans1D2" presStyleIdx="1" presStyleCnt="2"/>
      <dgm:spPr/>
      <dgm:t>
        <a:bodyPr/>
        <a:lstStyle/>
        <a:p>
          <a:endParaRPr lang="et-EE"/>
        </a:p>
      </dgm:t>
    </dgm:pt>
    <dgm:pt modelId="{F2F597A4-31B0-44DF-BBEC-9A83F7BBF3E7}" type="pres">
      <dgm:prSet presAssocID="{8D297107-2170-47A1-86FA-F4E5AE8CACD9}" presName="Name21" presStyleCnt="0"/>
      <dgm:spPr/>
    </dgm:pt>
    <dgm:pt modelId="{30A6C569-A5FD-4F9A-AE32-82A59DCD9A70}" type="pres">
      <dgm:prSet presAssocID="{8D297107-2170-47A1-86FA-F4E5AE8CACD9}" presName="level2Shape" presStyleLbl="node2" presStyleIdx="1" presStyleCnt="2"/>
      <dgm:spPr/>
      <dgm:t>
        <a:bodyPr/>
        <a:lstStyle/>
        <a:p>
          <a:endParaRPr lang="et-EE"/>
        </a:p>
      </dgm:t>
    </dgm:pt>
    <dgm:pt modelId="{CAADF9CF-EAF0-4C4E-9B19-48F978F8F3BB}" type="pres">
      <dgm:prSet presAssocID="{8D297107-2170-47A1-86FA-F4E5AE8CACD9}" presName="hierChild3" presStyleCnt="0"/>
      <dgm:spPr/>
    </dgm:pt>
    <dgm:pt modelId="{2255ACD9-FCB0-4A6C-B43E-CAD6F8863B91}" type="pres">
      <dgm:prSet presAssocID="{119AAA40-59AE-45EA-B923-723925019118}" presName="Name19" presStyleLbl="parChTrans1D3" presStyleIdx="2" presStyleCnt="3"/>
      <dgm:spPr/>
      <dgm:t>
        <a:bodyPr/>
        <a:lstStyle/>
        <a:p>
          <a:endParaRPr lang="et-EE"/>
        </a:p>
      </dgm:t>
    </dgm:pt>
    <dgm:pt modelId="{72A49CB4-6B9B-4F3B-9659-845EB730B429}" type="pres">
      <dgm:prSet presAssocID="{441BB90C-12D3-4CEC-A023-0E8434491D1C}" presName="Name21" presStyleCnt="0"/>
      <dgm:spPr/>
    </dgm:pt>
    <dgm:pt modelId="{E41D5A28-7326-4292-80DB-B96173DAA137}" type="pres">
      <dgm:prSet presAssocID="{441BB90C-12D3-4CEC-A023-0E8434491D1C}" presName="level2Shape" presStyleLbl="node3" presStyleIdx="2" presStyleCnt="3"/>
      <dgm:spPr/>
      <dgm:t>
        <a:bodyPr/>
        <a:lstStyle/>
        <a:p>
          <a:endParaRPr lang="et-EE"/>
        </a:p>
      </dgm:t>
    </dgm:pt>
    <dgm:pt modelId="{58A3273C-E7AF-4E1F-B24D-C8AE6453B8B6}" type="pres">
      <dgm:prSet presAssocID="{441BB90C-12D3-4CEC-A023-0E8434491D1C}" presName="hierChild3" presStyleCnt="0"/>
      <dgm:spPr/>
    </dgm:pt>
    <dgm:pt modelId="{72C86EB0-733E-4483-9732-ABBFBB9191A2}" type="pres">
      <dgm:prSet presAssocID="{0FBF1D9A-790A-4AEB-9CE3-8D1D97C8F14E}" presName="bgShapesFlow" presStyleCnt="0"/>
      <dgm:spPr/>
    </dgm:pt>
    <dgm:pt modelId="{3B031D19-B7E1-4088-9A44-E66E159ED768}" type="pres">
      <dgm:prSet presAssocID="{A2F599CD-A44C-40F1-886A-C7BC03523C03}" presName="rectComp" presStyleCnt="0"/>
      <dgm:spPr/>
    </dgm:pt>
    <dgm:pt modelId="{C9D6BDDA-FEDC-4578-A273-3A074B97F9F7}" type="pres">
      <dgm:prSet presAssocID="{A2F599CD-A44C-40F1-886A-C7BC03523C03}" presName="bgRect" presStyleLbl="bgShp" presStyleIdx="0" presStyleCnt="3" custLinFactNeighborY="-3228"/>
      <dgm:spPr/>
      <dgm:t>
        <a:bodyPr/>
        <a:lstStyle/>
        <a:p>
          <a:endParaRPr lang="et-EE"/>
        </a:p>
      </dgm:t>
    </dgm:pt>
    <dgm:pt modelId="{EAC6415B-1D08-4568-9207-11B4A600C804}" type="pres">
      <dgm:prSet presAssocID="{A2F599CD-A44C-40F1-886A-C7BC03523C03}" presName="bgRectTx" presStyleLbl="bgShp" presStyleIdx="0" presStyleCnt="3">
        <dgm:presLayoutVars>
          <dgm:bulletEnabled val="1"/>
        </dgm:presLayoutVars>
      </dgm:prSet>
      <dgm:spPr/>
      <dgm:t>
        <a:bodyPr/>
        <a:lstStyle/>
        <a:p>
          <a:endParaRPr lang="et-EE"/>
        </a:p>
      </dgm:t>
    </dgm:pt>
    <dgm:pt modelId="{C2290E23-67CA-41EB-9764-3D795D2BAFA7}" type="pres">
      <dgm:prSet presAssocID="{A2F599CD-A44C-40F1-886A-C7BC03523C03}" presName="spComp" presStyleCnt="0"/>
      <dgm:spPr/>
    </dgm:pt>
    <dgm:pt modelId="{399AC3F9-7CF3-42A6-8ACC-6AD8AB6F688D}" type="pres">
      <dgm:prSet presAssocID="{A2F599CD-A44C-40F1-886A-C7BC03523C03}" presName="vSp" presStyleCnt="0"/>
      <dgm:spPr/>
    </dgm:pt>
    <dgm:pt modelId="{84E70A0C-4C14-4B9D-A189-1DACFB4CD8DC}" type="pres">
      <dgm:prSet presAssocID="{C9F96828-6BC5-4F85-B28B-9AE5A674A5F3}" presName="rectComp" presStyleCnt="0"/>
      <dgm:spPr/>
    </dgm:pt>
    <dgm:pt modelId="{79EDEA00-C373-4E7F-B3E7-7DC418BF39EC}" type="pres">
      <dgm:prSet presAssocID="{C9F96828-6BC5-4F85-B28B-9AE5A674A5F3}" presName="bgRect" presStyleLbl="bgShp" presStyleIdx="1" presStyleCnt="3" custLinFactNeighborY="-3228"/>
      <dgm:spPr/>
      <dgm:t>
        <a:bodyPr/>
        <a:lstStyle/>
        <a:p>
          <a:endParaRPr lang="et-EE"/>
        </a:p>
      </dgm:t>
    </dgm:pt>
    <dgm:pt modelId="{21C92AA9-E608-4CAE-840F-948DE7406B30}" type="pres">
      <dgm:prSet presAssocID="{C9F96828-6BC5-4F85-B28B-9AE5A674A5F3}" presName="bgRectTx" presStyleLbl="bgShp" presStyleIdx="1" presStyleCnt="3">
        <dgm:presLayoutVars>
          <dgm:bulletEnabled val="1"/>
        </dgm:presLayoutVars>
      </dgm:prSet>
      <dgm:spPr/>
      <dgm:t>
        <a:bodyPr/>
        <a:lstStyle/>
        <a:p>
          <a:endParaRPr lang="et-EE"/>
        </a:p>
      </dgm:t>
    </dgm:pt>
    <dgm:pt modelId="{0F12A770-73CE-4839-A988-CD752C9D6517}" type="pres">
      <dgm:prSet presAssocID="{C9F96828-6BC5-4F85-B28B-9AE5A674A5F3}" presName="spComp" presStyleCnt="0"/>
      <dgm:spPr/>
    </dgm:pt>
    <dgm:pt modelId="{B12B5213-DE1E-40A0-925B-808BAD0E556E}" type="pres">
      <dgm:prSet presAssocID="{C9F96828-6BC5-4F85-B28B-9AE5A674A5F3}" presName="vSp" presStyleCnt="0"/>
      <dgm:spPr/>
    </dgm:pt>
    <dgm:pt modelId="{DC78BB90-EA06-44CD-90C0-EA03699F1C4E}" type="pres">
      <dgm:prSet presAssocID="{13FCFD30-C163-4320-B929-091EECD00445}" presName="rectComp" presStyleCnt="0"/>
      <dgm:spPr/>
    </dgm:pt>
    <dgm:pt modelId="{97C1FCF2-AF5C-4ADA-87BA-1B874A94114D}" type="pres">
      <dgm:prSet presAssocID="{13FCFD30-C163-4320-B929-091EECD00445}" presName="bgRect" presStyleLbl="bgShp" presStyleIdx="2" presStyleCnt="3" custLinFactNeighborY="-3228"/>
      <dgm:spPr/>
      <dgm:t>
        <a:bodyPr/>
        <a:lstStyle/>
        <a:p>
          <a:endParaRPr lang="et-EE"/>
        </a:p>
      </dgm:t>
    </dgm:pt>
    <dgm:pt modelId="{A4A198DB-F231-4BC5-9E71-D5D570915D55}" type="pres">
      <dgm:prSet presAssocID="{13FCFD30-C163-4320-B929-091EECD00445}" presName="bgRectTx" presStyleLbl="bgShp" presStyleIdx="2" presStyleCnt="3">
        <dgm:presLayoutVars>
          <dgm:bulletEnabled val="1"/>
        </dgm:presLayoutVars>
      </dgm:prSet>
      <dgm:spPr/>
      <dgm:t>
        <a:bodyPr/>
        <a:lstStyle/>
        <a:p>
          <a:endParaRPr lang="et-EE"/>
        </a:p>
      </dgm:t>
    </dgm:pt>
  </dgm:ptLst>
  <dgm:cxnLst>
    <dgm:cxn modelId="{AE8BD579-DE92-441A-AEB0-592585A97495}" type="presOf" srcId="{12A9E1CB-7402-40A8-8A14-1859FF54E918}" destId="{31FCD40D-9F79-488C-94D6-36928E059DAF}" srcOrd="0" destOrd="0" presId="urn:microsoft.com/office/officeart/2005/8/layout/hierarchy6"/>
    <dgm:cxn modelId="{392576DE-EB4C-4AD2-8727-D426667A8A45}" srcId="{9C504464-092F-4219-8AEC-4612BDDF24E6}" destId="{D58D935F-DB66-4988-8851-4B2D2F26E22D}" srcOrd="0" destOrd="0" parTransId="{12A9E1CB-7402-40A8-8A14-1859FF54E918}" sibTransId="{E4335E58-3EAE-4563-858D-E76B392BCB06}"/>
    <dgm:cxn modelId="{DE9CF9DC-7608-4C6D-BDB7-87A736EDC2CA}" type="presOf" srcId="{0FBF1D9A-790A-4AEB-9CE3-8D1D97C8F14E}" destId="{F8EC8DC0-1BEE-4F79-ABCA-2021D526AD35}" srcOrd="0" destOrd="0" presId="urn:microsoft.com/office/officeart/2005/8/layout/hierarchy6"/>
    <dgm:cxn modelId="{2EB448C6-8887-4459-93FB-24E12487005F}" type="presOf" srcId="{441BB90C-12D3-4CEC-A023-0E8434491D1C}" destId="{E41D5A28-7326-4292-80DB-B96173DAA137}" srcOrd="0" destOrd="0" presId="urn:microsoft.com/office/officeart/2005/8/layout/hierarchy6"/>
    <dgm:cxn modelId="{65B7FB80-5207-4491-B9F3-844F040F2927}" type="presOf" srcId="{119AAA40-59AE-45EA-B923-723925019118}" destId="{2255ACD9-FCB0-4A6C-B43E-CAD6F8863B91}" srcOrd="0" destOrd="0" presId="urn:microsoft.com/office/officeart/2005/8/layout/hierarchy6"/>
    <dgm:cxn modelId="{79A2038D-6CD6-46F7-860E-4FD432E60EC2}" type="presOf" srcId="{C9F96828-6BC5-4F85-B28B-9AE5A674A5F3}" destId="{79EDEA00-C373-4E7F-B3E7-7DC418BF39EC}" srcOrd="0" destOrd="0" presId="urn:microsoft.com/office/officeart/2005/8/layout/hierarchy6"/>
    <dgm:cxn modelId="{4E2A79AB-0AD9-43AD-A35C-E896123756E4}" type="presOf" srcId="{9C504464-092F-4219-8AEC-4612BDDF24E6}" destId="{52A688DE-6225-4E4E-92A4-6F9C89605A61}" srcOrd="0" destOrd="0" presId="urn:microsoft.com/office/officeart/2005/8/layout/hierarchy6"/>
    <dgm:cxn modelId="{9EEA23D5-C3C8-46BD-9FFE-C07EA37197CA}" srcId="{D58D935F-DB66-4988-8851-4B2D2F26E22D}" destId="{A8CD87C9-E5CE-4623-873D-9FB129EF10E1}" srcOrd="0" destOrd="0" parTransId="{813C93CE-9955-44A4-842E-1338E97A89D0}" sibTransId="{C43CBC68-8CEA-4DF4-AC2B-8A5EE0ACE03C}"/>
    <dgm:cxn modelId="{975F9F41-2C60-40C0-A833-6E3FDCB34376}" type="presOf" srcId="{D58D935F-DB66-4988-8851-4B2D2F26E22D}" destId="{6994A5B8-D7D3-4D13-8612-3BD63E21B406}" srcOrd="0" destOrd="0" presId="urn:microsoft.com/office/officeart/2005/8/layout/hierarchy6"/>
    <dgm:cxn modelId="{11FF0373-98E3-4456-8EEA-98AD4C4415C7}" srcId="{0FBF1D9A-790A-4AEB-9CE3-8D1D97C8F14E}" destId="{13FCFD30-C163-4320-B929-091EECD00445}" srcOrd="3" destOrd="0" parTransId="{F9F853A1-BFC9-4249-9C0B-D839B2EF5B49}" sibTransId="{CA8B9DE6-2F60-4F7E-9F29-011D841F58E0}"/>
    <dgm:cxn modelId="{30381B2B-716E-4CC4-9A76-F3266B1F43D3}" srcId="{9C504464-092F-4219-8AEC-4612BDDF24E6}" destId="{8D297107-2170-47A1-86FA-F4E5AE8CACD9}" srcOrd="1" destOrd="0" parTransId="{D2C87F29-D2B4-4DB8-94D3-B170535AD638}" sibTransId="{119892DB-434B-46EB-84A4-A81D714209B7}"/>
    <dgm:cxn modelId="{EF970266-AF7E-4982-BA95-7E4FD3B2593E}" srcId="{0FBF1D9A-790A-4AEB-9CE3-8D1D97C8F14E}" destId="{9C504464-092F-4219-8AEC-4612BDDF24E6}" srcOrd="0" destOrd="0" parTransId="{03B03CB8-A48F-4013-9726-AB596645B1E9}" sibTransId="{7C3A66F7-1F32-4185-9BD0-D1EA2374CD05}"/>
    <dgm:cxn modelId="{5F9AE701-7E54-49CD-A539-E2384A6E3829}" type="presOf" srcId="{B6059640-83E6-4D7D-AAE6-A747151F6303}" destId="{3206A90D-2878-420E-A0BB-59C74E1CAF69}" srcOrd="0" destOrd="0" presId="urn:microsoft.com/office/officeart/2005/8/layout/hierarchy6"/>
    <dgm:cxn modelId="{9A378C8B-A998-4093-91FC-EB952E1ED8DD}" srcId="{0FBF1D9A-790A-4AEB-9CE3-8D1D97C8F14E}" destId="{C9F96828-6BC5-4F85-B28B-9AE5A674A5F3}" srcOrd="2" destOrd="0" parTransId="{88A3DBE9-BD13-43BF-8071-3B15D1F1A3C4}" sibTransId="{6519394B-C91D-439A-ACB3-C2985250774C}"/>
    <dgm:cxn modelId="{9D8578D5-550D-43AC-9741-4F83A0110AC4}" type="presOf" srcId="{8D297107-2170-47A1-86FA-F4E5AE8CACD9}" destId="{30A6C569-A5FD-4F9A-AE32-82A59DCD9A70}" srcOrd="0" destOrd="0" presId="urn:microsoft.com/office/officeart/2005/8/layout/hierarchy6"/>
    <dgm:cxn modelId="{0F084A40-AB1D-430F-BF96-7159C41AAD74}" type="presOf" srcId="{813C93CE-9955-44A4-842E-1338E97A89D0}" destId="{62DF849F-956E-4454-A099-41E94B827AE2}" srcOrd="0" destOrd="0" presId="urn:microsoft.com/office/officeart/2005/8/layout/hierarchy6"/>
    <dgm:cxn modelId="{D4F069FA-29B2-4C4B-8B99-C64C75038ADD}" type="presOf" srcId="{A2F599CD-A44C-40F1-886A-C7BC03523C03}" destId="{EAC6415B-1D08-4568-9207-11B4A600C804}" srcOrd="1" destOrd="0" presId="urn:microsoft.com/office/officeart/2005/8/layout/hierarchy6"/>
    <dgm:cxn modelId="{0542A1FA-C0F9-4EC8-9AF0-9FEF34D36854}" type="presOf" srcId="{D2C87F29-D2B4-4DB8-94D3-B170535AD638}" destId="{C4570561-6B63-40B4-AFDA-3A6901908A2D}" srcOrd="0" destOrd="0" presId="urn:microsoft.com/office/officeart/2005/8/layout/hierarchy6"/>
    <dgm:cxn modelId="{B8B877DC-1C22-441A-892F-02D2F865B3C4}" type="presOf" srcId="{13FCFD30-C163-4320-B929-091EECD00445}" destId="{A4A198DB-F231-4BC5-9E71-D5D570915D55}" srcOrd="1" destOrd="0" presId="urn:microsoft.com/office/officeart/2005/8/layout/hierarchy6"/>
    <dgm:cxn modelId="{4E749BA7-00C1-4968-9E6D-75F5B6609E27}" type="presOf" srcId="{C9F96828-6BC5-4F85-B28B-9AE5A674A5F3}" destId="{21C92AA9-E608-4CAE-840F-948DE7406B30}" srcOrd="1" destOrd="0" presId="urn:microsoft.com/office/officeart/2005/8/layout/hierarchy6"/>
    <dgm:cxn modelId="{31B09EF9-1F05-42EA-9140-208E51B93A8E}" type="presOf" srcId="{A8CD87C9-E5CE-4623-873D-9FB129EF10E1}" destId="{4ACF5444-ADF6-482A-977E-BBDAE6B7D14E}" srcOrd="0" destOrd="0" presId="urn:microsoft.com/office/officeart/2005/8/layout/hierarchy6"/>
    <dgm:cxn modelId="{623FCB74-D8BD-4D71-BAA8-0288B8CBE52B}" srcId="{8D297107-2170-47A1-86FA-F4E5AE8CACD9}" destId="{441BB90C-12D3-4CEC-A023-0E8434491D1C}" srcOrd="0" destOrd="0" parTransId="{119AAA40-59AE-45EA-B923-723925019118}" sibTransId="{550CF8A0-6A10-45ED-8B0D-D1BB31BF0828}"/>
    <dgm:cxn modelId="{BAB7D91B-698B-4E1A-AF74-0B5160732665}" type="presOf" srcId="{13FCFD30-C163-4320-B929-091EECD00445}" destId="{97C1FCF2-AF5C-4ADA-87BA-1B874A94114D}" srcOrd="0" destOrd="0" presId="urn:microsoft.com/office/officeart/2005/8/layout/hierarchy6"/>
    <dgm:cxn modelId="{1CB04148-E465-43E8-8C63-23CC2E9AF786}" type="presOf" srcId="{A2F599CD-A44C-40F1-886A-C7BC03523C03}" destId="{C9D6BDDA-FEDC-4578-A273-3A074B97F9F7}" srcOrd="0" destOrd="0" presId="urn:microsoft.com/office/officeart/2005/8/layout/hierarchy6"/>
    <dgm:cxn modelId="{28617891-276F-4E91-9D05-7D90C5A2C9AF}" type="presOf" srcId="{70583A0B-B855-4736-A28F-FA5223BF5DAE}" destId="{63064701-BE89-47CD-A83D-8D434F59D7DA}" srcOrd="0" destOrd="0" presId="urn:microsoft.com/office/officeart/2005/8/layout/hierarchy6"/>
    <dgm:cxn modelId="{4763EE41-D0AE-4D3D-B4C6-5BC7F6040D56}" srcId="{D58D935F-DB66-4988-8851-4B2D2F26E22D}" destId="{70583A0B-B855-4736-A28F-FA5223BF5DAE}" srcOrd="1" destOrd="0" parTransId="{B6059640-83E6-4D7D-AAE6-A747151F6303}" sibTransId="{726065F3-0EC5-4A2F-9B0B-E08EC0D6D93F}"/>
    <dgm:cxn modelId="{2B2D43DD-3D51-4105-BCBC-078A507EEE9A}" srcId="{0FBF1D9A-790A-4AEB-9CE3-8D1D97C8F14E}" destId="{A2F599CD-A44C-40F1-886A-C7BC03523C03}" srcOrd="1" destOrd="0" parTransId="{9212A3D9-4573-4C09-AD3F-933964BD2287}" sibTransId="{1204AFCD-BCBB-4401-87C1-96E6518B3E1E}"/>
    <dgm:cxn modelId="{27968CB9-76D4-4F5D-AD7D-770CBDC3B48D}" type="presParOf" srcId="{F8EC8DC0-1BEE-4F79-ABCA-2021D526AD35}" destId="{5924445A-BE20-4AE0-8C8B-FE353B1F1114}" srcOrd="0" destOrd="0" presId="urn:microsoft.com/office/officeart/2005/8/layout/hierarchy6"/>
    <dgm:cxn modelId="{62BCC3E3-26B2-4D3C-A3CE-FF3BFFC7F686}" type="presParOf" srcId="{5924445A-BE20-4AE0-8C8B-FE353B1F1114}" destId="{AA578ED9-9487-4154-AFD6-AD820D278661}" srcOrd="0" destOrd="0" presId="urn:microsoft.com/office/officeart/2005/8/layout/hierarchy6"/>
    <dgm:cxn modelId="{A9B6DD96-2A74-4A26-B3F2-6955BD5A6047}" type="presParOf" srcId="{5924445A-BE20-4AE0-8C8B-FE353B1F1114}" destId="{00F3689C-B1C1-454F-8AC9-EE11B1DCA03B}" srcOrd="1" destOrd="0" presId="urn:microsoft.com/office/officeart/2005/8/layout/hierarchy6"/>
    <dgm:cxn modelId="{D4B8D116-BC45-4A0E-9755-D2EB036F92F0}" type="presParOf" srcId="{00F3689C-B1C1-454F-8AC9-EE11B1DCA03B}" destId="{E4488D91-B03F-45CE-B6C7-D7F1A483DF1D}" srcOrd="0" destOrd="0" presId="urn:microsoft.com/office/officeart/2005/8/layout/hierarchy6"/>
    <dgm:cxn modelId="{69F4EFE9-0B69-436A-A4C1-F219FA0DDAFC}" type="presParOf" srcId="{E4488D91-B03F-45CE-B6C7-D7F1A483DF1D}" destId="{52A688DE-6225-4E4E-92A4-6F9C89605A61}" srcOrd="0" destOrd="0" presId="urn:microsoft.com/office/officeart/2005/8/layout/hierarchy6"/>
    <dgm:cxn modelId="{F8574507-5B4F-4116-BE57-E594412F6338}" type="presParOf" srcId="{E4488D91-B03F-45CE-B6C7-D7F1A483DF1D}" destId="{5F19DB2F-E46E-4BC0-855C-9F78F0EA89EC}" srcOrd="1" destOrd="0" presId="urn:microsoft.com/office/officeart/2005/8/layout/hierarchy6"/>
    <dgm:cxn modelId="{D6A39AFE-967A-4E4E-8DC6-347C2DE97DF8}" type="presParOf" srcId="{5F19DB2F-E46E-4BC0-855C-9F78F0EA89EC}" destId="{31FCD40D-9F79-488C-94D6-36928E059DAF}" srcOrd="0" destOrd="0" presId="urn:microsoft.com/office/officeart/2005/8/layout/hierarchy6"/>
    <dgm:cxn modelId="{899E0102-D135-42E8-AE3D-637682E945DC}" type="presParOf" srcId="{5F19DB2F-E46E-4BC0-855C-9F78F0EA89EC}" destId="{3F94884C-6E72-4CD7-97D2-637668AD1CA8}" srcOrd="1" destOrd="0" presId="urn:microsoft.com/office/officeart/2005/8/layout/hierarchy6"/>
    <dgm:cxn modelId="{1B38685D-7657-4DD5-9CF6-83B5222C5479}" type="presParOf" srcId="{3F94884C-6E72-4CD7-97D2-637668AD1CA8}" destId="{6994A5B8-D7D3-4D13-8612-3BD63E21B406}" srcOrd="0" destOrd="0" presId="urn:microsoft.com/office/officeart/2005/8/layout/hierarchy6"/>
    <dgm:cxn modelId="{CDDF0CA9-C303-4A11-BE07-EEFF7A1BBD0A}" type="presParOf" srcId="{3F94884C-6E72-4CD7-97D2-637668AD1CA8}" destId="{EBC584A2-276B-415D-AA4F-DEDD971675CB}" srcOrd="1" destOrd="0" presId="urn:microsoft.com/office/officeart/2005/8/layout/hierarchy6"/>
    <dgm:cxn modelId="{A62F33A8-09B0-4D15-930D-0F9E8A7523CD}" type="presParOf" srcId="{EBC584A2-276B-415D-AA4F-DEDD971675CB}" destId="{62DF849F-956E-4454-A099-41E94B827AE2}" srcOrd="0" destOrd="0" presId="urn:microsoft.com/office/officeart/2005/8/layout/hierarchy6"/>
    <dgm:cxn modelId="{CE706685-A2E3-4C78-8B47-4B60AD1CBB97}" type="presParOf" srcId="{EBC584A2-276B-415D-AA4F-DEDD971675CB}" destId="{949199BC-8781-47E8-814C-3854212A9374}" srcOrd="1" destOrd="0" presId="urn:microsoft.com/office/officeart/2005/8/layout/hierarchy6"/>
    <dgm:cxn modelId="{DECDDBA5-21E2-4A1E-AED0-BC50AB15E3EF}" type="presParOf" srcId="{949199BC-8781-47E8-814C-3854212A9374}" destId="{4ACF5444-ADF6-482A-977E-BBDAE6B7D14E}" srcOrd="0" destOrd="0" presId="urn:microsoft.com/office/officeart/2005/8/layout/hierarchy6"/>
    <dgm:cxn modelId="{FDEA6FB2-DD01-4106-83F4-741AFF2E9C5E}" type="presParOf" srcId="{949199BC-8781-47E8-814C-3854212A9374}" destId="{1BB6754C-3AAD-433F-81D0-F8653A293D1C}" srcOrd="1" destOrd="0" presId="urn:microsoft.com/office/officeart/2005/8/layout/hierarchy6"/>
    <dgm:cxn modelId="{8AD66311-F4E3-4374-8124-A3D2924779D5}" type="presParOf" srcId="{EBC584A2-276B-415D-AA4F-DEDD971675CB}" destId="{3206A90D-2878-420E-A0BB-59C74E1CAF69}" srcOrd="2" destOrd="0" presId="urn:microsoft.com/office/officeart/2005/8/layout/hierarchy6"/>
    <dgm:cxn modelId="{16B35ED5-35FF-4715-BBF6-D48F0FAA4ACD}" type="presParOf" srcId="{EBC584A2-276B-415D-AA4F-DEDD971675CB}" destId="{1002D5FE-2A8E-40B3-BE04-8E1AC02C6B4F}" srcOrd="3" destOrd="0" presId="urn:microsoft.com/office/officeart/2005/8/layout/hierarchy6"/>
    <dgm:cxn modelId="{1EA2133A-5823-48AD-8A9B-EAA8747DCA5A}" type="presParOf" srcId="{1002D5FE-2A8E-40B3-BE04-8E1AC02C6B4F}" destId="{63064701-BE89-47CD-A83D-8D434F59D7DA}" srcOrd="0" destOrd="0" presId="urn:microsoft.com/office/officeart/2005/8/layout/hierarchy6"/>
    <dgm:cxn modelId="{53800687-4314-4FC4-9C3A-ED2687C63DCF}" type="presParOf" srcId="{1002D5FE-2A8E-40B3-BE04-8E1AC02C6B4F}" destId="{075AD791-5384-433A-A1E3-BD9FD144DC23}" srcOrd="1" destOrd="0" presId="urn:microsoft.com/office/officeart/2005/8/layout/hierarchy6"/>
    <dgm:cxn modelId="{7328E788-C437-4C51-B31A-A84CBE16C1AA}" type="presParOf" srcId="{5F19DB2F-E46E-4BC0-855C-9F78F0EA89EC}" destId="{C4570561-6B63-40B4-AFDA-3A6901908A2D}" srcOrd="2" destOrd="0" presId="urn:microsoft.com/office/officeart/2005/8/layout/hierarchy6"/>
    <dgm:cxn modelId="{C049CE4F-1783-4B4E-8BDE-E73DBDC4A317}" type="presParOf" srcId="{5F19DB2F-E46E-4BC0-855C-9F78F0EA89EC}" destId="{F2F597A4-31B0-44DF-BBEC-9A83F7BBF3E7}" srcOrd="3" destOrd="0" presId="urn:microsoft.com/office/officeart/2005/8/layout/hierarchy6"/>
    <dgm:cxn modelId="{8689ABB4-94FF-456A-BD26-373C595736A2}" type="presParOf" srcId="{F2F597A4-31B0-44DF-BBEC-9A83F7BBF3E7}" destId="{30A6C569-A5FD-4F9A-AE32-82A59DCD9A70}" srcOrd="0" destOrd="0" presId="urn:microsoft.com/office/officeart/2005/8/layout/hierarchy6"/>
    <dgm:cxn modelId="{2290B5E0-698C-4A4F-B25B-0E5DCD623DF2}" type="presParOf" srcId="{F2F597A4-31B0-44DF-BBEC-9A83F7BBF3E7}" destId="{CAADF9CF-EAF0-4C4E-9B19-48F978F8F3BB}" srcOrd="1" destOrd="0" presId="urn:microsoft.com/office/officeart/2005/8/layout/hierarchy6"/>
    <dgm:cxn modelId="{4B5F19D2-46B1-4323-90F8-6EAF6A75C86E}" type="presParOf" srcId="{CAADF9CF-EAF0-4C4E-9B19-48F978F8F3BB}" destId="{2255ACD9-FCB0-4A6C-B43E-CAD6F8863B91}" srcOrd="0" destOrd="0" presId="urn:microsoft.com/office/officeart/2005/8/layout/hierarchy6"/>
    <dgm:cxn modelId="{A9FB0B6F-49C5-4AF0-A7FA-828E8B358451}" type="presParOf" srcId="{CAADF9CF-EAF0-4C4E-9B19-48F978F8F3BB}" destId="{72A49CB4-6B9B-4F3B-9659-845EB730B429}" srcOrd="1" destOrd="0" presId="urn:microsoft.com/office/officeart/2005/8/layout/hierarchy6"/>
    <dgm:cxn modelId="{FED57A0B-F33D-4AC6-978A-97A9A148A0C1}" type="presParOf" srcId="{72A49CB4-6B9B-4F3B-9659-845EB730B429}" destId="{E41D5A28-7326-4292-80DB-B96173DAA137}" srcOrd="0" destOrd="0" presId="urn:microsoft.com/office/officeart/2005/8/layout/hierarchy6"/>
    <dgm:cxn modelId="{45D60303-E4A4-406D-82B1-45F23D17D33A}" type="presParOf" srcId="{72A49CB4-6B9B-4F3B-9659-845EB730B429}" destId="{58A3273C-E7AF-4E1F-B24D-C8AE6453B8B6}" srcOrd="1" destOrd="0" presId="urn:microsoft.com/office/officeart/2005/8/layout/hierarchy6"/>
    <dgm:cxn modelId="{E0260079-123F-496C-9053-5AE5E3E6D3A2}" type="presParOf" srcId="{F8EC8DC0-1BEE-4F79-ABCA-2021D526AD35}" destId="{72C86EB0-733E-4483-9732-ABBFBB9191A2}" srcOrd="1" destOrd="0" presId="urn:microsoft.com/office/officeart/2005/8/layout/hierarchy6"/>
    <dgm:cxn modelId="{FEEBB01B-ED5E-4A30-B199-F170326BD226}" type="presParOf" srcId="{72C86EB0-733E-4483-9732-ABBFBB9191A2}" destId="{3B031D19-B7E1-4088-9A44-E66E159ED768}" srcOrd="0" destOrd="0" presId="urn:microsoft.com/office/officeart/2005/8/layout/hierarchy6"/>
    <dgm:cxn modelId="{5CD0F13C-ADD5-4EA5-B60F-E508A4F363BE}" type="presParOf" srcId="{3B031D19-B7E1-4088-9A44-E66E159ED768}" destId="{C9D6BDDA-FEDC-4578-A273-3A074B97F9F7}" srcOrd="0" destOrd="0" presId="urn:microsoft.com/office/officeart/2005/8/layout/hierarchy6"/>
    <dgm:cxn modelId="{4D22BA0E-42F4-485A-B0E8-490EBA112B99}" type="presParOf" srcId="{3B031D19-B7E1-4088-9A44-E66E159ED768}" destId="{EAC6415B-1D08-4568-9207-11B4A600C804}" srcOrd="1" destOrd="0" presId="urn:microsoft.com/office/officeart/2005/8/layout/hierarchy6"/>
    <dgm:cxn modelId="{EB6C2D99-F57F-4B8B-9F91-46A84BBD7FD5}" type="presParOf" srcId="{72C86EB0-733E-4483-9732-ABBFBB9191A2}" destId="{C2290E23-67CA-41EB-9764-3D795D2BAFA7}" srcOrd="1" destOrd="0" presId="urn:microsoft.com/office/officeart/2005/8/layout/hierarchy6"/>
    <dgm:cxn modelId="{4CA7E389-1D8D-42A4-A43D-A7110564E7C6}" type="presParOf" srcId="{C2290E23-67CA-41EB-9764-3D795D2BAFA7}" destId="{399AC3F9-7CF3-42A6-8ACC-6AD8AB6F688D}" srcOrd="0" destOrd="0" presId="urn:microsoft.com/office/officeart/2005/8/layout/hierarchy6"/>
    <dgm:cxn modelId="{E917EE2B-A08E-4F81-9828-73B7BFFD6DD7}" type="presParOf" srcId="{72C86EB0-733E-4483-9732-ABBFBB9191A2}" destId="{84E70A0C-4C14-4B9D-A189-1DACFB4CD8DC}" srcOrd="2" destOrd="0" presId="urn:microsoft.com/office/officeart/2005/8/layout/hierarchy6"/>
    <dgm:cxn modelId="{C09CBFBF-C636-4CE3-9534-405CF2F9C62F}" type="presParOf" srcId="{84E70A0C-4C14-4B9D-A189-1DACFB4CD8DC}" destId="{79EDEA00-C373-4E7F-B3E7-7DC418BF39EC}" srcOrd="0" destOrd="0" presId="urn:microsoft.com/office/officeart/2005/8/layout/hierarchy6"/>
    <dgm:cxn modelId="{7E4C96E5-59CC-4711-9FD6-2A8F9668516C}" type="presParOf" srcId="{84E70A0C-4C14-4B9D-A189-1DACFB4CD8DC}" destId="{21C92AA9-E608-4CAE-840F-948DE7406B30}" srcOrd="1" destOrd="0" presId="urn:microsoft.com/office/officeart/2005/8/layout/hierarchy6"/>
    <dgm:cxn modelId="{66F112A0-88FC-4D12-8F54-09AD9CDEEBCF}" type="presParOf" srcId="{72C86EB0-733E-4483-9732-ABBFBB9191A2}" destId="{0F12A770-73CE-4839-A988-CD752C9D6517}" srcOrd="3" destOrd="0" presId="urn:microsoft.com/office/officeart/2005/8/layout/hierarchy6"/>
    <dgm:cxn modelId="{85126999-09B1-4AE8-B2D4-31F48392C517}" type="presParOf" srcId="{0F12A770-73CE-4839-A988-CD752C9D6517}" destId="{B12B5213-DE1E-40A0-925B-808BAD0E556E}" srcOrd="0" destOrd="0" presId="urn:microsoft.com/office/officeart/2005/8/layout/hierarchy6"/>
    <dgm:cxn modelId="{B797DF63-A2EA-4571-A9AE-7A68099608B0}" type="presParOf" srcId="{72C86EB0-733E-4483-9732-ABBFBB9191A2}" destId="{DC78BB90-EA06-44CD-90C0-EA03699F1C4E}" srcOrd="4" destOrd="0" presId="urn:microsoft.com/office/officeart/2005/8/layout/hierarchy6"/>
    <dgm:cxn modelId="{E404085C-4951-48DD-B3F7-A06250BDB210}" type="presParOf" srcId="{DC78BB90-EA06-44CD-90C0-EA03699F1C4E}" destId="{97C1FCF2-AF5C-4ADA-87BA-1B874A94114D}" srcOrd="0" destOrd="0" presId="urn:microsoft.com/office/officeart/2005/8/layout/hierarchy6"/>
    <dgm:cxn modelId="{463FBABA-8055-4C39-B2BE-BA9B72B760F5}" type="presParOf" srcId="{DC78BB90-EA06-44CD-90C0-EA03699F1C4E}" destId="{A4A198DB-F231-4BC5-9E71-D5D570915D55}" srcOrd="1" destOrd="0" presId="urn:microsoft.com/office/officeart/2005/8/layout/hierarchy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7C1FCF2-AF5C-4ADA-87BA-1B874A94114D}">
      <dsp:nvSpPr>
        <dsp:cNvPr id="0" name=""/>
        <dsp:cNvSpPr/>
      </dsp:nvSpPr>
      <dsp:spPr>
        <a:xfrm>
          <a:off x="688553" y="2209803"/>
          <a:ext cx="7766893" cy="959697"/>
        </a:xfrm>
        <a:prstGeom prst="roundRect">
          <a:avLst>
            <a:gd name="adj" fmla="val 10000"/>
          </a:avLst>
        </a:prstGeom>
        <a:solidFill>
          <a:schemeClr val="tx1">
            <a:lumMod val="95000"/>
          </a:schemeClr>
        </a:solidFill>
        <a:ln w="28575">
          <a:solidFill>
            <a:srgbClr val="FF0000"/>
          </a:solidFill>
        </a:ln>
        <a:effectLst/>
      </dsp:spPr>
      <dsp:style>
        <a:lnRef idx="0">
          <a:scrgbClr r="0" g="0" b="0"/>
        </a:lnRef>
        <a:fillRef idx="1">
          <a:scrgbClr r="0" g="0" b="0"/>
        </a:fillRef>
        <a:effectRef idx="0">
          <a:scrgbClr r="0" g="0" b="0"/>
        </a:effectRef>
        <a:fontRef idx="minor"/>
      </dsp:style>
      <dsp:txBody>
        <a:bodyPr spcFirstLastPara="0" vert="horz" wrap="square" lIns="241808" tIns="241808" rIns="241808" bIns="241808" numCol="1" spcCol="1270" anchor="ctr" anchorCtr="0">
          <a:noAutofit/>
        </a:bodyPr>
        <a:lstStyle/>
        <a:p>
          <a:pPr lvl="0" algn="ctr" defTabSz="1511300">
            <a:lnSpc>
              <a:spcPct val="90000"/>
            </a:lnSpc>
            <a:spcBef>
              <a:spcPct val="0"/>
            </a:spcBef>
            <a:spcAft>
              <a:spcPct val="35000"/>
            </a:spcAft>
          </a:pPr>
          <a:r>
            <a:rPr lang="et-EE" sz="3400" kern="1200" dirty="0" err="1" smtClean="0"/>
            <a:t>Detailed</a:t>
          </a:r>
          <a:endParaRPr lang="et-EE" sz="3400" kern="1200" dirty="0"/>
        </a:p>
      </dsp:txBody>
      <dsp:txXfrm>
        <a:off x="688553" y="2209803"/>
        <a:ext cx="2330068" cy="959697"/>
      </dsp:txXfrm>
    </dsp:sp>
    <dsp:sp modelId="{79EDEA00-C373-4E7F-B3E7-7DC418BF39EC}">
      <dsp:nvSpPr>
        <dsp:cNvPr id="0" name=""/>
        <dsp:cNvSpPr/>
      </dsp:nvSpPr>
      <dsp:spPr>
        <a:xfrm>
          <a:off x="688553" y="1089372"/>
          <a:ext cx="7766893" cy="959697"/>
        </a:xfrm>
        <a:prstGeom prst="roundRect">
          <a:avLst>
            <a:gd name="adj" fmla="val 10000"/>
          </a:avLst>
        </a:prstGeom>
        <a:solidFill>
          <a:schemeClr val="tx1">
            <a:lumMod val="95000"/>
          </a:schemeClr>
        </a:solidFill>
        <a:ln w="28575">
          <a:solidFill>
            <a:srgbClr val="FF0000"/>
          </a:solidFill>
        </a:ln>
        <a:effectLst/>
      </dsp:spPr>
      <dsp:style>
        <a:lnRef idx="0">
          <a:scrgbClr r="0" g="0" b="0"/>
        </a:lnRef>
        <a:fillRef idx="1">
          <a:scrgbClr r="0" g="0" b="0"/>
        </a:fillRef>
        <a:effectRef idx="0">
          <a:scrgbClr r="0" g="0" b="0"/>
        </a:effectRef>
        <a:fontRef idx="minor"/>
      </dsp:style>
      <dsp:txBody>
        <a:bodyPr spcFirstLastPara="0" vert="horz" wrap="square" lIns="241808" tIns="241808" rIns="241808" bIns="241808" numCol="1" spcCol="1270" anchor="ctr" anchorCtr="0">
          <a:noAutofit/>
        </a:bodyPr>
        <a:lstStyle/>
        <a:p>
          <a:pPr lvl="0" algn="ctr" defTabSz="1511300">
            <a:lnSpc>
              <a:spcPct val="90000"/>
            </a:lnSpc>
            <a:spcBef>
              <a:spcPct val="0"/>
            </a:spcBef>
            <a:spcAft>
              <a:spcPct val="35000"/>
            </a:spcAft>
          </a:pPr>
          <a:endParaRPr lang="et-EE" sz="3400" kern="1200" dirty="0"/>
        </a:p>
      </dsp:txBody>
      <dsp:txXfrm>
        <a:off x="688553" y="1089372"/>
        <a:ext cx="2330068" cy="959697"/>
      </dsp:txXfrm>
    </dsp:sp>
    <dsp:sp modelId="{C9D6BDDA-FEDC-4578-A273-3A074B97F9F7}">
      <dsp:nvSpPr>
        <dsp:cNvPr id="0" name=""/>
        <dsp:cNvSpPr/>
      </dsp:nvSpPr>
      <dsp:spPr>
        <a:xfrm>
          <a:off x="688553" y="-80"/>
          <a:ext cx="7766893" cy="959697"/>
        </a:xfrm>
        <a:prstGeom prst="roundRect">
          <a:avLst>
            <a:gd name="adj" fmla="val 10000"/>
          </a:avLst>
        </a:prstGeom>
        <a:solidFill>
          <a:schemeClr val="tx1">
            <a:lumMod val="95000"/>
          </a:schemeClr>
        </a:solidFill>
        <a:ln w="28575">
          <a:solidFill>
            <a:srgbClr val="FF0000"/>
          </a:solidFill>
        </a:ln>
        <a:effectLst/>
      </dsp:spPr>
      <dsp:style>
        <a:lnRef idx="0">
          <a:scrgbClr r="0" g="0" b="0"/>
        </a:lnRef>
        <a:fillRef idx="1">
          <a:scrgbClr r="0" g="0" b="0"/>
        </a:fillRef>
        <a:effectRef idx="0">
          <a:scrgbClr r="0" g="0" b="0"/>
        </a:effectRef>
        <a:fontRef idx="minor"/>
      </dsp:style>
      <dsp:txBody>
        <a:bodyPr spcFirstLastPara="0" vert="horz" wrap="square" lIns="241808" tIns="241808" rIns="241808" bIns="241808" numCol="1" spcCol="1270" anchor="ctr" anchorCtr="0">
          <a:noAutofit/>
        </a:bodyPr>
        <a:lstStyle/>
        <a:p>
          <a:pPr lvl="0" algn="ctr" defTabSz="1511300">
            <a:lnSpc>
              <a:spcPct val="90000"/>
            </a:lnSpc>
            <a:spcBef>
              <a:spcPct val="0"/>
            </a:spcBef>
            <a:spcAft>
              <a:spcPct val="35000"/>
            </a:spcAft>
          </a:pPr>
          <a:r>
            <a:rPr lang="et-EE" sz="3400" kern="1200" dirty="0" err="1" smtClean="0"/>
            <a:t>Overall</a:t>
          </a:r>
          <a:endParaRPr lang="et-EE" sz="3400" kern="1200" dirty="0"/>
        </a:p>
      </dsp:txBody>
      <dsp:txXfrm>
        <a:off x="688553" y="-80"/>
        <a:ext cx="2330068" cy="959697"/>
      </dsp:txXfrm>
    </dsp:sp>
    <dsp:sp modelId="{52A688DE-6225-4E4E-92A4-6F9C89605A61}">
      <dsp:nvSpPr>
        <dsp:cNvPr id="0" name=""/>
        <dsp:cNvSpPr/>
      </dsp:nvSpPr>
      <dsp:spPr>
        <a:xfrm>
          <a:off x="4309630" y="80286"/>
          <a:ext cx="3483049" cy="803671"/>
        </a:xfrm>
        <a:prstGeom prst="roundRect">
          <a:avLst>
            <a:gd name="adj" fmla="val 10000"/>
          </a:avLst>
        </a:prstGeom>
        <a:solidFill>
          <a:srgbClr val="FF00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b="1" kern="1200" noProof="0" dirty="0" smtClean="0"/>
            <a:t>PROPERTY</a:t>
          </a:r>
          <a:endParaRPr lang="en-GB" sz="2400" b="1" kern="1200" noProof="0" dirty="0"/>
        </a:p>
      </dsp:txBody>
      <dsp:txXfrm>
        <a:off x="4309630" y="80286"/>
        <a:ext cx="3483049" cy="803671"/>
      </dsp:txXfrm>
    </dsp:sp>
    <dsp:sp modelId="{31FCD40D-9F79-488C-94D6-36928E059DAF}">
      <dsp:nvSpPr>
        <dsp:cNvPr id="0" name=""/>
        <dsp:cNvSpPr/>
      </dsp:nvSpPr>
      <dsp:spPr>
        <a:xfrm>
          <a:off x="4875784" y="883958"/>
          <a:ext cx="1175370" cy="321468"/>
        </a:xfrm>
        <a:custGeom>
          <a:avLst/>
          <a:gdLst/>
          <a:ahLst/>
          <a:cxnLst/>
          <a:rect l="0" t="0" r="0" b="0"/>
          <a:pathLst>
            <a:path>
              <a:moveTo>
                <a:pt x="1175370" y="0"/>
              </a:moveTo>
              <a:lnTo>
                <a:pt x="1175370" y="160734"/>
              </a:lnTo>
              <a:lnTo>
                <a:pt x="0" y="160734"/>
              </a:lnTo>
              <a:lnTo>
                <a:pt x="0" y="321468"/>
              </a:lnTo>
            </a:path>
          </a:pathLst>
        </a:custGeom>
        <a:noFill/>
        <a:ln w="28575" cap="flat" cmpd="sng" algn="ctr">
          <a:solidFill>
            <a:schemeClr val="accent3">
              <a:lumMod val="75000"/>
            </a:schemeClr>
          </a:solidFill>
          <a:prstDash val="solid"/>
        </a:ln>
        <a:effectLst/>
      </dsp:spPr>
      <dsp:style>
        <a:lnRef idx="2">
          <a:scrgbClr r="0" g="0" b="0"/>
        </a:lnRef>
        <a:fillRef idx="0">
          <a:scrgbClr r="0" g="0" b="0"/>
        </a:fillRef>
        <a:effectRef idx="0">
          <a:scrgbClr r="0" g="0" b="0"/>
        </a:effectRef>
        <a:fontRef idx="minor"/>
      </dsp:style>
    </dsp:sp>
    <dsp:sp modelId="{6994A5B8-D7D3-4D13-8612-3BD63E21B406}">
      <dsp:nvSpPr>
        <dsp:cNvPr id="0" name=""/>
        <dsp:cNvSpPr/>
      </dsp:nvSpPr>
      <dsp:spPr>
        <a:xfrm>
          <a:off x="4273031" y="1205427"/>
          <a:ext cx="1205507" cy="803671"/>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GB" sz="1500" b="1" kern="1200" noProof="0" smtClean="0"/>
            <a:t>REAL ESTATE</a:t>
          </a:r>
          <a:endParaRPr lang="en-GB" sz="1500" b="1" kern="1200" noProof="0"/>
        </a:p>
      </dsp:txBody>
      <dsp:txXfrm>
        <a:off x="4273031" y="1205427"/>
        <a:ext cx="1205507" cy="803671"/>
      </dsp:txXfrm>
    </dsp:sp>
    <dsp:sp modelId="{62DF849F-956E-4454-A099-41E94B827AE2}">
      <dsp:nvSpPr>
        <dsp:cNvPr id="0" name=""/>
        <dsp:cNvSpPr/>
      </dsp:nvSpPr>
      <dsp:spPr>
        <a:xfrm>
          <a:off x="4092204" y="2009099"/>
          <a:ext cx="783580" cy="321468"/>
        </a:xfrm>
        <a:custGeom>
          <a:avLst/>
          <a:gdLst/>
          <a:ahLst/>
          <a:cxnLst/>
          <a:rect l="0" t="0" r="0" b="0"/>
          <a:pathLst>
            <a:path>
              <a:moveTo>
                <a:pt x="783580" y="0"/>
              </a:moveTo>
              <a:lnTo>
                <a:pt x="783580" y="160734"/>
              </a:lnTo>
              <a:lnTo>
                <a:pt x="0" y="160734"/>
              </a:lnTo>
              <a:lnTo>
                <a:pt x="0" y="321468"/>
              </a:lnTo>
            </a:path>
          </a:pathLst>
        </a:custGeom>
        <a:noFill/>
        <a:ln w="28575" cap="flat" cmpd="sng" algn="ctr">
          <a:solidFill>
            <a:srgbClr val="FFC000"/>
          </a:solidFill>
          <a:prstDash val="solid"/>
        </a:ln>
        <a:effectLst/>
      </dsp:spPr>
      <dsp:style>
        <a:lnRef idx="2">
          <a:scrgbClr r="0" g="0" b="0"/>
        </a:lnRef>
        <a:fillRef idx="0">
          <a:scrgbClr r="0" g="0" b="0"/>
        </a:fillRef>
        <a:effectRef idx="0">
          <a:scrgbClr r="0" g="0" b="0"/>
        </a:effectRef>
        <a:fontRef idx="minor"/>
      </dsp:style>
    </dsp:sp>
    <dsp:sp modelId="{4ACF5444-ADF6-482A-977E-BBDAE6B7D14E}">
      <dsp:nvSpPr>
        <dsp:cNvPr id="0" name=""/>
        <dsp:cNvSpPr/>
      </dsp:nvSpPr>
      <dsp:spPr>
        <a:xfrm>
          <a:off x="3489451" y="2330568"/>
          <a:ext cx="1205507" cy="803671"/>
        </a:xfrm>
        <a:prstGeom prst="roundRect">
          <a:avLst>
            <a:gd name="adj" fmla="val 10000"/>
          </a:avLst>
        </a:prstGeom>
        <a:solidFill>
          <a:srgbClr val="FFFF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500" b="1" kern="1200" noProof="0" dirty="0" smtClean="0">
              <a:solidFill>
                <a:srgbClr val="002060"/>
              </a:solidFill>
            </a:rPr>
            <a:t>ESSENTIAL PARTS</a:t>
          </a:r>
        </a:p>
      </dsp:txBody>
      <dsp:txXfrm>
        <a:off x="3489451" y="2330568"/>
        <a:ext cx="1205507" cy="803671"/>
      </dsp:txXfrm>
    </dsp:sp>
    <dsp:sp modelId="{3206A90D-2878-420E-A0BB-59C74E1CAF69}">
      <dsp:nvSpPr>
        <dsp:cNvPr id="0" name=""/>
        <dsp:cNvSpPr/>
      </dsp:nvSpPr>
      <dsp:spPr>
        <a:xfrm>
          <a:off x="4875784" y="2009099"/>
          <a:ext cx="783580" cy="321468"/>
        </a:xfrm>
        <a:custGeom>
          <a:avLst/>
          <a:gdLst/>
          <a:ahLst/>
          <a:cxnLst/>
          <a:rect l="0" t="0" r="0" b="0"/>
          <a:pathLst>
            <a:path>
              <a:moveTo>
                <a:pt x="0" y="0"/>
              </a:moveTo>
              <a:lnTo>
                <a:pt x="0" y="160734"/>
              </a:lnTo>
              <a:lnTo>
                <a:pt x="783580" y="160734"/>
              </a:lnTo>
              <a:lnTo>
                <a:pt x="783580" y="321468"/>
              </a:lnTo>
            </a:path>
          </a:pathLst>
        </a:custGeom>
        <a:noFill/>
        <a:ln w="28575" cap="flat" cmpd="sng" algn="ctr">
          <a:solidFill>
            <a:srgbClr val="FFC000"/>
          </a:solidFill>
          <a:prstDash val="solid"/>
        </a:ln>
        <a:effectLst/>
      </dsp:spPr>
      <dsp:style>
        <a:lnRef idx="2">
          <a:scrgbClr r="0" g="0" b="0"/>
        </a:lnRef>
        <a:fillRef idx="0">
          <a:scrgbClr r="0" g="0" b="0"/>
        </a:fillRef>
        <a:effectRef idx="0">
          <a:scrgbClr r="0" g="0" b="0"/>
        </a:effectRef>
        <a:fontRef idx="minor"/>
      </dsp:style>
    </dsp:sp>
    <dsp:sp modelId="{63064701-BE89-47CD-A83D-8D434F59D7DA}">
      <dsp:nvSpPr>
        <dsp:cNvPr id="0" name=""/>
        <dsp:cNvSpPr/>
      </dsp:nvSpPr>
      <dsp:spPr>
        <a:xfrm>
          <a:off x="5056611" y="2330568"/>
          <a:ext cx="1205507" cy="803671"/>
        </a:xfrm>
        <a:prstGeom prst="roundRect">
          <a:avLst>
            <a:gd name="adj" fmla="val 10000"/>
          </a:avLst>
        </a:prstGeom>
        <a:solidFill>
          <a:srgbClr val="92D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GB" sz="1500" b="1" kern="1200" noProof="0" dirty="0" smtClean="0"/>
            <a:t>LAND</a:t>
          </a:r>
          <a:endParaRPr lang="en-GB" sz="1500" b="1" kern="1200" noProof="0" dirty="0"/>
        </a:p>
      </dsp:txBody>
      <dsp:txXfrm>
        <a:off x="5056611" y="2330568"/>
        <a:ext cx="1205507" cy="803671"/>
      </dsp:txXfrm>
    </dsp:sp>
    <dsp:sp modelId="{C4570561-6B63-40B4-AFDA-3A6901908A2D}">
      <dsp:nvSpPr>
        <dsp:cNvPr id="0" name=""/>
        <dsp:cNvSpPr/>
      </dsp:nvSpPr>
      <dsp:spPr>
        <a:xfrm>
          <a:off x="6051155" y="883958"/>
          <a:ext cx="1175370" cy="321468"/>
        </a:xfrm>
        <a:custGeom>
          <a:avLst/>
          <a:gdLst/>
          <a:ahLst/>
          <a:cxnLst/>
          <a:rect l="0" t="0" r="0" b="0"/>
          <a:pathLst>
            <a:path>
              <a:moveTo>
                <a:pt x="0" y="0"/>
              </a:moveTo>
              <a:lnTo>
                <a:pt x="0" y="160734"/>
              </a:lnTo>
              <a:lnTo>
                <a:pt x="1175370" y="160734"/>
              </a:lnTo>
              <a:lnTo>
                <a:pt x="1175370" y="321468"/>
              </a:lnTo>
            </a:path>
          </a:pathLst>
        </a:custGeom>
        <a:noFill/>
        <a:ln w="28575" cap="flat" cmpd="sng" algn="ctr">
          <a:solidFill>
            <a:schemeClr val="accent3">
              <a:lumMod val="75000"/>
            </a:schemeClr>
          </a:solidFill>
          <a:prstDash val="solid"/>
        </a:ln>
        <a:effectLst/>
      </dsp:spPr>
      <dsp:style>
        <a:lnRef idx="2">
          <a:scrgbClr r="0" g="0" b="0"/>
        </a:lnRef>
        <a:fillRef idx="0">
          <a:scrgbClr r="0" g="0" b="0"/>
        </a:fillRef>
        <a:effectRef idx="0">
          <a:scrgbClr r="0" g="0" b="0"/>
        </a:effectRef>
        <a:fontRef idx="minor"/>
      </dsp:style>
    </dsp:sp>
    <dsp:sp modelId="{30A6C569-A5FD-4F9A-AE32-82A59DCD9A70}">
      <dsp:nvSpPr>
        <dsp:cNvPr id="0" name=""/>
        <dsp:cNvSpPr/>
      </dsp:nvSpPr>
      <dsp:spPr>
        <a:xfrm>
          <a:off x="6623771" y="1205427"/>
          <a:ext cx="1205507" cy="803671"/>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GB" sz="1500" b="1" kern="1200" noProof="0" smtClean="0"/>
            <a:t>REAL PROPERTY</a:t>
          </a:r>
          <a:endParaRPr lang="en-GB" sz="1500" b="1" kern="1200" noProof="0"/>
        </a:p>
      </dsp:txBody>
      <dsp:txXfrm>
        <a:off x="6623771" y="1205427"/>
        <a:ext cx="1205507" cy="803671"/>
      </dsp:txXfrm>
    </dsp:sp>
    <dsp:sp modelId="{2255ACD9-FCB0-4A6C-B43E-CAD6F8863B91}">
      <dsp:nvSpPr>
        <dsp:cNvPr id="0" name=""/>
        <dsp:cNvSpPr/>
      </dsp:nvSpPr>
      <dsp:spPr>
        <a:xfrm>
          <a:off x="7180805" y="2009099"/>
          <a:ext cx="91440" cy="321468"/>
        </a:xfrm>
        <a:custGeom>
          <a:avLst/>
          <a:gdLst/>
          <a:ahLst/>
          <a:cxnLst/>
          <a:rect l="0" t="0" r="0" b="0"/>
          <a:pathLst>
            <a:path>
              <a:moveTo>
                <a:pt x="45720" y="0"/>
              </a:moveTo>
              <a:lnTo>
                <a:pt x="45720" y="321468"/>
              </a:lnTo>
            </a:path>
          </a:pathLst>
        </a:custGeom>
        <a:noFill/>
        <a:ln w="28575" cap="flat" cmpd="sng" algn="ctr">
          <a:solidFill>
            <a:srgbClr val="FFC000"/>
          </a:solidFill>
          <a:prstDash val="solid"/>
        </a:ln>
        <a:effectLst/>
      </dsp:spPr>
      <dsp:style>
        <a:lnRef idx="2">
          <a:scrgbClr r="0" g="0" b="0"/>
        </a:lnRef>
        <a:fillRef idx="0">
          <a:scrgbClr r="0" g="0" b="0"/>
        </a:fillRef>
        <a:effectRef idx="0">
          <a:scrgbClr r="0" g="0" b="0"/>
        </a:effectRef>
        <a:fontRef idx="minor"/>
      </dsp:style>
    </dsp:sp>
    <dsp:sp modelId="{E41D5A28-7326-4292-80DB-B96173DAA137}">
      <dsp:nvSpPr>
        <dsp:cNvPr id="0" name=""/>
        <dsp:cNvSpPr/>
      </dsp:nvSpPr>
      <dsp:spPr>
        <a:xfrm>
          <a:off x="6623771" y="2330568"/>
          <a:ext cx="1205507" cy="803671"/>
        </a:xfrm>
        <a:prstGeom prst="roundRect">
          <a:avLst>
            <a:gd name="adj" fmla="val 10000"/>
          </a:avLst>
        </a:prstGeom>
        <a:solidFill>
          <a:schemeClr val="accent4">
            <a:lumMod val="60000"/>
            <a:lum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noProof="0" dirty="0" err="1" smtClean="0"/>
            <a:t>BUNDEL</a:t>
          </a:r>
          <a:r>
            <a:rPr lang="en-GB" sz="1500" b="1" kern="1200" noProof="0" dirty="0" smtClean="0"/>
            <a:t> OF  THE RIGHTS</a:t>
          </a:r>
          <a:endParaRPr lang="en-GB" sz="1500" b="1" kern="1200" noProof="0" dirty="0"/>
        </a:p>
      </dsp:txBody>
      <dsp:txXfrm>
        <a:off x="6623771" y="2330568"/>
        <a:ext cx="1205507" cy="80367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t-EE"/>
          </a:p>
        </p:txBody>
      </p:sp>
      <p:sp>
        <p:nvSpPr>
          <p:cNvPr id="3" name="Kuupäeva kohatäide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D0DCA51D-6345-4148-9F55-FC4BBAC6B4F0}" type="datetimeFigureOut">
              <a:rPr lang="et-EE" smtClean="0"/>
              <a:pPr/>
              <a:t>14.06.2012</a:t>
            </a:fld>
            <a:endParaRPr lang="et-EE"/>
          </a:p>
        </p:txBody>
      </p:sp>
      <p:sp>
        <p:nvSpPr>
          <p:cNvPr id="4" name="Jaluse kohatäide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et-EE"/>
          </a:p>
        </p:txBody>
      </p:sp>
      <p:sp>
        <p:nvSpPr>
          <p:cNvPr id="5" name="Slaidinumbri kohatäide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1E8A3366-F1F0-4A40-9522-E976C1F99BBA}" type="slidenum">
              <a:rPr lang="et-EE" smtClean="0"/>
              <a:pPr/>
              <a:t>‹#›</a:t>
            </a:fld>
            <a:endParaRPr lang="et-EE"/>
          </a:p>
        </p:txBody>
      </p:sp>
    </p:spTree>
    <p:extLst>
      <p:ext uri="{BB962C8B-B14F-4D97-AF65-F5344CB8AC3E}">
        <p14:creationId xmlns="" xmlns:p14="http://schemas.microsoft.com/office/powerpoint/2010/main" val="28786780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t-EE"/>
          </a:p>
        </p:txBody>
      </p:sp>
      <p:sp>
        <p:nvSpPr>
          <p:cNvPr id="3" name="Kuupäeva kohatäide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A52577FF-6CB7-4B4E-86BD-0741F1CDF360}" type="datetimeFigureOut">
              <a:rPr lang="et-EE" smtClean="0"/>
              <a:pPr/>
              <a:t>14.06.2012</a:t>
            </a:fld>
            <a:endParaRPr lang="et-EE"/>
          </a:p>
        </p:txBody>
      </p:sp>
      <p:sp>
        <p:nvSpPr>
          <p:cNvPr id="4" name="Slaidi pildi kohatäide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t-EE"/>
          </a:p>
        </p:txBody>
      </p:sp>
      <p:sp>
        <p:nvSpPr>
          <p:cNvPr id="5" name="Märkmete kohatäide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t-EE" smtClean="0"/>
              <a:t>Klõpsake juhtslaidi teksti laadide redigeerimiseks</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6" name="Jaluse kohatäide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t-EE"/>
          </a:p>
        </p:txBody>
      </p:sp>
      <p:sp>
        <p:nvSpPr>
          <p:cNvPr id="7" name="Slaidinumbri kohatäide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65F659F6-E2C1-45A4-9086-831B65EFFCD9}" type="slidenum">
              <a:rPr lang="et-EE" smtClean="0"/>
              <a:pPr/>
              <a:t>‹#›</a:t>
            </a:fld>
            <a:endParaRPr lang="et-EE"/>
          </a:p>
        </p:txBody>
      </p:sp>
    </p:spTree>
    <p:extLst>
      <p:ext uri="{BB962C8B-B14F-4D97-AF65-F5344CB8AC3E}">
        <p14:creationId xmlns="" xmlns:p14="http://schemas.microsoft.com/office/powerpoint/2010/main" val="1069258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itlislaid">
    <p:spTree>
      <p:nvGrpSpPr>
        <p:cNvPr id="1" name=""/>
        <p:cNvGrpSpPr/>
        <p:nvPr/>
      </p:nvGrpSpPr>
      <p:grpSpPr>
        <a:xfrm>
          <a:off x="0" y="0"/>
          <a:ext cx="0" cy="0"/>
          <a:chOff x="0" y="0"/>
          <a:chExt cx="0" cy="0"/>
        </a:xfrm>
      </p:grpSpPr>
      <p:sp>
        <p:nvSpPr>
          <p:cNvPr id="28" name="Kuupäeva kohatäide 27"/>
          <p:cNvSpPr>
            <a:spLocks noGrp="1"/>
          </p:cNvSpPr>
          <p:nvPr>
            <p:ph type="dt" sz="half" idx="10"/>
          </p:nvPr>
        </p:nvSpPr>
        <p:spPr/>
        <p:txBody>
          <a:bodyPr/>
          <a:lstStyle>
            <a:extLst/>
          </a:lstStyle>
          <a:p>
            <a:r>
              <a:rPr lang="et-EE" smtClean="0"/>
              <a:t>22.07.2011</a:t>
            </a:r>
            <a:endParaRPr lang="et-EE"/>
          </a:p>
        </p:txBody>
      </p:sp>
      <p:sp>
        <p:nvSpPr>
          <p:cNvPr id="17" name="Jaluse kohatäide 16"/>
          <p:cNvSpPr>
            <a:spLocks noGrp="1"/>
          </p:cNvSpPr>
          <p:nvPr>
            <p:ph type="ftr" sz="quarter" idx="11"/>
          </p:nvPr>
        </p:nvSpPr>
        <p:spPr/>
        <p:txBody>
          <a:bodyPr/>
          <a:lstStyle>
            <a:extLst/>
          </a:lstStyle>
          <a:p>
            <a:r>
              <a:rPr lang="et-EE" smtClean="0"/>
              <a:t>BVC2011#Kaarel Sahk#Mutual recognation ...</a:t>
            </a:r>
            <a:endParaRPr lang="et-EE"/>
          </a:p>
        </p:txBody>
      </p:sp>
      <p:sp>
        <p:nvSpPr>
          <p:cNvPr id="29" name="Slaidinumbri kohatäide 28"/>
          <p:cNvSpPr>
            <a:spLocks noGrp="1"/>
          </p:cNvSpPr>
          <p:nvPr>
            <p:ph type="sldNum" sz="quarter" idx="12"/>
          </p:nvPr>
        </p:nvSpPr>
        <p:spPr/>
        <p:txBody>
          <a:bodyPr/>
          <a:lstStyle>
            <a:extLst/>
          </a:lstStyle>
          <a:p>
            <a:fld id="{427650CF-7B6C-461A-A1C1-31222103A3B1}" type="slidenum">
              <a:rPr lang="et-EE" smtClean="0"/>
              <a:pPr/>
              <a:t>‹#›</a:t>
            </a:fld>
            <a:endParaRPr lang="et-EE"/>
          </a:p>
        </p:txBody>
      </p:sp>
      <p:sp>
        <p:nvSpPr>
          <p:cNvPr id="32" name="Ristkülik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istkülik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istkülik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istkülik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istkülik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Pealkiri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t-EE" smtClean="0"/>
              <a:t>Klõpsake tiitlilaadi muutmiseks</a:t>
            </a:r>
            <a:endParaRPr kumimoji="0" lang="en-US"/>
          </a:p>
        </p:txBody>
      </p:sp>
      <p:sp>
        <p:nvSpPr>
          <p:cNvPr id="9" name="Alapealkiri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t-EE" smtClean="0"/>
              <a:t>Klõpsake juhtslaidi alamtiitli laadi redigeerimiseks</a:t>
            </a:r>
            <a:endParaRPr kumimoji="0" lang="en-US"/>
          </a:p>
        </p:txBody>
      </p:sp>
      <p:sp>
        <p:nvSpPr>
          <p:cNvPr id="56" name="Ristkülik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istkülik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istkülik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istkülik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extLst/>
          </a:lstStyle>
          <a:p>
            <a:r>
              <a:rPr kumimoji="0" lang="et-EE" smtClean="0"/>
              <a:t>Klõpsake tiitlilaadi muutmiseks</a:t>
            </a:r>
            <a:endParaRPr kumimoji="0" lang="en-US"/>
          </a:p>
        </p:txBody>
      </p:sp>
      <p:sp>
        <p:nvSpPr>
          <p:cNvPr id="3" name="Vertikaalteksti kohatäide 2"/>
          <p:cNvSpPr>
            <a:spLocks noGrp="1"/>
          </p:cNvSpPr>
          <p:nvPr>
            <p:ph type="body" orient="vert" idx="1"/>
          </p:nvPr>
        </p:nvSpPr>
        <p:spPr/>
        <p:txBody>
          <a:bodyPr vert="eaVert"/>
          <a:lstStyle>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4" name="Kuupäeva kohatäide 3"/>
          <p:cNvSpPr>
            <a:spLocks noGrp="1"/>
          </p:cNvSpPr>
          <p:nvPr>
            <p:ph type="dt" sz="half" idx="10"/>
          </p:nvPr>
        </p:nvSpPr>
        <p:spPr/>
        <p:txBody>
          <a:bodyPr/>
          <a:lstStyle>
            <a:extLst/>
          </a:lstStyle>
          <a:p>
            <a:r>
              <a:rPr lang="et-EE" smtClean="0"/>
              <a:t>22.07.2011</a:t>
            </a:r>
            <a:endParaRPr lang="et-EE"/>
          </a:p>
        </p:txBody>
      </p:sp>
      <p:sp>
        <p:nvSpPr>
          <p:cNvPr id="5" name="Jaluse kohatäide 4"/>
          <p:cNvSpPr>
            <a:spLocks noGrp="1"/>
          </p:cNvSpPr>
          <p:nvPr>
            <p:ph type="ftr" sz="quarter" idx="11"/>
          </p:nvPr>
        </p:nvSpPr>
        <p:spPr/>
        <p:txBody>
          <a:bodyPr/>
          <a:lstStyle>
            <a:extLst/>
          </a:lstStyle>
          <a:p>
            <a:r>
              <a:rPr lang="et-EE" smtClean="0"/>
              <a:t>BVC2011#Kaarel Sahk#Mutual recognation ...</a:t>
            </a:r>
            <a:endParaRPr lang="et-EE"/>
          </a:p>
        </p:txBody>
      </p:sp>
      <p:sp>
        <p:nvSpPr>
          <p:cNvPr id="6" name="Slaidinumbri kohatäide 5"/>
          <p:cNvSpPr>
            <a:spLocks noGrp="1"/>
          </p:cNvSpPr>
          <p:nvPr>
            <p:ph type="sldNum" sz="quarter" idx="12"/>
          </p:nvPr>
        </p:nvSpPr>
        <p:spPr/>
        <p:txBody>
          <a:bodyPr/>
          <a:lstStyle>
            <a:extLst/>
          </a:lstStyle>
          <a:p>
            <a:fld id="{427650CF-7B6C-461A-A1C1-31222103A3B1}" type="slidenum">
              <a:rPr lang="et-EE" smtClean="0"/>
              <a:pPr/>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6629400" y="274639"/>
            <a:ext cx="1981200" cy="5851525"/>
          </a:xfrm>
        </p:spPr>
        <p:txBody>
          <a:bodyPr vert="eaVert" anchor="ctr"/>
          <a:lstStyle>
            <a:extLst/>
          </a:lstStyle>
          <a:p>
            <a:r>
              <a:rPr kumimoji="0" lang="et-EE" smtClean="0"/>
              <a:t>Klõpsake tiitlilaadi muutmiseks</a:t>
            </a:r>
            <a:endParaRPr kumimoji="0" lang="en-US"/>
          </a:p>
        </p:txBody>
      </p:sp>
      <p:sp>
        <p:nvSpPr>
          <p:cNvPr id="3" name="Vertikaalteksti kohatäide 2"/>
          <p:cNvSpPr>
            <a:spLocks noGrp="1"/>
          </p:cNvSpPr>
          <p:nvPr>
            <p:ph type="body" orient="vert" idx="1"/>
          </p:nvPr>
        </p:nvSpPr>
        <p:spPr>
          <a:xfrm>
            <a:off x="609600" y="274639"/>
            <a:ext cx="5867400" cy="5851525"/>
          </a:xfrm>
        </p:spPr>
        <p:txBody>
          <a:bodyPr vert="eaVert"/>
          <a:lstStyle>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4" name="Kuupäeva kohatäide 3"/>
          <p:cNvSpPr>
            <a:spLocks noGrp="1"/>
          </p:cNvSpPr>
          <p:nvPr>
            <p:ph type="dt" sz="half" idx="10"/>
          </p:nvPr>
        </p:nvSpPr>
        <p:spPr/>
        <p:txBody>
          <a:bodyPr/>
          <a:lstStyle>
            <a:extLst/>
          </a:lstStyle>
          <a:p>
            <a:r>
              <a:rPr lang="et-EE" smtClean="0"/>
              <a:t>22.07.2011</a:t>
            </a:r>
            <a:endParaRPr lang="et-EE"/>
          </a:p>
        </p:txBody>
      </p:sp>
      <p:sp>
        <p:nvSpPr>
          <p:cNvPr id="5" name="Jaluse kohatäide 4"/>
          <p:cNvSpPr>
            <a:spLocks noGrp="1"/>
          </p:cNvSpPr>
          <p:nvPr>
            <p:ph type="ftr" sz="quarter" idx="11"/>
          </p:nvPr>
        </p:nvSpPr>
        <p:spPr/>
        <p:txBody>
          <a:bodyPr/>
          <a:lstStyle>
            <a:extLst/>
          </a:lstStyle>
          <a:p>
            <a:r>
              <a:rPr lang="et-EE" smtClean="0"/>
              <a:t>BVC2011#Kaarel Sahk#Mutual recognation ...</a:t>
            </a:r>
            <a:endParaRPr lang="et-EE"/>
          </a:p>
        </p:txBody>
      </p:sp>
      <p:sp>
        <p:nvSpPr>
          <p:cNvPr id="6" name="Slaidinumbri kohatäide 5"/>
          <p:cNvSpPr>
            <a:spLocks noGrp="1"/>
          </p:cNvSpPr>
          <p:nvPr>
            <p:ph type="sldNum" sz="quarter" idx="12"/>
          </p:nvPr>
        </p:nvSpPr>
        <p:spPr/>
        <p:txBody>
          <a:bodyPr/>
          <a:lstStyle>
            <a:extLst/>
          </a:lstStyle>
          <a:p>
            <a:fld id="{427650CF-7B6C-461A-A1C1-31222103A3B1}" type="slidenum">
              <a:rPr lang="et-EE" smtClean="0"/>
              <a:pPr/>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itel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extLst/>
          </a:lstStyle>
          <a:p>
            <a:r>
              <a:rPr kumimoji="0" lang="et-EE" smtClean="0"/>
              <a:t>Klõpsake tiitlilaadi muutmiseks</a:t>
            </a:r>
            <a:endParaRPr kumimoji="0" lang="en-US"/>
          </a:p>
        </p:txBody>
      </p:sp>
      <p:sp>
        <p:nvSpPr>
          <p:cNvPr id="3" name="Sisu kohatäide 2"/>
          <p:cNvSpPr>
            <a:spLocks noGrp="1"/>
          </p:cNvSpPr>
          <p:nvPr>
            <p:ph idx="1"/>
          </p:nvPr>
        </p:nvSpPr>
        <p:spPr/>
        <p:txBody>
          <a:bodyPr/>
          <a:lstStyle>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4" name="Kuupäeva kohatäide 3"/>
          <p:cNvSpPr>
            <a:spLocks noGrp="1"/>
          </p:cNvSpPr>
          <p:nvPr>
            <p:ph type="dt" sz="half" idx="10"/>
          </p:nvPr>
        </p:nvSpPr>
        <p:spPr/>
        <p:txBody>
          <a:bodyPr/>
          <a:lstStyle>
            <a:extLst/>
          </a:lstStyle>
          <a:p>
            <a:r>
              <a:rPr lang="et-EE" smtClean="0"/>
              <a:t>22.07.2011</a:t>
            </a:r>
            <a:endParaRPr lang="et-EE"/>
          </a:p>
        </p:txBody>
      </p:sp>
      <p:sp>
        <p:nvSpPr>
          <p:cNvPr id="5" name="Jaluse kohatäide 4"/>
          <p:cNvSpPr>
            <a:spLocks noGrp="1"/>
          </p:cNvSpPr>
          <p:nvPr>
            <p:ph type="ftr" sz="quarter" idx="11"/>
          </p:nvPr>
        </p:nvSpPr>
        <p:spPr/>
        <p:txBody>
          <a:bodyPr/>
          <a:lstStyle>
            <a:extLst/>
          </a:lstStyle>
          <a:p>
            <a:r>
              <a:rPr lang="et-EE" smtClean="0"/>
              <a:t>BVC2011#Kaarel Sahk#Mutual recognation ...</a:t>
            </a:r>
            <a:endParaRPr lang="et-EE"/>
          </a:p>
        </p:txBody>
      </p:sp>
      <p:sp>
        <p:nvSpPr>
          <p:cNvPr id="6" name="Slaidinumbri kohatäide 5"/>
          <p:cNvSpPr>
            <a:spLocks noGrp="1"/>
          </p:cNvSpPr>
          <p:nvPr>
            <p:ph type="sldNum" sz="quarter" idx="12"/>
          </p:nvPr>
        </p:nvSpPr>
        <p:spPr/>
        <p:txBody>
          <a:bodyPr/>
          <a:lstStyle>
            <a:extLst/>
          </a:lstStyle>
          <a:p>
            <a:fld id="{427650CF-7B6C-461A-A1C1-31222103A3B1}" type="slidenum">
              <a:rPr lang="et-EE" smtClean="0"/>
              <a:pPr/>
              <a:t>‹#›</a:t>
            </a:fld>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14" name="Vabakuju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Vabakuju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Vabakuju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Vabakuju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Vabakuju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Vabakuju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Vabakuju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Vabakuju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Vabakuju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Vabakuju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Vabakuju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Vabakuju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Vabakuju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Vabakuju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Vabakuju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ksti kohatäid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t-EE" smtClean="0"/>
              <a:t>Klõpsake juhtslaidi teksti laadide redigeerimiseks</a:t>
            </a:r>
          </a:p>
        </p:txBody>
      </p:sp>
      <p:sp>
        <p:nvSpPr>
          <p:cNvPr id="4" name="Kuupäeva kohatäide 3"/>
          <p:cNvSpPr>
            <a:spLocks noGrp="1"/>
          </p:cNvSpPr>
          <p:nvPr>
            <p:ph type="dt" sz="half" idx="10"/>
          </p:nvPr>
        </p:nvSpPr>
        <p:spPr/>
        <p:txBody>
          <a:bodyPr/>
          <a:lstStyle>
            <a:extLst/>
          </a:lstStyle>
          <a:p>
            <a:r>
              <a:rPr lang="et-EE" smtClean="0"/>
              <a:t>22.07.2011</a:t>
            </a:r>
            <a:endParaRPr lang="et-EE"/>
          </a:p>
        </p:txBody>
      </p:sp>
      <p:sp>
        <p:nvSpPr>
          <p:cNvPr id="5" name="Jaluse kohatäide 4"/>
          <p:cNvSpPr>
            <a:spLocks noGrp="1"/>
          </p:cNvSpPr>
          <p:nvPr>
            <p:ph type="ftr" sz="quarter" idx="11"/>
          </p:nvPr>
        </p:nvSpPr>
        <p:spPr/>
        <p:txBody>
          <a:bodyPr/>
          <a:lstStyle>
            <a:extLst/>
          </a:lstStyle>
          <a:p>
            <a:r>
              <a:rPr lang="et-EE" smtClean="0"/>
              <a:t>BVC2011#Kaarel Sahk#Mutual recognation ...</a:t>
            </a:r>
            <a:endParaRPr lang="et-EE"/>
          </a:p>
        </p:txBody>
      </p:sp>
      <p:sp>
        <p:nvSpPr>
          <p:cNvPr id="6" name="Slaidinumbri kohatäide 5"/>
          <p:cNvSpPr>
            <a:spLocks noGrp="1"/>
          </p:cNvSpPr>
          <p:nvPr>
            <p:ph type="sldNum" sz="quarter" idx="12"/>
          </p:nvPr>
        </p:nvSpPr>
        <p:spPr/>
        <p:txBody>
          <a:bodyPr/>
          <a:lstStyle>
            <a:extLst/>
          </a:lstStyle>
          <a:p>
            <a:fld id="{427650CF-7B6C-461A-A1C1-31222103A3B1}" type="slidenum">
              <a:rPr lang="et-EE" smtClean="0"/>
              <a:pPr/>
              <a:t>‹#›</a:t>
            </a:fld>
            <a:endParaRPr lang="et-EE"/>
          </a:p>
        </p:txBody>
      </p:sp>
      <p:sp>
        <p:nvSpPr>
          <p:cNvPr id="7" name="Ristkülik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Pealkiri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t-EE" smtClean="0"/>
              <a:t>Klõpsake tiitlilaadi muutmiseks</a:t>
            </a:r>
            <a:endParaRPr kumimoji="0" lang="en-US"/>
          </a:p>
        </p:txBody>
      </p:sp>
      <p:sp>
        <p:nvSpPr>
          <p:cNvPr id="8" name="Ristkülik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istkülik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istkülik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istkülik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istkülik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512064"/>
            <a:ext cx="8229600" cy="914400"/>
          </a:xfrm>
        </p:spPr>
        <p:txBody>
          <a:bodyPr/>
          <a:lstStyle>
            <a:extLst/>
          </a:lstStyle>
          <a:p>
            <a:r>
              <a:rPr kumimoji="0" lang="et-EE" smtClean="0"/>
              <a:t>Klõpsake tiitlilaadi muutmiseks</a:t>
            </a:r>
            <a:endParaRPr kumimoji="0" lang="en-US"/>
          </a:p>
        </p:txBody>
      </p:sp>
      <p:sp>
        <p:nvSpPr>
          <p:cNvPr id="3" name="Sisu kohatäide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4" name="Sisu kohatäide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5" name="Kuupäeva kohatäide 4"/>
          <p:cNvSpPr>
            <a:spLocks noGrp="1"/>
          </p:cNvSpPr>
          <p:nvPr>
            <p:ph type="dt" sz="half" idx="10"/>
          </p:nvPr>
        </p:nvSpPr>
        <p:spPr/>
        <p:txBody>
          <a:bodyPr/>
          <a:lstStyle>
            <a:extLst/>
          </a:lstStyle>
          <a:p>
            <a:r>
              <a:rPr lang="et-EE" smtClean="0"/>
              <a:t>22.07.2011</a:t>
            </a:r>
            <a:endParaRPr lang="et-EE"/>
          </a:p>
        </p:txBody>
      </p:sp>
      <p:sp>
        <p:nvSpPr>
          <p:cNvPr id="6" name="Jaluse kohatäide 5"/>
          <p:cNvSpPr>
            <a:spLocks noGrp="1"/>
          </p:cNvSpPr>
          <p:nvPr>
            <p:ph type="ftr" sz="quarter" idx="11"/>
          </p:nvPr>
        </p:nvSpPr>
        <p:spPr/>
        <p:txBody>
          <a:bodyPr/>
          <a:lstStyle>
            <a:extLst/>
          </a:lstStyle>
          <a:p>
            <a:r>
              <a:rPr lang="et-EE" smtClean="0"/>
              <a:t>BVC2011#Kaarel Sahk#Mutual recognation ...</a:t>
            </a:r>
            <a:endParaRPr lang="et-EE"/>
          </a:p>
        </p:txBody>
      </p:sp>
      <p:sp>
        <p:nvSpPr>
          <p:cNvPr id="7" name="Slaidinumbri kohatäide 6"/>
          <p:cNvSpPr>
            <a:spLocks noGrp="1"/>
          </p:cNvSpPr>
          <p:nvPr>
            <p:ph type="sldNum" sz="quarter" idx="12"/>
          </p:nvPr>
        </p:nvSpPr>
        <p:spPr/>
        <p:txBody>
          <a:bodyPr/>
          <a:lstStyle>
            <a:extLst/>
          </a:lstStyle>
          <a:p>
            <a:fld id="{427650CF-7B6C-461A-A1C1-31222103A3B1}" type="slidenum">
              <a:rPr lang="et-EE" smtClean="0"/>
              <a:pPr/>
              <a:t>‹#›</a:t>
            </a:fld>
            <a:endParaRPr 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õrdlus">
    <p:spTree>
      <p:nvGrpSpPr>
        <p:cNvPr id="1" name=""/>
        <p:cNvGrpSpPr/>
        <p:nvPr/>
      </p:nvGrpSpPr>
      <p:grpSpPr>
        <a:xfrm>
          <a:off x="0" y="0"/>
          <a:ext cx="0" cy="0"/>
          <a:chOff x="0" y="0"/>
          <a:chExt cx="0" cy="0"/>
        </a:xfrm>
      </p:grpSpPr>
      <p:sp>
        <p:nvSpPr>
          <p:cNvPr id="25" name="Ristkülik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Pealkiri 1"/>
          <p:cNvSpPr>
            <a:spLocks noGrp="1"/>
          </p:cNvSpPr>
          <p:nvPr>
            <p:ph type="title"/>
          </p:nvPr>
        </p:nvSpPr>
        <p:spPr>
          <a:xfrm>
            <a:off x="504824" y="512064"/>
            <a:ext cx="7772400" cy="914400"/>
          </a:xfrm>
        </p:spPr>
        <p:txBody>
          <a:bodyPr anchor="t"/>
          <a:lstStyle>
            <a:lvl1pPr>
              <a:defRPr sz="4000"/>
            </a:lvl1pPr>
            <a:extLst/>
          </a:lstStyle>
          <a:p>
            <a:r>
              <a:rPr kumimoji="0" lang="et-EE" smtClean="0"/>
              <a:t>Klõpsake tiitlilaadi muutmiseks</a:t>
            </a:r>
            <a:endParaRPr kumimoji="0" lang="en-US"/>
          </a:p>
        </p:txBody>
      </p:sp>
      <p:sp>
        <p:nvSpPr>
          <p:cNvPr id="3" name="Teksti kohatäid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t-EE" smtClean="0"/>
              <a:t>Klõpsake juhtslaidi teksti laadide redigeerimiseks</a:t>
            </a:r>
          </a:p>
        </p:txBody>
      </p:sp>
      <p:sp>
        <p:nvSpPr>
          <p:cNvPr id="4" name="Teksti kohatäid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t-EE" smtClean="0"/>
              <a:t>Klõpsake juhtslaidi teksti laadide redigeerimiseks</a:t>
            </a:r>
          </a:p>
        </p:txBody>
      </p:sp>
      <p:sp>
        <p:nvSpPr>
          <p:cNvPr id="5" name="Sisu kohatäide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6" name="Sisu kohatäide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7" name="Kuupäeva kohatäide 6"/>
          <p:cNvSpPr>
            <a:spLocks noGrp="1"/>
          </p:cNvSpPr>
          <p:nvPr>
            <p:ph type="dt" sz="half" idx="10"/>
          </p:nvPr>
        </p:nvSpPr>
        <p:spPr/>
        <p:txBody>
          <a:bodyPr/>
          <a:lstStyle>
            <a:extLst/>
          </a:lstStyle>
          <a:p>
            <a:r>
              <a:rPr lang="et-EE" smtClean="0"/>
              <a:t>22.07.2011</a:t>
            </a:r>
            <a:endParaRPr lang="et-EE"/>
          </a:p>
        </p:txBody>
      </p:sp>
      <p:sp>
        <p:nvSpPr>
          <p:cNvPr id="8" name="Jaluse kohatäide 7"/>
          <p:cNvSpPr>
            <a:spLocks noGrp="1"/>
          </p:cNvSpPr>
          <p:nvPr>
            <p:ph type="ftr" sz="quarter" idx="11"/>
          </p:nvPr>
        </p:nvSpPr>
        <p:spPr/>
        <p:txBody>
          <a:bodyPr/>
          <a:lstStyle>
            <a:extLst/>
          </a:lstStyle>
          <a:p>
            <a:r>
              <a:rPr lang="et-EE" smtClean="0"/>
              <a:t>BVC2011#Kaarel Sahk#Mutual recognation ...</a:t>
            </a:r>
            <a:endParaRPr lang="et-EE"/>
          </a:p>
        </p:txBody>
      </p:sp>
      <p:sp>
        <p:nvSpPr>
          <p:cNvPr id="9" name="Slaidinumbri kohatäide 8"/>
          <p:cNvSpPr>
            <a:spLocks noGrp="1"/>
          </p:cNvSpPr>
          <p:nvPr>
            <p:ph type="sldNum" sz="quarter" idx="12"/>
          </p:nvPr>
        </p:nvSpPr>
        <p:spPr/>
        <p:txBody>
          <a:bodyPr/>
          <a:lstStyle>
            <a:extLst/>
          </a:lstStyle>
          <a:p>
            <a:fld id="{427650CF-7B6C-461A-A1C1-31222103A3B1}" type="slidenum">
              <a:rPr lang="et-EE" smtClean="0"/>
              <a:pPr/>
              <a:t>‹#›</a:t>
            </a:fld>
            <a:endParaRPr lang="et-EE"/>
          </a:p>
        </p:txBody>
      </p:sp>
      <p:sp>
        <p:nvSpPr>
          <p:cNvPr id="16" name="Ristkülik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istkülik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istkülik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istkülik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istkülik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istkülik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istkülik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istkülik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istkülik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tiitel">
    <p:spTree>
      <p:nvGrpSpPr>
        <p:cNvPr id="1" name=""/>
        <p:cNvGrpSpPr/>
        <p:nvPr/>
      </p:nvGrpSpPr>
      <p:grpSpPr>
        <a:xfrm>
          <a:off x="0" y="0"/>
          <a:ext cx="0" cy="0"/>
          <a:chOff x="0" y="0"/>
          <a:chExt cx="0" cy="0"/>
        </a:xfrm>
      </p:grpSpPr>
      <p:sp>
        <p:nvSpPr>
          <p:cNvPr id="2" name="Pealkiri 1"/>
          <p:cNvSpPr>
            <a:spLocks noGrp="1"/>
          </p:cNvSpPr>
          <p:nvPr>
            <p:ph type="title"/>
          </p:nvPr>
        </p:nvSpPr>
        <p:spPr>
          <a:xfrm>
            <a:off x="914400" y="512064"/>
            <a:ext cx="7772400" cy="914400"/>
          </a:xfrm>
        </p:spPr>
        <p:txBody>
          <a:bodyPr/>
          <a:lstStyle>
            <a:lvl1pPr>
              <a:defRPr sz="4000" cap="none" baseline="0"/>
            </a:lvl1pPr>
            <a:extLst/>
          </a:lstStyle>
          <a:p>
            <a:r>
              <a:rPr kumimoji="0" lang="et-EE" smtClean="0"/>
              <a:t>Klõpsake tiitlilaadi muutmiseks</a:t>
            </a:r>
            <a:endParaRPr kumimoji="0" lang="en-US"/>
          </a:p>
        </p:txBody>
      </p:sp>
      <p:sp>
        <p:nvSpPr>
          <p:cNvPr id="3" name="Kuupäeva kohatäide 2"/>
          <p:cNvSpPr>
            <a:spLocks noGrp="1"/>
          </p:cNvSpPr>
          <p:nvPr>
            <p:ph type="dt" sz="half" idx="10"/>
          </p:nvPr>
        </p:nvSpPr>
        <p:spPr/>
        <p:txBody>
          <a:bodyPr/>
          <a:lstStyle>
            <a:extLst/>
          </a:lstStyle>
          <a:p>
            <a:r>
              <a:rPr lang="et-EE" smtClean="0"/>
              <a:t>22.07.2011</a:t>
            </a:r>
            <a:endParaRPr lang="et-EE"/>
          </a:p>
        </p:txBody>
      </p:sp>
      <p:sp>
        <p:nvSpPr>
          <p:cNvPr id="4" name="Jaluse kohatäide 3"/>
          <p:cNvSpPr>
            <a:spLocks noGrp="1"/>
          </p:cNvSpPr>
          <p:nvPr>
            <p:ph type="ftr" sz="quarter" idx="11"/>
          </p:nvPr>
        </p:nvSpPr>
        <p:spPr/>
        <p:txBody>
          <a:bodyPr/>
          <a:lstStyle>
            <a:extLst/>
          </a:lstStyle>
          <a:p>
            <a:r>
              <a:rPr lang="et-EE" smtClean="0"/>
              <a:t>BVC2011#Kaarel Sahk#Mutual recognation ...</a:t>
            </a:r>
            <a:endParaRPr lang="et-EE"/>
          </a:p>
        </p:txBody>
      </p:sp>
      <p:sp>
        <p:nvSpPr>
          <p:cNvPr id="5" name="Slaidinumbri kohatäide 4"/>
          <p:cNvSpPr>
            <a:spLocks noGrp="1"/>
          </p:cNvSpPr>
          <p:nvPr>
            <p:ph type="sldNum" sz="quarter" idx="12"/>
          </p:nvPr>
        </p:nvSpPr>
        <p:spPr/>
        <p:txBody>
          <a:bodyPr/>
          <a:lstStyle>
            <a:extLst/>
          </a:lstStyle>
          <a:p>
            <a:fld id="{427650CF-7B6C-461A-A1C1-31222103A3B1}" type="slidenum">
              <a:rPr lang="et-EE" smtClean="0"/>
              <a:pPr/>
              <a:t>‹#›</a:t>
            </a:fld>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extLst/>
          </a:lstStyle>
          <a:p>
            <a:r>
              <a:rPr lang="et-EE" smtClean="0"/>
              <a:t>22.07.2011</a:t>
            </a:r>
            <a:endParaRPr lang="et-EE"/>
          </a:p>
        </p:txBody>
      </p:sp>
      <p:sp>
        <p:nvSpPr>
          <p:cNvPr id="3" name="Jaluse kohatäide 2"/>
          <p:cNvSpPr>
            <a:spLocks noGrp="1"/>
          </p:cNvSpPr>
          <p:nvPr>
            <p:ph type="ftr" sz="quarter" idx="11"/>
          </p:nvPr>
        </p:nvSpPr>
        <p:spPr/>
        <p:txBody>
          <a:bodyPr/>
          <a:lstStyle>
            <a:extLst/>
          </a:lstStyle>
          <a:p>
            <a:r>
              <a:rPr lang="et-EE" smtClean="0"/>
              <a:t>BVC2011#Kaarel Sahk#Mutual recognation ...</a:t>
            </a:r>
            <a:endParaRPr lang="et-EE"/>
          </a:p>
        </p:txBody>
      </p:sp>
      <p:sp>
        <p:nvSpPr>
          <p:cNvPr id="4" name="Slaidinumbri kohatäide 3"/>
          <p:cNvSpPr>
            <a:spLocks noGrp="1"/>
          </p:cNvSpPr>
          <p:nvPr>
            <p:ph type="sldNum" sz="quarter" idx="12"/>
          </p:nvPr>
        </p:nvSpPr>
        <p:spPr/>
        <p:txBody>
          <a:bodyPr/>
          <a:lstStyle>
            <a:extLst/>
          </a:lstStyle>
          <a:p>
            <a:fld id="{427650CF-7B6C-461A-A1C1-31222103A3B1}" type="slidenum">
              <a:rPr lang="et-EE" smtClean="0"/>
              <a:pPr/>
              <a:t>‹#›</a:t>
            </a:fld>
            <a:endParaRPr 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685800" y="273050"/>
            <a:ext cx="8229600" cy="1162050"/>
          </a:xfrm>
        </p:spPr>
        <p:txBody>
          <a:bodyPr anchor="ctr"/>
          <a:lstStyle>
            <a:lvl1pPr algn="l">
              <a:buNone/>
              <a:defRPr sz="3600" b="0"/>
            </a:lvl1pPr>
            <a:extLst/>
          </a:lstStyle>
          <a:p>
            <a:r>
              <a:rPr kumimoji="0" lang="et-EE" smtClean="0"/>
              <a:t>Klõpsake tiitlilaadi muutmiseks</a:t>
            </a:r>
            <a:endParaRPr kumimoji="0" lang="en-US"/>
          </a:p>
        </p:txBody>
      </p:sp>
      <p:sp>
        <p:nvSpPr>
          <p:cNvPr id="3" name="Teksti kohatäid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t-EE" smtClean="0"/>
              <a:t>Klõpsake juhtslaidi teksti laadide redigeerimiseks</a:t>
            </a:r>
          </a:p>
        </p:txBody>
      </p:sp>
      <p:sp>
        <p:nvSpPr>
          <p:cNvPr id="4" name="Sisu kohatäide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5" name="Kuupäeva kohatäide 4"/>
          <p:cNvSpPr>
            <a:spLocks noGrp="1"/>
          </p:cNvSpPr>
          <p:nvPr>
            <p:ph type="dt" sz="half" idx="10"/>
          </p:nvPr>
        </p:nvSpPr>
        <p:spPr/>
        <p:txBody>
          <a:bodyPr/>
          <a:lstStyle>
            <a:extLst/>
          </a:lstStyle>
          <a:p>
            <a:r>
              <a:rPr lang="et-EE" smtClean="0"/>
              <a:t>22.07.2011</a:t>
            </a:r>
            <a:endParaRPr lang="et-EE"/>
          </a:p>
        </p:txBody>
      </p:sp>
      <p:sp>
        <p:nvSpPr>
          <p:cNvPr id="6" name="Jaluse kohatäide 5"/>
          <p:cNvSpPr>
            <a:spLocks noGrp="1"/>
          </p:cNvSpPr>
          <p:nvPr>
            <p:ph type="ftr" sz="quarter" idx="11"/>
          </p:nvPr>
        </p:nvSpPr>
        <p:spPr/>
        <p:txBody>
          <a:bodyPr/>
          <a:lstStyle>
            <a:extLst/>
          </a:lstStyle>
          <a:p>
            <a:r>
              <a:rPr lang="et-EE" smtClean="0"/>
              <a:t>BVC2011#Kaarel Sahk#Mutual recognation ...</a:t>
            </a:r>
            <a:endParaRPr lang="et-EE"/>
          </a:p>
        </p:txBody>
      </p:sp>
      <p:sp>
        <p:nvSpPr>
          <p:cNvPr id="7" name="Slaidinumbri kohatäide 6"/>
          <p:cNvSpPr>
            <a:spLocks noGrp="1"/>
          </p:cNvSpPr>
          <p:nvPr>
            <p:ph type="sldNum" sz="quarter" idx="12"/>
          </p:nvPr>
        </p:nvSpPr>
        <p:spPr/>
        <p:txBody>
          <a:bodyPr/>
          <a:lstStyle>
            <a:extLst/>
          </a:lstStyle>
          <a:p>
            <a:fld id="{427650CF-7B6C-461A-A1C1-31222103A3B1}" type="slidenum">
              <a:rPr lang="et-EE" smtClean="0"/>
              <a:pPr/>
              <a:t>‹#›</a:t>
            </a:fld>
            <a:endParaRPr lang="et-E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8" name="Ristkülik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irgkonnek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Rühm 9"/>
          <p:cNvGrpSpPr/>
          <p:nvPr/>
        </p:nvGrpSpPr>
        <p:grpSpPr>
          <a:xfrm rot="5400000">
            <a:off x="8514581" y="1219200"/>
            <a:ext cx="132763" cy="128466"/>
            <a:chOff x="6668087" y="1297746"/>
            <a:chExt cx="161840" cy="156602"/>
          </a:xfrm>
        </p:grpSpPr>
        <p:cxnSp>
          <p:nvCxnSpPr>
            <p:cNvPr id="15" name="Sirgkonnek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irgkonnek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irgkonnek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Pealkiri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t-EE" smtClean="0"/>
              <a:t>Klõpsake tiitlilaadi muutmiseks</a:t>
            </a:r>
            <a:endParaRPr kumimoji="0" lang="en-US"/>
          </a:p>
        </p:txBody>
      </p:sp>
      <p:sp>
        <p:nvSpPr>
          <p:cNvPr id="3" name="Pildi kohatäid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t-EE" smtClean="0"/>
              <a:t>Pildi lisamiseks klõpsake ikooni</a:t>
            </a:r>
            <a:endParaRPr kumimoji="0" lang="en-US"/>
          </a:p>
        </p:txBody>
      </p:sp>
      <p:sp>
        <p:nvSpPr>
          <p:cNvPr id="4" name="Teksti kohatäid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t-EE" smtClean="0"/>
              <a:t>Klõpsake juhtslaidi teksti laadide redigeerimiseks</a:t>
            </a:r>
          </a:p>
        </p:txBody>
      </p:sp>
      <p:grpSp>
        <p:nvGrpSpPr>
          <p:cNvPr id="14" name="Rühm 13"/>
          <p:cNvGrpSpPr/>
          <p:nvPr/>
        </p:nvGrpSpPr>
        <p:grpSpPr>
          <a:xfrm rot="5400000">
            <a:off x="8666981" y="1371600"/>
            <a:ext cx="132763" cy="128466"/>
            <a:chOff x="6668087" y="1297746"/>
            <a:chExt cx="161840" cy="156602"/>
          </a:xfrm>
        </p:grpSpPr>
        <p:cxnSp>
          <p:nvCxnSpPr>
            <p:cNvPr id="11" name="Sirgkonnek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irgkonnek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irgkonnek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Rühm 17"/>
          <p:cNvGrpSpPr/>
          <p:nvPr/>
        </p:nvGrpSpPr>
        <p:grpSpPr>
          <a:xfrm rot="5400000">
            <a:off x="8320088" y="1474763"/>
            <a:ext cx="132763" cy="128466"/>
            <a:chOff x="6668087" y="1297746"/>
            <a:chExt cx="161840" cy="156602"/>
          </a:xfrm>
        </p:grpSpPr>
        <p:cxnSp>
          <p:nvCxnSpPr>
            <p:cNvPr id="19" name="Sirgkonnek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irgkonnek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irgkonnek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Kuupäeva kohatäide 4"/>
          <p:cNvSpPr>
            <a:spLocks noGrp="1"/>
          </p:cNvSpPr>
          <p:nvPr>
            <p:ph type="dt" sz="half" idx="10"/>
          </p:nvPr>
        </p:nvSpPr>
        <p:spPr>
          <a:xfrm>
            <a:off x="6477000" y="55499"/>
            <a:ext cx="2133600" cy="365125"/>
          </a:xfrm>
        </p:spPr>
        <p:txBody>
          <a:bodyPr/>
          <a:lstStyle>
            <a:extLst/>
          </a:lstStyle>
          <a:p>
            <a:r>
              <a:rPr lang="et-EE" smtClean="0"/>
              <a:t>22.07.2011</a:t>
            </a:r>
            <a:endParaRPr lang="et-EE"/>
          </a:p>
        </p:txBody>
      </p:sp>
      <p:sp>
        <p:nvSpPr>
          <p:cNvPr id="6" name="Jaluse kohatäide 5"/>
          <p:cNvSpPr>
            <a:spLocks noGrp="1"/>
          </p:cNvSpPr>
          <p:nvPr>
            <p:ph type="ftr" sz="quarter" idx="11"/>
          </p:nvPr>
        </p:nvSpPr>
        <p:spPr>
          <a:xfrm>
            <a:off x="914400" y="55499"/>
            <a:ext cx="5562600" cy="365125"/>
          </a:xfrm>
        </p:spPr>
        <p:txBody>
          <a:bodyPr/>
          <a:lstStyle>
            <a:extLst/>
          </a:lstStyle>
          <a:p>
            <a:r>
              <a:rPr lang="et-EE" smtClean="0"/>
              <a:t>BVC2011#Kaarel Sahk#Mutual recognation ...</a:t>
            </a:r>
            <a:endParaRPr lang="et-EE"/>
          </a:p>
        </p:txBody>
      </p:sp>
      <p:sp>
        <p:nvSpPr>
          <p:cNvPr id="7" name="Slaidinumbri kohatäide 6"/>
          <p:cNvSpPr>
            <a:spLocks noGrp="1"/>
          </p:cNvSpPr>
          <p:nvPr>
            <p:ph type="sldNum" sz="quarter" idx="12"/>
          </p:nvPr>
        </p:nvSpPr>
        <p:spPr>
          <a:xfrm>
            <a:off x="8610600" y="55499"/>
            <a:ext cx="457200" cy="365125"/>
          </a:xfrm>
        </p:spPr>
        <p:txBody>
          <a:bodyPr/>
          <a:lstStyle>
            <a:extLst/>
          </a:lstStyle>
          <a:p>
            <a:fld id="{427650CF-7B6C-461A-A1C1-31222103A3B1}" type="slidenum">
              <a:rPr lang="et-EE" smtClean="0"/>
              <a:pPr/>
              <a:t>‹#›</a:t>
            </a:fld>
            <a:endParaRPr lang="et-E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istkülik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istkülik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istkülik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istkülik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istkülik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istkülik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istkülik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istkülik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istkülik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Pealkirja kohatäide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t-EE" smtClean="0"/>
              <a:t>Klõpsake tiitlilaadi muutmiseks</a:t>
            </a:r>
            <a:endParaRPr kumimoji="0" lang="en-US"/>
          </a:p>
        </p:txBody>
      </p:sp>
      <p:sp>
        <p:nvSpPr>
          <p:cNvPr id="13" name="Teksti kohatäide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t-EE" smtClean="0"/>
              <a:t>Klõpsake juhtslaidi teksti laadide redigeerimiseks</a:t>
            </a:r>
          </a:p>
          <a:p>
            <a:pPr lvl="1" eaLnBrk="1" latinLnBrk="0" hangingPunct="1"/>
            <a:r>
              <a:rPr kumimoji="0" lang="et-EE" smtClean="0"/>
              <a:t>Teine tase</a:t>
            </a:r>
          </a:p>
          <a:p>
            <a:pPr lvl="2" eaLnBrk="1" latinLnBrk="0" hangingPunct="1"/>
            <a:r>
              <a:rPr kumimoji="0" lang="et-EE" smtClean="0"/>
              <a:t>Kolmas tase</a:t>
            </a:r>
          </a:p>
          <a:p>
            <a:pPr lvl="3" eaLnBrk="1" latinLnBrk="0" hangingPunct="1"/>
            <a:r>
              <a:rPr kumimoji="0" lang="et-EE" smtClean="0"/>
              <a:t>Neljas tase</a:t>
            </a:r>
          </a:p>
          <a:p>
            <a:pPr lvl="4" eaLnBrk="1" latinLnBrk="0" hangingPunct="1"/>
            <a:r>
              <a:rPr kumimoji="0" lang="et-EE" smtClean="0"/>
              <a:t>Viies tase</a:t>
            </a:r>
            <a:endParaRPr kumimoji="0" lang="en-US"/>
          </a:p>
        </p:txBody>
      </p:sp>
      <p:sp>
        <p:nvSpPr>
          <p:cNvPr id="14" name="Kuupäeva kohatäid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r>
              <a:rPr lang="et-EE" smtClean="0"/>
              <a:t>22.07.2011</a:t>
            </a:r>
            <a:endParaRPr lang="et-EE"/>
          </a:p>
        </p:txBody>
      </p:sp>
      <p:sp>
        <p:nvSpPr>
          <p:cNvPr id="3" name="Jaluse kohatäid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r>
              <a:rPr lang="et-EE" smtClean="0"/>
              <a:t>BVC2011#Kaarel Sahk#Mutual recognation ...</a:t>
            </a:r>
            <a:endParaRPr lang="et-EE"/>
          </a:p>
        </p:txBody>
      </p:sp>
      <p:sp>
        <p:nvSpPr>
          <p:cNvPr id="23" name="Slaidinumbri kohatäid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427650CF-7B6C-461A-A1C1-31222103A3B1}" type="slidenum">
              <a:rPr lang="et-EE" smtClean="0"/>
              <a:pPr/>
              <a:t>‹#›</a:t>
            </a:fld>
            <a:endParaRPr lang="et-EE"/>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kaarel.sahk@emu.ee" TargetMode="External"/><Relationship Id="rId2" Type="http://schemas.openxmlformats.org/officeDocument/2006/relationships/hyperlink" Target="https://www.etis.ee/Portaal/isikuCV.aspx?LastNameFirstLetter=S&amp;PersonVID=43875&amp;lang=en&amp;FromUrl0=isikud.asp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a:xfrm>
            <a:off x="533400" y="2895600"/>
            <a:ext cx="8382000" cy="2432304"/>
          </a:xfrm>
        </p:spPr>
        <p:txBody>
          <a:bodyPr/>
          <a:lstStyle/>
          <a:p>
            <a:pPr algn="ctr"/>
            <a:r>
              <a:rPr lang="en-GB" sz="4400" cap="none" dirty="0" smtClean="0">
                <a:solidFill>
                  <a:srgbClr val="FFFF00"/>
                </a:solidFill>
              </a:rPr>
              <a:t>Real property appraisal - essential part based similarities and differences</a:t>
            </a:r>
            <a:r>
              <a:rPr lang="et-EE" sz="4800" dirty="0" smtClean="0"/>
              <a:t/>
            </a:r>
            <a:br>
              <a:rPr lang="et-EE" sz="4800" dirty="0" smtClean="0"/>
            </a:br>
            <a:r>
              <a:rPr lang="en-GB" sz="3200" i="1" cap="none" dirty="0" smtClean="0">
                <a:solidFill>
                  <a:schemeClr val="tx1"/>
                </a:solidFill>
              </a:rPr>
              <a:t>Kaarel Sahk, lecturer Estonian University of Life Sciences</a:t>
            </a:r>
            <a:r>
              <a:rPr lang="et-EE" sz="3200" dirty="0" smtClean="0"/>
              <a:t/>
            </a:r>
            <a:br>
              <a:rPr lang="et-EE" sz="3200" dirty="0" smtClean="0"/>
            </a:br>
            <a:r>
              <a:rPr lang="lv-LV" dirty="0" smtClean="0"/>
              <a:t/>
            </a:r>
            <a:br>
              <a:rPr lang="lv-LV" dirty="0" smtClean="0"/>
            </a:br>
            <a:endParaRPr lang="et-EE" dirty="0"/>
          </a:p>
        </p:txBody>
      </p:sp>
      <p:sp>
        <p:nvSpPr>
          <p:cNvPr id="3" name="Alapealkiri 2"/>
          <p:cNvSpPr>
            <a:spLocks noGrp="1"/>
          </p:cNvSpPr>
          <p:nvPr>
            <p:ph type="subTitle" idx="1"/>
          </p:nvPr>
        </p:nvSpPr>
        <p:spPr>
          <a:xfrm>
            <a:off x="609600" y="685800"/>
            <a:ext cx="8077200" cy="2667000"/>
          </a:xfrm>
        </p:spPr>
        <p:txBody>
          <a:bodyPr>
            <a:noAutofit/>
          </a:bodyPr>
          <a:lstStyle/>
          <a:p>
            <a:r>
              <a:rPr lang="en-GB" sz="4400" b="1" dirty="0" smtClean="0"/>
              <a:t> </a:t>
            </a:r>
            <a:endParaRPr lang="et-EE" sz="4400" dirty="0" smtClean="0"/>
          </a:p>
          <a:p>
            <a:pPr algn="ctr"/>
            <a:r>
              <a:rPr lang="en-GB" sz="3600" b="1" dirty="0" smtClean="0"/>
              <a:t>European Real Estate Society 19th Annual Conference </a:t>
            </a:r>
            <a:endParaRPr lang="et-EE" sz="3600" dirty="0" smtClean="0"/>
          </a:p>
          <a:p>
            <a:pPr algn="ctr"/>
            <a:r>
              <a:rPr lang="en-GB" sz="3600" b="1" dirty="0" smtClean="0"/>
              <a:t>13th-16th June 2012</a:t>
            </a:r>
          </a:p>
          <a:p>
            <a:endParaRPr lang="en-US" sz="4400" b="1" dirty="0">
              <a:solidFill>
                <a:srgbClr val="66FF33"/>
              </a:solidFill>
            </a:endParaRPr>
          </a:p>
        </p:txBody>
      </p:sp>
      <p:pic>
        <p:nvPicPr>
          <p:cNvPr id="4" name="Pilt 3"/>
          <p:cNvPicPr/>
          <p:nvPr/>
        </p:nvPicPr>
        <p:blipFill>
          <a:blip r:embed="rId2" cstate="print"/>
          <a:srcRect/>
          <a:stretch>
            <a:fillRect/>
          </a:stretch>
        </p:blipFill>
        <p:spPr bwMode="auto">
          <a:xfrm>
            <a:off x="381000" y="0"/>
            <a:ext cx="1447800" cy="1143000"/>
          </a:xfrm>
          <a:prstGeom prst="rect">
            <a:avLst/>
          </a:prstGeom>
          <a:noFill/>
          <a:ln w="9525">
            <a:noFill/>
            <a:miter lim="800000"/>
            <a:headEnd/>
            <a:tailEnd/>
          </a:ln>
        </p:spPr>
      </p:pic>
      <p:pic>
        <p:nvPicPr>
          <p:cNvPr id="5" name="Pilt 4"/>
          <p:cNvPicPr/>
          <p:nvPr/>
        </p:nvPicPr>
        <p:blipFill>
          <a:blip r:embed="rId3" cstate="print"/>
          <a:srcRect/>
          <a:stretch>
            <a:fillRect/>
          </a:stretch>
        </p:blipFill>
        <p:spPr bwMode="auto">
          <a:xfrm>
            <a:off x="7239001" y="0"/>
            <a:ext cx="19050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534400" cy="914400"/>
          </a:xfrm>
        </p:spPr>
        <p:txBody>
          <a:bodyPr/>
          <a:lstStyle/>
          <a:p>
            <a:r>
              <a:rPr lang="en-GB" sz="4400" b="1" dirty="0" smtClean="0">
                <a:solidFill>
                  <a:srgbClr val="66FF33"/>
                </a:solidFill>
              </a:rPr>
              <a:t>Values of landscape due appraisal</a:t>
            </a:r>
            <a:endParaRPr lang="en-GB" sz="4400" b="1" dirty="0">
              <a:solidFill>
                <a:srgbClr val="66FF33"/>
              </a:solidFill>
            </a:endParaRPr>
          </a:p>
        </p:txBody>
      </p:sp>
      <p:sp>
        <p:nvSpPr>
          <p:cNvPr id="3" name="Sisu kohatäide 2"/>
          <p:cNvSpPr>
            <a:spLocks noGrp="1"/>
          </p:cNvSpPr>
          <p:nvPr>
            <p:ph idx="1"/>
          </p:nvPr>
        </p:nvSpPr>
        <p:spPr>
          <a:xfrm>
            <a:off x="685800" y="1600200"/>
            <a:ext cx="7772400" cy="4724400"/>
          </a:xfrm>
        </p:spPr>
        <p:txBody>
          <a:bodyPr>
            <a:normAutofit/>
          </a:bodyPr>
          <a:lstStyle/>
          <a:p>
            <a:r>
              <a:rPr lang="en-US" dirty="0" smtClean="0"/>
              <a:t>Cultural value</a:t>
            </a:r>
            <a:endParaRPr lang="et-EE" dirty="0" smtClean="0"/>
          </a:p>
          <a:p>
            <a:r>
              <a:rPr lang="en-US" dirty="0" smtClean="0"/>
              <a:t>Historical value</a:t>
            </a:r>
            <a:endParaRPr lang="et-EE" dirty="0" smtClean="0"/>
          </a:p>
          <a:p>
            <a:r>
              <a:rPr lang="en-US" dirty="0" smtClean="0"/>
              <a:t>Ethics value</a:t>
            </a:r>
            <a:endParaRPr lang="et-EE" dirty="0" smtClean="0"/>
          </a:p>
          <a:p>
            <a:r>
              <a:rPr lang="en-US" dirty="0" smtClean="0"/>
              <a:t>Identity value </a:t>
            </a:r>
            <a:endParaRPr lang="et-EE" dirty="0" smtClean="0"/>
          </a:p>
          <a:p>
            <a:r>
              <a:rPr lang="en-US" dirty="0" smtClean="0"/>
              <a:t>Natural value</a:t>
            </a:r>
            <a:endParaRPr lang="et-EE" dirty="0" smtClean="0"/>
          </a:p>
          <a:p>
            <a:r>
              <a:rPr lang="en-US" dirty="0" smtClean="0"/>
              <a:t>Recreate value</a:t>
            </a:r>
            <a:endParaRPr lang="et-EE" dirty="0" smtClean="0"/>
          </a:p>
          <a:p>
            <a:r>
              <a:rPr lang="en-US" dirty="0" smtClean="0"/>
              <a:t>Tourism potential value</a:t>
            </a:r>
            <a:endParaRPr lang="et-EE" dirty="0" smtClean="0"/>
          </a:p>
          <a:p>
            <a:r>
              <a:rPr lang="en-US" dirty="0" smtClean="0"/>
              <a:t>Restful value</a:t>
            </a:r>
            <a:endParaRPr lang="et-EE" dirty="0"/>
          </a:p>
        </p:txBody>
      </p:sp>
      <p:sp>
        <p:nvSpPr>
          <p:cNvPr id="4" name="Kuupäeva kohatäide 3"/>
          <p:cNvSpPr>
            <a:spLocks noGrp="1"/>
          </p:cNvSpPr>
          <p:nvPr>
            <p:ph type="dt" sz="half" idx="10"/>
          </p:nvPr>
        </p:nvSpPr>
        <p:spPr>
          <a:xfrm>
            <a:off x="7086600" y="6416675"/>
            <a:ext cx="1578014" cy="441325"/>
          </a:xfrm>
        </p:spPr>
        <p:txBody>
          <a:bodyPr/>
          <a:lstStyle/>
          <a:p>
            <a:r>
              <a:rPr lang="et-EE" sz="1200" b="1" dirty="0" smtClean="0">
                <a:solidFill>
                  <a:schemeClr val="tx1"/>
                </a:solidFill>
              </a:rPr>
              <a:t>14-16.06.2012</a:t>
            </a:r>
            <a:endParaRPr lang="et-EE" sz="1200" b="1" dirty="0">
              <a:solidFill>
                <a:schemeClr val="tx1"/>
              </a:solidFill>
            </a:endParaRPr>
          </a:p>
        </p:txBody>
      </p:sp>
      <p:sp>
        <p:nvSpPr>
          <p:cNvPr id="5" name="Slaidinumbri kohatäide 4"/>
          <p:cNvSpPr>
            <a:spLocks noGrp="1"/>
          </p:cNvSpPr>
          <p:nvPr>
            <p:ph type="sldNum" sz="quarter" idx="12"/>
          </p:nvPr>
        </p:nvSpPr>
        <p:spPr>
          <a:xfrm>
            <a:off x="8610599" y="6416675"/>
            <a:ext cx="468775" cy="365125"/>
          </a:xfrm>
        </p:spPr>
        <p:txBody>
          <a:bodyPr/>
          <a:lstStyle/>
          <a:p>
            <a:fld id="{427650CF-7B6C-461A-A1C1-31222103A3B1}" type="slidenum">
              <a:rPr lang="et-EE" b="1" smtClean="0">
                <a:solidFill>
                  <a:schemeClr val="tx1"/>
                </a:solidFill>
              </a:rPr>
              <a:pPr/>
              <a:t>10</a:t>
            </a:fld>
            <a:endParaRPr lang="et-EE" b="1">
              <a:solidFill>
                <a:schemeClr val="tx1"/>
              </a:solidFill>
            </a:endParaRPr>
          </a:p>
        </p:txBody>
      </p:sp>
      <p:sp>
        <p:nvSpPr>
          <p:cNvPr id="6" name="Jaluse kohatäide 5"/>
          <p:cNvSpPr>
            <a:spLocks noGrp="1"/>
          </p:cNvSpPr>
          <p:nvPr>
            <p:ph type="ftr" sz="quarter" idx="11"/>
          </p:nvPr>
        </p:nvSpPr>
        <p:spPr>
          <a:xfrm>
            <a:off x="381000" y="6400800"/>
            <a:ext cx="6781800" cy="3651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
        <p:nvSpPr>
          <p:cNvPr id="7" name="Paremlooksulg 6"/>
          <p:cNvSpPr/>
          <p:nvPr/>
        </p:nvSpPr>
        <p:spPr>
          <a:xfrm>
            <a:off x="4572000" y="1752600"/>
            <a:ext cx="762000" cy="4038600"/>
          </a:xfrm>
          <a:prstGeom prst="rightBrace">
            <a:avLst/>
          </a:prstGeom>
          <a:ln w="3810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t-EE">
              <a:ln w="57150">
                <a:solidFill>
                  <a:schemeClr val="tx1"/>
                </a:solidFill>
              </a:ln>
            </a:endParaRPr>
          </a:p>
        </p:txBody>
      </p:sp>
      <p:sp>
        <p:nvSpPr>
          <p:cNvPr id="8" name="Ristkülik 7"/>
          <p:cNvSpPr/>
          <p:nvPr/>
        </p:nvSpPr>
        <p:spPr>
          <a:xfrm>
            <a:off x="5562600" y="3200400"/>
            <a:ext cx="3581400" cy="990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smtClean="0">
                <a:solidFill>
                  <a:srgbClr val="FF0000"/>
                </a:solidFill>
              </a:rPr>
              <a:t>Commonly nonmetric paramters</a:t>
            </a:r>
            <a:endParaRPr lang="en-US" sz="2800" b="1">
              <a:solidFill>
                <a:srgbClr val="FF0000"/>
              </a:solidFill>
            </a:endParaRPr>
          </a:p>
        </p:txBody>
      </p:sp>
    </p:spTree>
    <p:extLst>
      <p:ext uri="{BB962C8B-B14F-4D97-AF65-F5344CB8AC3E}">
        <p14:creationId xmlns="" xmlns:p14="http://schemas.microsoft.com/office/powerpoint/2010/main" val="25609924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t-EE" sz="4400" b="1" dirty="0" err="1" smtClean="0">
                <a:solidFill>
                  <a:srgbClr val="66FF33"/>
                </a:solidFill>
              </a:rPr>
              <a:t>Some</a:t>
            </a:r>
            <a:r>
              <a:rPr lang="et-EE" sz="4400" b="1" dirty="0" smtClean="0">
                <a:solidFill>
                  <a:srgbClr val="66FF33"/>
                </a:solidFill>
              </a:rPr>
              <a:t> </a:t>
            </a:r>
            <a:r>
              <a:rPr lang="et-EE" sz="4400" b="1" dirty="0" err="1" smtClean="0">
                <a:solidFill>
                  <a:srgbClr val="66FF33"/>
                </a:solidFill>
              </a:rPr>
              <a:t>possible</a:t>
            </a:r>
            <a:r>
              <a:rPr lang="et-EE" sz="4400" b="1" dirty="0" smtClean="0">
                <a:solidFill>
                  <a:srgbClr val="66FF33"/>
                </a:solidFill>
              </a:rPr>
              <a:t> </a:t>
            </a:r>
            <a:r>
              <a:rPr lang="et-EE" sz="4400" b="1" dirty="0" err="1" smtClean="0">
                <a:solidFill>
                  <a:srgbClr val="66FF33"/>
                </a:solidFill>
              </a:rPr>
              <a:t>diversifications</a:t>
            </a:r>
            <a:r>
              <a:rPr lang="et-EE" sz="4400" b="1" dirty="0" smtClean="0">
                <a:solidFill>
                  <a:srgbClr val="66FF33"/>
                </a:solidFill>
              </a:rPr>
              <a:t>. Vol 1</a:t>
            </a:r>
            <a:endParaRPr lang="et-EE" sz="4400" b="1" dirty="0">
              <a:solidFill>
                <a:srgbClr val="66FF33"/>
              </a:solidFill>
            </a:endParaRPr>
          </a:p>
        </p:txBody>
      </p:sp>
      <p:sp>
        <p:nvSpPr>
          <p:cNvPr id="3" name="Sisu kohatäide 2"/>
          <p:cNvSpPr>
            <a:spLocks noGrp="1"/>
          </p:cNvSpPr>
          <p:nvPr>
            <p:ph idx="1"/>
          </p:nvPr>
        </p:nvSpPr>
        <p:spPr>
          <a:xfrm>
            <a:off x="762000" y="1447800"/>
            <a:ext cx="8077200" cy="4876800"/>
          </a:xfrm>
        </p:spPr>
        <p:txBody>
          <a:bodyPr>
            <a:normAutofit fontScale="85000" lnSpcReduction="20000"/>
          </a:bodyPr>
          <a:lstStyle/>
          <a:p>
            <a:r>
              <a:rPr lang="en-GB" sz="3800" b="1" dirty="0" smtClean="0">
                <a:solidFill>
                  <a:srgbClr val="FFFF00"/>
                </a:solidFill>
              </a:rPr>
              <a:t>Recreational</a:t>
            </a:r>
            <a:r>
              <a:rPr lang="et-EE" sz="3800" b="1" dirty="0" smtClean="0">
                <a:solidFill>
                  <a:srgbClr val="FFFF00"/>
                </a:solidFill>
              </a:rPr>
              <a:t> </a:t>
            </a:r>
            <a:r>
              <a:rPr lang="en-US" sz="3800" b="1" dirty="0" smtClean="0">
                <a:solidFill>
                  <a:srgbClr val="FFFF00"/>
                </a:solidFill>
              </a:rPr>
              <a:t> value + Tourism potential value = Restful value</a:t>
            </a:r>
            <a:endParaRPr lang="et-EE" sz="3800" dirty="0" smtClean="0">
              <a:solidFill>
                <a:srgbClr val="FFFF00"/>
              </a:solidFill>
            </a:endParaRPr>
          </a:p>
          <a:p>
            <a:pPr lvl="0"/>
            <a:r>
              <a:rPr lang="en-US" sz="3200" dirty="0" smtClean="0"/>
              <a:t>Existence of traditional approaches to category</a:t>
            </a:r>
            <a:endParaRPr lang="et-EE" sz="2800" dirty="0" smtClean="0"/>
          </a:p>
          <a:p>
            <a:pPr lvl="0"/>
            <a:r>
              <a:rPr lang="en-US" sz="3200" dirty="0" smtClean="0"/>
              <a:t>Commonly, in many occasions summarizing the all earlier values of landscape</a:t>
            </a:r>
            <a:endParaRPr lang="et-EE" sz="2800" dirty="0" smtClean="0"/>
          </a:p>
          <a:p>
            <a:pPr lvl="0"/>
            <a:r>
              <a:rPr lang="en-US" sz="3200" dirty="0" smtClean="0"/>
              <a:t>Some basic drivers of restful value </a:t>
            </a:r>
            <a:endParaRPr lang="et-EE" sz="2800" dirty="0" smtClean="0"/>
          </a:p>
          <a:p>
            <a:pPr lvl="1"/>
            <a:r>
              <a:rPr lang="en-US" sz="2800" dirty="0" smtClean="0"/>
              <a:t>Beauty</a:t>
            </a:r>
            <a:endParaRPr lang="et-EE" sz="2400" dirty="0" smtClean="0"/>
          </a:p>
          <a:p>
            <a:pPr lvl="1"/>
            <a:r>
              <a:rPr lang="en-US" sz="2800" dirty="0" smtClean="0"/>
              <a:t>Variety of relief and greenery</a:t>
            </a:r>
            <a:endParaRPr lang="et-EE" sz="2400" dirty="0" smtClean="0"/>
          </a:p>
          <a:p>
            <a:pPr lvl="1"/>
            <a:r>
              <a:rPr lang="en-US" sz="2800" dirty="0" smtClean="0"/>
              <a:t>Multiplicity of forest</a:t>
            </a:r>
            <a:endParaRPr lang="et-EE" sz="2400" dirty="0" smtClean="0"/>
          </a:p>
          <a:p>
            <a:pPr lvl="1"/>
            <a:r>
              <a:rPr lang="en-US" sz="2800" dirty="0" smtClean="0"/>
              <a:t>Existence of water bodies or accessible coastline</a:t>
            </a:r>
            <a:endParaRPr lang="et-EE" sz="2400" dirty="0" smtClean="0"/>
          </a:p>
          <a:p>
            <a:pPr lvl="1"/>
            <a:r>
              <a:rPr lang="en-US" sz="2800" dirty="0" smtClean="0"/>
              <a:t>Area is a carrier of local traditions and history </a:t>
            </a:r>
            <a:endParaRPr lang="et-EE" sz="2400" dirty="0" smtClean="0"/>
          </a:p>
          <a:p>
            <a:pPr lvl="1"/>
            <a:r>
              <a:rPr lang="en-US" sz="2800" dirty="0" smtClean="0"/>
              <a:t>Availability of popular sights and showplaces </a:t>
            </a:r>
            <a:endParaRPr lang="et-EE" sz="2400" dirty="0" smtClean="0"/>
          </a:p>
          <a:p>
            <a:endParaRPr lang="et-EE" dirty="0"/>
          </a:p>
        </p:txBody>
      </p:sp>
      <p:sp>
        <p:nvSpPr>
          <p:cNvPr id="4" name="Kuupäeva kohatäide 3"/>
          <p:cNvSpPr>
            <a:spLocks noGrp="1"/>
          </p:cNvSpPr>
          <p:nvPr>
            <p:ph type="dt" sz="half" idx="10"/>
          </p:nvPr>
        </p:nvSpPr>
        <p:spPr>
          <a:xfrm>
            <a:off x="7086600" y="6416675"/>
            <a:ext cx="1578014" cy="441325"/>
          </a:xfrm>
        </p:spPr>
        <p:txBody>
          <a:bodyPr/>
          <a:lstStyle/>
          <a:p>
            <a:r>
              <a:rPr lang="et-EE" sz="1200" b="1" dirty="0" smtClean="0">
                <a:solidFill>
                  <a:schemeClr val="tx1"/>
                </a:solidFill>
              </a:rPr>
              <a:t>14-16.06.2012</a:t>
            </a:r>
            <a:endParaRPr lang="et-EE" sz="1200" b="1" dirty="0">
              <a:solidFill>
                <a:schemeClr val="tx1"/>
              </a:solidFill>
            </a:endParaRPr>
          </a:p>
        </p:txBody>
      </p:sp>
      <p:sp>
        <p:nvSpPr>
          <p:cNvPr id="5" name="Slaidinumbri kohatäide 4"/>
          <p:cNvSpPr>
            <a:spLocks noGrp="1"/>
          </p:cNvSpPr>
          <p:nvPr>
            <p:ph type="sldNum" sz="quarter" idx="12"/>
          </p:nvPr>
        </p:nvSpPr>
        <p:spPr>
          <a:xfrm>
            <a:off x="8610599" y="6416675"/>
            <a:ext cx="468775" cy="365125"/>
          </a:xfrm>
        </p:spPr>
        <p:txBody>
          <a:bodyPr/>
          <a:lstStyle/>
          <a:p>
            <a:fld id="{427650CF-7B6C-461A-A1C1-31222103A3B1}" type="slidenum">
              <a:rPr lang="et-EE" b="1" smtClean="0">
                <a:solidFill>
                  <a:schemeClr val="tx1"/>
                </a:solidFill>
              </a:rPr>
              <a:pPr/>
              <a:t>11</a:t>
            </a:fld>
            <a:endParaRPr lang="et-EE" b="1">
              <a:solidFill>
                <a:schemeClr val="tx1"/>
              </a:solidFill>
            </a:endParaRPr>
          </a:p>
        </p:txBody>
      </p:sp>
      <p:sp>
        <p:nvSpPr>
          <p:cNvPr id="6" name="Jaluse kohatäide 5"/>
          <p:cNvSpPr>
            <a:spLocks noGrp="1"/>
          </p:cNvSpPr>
          <p:nvPr>
            <p:ph type="ftr" sz="quarter" idx="11"/>
          </p:nvPr>
        </p:nvSpPr>
        <p:spPr>
          <a:xfrm>
            <a:off x="381000" y="6400800"/>
            <a:ext cx="6781800" cy="3651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Tree>
    <p:extLst>
      <p:ext uri="{BB962C8B-B14F-4D97-AF65-F5344CB8AC3E}">
        <p14:creationId xmlns="" xmlns:p14="http://schemas.microsoft.com/office/powerpoint/2010/main" val="9501766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u kohatäide 2"/>
          <p:cNvSpPr>
            <a:spLocks noGrp="1"/>
          </p:cNvSpPr>
          <p:nvPr>
            <p:ph idx="1"/>
          </p:nvPr>
        </p:nvSpPr>
        <p:spPr>
          <a:xfrm>
            <a:off x="685800" y="1676400"/>
            <a:ext cx="8001000" cy="4419600"/>
          </a:xfrm>
        </p:spPr>
        <p:txBody>
          <a:bodyPr>
            <a:normAutofit fontScale="92500" lnSpcReduction="20000"/>
          </a:bodyPr>
          <a:lstStyle/>
          <a:p>
            <a:r>
              <a:rPr lang="en-US" sz="3500" b="1" dirty="0" smtClean="0">
                <a:solidFill>
                  <a:srgbClr val="FFFF00"/>
                </a:solidFill>
              </a:rPr>
              <a:t>Ethics value</a:t>
            </a:r>
            <a:endParaRPr lang="et-EE" sz="3500" dirty="0" smtClean="0">
              <a:solidFill>
                <a:srgbClr val="FFFF00"/>
              </a:solidFill>
            </a:endParaRPr>
          </a:p>
          <a:p>
            <a:pPr lvl="0"/>
            <a:r>
              <a:rPr lang="en-US" sz="3200" dirty="0" smtClean="0"/>
              <a:t>Beauty of landscape</a:t>
            </a:r>
            <a:endParaRPr lang="et-EE" sz="2800" dirty="0" smtClean="0"/>
          </a:p>
          <a:p>
            <a:pPr lvl="0"/>
            <a:r>
              <a:rPr lang="en-US" sz="3200" dirty="0" smtClean="0"/>
              <a:t>Diversity of landscape</a:t>
            </a:r>
            <a:endParaRPr lang="et-EE" sz="2800" dirty="0" smtClean="0"/>
          </a:p>
          <a:p>
            <a:pPr lvl="0"/>
            <a:r>
              <a:rPr lang="en-US" sz="3200" dirty="0" smtClean="0"/>
              <a:t>Individuality of landscape</a:t>
            </a:r>
            <a:endParaRPr lang="et-EE" sz="2800" dirty="0" smtClean="0"/>
          </a:p>
          <a:p>
            <a:pPr lvl="0"/>
            <a:r>
              <a:rPr lang="en-US" sz="3200" dirty="0" smtClean="0"/>
              <a:t>Maintenance of landscape</a:t>
            </a:r>
            <a:endParaRPr lang="et-EE" sz="2800" dirty="0" smtClean="0"/>
          </a:p>
          <a:p>
            <a:pPr lvl="1"/>
            <a:r>
              <a:rPr lang="en-US" sz="2800" dirty="0" smtClean="0"/>
              <a:t>Variety of landscape, i.e relation of fields, grassland, groves and buildings or structures</a:t>
            </a:r>
            <a:endParaRPr lang="et-EE" sz="2400" dirty="0" smtClean="0"/>
          </a:p>
          <a:p>
            <a:pPr lvl="0"/>
            <a:r>
              <a:rPr lang="en-US" sz="3200" dirty="0" smtClean="0"/>
              <a:t>Traditional</a:t>
            </a:r>
            <a:r>
              <a:rPr lang="et-EE" sz="3200" dirty="0" err="1" smtClean="0"/>
              <a:t>ity</a:t>
            </a:r>
            <a:r>
              <a:rPr lang="en-US" sz="3200" dirty="0" smtClean="0"/>
              <a:t> of landscape </a:t>
            </a:r>
            <a:endParaRPr lang="et-EE" sz="2800" dirty="0" smtClean="0"/>
          </a:p>
          <a:p>
            <a:pPr lvl="0"/>
            <a:r>
              <a:rPr lang="en-US" sz="3200" dirty="0" smtClean="0"/>
              <a:t>Variety and spectacular relief</a:t>
            </a:r>
            <a:endParaRPr lang="et-EE" sz="2800" dirty="0" smtClean="0"/>
          </a:p>
          <a:p>
            <a:pPr lvl="0"/>
            <a:r>
              <a:rPr lang="en-US" sz="3200" dirty="0" smtClean="0"/>
              <a:t>Beautiful views, i.e attractive</a:t>
            </a:r>
            <a:endParaRPr lang="et-EE" sz="2800" dirty="0" smtClean="0"/>
          </a:p>
        </p:txBody>
      </p:sp>
      <p:sp>
        <p:nvSpPr>
          <p:cNvPr id="4" name="Kuupäeva kohatäide 3"/>
          <p:cNvSpPr>
            <a:spLocks noGrp="1"/>
          </p:cNvSpPr>
          <p:nvPr>
            <p:ph type="dt" sz="half" idx="10"/>
          </p:nvPr>
        </p:nvSpPr>
        <p:spPr>
          <a:xfrm>
            <a:off x="7086600" y="6416675"/>
            <a:ext cx="1578014" cy="441325"/>
          </a:xfrm>
        </p:spPr>
        <p:txBody>
          <a:bodyPr/>
          <a:lstStyle/>
          <a:p>
            <a:r>
              <a:rPr lang="et-EE" sz="1200" b="1" dirty="0" smtClean="0">
                <a:solidFill>
                  <a:schemeClr val="tx1"/>
                </a:solidFill>
              </a:rPr>
              <a:t>14-16.06.2012</a:t>
            </a:r>
            <a:endParaRPr lang="et-EE" sz="1200" b="1" dirty="0">
              <a:solidFill>
                <a:schemeClr val="tx1"/>
              </a:solidFill>
            </a:endParaRPr>
          </a:p>
        </p:txBody>
      </p:sp>
      <p:sp>
        <p:nvSpPr>
          <p:cNvPr id="5" name="Slaidinumbri kohatäide 4"/>
          <p:cNvSpPr>
            <a:spLocks noGrp="1"/>
          </p:cNvSpPr>
          <p:nvPr>
            <p:ph type="sldNum" sz="quarter" idx="12"/>
          </p:nvPr>
        </p:nvSpPr>
        <p:spPr>
          <a:xfrm>
            <a:off x="8610599" y="6416675"/>
            <a:ext cx="468775" cy="365125"/>
          </a:xfrm>
        </p:spPr>
        <p:txBody>
          <a:bodyPr/>
          <a:lstStyle/>
          <a:p>
            <a:fld id="{427650CF-7B6C-461A-A1C1-31222103A3B1}" type="slidenum">
              <a:rPr lang="et-EE" b="1" smtClean="0">
                <a:solidFill>
                  <a:schemeClr val="tx1"/>
                </a:solidFill>
              </a:rPr>
              <a:pPr/>
              <a:t>12</a:t>
            </a:fld>
            <a:endParaRPr lang="et-EE" b="1">
              <a:solidFill>
                <a:schemeClr val="tx1"/>
              </a:solidFill>
            </a:endParaRPr>
          </a:p>
        </p:txBody>
      </p:sp>
      <p:sp>
        <p:nvSpPr>
          <p:cNvPr id="6" name="Jaluse kohatäide 5"/>
          <p:cNvSpPr>
            <a:spLocks noGrp="1"/>
          </p:cNvSpPr>
          <p:nvPr>
            <p:ph type="ftr" sz="quarter" idx="11"/>
          </p:nvPr>
        </p:nvSpPr>
        <p:spPr>
          <a:xfrm>
            <a:off x="381000" y="6400800"/>
            <a:ext cx="6781800" cy="3651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
        <p:nvSpPr>
          <p:cNvPr id="7" name="Pealkiri 1"/>
          <p:cNvSpPr>
            <a:spLocks noGrp="1"/>
          </p:cNvSpPr>
          <p:nvPr>
            <p:ph type="title"/>
          </p:nvPr>
        </p:nvSpPr>
        <p:spPr>
          <a:xfrm>
            <a:off x="381000" y="0"/>
            <a:ext cx="8763000" cy="914400"/>
          </a:xfrm>
        </p:spPr>
        <p:txBody>
          <a:bodyPr/>
          <a:lstStyle/>
          <a:p>
            <a:r>
              <a:rPr lang="en-GB" sz="4400" b="1" dirty="0" smtClean="0">
                <a:solidFill>
                  <a:srgbClr val="66FF33"/>
                </a:solidFill>
              </a:rPr>
              <a:t>Some possible diversifications. Vol 2</a:t>
            </a:r>
            <a:endParaRPr lang="en-GB" sz="4400" b="1" dirty="0">
              <a:solidFill>
                <a:srgbClr val="66FF33"/>
              </a:solidFill>
            </a:endParaRPr>
          </a:p>
        </p:txBody>
      </p:sp>
    </p:spTree>
    <p:extLst>
      <p:ext uri="{BB962C8B-B14F-4D97-AF65-F5344CB8AC3E}">
        <p14:creationId xmlns="" xmlns:p14="http://schemas.microsoft.com/office/powerpoint/2010/main" val="9501766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n-GB" sz="4400" b="1" dirty="0" smtClean="0">
                <a:solidFill>
                  <a:srgbClr val="66FF33"/>
                </a:solidFill>
              </a:rPr>
              <a:t>Some possible diversifications. Vol </a:t>
            </a:r>
            <a:r>
              <a:rPr lang="et-EE" sz="4400" b="1" dirty="0" smtClean="0">
                <a:solidFill>
                  <a:srgbClr val="66FF33"/>
                </a:solidFill>
              </a:rPr>
              <a:t>3</a:t>
            </a:r>
            <a:endParaRPr lang="et-EE" sz="4400" dirty="0"/>
          </a:p>
        </p:txBody>
      </p:sp>
      <p:sp>
        <p:nvSpPr>
          <p:cNvPr id="3" name="Sisu kohatäide 2"/>
          <p:cNvSpPr>
            <a:spLocks noGrp="1"/>
          </p:cNvSpPr>
          <p:nvPr>
            <p:ph idx="1"/>
          </p:nvPr>
        </p:nvSpPr>
        <p:spPr>
          <a:xfrm>
            <a:off x="762000" y="1600200"/>
            <a:ext cx="8077200" cy="4419600"/>
          </a:xfrm>
        </p:spPr>
        <p:txBody>
          <a:bodyPr>
            <a:normAutofit fontScale="92500" lnSpcReduction="10000"/>
          </a:bodyPr>
          <a:lstStyle/>
          <a:p>
            <a:r>
              <a:rPr lang="en-US" sz="3900" b="1" dirty="0" smtClean="0">
                <a:solidFill>
                  <a:srgbClr val="FFFF00"/>
                </a:solidFill>
              </a:rPr>
              <a:t>Identity value </a:t>
            </a:r>
            <a:endParaRPr lang="et-EE" sz="3900" b="1" dirty="0" smtClean="0">
              <a:solidFill>
                <a:srgbClr val="FFFF00"/>
              </a:solidFill>
            </a:endParaRPr>
          </a:p>
          <a:p>
            <a:pPr lvl="0"/>
            <a:r>
              <a:rPr lang="en-US" dirty="0" smtClean="0"/>
              <a:t>Similar to the sensitive value (e.g Persson)</a:t>
            </a:r>
            <a:endParaRPr lang="et-EE" dirty="0" smtClean="0"/>
          </a:p>
          <a:p>
            <a:pPr lvl="1"/>
            <a:r>
              <a:rPr lang="en-GB" i="1" dirty="0" smtClean="0"/>
              <a:t>Applied property valuation in Europe. A study of 19 countries. Master of science thesis No. 13, (1998)Stockholm: </a:t>
            </a:r>
            <a:r>
              <a:rPr lang="en-GB" i="1" dirty="0" err="1" smtClean="0"/>
              <a:t>Kungl</a:t>
            </a:r>
            <a:r>
              <a:rPr lang="en-GB" i="1" dirty="0" smtClean="0"/>
              <a:t> </a:t>
            </a:r>
            <a:r>
              <a:rPr lang="en-GB" i="1" dirty="0" err="1" smtClean="0"/>
              <a:t>Tekniska</a:t>
            </a:r>
            <a:r>
              <a:rPr lang="en-GB" i="1" dirty="0" smtClean="0"/>
              <a:t> </a:t>
            </a:r>
            <a:r>
              <a:rPr lang="en-GB" i="1" dirty="0" err="1" smtClean="0"/>
              <a:t>Högskolan</a:t>
            </a:r>
            <a:r>
              <a:rPr lang="en-GB" i="1" dirty="0" smtClean="0"/>
              <a:t>.</a:t>
            </a:r>
            <a:endParaRPr lang="et-EE" i="1" dirty="0" smtClean="0"/>
          </a:p>
          <a:p>
            <a:pPr lvl="0"/>
            <a:r>
              <a:rPr lang="en-US" dirty="0" smtClean="0"/>
              <a:t>Important and valuable for local resident</a:t>
            </a:r>
            <a:r>
              <a:rPr lang="et-EE" dirty="0" smtClean="0"/>
              <a:t>s and </a:t>
            </a:r>
            <a:r>
              <a:rPr lang="en-GB" dirty="0" smtClean="0"/>
              <a:t>neighbourhood </a:t>
            </a:r>
          </a:p>
          <a:p>
            <a:pPr lvl="0"/>
            <a:r>
              <a:rPr lang="en-US" dirty="0" smtClean="0"/>
              <a:t>Commonly associated with former or future owner</a:t>
            </a:r>
            <a:endParaRPr lang="et-EE" dirty="0" smtClean="0"/>
          </a:p>
          <a:p>
            <a:pPr lvl="0"/>
            <a:r>
              <a:rPr lang="en-US" dirty="0" smtClean="0"/>
              <a:t>In practice hard or commonly impossible to attachable to other properties</a:t>
            </a:r>
            <a:endParaRPr lang="et-EE" dirty="0" smtClean="0"/>
          </a:p>
          <a:p>
            <a:endParaRPr lang="et-EE" dirty="0"/>
          </a:p>
        </p:txBody>
      </p:sp>
      <p:sp>
        <p:nvSpPr>
          <p:cNvPr id="4" name="Kuupäeva kohatäide 3"/>
          <p:cNvSpPr>
            <a:spLocks noGrp="1"/>
          </p:cNvSpPr>
          <p:nvPr>
            <p:ph type="dt" sz="half" idx="10"/>
          </p:nvPr>
        </p:nvSpPr>
        <p:spPr>
          <a:xfrm>
            <a:off x="7086600" y="6416675"/>
            <a:ext cx="1578014" cy="441325"/>
          </a:xfrm>
        </p:spPr>
        <p:txBody>
          <a:bodyPr/>
          <a:lstStyle/>
          <a:p>
            <a:r>
              <a:rPr lang="et-EE" sz="1200" b="1" dirty="0" smtClean="0">
                <a:solidFill>
                  <a:schemeClr val="tx1"/>
                </a:solidFill>
              </a:rPr>
              <a:t>14-16.06.2012</a:t>
            </a:r>
            <a:endParaRPr lang="et-EE" sz="1200" b="1" dirty="0">
              <a:solidFill>
                <a:schemeClr val="tx1"/>
              </a:solidFill>
            </a:endParaRPr>
          </a:p>
        </p:txBody>
      </p:sp>
      <p:sp>
        <p:nvSpPr>
          <p:cNvPr id="5" name="Slaidinumbri kohatäide 4"/>
          <p:cNvSpPr>
            <a:spLocks noGrp="1"/>
          </p:cNvSpPr>
          <p:nvPr>
            <p:ph type="sldNum" sz="quarter" idx="12"/>
          </p:nvPr>
        </p:nvSpPr>
        <p:spPr>
          <a:xfrm>
            <a:off x="8610599" y="6416675"/>
            <a:ext cx="468775" cy="365125"/>
          </a:xfrm>
        </p:spPr>
        <p:txBody>
          <a:bodyPr/>
          <a:lstStyle/>
          <a:p>
            <a:fld id="{427650CF-7B6C-461A-A1C1-31222103A3B1}" type="slidenum">
              <a:rPr lang="et-EE" b="1" smtClean="0">
                <a:solidFill>
                  <a:schemeClr val="tx1"/>
                </a:solidFill>
              </a:rPr>
              <a:pPr/>
              <a:t>13</a:t>
            </a:fld>
            <a:endParaRPr lang="et-EE" b="1">
              <a:solidFill>
                <a:schemeClr val="tx1"/>
              </a:solidFill>
            </a:endParaRPr>
          </a:p>
        </p:txBody>
      </p:sp>
      <p:sp>
        <p:nvSpPr>
          <p:cNvPr id="6" name="Jaluse kohatäide 5"/>
          <p:cNvSpPr>
            <a:spLocks noGrp="1"/>
          </p:cNvSpPr>
          <p:nvPr>
            <p:ph type="ftr" sz="quarter" idx="11"/>
          </p:nvPr>
        </p:nvSpPr>
        <p:spPr>
          <a:xfrm>
            <a:off x="381000" y="6400800"/>
            <a:ext cx="6781800" cy="3651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Tree>
    <p:extLst>
      <p:ext uri="{BB962C8B-B14F-4D97-AF65-F5344CB8AC3E}">
        <p14:creationId xmlns="" xmlns:p14="http://schemas.microsoft.com/office/powerpoint/2010/main" val="9501766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1371600"/>
          </a:xfrm>
        </p:spPr>
        <p:txBody>
          <a:bodyPr/>
          <a:lstStyle/>
          <a:p>
            <a:r>
              <a:rPr lang="en-GB" sz="4400" b="1" dirty="0" smtClean="0">
                <a:solidFill>
                  <a:srgbClr val="66FF33"/>
                </a:solidFill>
              </a:rPr>
              <a:t>Value of land</a:t>
            </a:r>
            <a:r>
              <a:rPr lang="et-EE" sz="4400" b="1" dirty="0" smtClean="0">
                <a:solidFill>
                  <a:srgbClr val="66FF33"/>
                </a:solidFill>
              </a:rPr>
              <a:t> - b</a:t>
            </a:r>
            <a:r>
              <a:rPr lang="en-GB" sz="4400" b="1" dirty="0" err="1" smtClean="0">
                <a:solidFill>
                  <a:srgbClr val="66FF33"/>
                </a:solidFill>
              </a:rPr>
              <a:t>asic</a:t>
            </a:r>
            <a:r>
              <a:rPr lang="en-GB" sz="4400" b="1" dirty="0" smtClean="0">
                <a:solidFill>
                  <a:srgbClr val="66FF33"/>
                </a:solidFill>
              </a:rPr>
              <a:t> types of land use </a:t>
            </a:r>
            <a:r>
              <a:rPr lang="et-EE" dirty="0" smtClean="0"/>
              <a:t/>
            </a:r>
            <a:br>
              <a:rPr lang="et-EE" dirty="0" smtClean="0"/>
            </a:br>
            <a:r>
              <a:rPr lang="et-EE" dirty="0" smtClean="0"/>
              <a:t/>
            </a:r>
            <a:br>
              <a:rPr lang="et-EE" dirty="0" smtClean="0"/>
            </a:br>
            <a:endParaRPr lang="et-EE" dirty="0"/>
          </a:p>
        </p:txBody>
      </p:sp>
      <p:sp>
        <p:nvSpPr>
          <p:cNvPr id="3" name="Sisu kohatäide 2"/>
          <p:cNvSpPr>
            <a:spLocks noGrp="1"/>
          </p:cNvSpPr>
          <p:nvPr>
            <p:ph idx="1"/>
          </p:nvPr>
        </p:nvSpPr>
        <p:spPr>
          <a:xfrm>
            <a:off x="762000" y="1752600"/>
            <a:ext cx="7924800" cy="4343400"/>
          </a:xfrm>
        </p:spPr>
        <p:txBody>
          <a:bodyPr>
            <a:normAutofit/>
          </a:bodyPr>
          <a:lstStyle/>
          <a:p>
            <a:r>
              <a:rPr lang="en-GB" b="1" dirty="0" smtClean="0"/>
              <a:t>Commonly metric parameters</a:t>
            </a:r>
            <a:endParaRPr lang="et-EE" b="1" dirty="0" smtClean="0"/>
          </a:p>
          <a:p>
            <a:r>
              <a:rPr lang="en-GB" dirty="0" smtClean="0"/>
              <a:t>Value of land is in straight correlation with the intended use of it, fixed in the Land cadastre as a specified cadastral unit use under the legislation and their determination (</a:t>
            </a:r>
            <a:r>
              <a:rPr lang="en-US" dirty="0" smtClean="0"/>
              <a:t>Land Cadastre Act).</a:t>
            </a:r>
            <a:endParaRPr lang="et-EE" dirty="0" smtClean="0"/>
          </a:p>
          <a:p>
            <a:r>
              <a:rPr lang="en-US" dirty="0" smtClean="0"/>
              <a:t>Different schemes of diversification</a:t>
            </a:r>
            <a:r>
              <a:rPr lang="et-EE" dirty="0" smtClean="0"/>
              <a:t>s</a:t>
            </a:r>
            <a:r>
              <a:rPr lang="en-US" dirty="0" smtClean="0"/>
              <a:t>; local v.</a:t>
            </a:r>
            <a:r>
              <a:rPr lang="et-EE" dirty="0" smtClean="0"/>
              <a:t>s</a:t>
            </a:r>
            <a:r>
              <a:rPr lang="en-US" dirty="0" smtClean="0"/>
              <a:t> international</a:t>
            </a:r>
          </a:p>
          <a:p>
            <a:endParaRPr lang="et-EE" dirty="0" smtClean="0"/>
          </a:p>
          <a:p>
            <a:endParaRPr lang="et-EE" dirty="0"/>
          </a:p>
        </p:txBody>
      </p:sp>
      <p:sp>
        <p:nvSpPr>
          <p:cNvPr id="4" name="Kuupäeva kohatäide 3"/>
          <p:cNvSpPr>
            <a:spLocks noGrp="1"/>
          </p:cNvSpPr>
          <p:nvPr>
            <p:ph type="dt" sz="half" idx="10"/>
          </p:nvPr>
        </p:nvSpPr>
        <p:spPr>
          <a:xfrm>
            <a:off x="7086600" y="6416675"/>
            <a:ext cx="1578014" cy="441325"/>
          </a:xfrm>
        </p:spPr>
        <p:txBody>
          <a:bodyPr/>
          <a:lstStyle/>
          <a:p>
            <a:r>
              <a:rPr lang="et-EE" sz="1200" b="1" dirty="0" smtClean="0">
                <a:solidFill>
                  <a:schemeClr val="tx1"/>
                </a:solidFill>
              </a:rPr>
              <a:t>14-16.06.2012</a:t>
            </a:r>
            <a:endParaRPr lang="et-EE" sz="1200" b="1" dirty="0">
              <a:solidFill>
                <a:schemeClr val="tx1"/>
              </a:solidFill>
            </a:endParaRPr>
          </a:p>
        </p:txBody>
      </p:sp>
      <p:sp>
        <p:nvSpPr>
          <p:cNvPr id="5" name="Slaidinumbri kohatäide 4"/>
          <p:cNvSpPr>
            <a:spLocks noGrp="1"/>
          </p:cNvSpPr>
          <p:nvPr>
            <p:ph type="sldNum" sz="quarter" idx="12"/>
          </p:nvPr>
        </p:nvSpPr>
        <p:spPr>
          <a:xfrm>
            <a:off x="8610599" y="6416675"/>
            <a:ext cx="468775" cy="365125"/>
          </a:xfrm>
        </p:spPr>
        <p:txBody>
          <a:bodyPr/>
          <a:lstStyle/>
          <a:p>
            <a:fld id="{427650CF-7B6C-461A-A1C1-31222103A3B1}" type="slidenum">
              <a:rPr lang="et-EE" b="1" smtClean="0">
                <a:solidFill>
                  <a:schemeClr val="tx1"/>
                </a:solidFill>
              </a:rPr>
              <a:pPr/>
              <a:t>14</a:t>
            </a:fld>
            <a:endParaRPr lang="et-EE" b="1">
              <a:solidFill>
                <a:schemeClr val="tx1"/>
              </a:solidFill>
            </a:endParaRPr>
          </a:p>
        </p:txBody>
      </p:sp>
      <p:sp>
        <p:nvSpPr>
          <p:cNvPr id="6" name="Jaluse kohatäide 5"/>
          <p:cNvSpPr>
            <a:spLocks noGrp="1"/>
          </p:cNvSpPr>
          <p:nvPr>
            <p:ph type="ftr" sz="quarter" idx="11"/>
          </p:nvPr>
        </p:nvSpPr>
        <p:spPr>
          <a:xfrm>
            <a:off x="381000" y="6400800"/>
            <a:ext cx="6781800" cy="3651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Tree>
    <p:extLst>
      <p:ext uri="{BB962C8B-B14F-4D97-AF65-F5344CB8AC3E}">
        <p14:creationId xmlns="" xmlns:p14="http://schemas.microsoft.com/office/powerpoint/2010/main" val="9501766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0" y="0"/>
            <a:ext cx="9144000" cy="914400"/>
          </a:xfrm>
        </p:spPr>
        <p:txBody>
          <a:bodyPr/>
          <a:lstStyle/>
          <a:p>
            <a:r>
              <a:rPr lang="en-GB" sz="4400" b="1" dirty="0" smtClean="0">
                <a:solidFill>
                  <a:srgbClr val="66FF33"/>
                </a:solidFill>
              </a:rPr>
              <a:t>Value of land</a:t>
            </a:r>
            <a:r>
              <a:rPr lang="et-EE" sz="4400" b="1" dirty="0" smtClean="0">
                <a:solidFill>
                  <a:srgbClr val="66FF33"/>
                </a:solidFill>
              </a:rPr>
              <a:t> - b</a:t>
            </a:r>
            <a:r>
              <a:rPr lang="en-GB" sz="4400" b="1" dirty="0" err="1" smtClean="0">
                <a:solidFill>
                  <a:srgbClr val="66FF33"/>
                </a:solidFill>
              </a:rPr>
              <a:t>asic</a:t>
            </a:r>
            <a:r>
              <a:rPr lang="en-GB" sz="4400" b="1" dirty="0" smtClean="0">
                <a:solidFill>
                  <a:srgbClr val="66FF33"/>
                </a:solidFill>
              </a:rPr>
              <a:t> types of land use </a:t>
            </a:r>
            <a:endParaRPr lang="et-EE" sz="4400" dirty="0"/>
          </a:p>
        </p:txBody>
      </p:sp>
      <p:sp>
        <p:nvSpPr>
          <p:cNvPr id="11" name="Teksti kohatäide 10"/>
          <p:cNvSpPr>
            <a:spLocks noGrp="1"/>
          </p:cNvSpPr>
          <p:nvPr>
            <p:ph type="body" sz="half" idx="3"/>
          </p:nvPr>
        </p:nvSpPr>
        <p:spPr>
          <a:xfrm>
            <a:off x="4648200" y="762000"/>
            <a:ext cx="4041775" cy="639762"/>
          </a:xfrm>
          <a:solidFill>
            <a:srgbClr val="FFFF00"/>
          </a:solidFill>
        </p:spPr>
        <p:txBody>
          <a:bodyPr/>
          <a:lstStyle/>
          <a:p>
            <a:pPr algn="ctr"/>
            <a:r>
              <a:rPr lang="en-US" dirty="0" smtClean="0"/>
              <a:t>IVS </a:t>
            </a:r>
            <a:r>
              <a:rPr lang="en-US" dirty="0" err="1" smtClean="0"/>
              <a:t>regualtion</a:t>
            </a:r>
            <a:endParaRPr lang="en-US" dirty="0"/>
          </a:p>
        </p:txBody>
      </p:sp>
      <p:sp>
        <p:nvSpPr>
          <p:cNvPr id="3" name="Sisu kohatäide 2"/>
          <p:cNvSpPr>
            <a:spLocks noGrp="1"/>
          </p:cNvSpPr>
          <p:nvPr>
            <p:ph sz="quarter" idx="2"/>
          </p:nvPr>
        </p:nvSpPr>
        <p:spPr>
          <a:xfrm>
            <a:off x="304800" y="1447801"/>
            <a:ext cx="3733800" cy="4800600"/>
          </a:xfrm>
          <a:ln>
            <a:solidFill>
              <a:srgbClr val="FFFF00"/>
            </a:solidFill>
          </a:ln>
        </p:spPr>
        <p:txBody>
          <a:bodyPr>
            <a:normAutofit fontScale="85000" lnSpcReduction="20000"/>
          </a:bodyPr>
          <a:lstStyle/>
          <a:p>
            <a:endParaRPr lang="et-EE" dirty="0" smtClean="0"/>
          </a:p>
          <a:p>
            <a:pPr marL="525780" lvl="0" indent="-457200">
              <a:buAutoNum type="arabicPeriod"/>
            </a:pPr>
            <a:r>
              <a:rPr lang="en-GB" b="1" dirty="0" smtClean="0"/>
              <a:t>Land for housing</a:t>
            </a:r>
            <a:endParaRPr lang="et-EE" b="1" dirty="0" smtClean="0"/>
          </a:p>
          <a:p>
            <a:pPr marL="525780" lvl="0" indent="-457200">
              <a:buAutoNum type="arabicPeriod"/>
            </a:pPr>
            <a:r>
              <a:rPr lang="en-GB" b="1" dirty="0" smtClean="0"/>
              <a:t>Land for business </a:t>
            </a:r>
            <a:endParaRPr lang="et-EE" b="1" dirty="0" smtClean="0"/>
          </a:p>
          <a:p>
            <a:pPr marL="525780" lvl="0" indent="-457200">
              <a:buAutoNum type="arabicPeriod"/>
            </a:pPr>
            <a:r>
              <a:rPr lang="en-GB" b="1" dirty="0" smtClean="0"/>
              <a:t>Land for manufacturing</a:t>
            </a:r>
            <a:endParaRPr lang="et-EE" b="1" dirty="0" smtClean="0"/>
          </a:p>
          <a:p>
            <a:pPr marL="525780" lvl="0" indent="-457200">
              <a:buAutoNum type="arabicPeriod"/>
            </a:pPr>
            <a:r>
              <a:rPr lang="en-GB" b="1" dirty="0" smtClean="0"/>
              <a:t>Land for bodies of water</a:t>
            </a:r>
            <a:endParaRPr lang="et-EE" b="1" dirty="0" smtClean="0"/>
          </a:p>
          <a:p>
            <a:pPr marL="525780" lvl="0" indent="-457200">
              <a:buAutoNum type="arabicPeriod"/>
            </a:pPr>
            <a:r>
              <a:rPr lang="en-GB" b="1" dirty="0" smtClean="0"/>
              <a:t>Land for transport</a:t>
            </a:r>
            <a:endParaRPr lang="et-EE" b="1" dirty="0" smtClean="0"/>
          </a:p>
          <a:p>
            <a:pPr marL="525780" lvl="0" indent="-457200">
              <a:buAutoNum type="arabicPeriod"/>
            </a:pPr>
            <a:r>
              <a:rPr lang="en-GB" b="1" dirty="0" smtClean="0"/>
              <a:t>Land for garbage disposal  </a:t>
            </a:r>
            <a:endParaRPr lang="et-EE" b="1" dirty="0" smtClean="0"/>
          </a:p>
          <a:p>
            <a:pPr marL="525780" lvl="0" indent="-457200">
              <a:buAutoNum type="arabicPeriod"/>
            </a:pPr>
            <a:r>
              <a:rPr lang="en-GB" b="1" dirty="0" smtClean="0"/>
              <a:t>Land for national defence</a:t>
            </a:r>
            <a:endParaRPr lang="et-EE" b="1" dirty="0" smtClean="0"/>
          </a:p>
          <a:p>
            <a:pPr marL="525780" lvl="0" indent="-457200">
              <a:buAutoNum type="arabicPeriod"/>
            </a:pPr>
            <a:r>
              <a:rPr lang="en-GB" b="1" dirty="0" smtClean="0"/>
              <a:t>Land for nature protection</a:t>
            </a:r>
            <a:endParaRPr lang="et-EE" b="1" dirty="0" smtClean="0"/>
          </a:p>
          <a:p>
            <a:pPr marL="525780" lvl="0" indent="-457200">
              <a:buAutoNum type="arabicPeriod"/>
            </a:pPr>
            <a:r>
              <a:rPr lang="en-GB" b="1" dirty="0" smtClean="0"/>
              <a:t>Land for </a:t>
            </a:r>
            <a:r>
              <a:rPr lang="en-US" b="1" dirty="0" smtClean="0"/>
              <a:t>profit yielding </a:t>
            </a:r>
            <a:endParaRPr lang="et-EE" b="1" dirty="0" smtClean="0"/>
          </a:p>
          <a:p>
            <a:pPr marL="525780" lvl="0" indent="-457200">
              <a:buAutoNum type="arabicPeriod"/>
            </a:pPr>
            <a:r>
              <a:rPr lang="en-GB" b="1" dirty="0" smtClean="0"/>
              <a:t>Land without intended use</a:t>
            </a:r>
            <a:endParaRPr lang="et-EE" b="1" dirty="0" smtClean="0"/>
          </a:p>
          <a:p>
            <a:pPr marL="525780" lvl="0" indent="-457200">
              <a:buAutoNum type="arabicPeriod"/>
            </a:pPr>
            <a:r>
              <a:rPr lang="en-GB" b="1" dirty="0" smtClean="0"/>
              <a:t>Land for mining industry</a:t>
            </a:r>
            <a:endParaRPr lang="et-EE" b="1" dirty="0" smtClean="0"/>
          </a:p>
          <a:p>
            <a:pPr marL="525780" lvl="0" indent="-457200">
              <a:buAutoNum type="arabicPeriod"/>
            </a:pPr>
            <a:r>
              <a:rPr lang="en-GB" b="1" dirty="0" smtClean="0"/>
              <a:t>Land for peat handling</a:t>
            </a:r>
            <a:endParaRPr lang="et-EE" b="1" dirty="0" smtClean="0"/>
          </a:p>
          <a:p>
            <a:pPr marL="525780" lvl="0" indent="-457200">
              <a:buAutoNum type="arabicPeriod"/>
            </a:pPr>
            <a:r>
              <a:rPr lang="en-GB" b="1" dirty="0" smtClean="0"/>
              <a:t>Land for social use</a:t>
            </a:r>
            <a:endParaRPr lang="et-EE" b="1" dirty="0"/>
          </a:p>
        </p:txBody>
      </p:sp>
      <p:sp>
        <p:nvSpPr>
          <p:cNvPr id="12" name="Sisu kohatäide 11"/>
          <p:cNvSpPr>
            <a:spLocks noGrp="1"/>
          </p:cNvSpPr>
          <p:nvPr>
            <p:ph sz="quarter" idx="4"/>
          </p:nvPr>
        </p:nvSpPr>
        <p:spPr>
          <a:xfrm>
            <a:off x="4645025" y="1447800"/>
            <a:ext cx="4041775" cy="4970589"/>
          </a:xfrm>
          <a:ln>
            <a:solidFill>
              <a:srgbClr val="FFFF00"/>
            </a:solidFill>
          </a:ln>
        </p:spPr>
        <p:txBody>
          <a:bodyPr>
            <a:normAutofit fontScale="92500" lnSpcReduction="10000"/>
          </a:bodyPr>
          <a:lstStyle/>
          <a:p>
            <a:pPr lvl="0"/>
            <a:r>
              <a:rPr lang="en-GB" b="1" dirty="0" smtClean="0"/>
              <a:t>Crop(ping) Farms</a:t>
            </a:r>
            <a:endParaRPr lang="et-EE" dirty="0" smtClean="0"/>
          </a:p>
          <a:p>
            <a:pPr lvl="0"/>
            <a:r>
              <a:rPr lang="en-GB" b="1" dirty="0" smtClean="0"/>
              <a:t>Irrigated Land</a:t>
            </a:r>
            <a:endParaRPr lang="et-EE" dirty="0" smtClean="0"/>
          </a:p>
          <a:p>
            <a:pPr lvl="0"/>
            <a:r>
              <a:rPr lang="en-GB" b="1" dirty="0" smtClean="0"/>
              <a:t>Perennial Plantings </a:t>
            </a:r>
            <a:endParaRPr lang="et-EE" dirty="0" smtClean="0"/>
          </a:p>
          <a:p>
            <a:pPr lvl="0"/>
            <a:r>
              <a:rPr lang="en-GB" b="1" dirty="0" smtClean="0"/>
              <a:t>Specialised Livestock Facilities</a:t>
            </a:r>
            <a:endParaRPr lang="et-EE" dirty="0" smtClean="0"/>
          </a:p>
          <a:p>
            <a:pPr lvl="0"/>
            <a:r>
              <a:rPr lang="en-GB" b="1" dirty="0" smtClean="0"/>
              <a:t>Livestock Ranches/Stations</a:t>
            </a:r>
            <a:endParaRPr lang="et-EE" dirty="0" smtClean="0"/>
          </a:p>
          <a:p>
            <a:pPr lvl="0"/>
            <a:r>
              <a:rPr lang="en-GB" b="1" dirty="0" smtClean="0"/>
              <a:t>Dairy Farms</a:t>
            </a:r>
            <a:endParaRPr lang="et-EE" dirty="0" smtClean="0"/>
          </a:p>
          <a:p>
            <a:pPr lvl="0"/>
            <a:r>
              <a:rPr lang="en-GB" b="1" dirty="0" smtClean="0"/>
              <a:t>Forestry/Timberland</a:t>
            </a:r>
            <a:endParaRPr lang="et-EE" dirty="0" smtClean="0"/>
          </a:p>
          <a:p>
            <a:pPr lvl="0"/>
            <a:r>
              <a:rPr lang="en-GB" b="1" dirty="0" smtClean="0"/>
              <a:t>Specialised or Special Purpose, Properties</a:t>
            </a:r>
            <a:endParaRPr lang="et-EE" dirty="0" smtClean="0"/>
          </a:p>
          <a:p>
            <a:pPr lvl="0"/>
            <a:r>
              <a:rPr lang="en-GB" b="1" dirty="0" smtClean="0"/>
              <a:t>Integrated </a:t>
            </a:r>
            <a:r>
              <a:rPr lang="en-GB" b="1" dirty="0" err="1" smtClean="0"/>
              <a:t>Uni</a:t>
            </a:r>
            <a:r>
              <a:rPr lang="et-EE" b="1" dirty="0" smtClean="0"/>
              <a:t>t</a:t>
            </a:r>
            <a:endParaRPr lang="et-EE" dirty="0" smtClean="0"/>
          </a:p>
          <a:p>
            <a:pPr lvl="0"/>
            <a:r>
              <a:rPr lang="en-GB" b="1" dirty="0" smtClean="0"/>
              <a:t>Agricultural Activity</a:t>
            </a:r>
            <a:endParaRPr lang="et-EE" dirty="0" smtClean="0"/>
          </a:p>
          <a:p>
            <a:pPr lvl="0"/>
            <a:r>
              <a:rPr lang="en-GB" b="1" dirty="0" smtClean="0"/>
              <a:t>Biological Assets</a:t>
            </a:r>
            <a:endParaRPr lang="et-EE" dirty="0" smtClean="0"/>
          </a:p>
          <a:p>
            <a:endParaRPr lang="et-EE" dirty="0"/>
          </a:p>
        </p:txBody>
      </p:sp>
      <p:sp>
        <p:nvSpPr>
          <p:cNvPr id="4" name="Kuupäeva kohatäide 3"/>
          <p:cNvSpPr>
            <a:spLocks noGrp="1"/>
          </p:cNvSpPr>
          <p:nvPr>
            <p:ph type="dt" sz="half" idx="10"/>
          </p:nvPr>
        </p:nvSpPr>
        <p:spPr/>
        <p:txBody>
          <a:bodyPr/>
          <a:lstStyle/>
          <a:p>
            <a:r>
              <a:rPr lang="et-EE" sz="1200" b="1" dirty="0" smtClean="0">
                <a:solidFill>
                  <a:schemeClr val="tx1"/>
                </a:solidFill>
              </a:rPr>
              <a:t>14-16.06.2012</a:t>
            </a:r>
            <a:endParaRPr lang="et-EE" sz="1200" b="1" dirty="0">
              <a:solidFill>
                <a:schemeClr val="tx1"/>
              </a:solidFill>
            </a:endParaRPr>
          </a:p>
        </p:txBody>
      </p:sp>
      <p:sp>
        <p:nvSpPr>
          <p:cNvPr id="6" name="Jaluse kohatäide 5"/>
          <p:cNvSpPr>
            <a:spLocks noGrp="1"/>
          </p:cNvSpPr>
          <p:nvPr>
            <p:ph type="ftr" sz="quarter" idx="11"/>
          </p:nvPr>
        </p:nvSpPr>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
        <p:nvSpPr>
          <p:cNvPr id="5" name="Slaidinumbri kohatäide 4"/>
          <p:cNvSpPr>
            <a:spLocks noGrp="1"/>
          </p:cNvSpPr>
          <p:nvPr>
            <p:ph type="sldNum" sz="quarter" idx="12"/>
          </p:nvPr>
        </p:nvSpPr>
        <p:spPr/>
        <p:txBody>
          <a:bodyPr/>
          <a:lstStyle/>
          <a:p>
            <a:fld id="{427650CF-7B6C-461A-A1C1-31222103A3B1}" type="slidenum">
              <a:rPr lang="et-EE" b="1" smtClean="0">
                <a:solidFill>
                  <a:schemeClr val="tx1"/>
                </a:solidFill>
              </a:rPr>
              <a:pPr/>
              <a:t>15</a:t>
            </a:fld>
            <a:endParaRPr lang="et-EE" b="1">
              <a:solidFill>
                <a:schemeClr val="tx1"/>
              </a:solidFill>
            </a:endParaRPr>
          </a:p>
        </p:txBody>
      </p:sp>
      <p:sp>
        <p:nvSpPr>
          <p:cNvPr id="15" name="Paremnool 14"/>
          <p:cNvSpPr/>
          <p:nvPr/>
        </p:nvSpPr>
        <p:spPr>
          <a:xfrm>
            <a:off x="3657600" y="3962400"/>
            <a:ext cx="1143000" cy="1018032"/>
          </a:xfrm>
          <a:prstGeom prst="rightArrow">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Tree>
    <p:extLst>
      <p:ext uri="{BB962C8B-B14F-4D97-AF65-F5344CB8AC3E}">
        <p14:creationId xmlns="" xmlns:p14="http://schemas.microsoft.com/office/powerpoint/2010/main" val="9501766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n-GB" sz="4400" b="1" dirty="0" smtClean="0">
                <a:solidFill>
                  <a:srgbClr val="66FF33"/>
                </a:solidFill>
              </a:rPr>
              <a:t>Value of land</a:t>
            </a:r>
            <a:r>
              <a:rPr lang="et-EE" sz="4400" b="1" dirty="0" smtClean="0">
                <a:solidFill>
                  <a:srgbClr val="66FF33"/>
                </a:solidFill>
              </a:rPr>
              <a:t> - </a:t>
            </a:r>
            <a:r>
              <a:rPr lang="en-GB" sz="4400" b="1" dirty="0" smtClean="0">
                <a:solidFill>
                  <a:srgbClr val="66FF33"/>
                </a:solidFill>
              </a:rPr>
              <a:t>Land Valuation Act  </a:t>
            </a:r>
            <a:r>
              <a:rPr lang="et-EE" sz="4400" dirty="0" smtClean="0"/>
              <a:t/>
            </a:r>
            <a:br>
              <a:rPr lang="et-EE" sz="4400" dirty="0" smtClean="0"/>
            </a:br>
            <a:endParaRPr lang="et-EE" sz="4400" dirty="0"/>
          </a:p>
        </p:txBody>
      </p:sp>
      <p:sp>
        <p:nvSpPr>
          <p:cNvPr id="3" name="Sisu kohatäide 2"/>
          <p:cNvSpPr>
            <a:spLocks noGrp="1"/>
          </p:cNvSpPr>
          <p:nvPr>
            <p:ph idx="1"/>
          </p:nvPr>
        </p:nvSpPr>
        <p:spPr>
          <a:xfrm>
            <a:off x="609600" y="1676400"/>
            <a:ext cx="8229600" cy="4343400"/>
          </a:xfrm>
        </p:spPr>
        <p:txBody>
          <a:bodyPr>
            <a:normAutofit lnSpcReduction="10000"/>
          </a:bodyPr>
          <a:lstStyle/>
          <a:p>
            <a:r>
              <a:rPr lang="en-GB" dirty="0" smtClean="0"/>
              <a:t>Valuation - The object of a valuation is a plot of land without the buildings, forest, other vegetation or accessories situated thereon.</a:t>
            </a:r>
            <a:endParaRPr lang="et-EE" dirty="0" smtClean="0"/>
          </a:p>
          <a:p>
            <a:r>
              <a:rPr lang="en-GB" dirty="0" smtClean="0"/>
              <a:t>Appraisal - In an appraisal, the object of the appraisal may be a plot of land together with its essential parts and accessories.</a:t>
            </a:r>
            <a:endParaRPr lang="et-EE" dirty="0" smtClean="0"/>
          </a:p>
          <a:p>
            <a:r>
              <a:rPr lang="en-GB" dirty="0" smtClean="0"/>
              <a:t>Valuations of land are classified as assessments, appraisals and valuations of unlawfully expropriated land.</a:t>
            </a:r>
            <a:endParaRPr lang="et-EE" dirty="0" smtClean="0"/>
          </a:p>
        </p:txBody>
      </p:sp>
      <p:sp>
        <p:nvSpPr>
          <p:cNvPr id="4" name="Kuupäeva kohatäide 3"/>
          <p:cNvSpPr>
            <a:spLocks noGrp="1"/>
          </p:cNvSpPr>
          <p:nvPr>
            <p:ph type="dt" sz="half" idx="10"/>
          </p:nvPr>
        </p:nvSpPr>
        <p:spPr>
          <a:xfrm>
            <a:off x="7086600" y="6416675"/>
            <a:ext cx="1578014" cy="441325"/>
          </a:xfrm>
        </p:spPr>
        <p:txBody>
          <a:bodyPr/>
          <a:lstStyle/>
          <a:p>
            <a:r>
              <a:rPr lang="et-EE" sz="1200" b="1" dirty="0" smtClean="0">
                <a:solidFill>
                  <a:schemeClr val="tx1"/>
                </a:solidFill>
              </a:rPr>
              <a:t>14-16.06.2012</a:t>
            </a:r>
            <a:endParaRPr lang="et-EE" sz="1200" b="1" dirty="0">
              <a:solidFill>
                <a:schemeClr val="tx1"/>
              </a:solidFill>
            </a:endParaRPr>
          </a:p>
        </p:txBody>
      </p:sp>
      <p:sp>
        <p:nvSpPr>
          <p:cNvPr id="5" name="Slaidinumbri kohatäide 4"/>
          <p:cNvSpPr>
            <a:spLocks noGrp="1"/>
          </p:cNvSpPr>
          <p:nvPr>
            <p:ph type="sldNum" sz="quarter" idx="12"/>
          </p:nvPr>
        </p:nvSpPr>
        <p:spPr>
          <a:xfrm>
            <a:off x="8610599" y="6416675"/>
            <a:ext cx="468775" cy="365125"/>
          </a:xfrm>
        </p:spPr>
        <p:txBody>
          <a:bodyPr/>
          <a:lstStyle/>
          <a:p>
            <a:fld id="{427650CF-7B6C-461A-A1C1-31222103A3B1}" type="slidenum">
              <a:rPr lang="et-EE" b="1" smtClean="0">
                <a:solidFill>
                  <a:schemeClr val="tx1"/>
                </a:solidFill>
              </a:rPr>
              <a:pPr/>
              <a:t>16</a:t>
            </a:fld>
            <a:endParaRPr lang="et-EE" b="1">
              <a:solidFill>
                <a:schemeClr val="tx1"/>
              </a:solidFill>
            </a:endParaRPr>
          </a:p>
        </p:txBody>
      </p:sp>
      <p:sp>
        <p:nvSpPr>
          <p:cNvPr id="6" name="Jaluse kohatäide 5"/>
          <p:cNvSpPr>
            <a:spLocks noGrp="1"/>
          </p:cNvSpPr>
          <p:nvPr>
            <p:ph type="ftr" sz="quarter" idx="11"/>
          </p:nvPr>
        </p:nvSpPr>
        <p:spPr>
          <a:xfrm>
            <a:off x="381000" y="6400800"/>
            <a:ext cx="6781800" cy="3651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Tree>
    <p:extLst>
      <p:ext uri="{BB962C8B-B14F-4D97-AF65-F5344CB8AC3E}">
        <p14:creationId xmlns="" xmlns:p14="http://schemas.microsoft.com/office/powerpoint/2010/main" val="9501766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n-GB" sz="4400" b="1" dirty="0" smtClean="0">
                <a:solidFill>
                  <a:srgbClr val="66FF33"/>
                </a:solidFill>
              </a:rPr>
              <a:t>Value of forest</a:t>
            </a:r>
            <a:endParaRPr lang="en-GB" sz="4400" dirty="0"/>
          </a:p>
        </p:txBody>
      </p:sp>
      <p:sp>
        <p:nvSpPr>
          <p:cNvPr id="3" name="Sisu kohatäide 2"/>
          <p:cNvSpPr>
            <a:spLocks noGrp="1"/>
          </p:cNvSpPr>
          <p:nvPr>
            <p:ph idx="1"/>
          </p:nvPr>
        </p:nvSpPr>
        <p:spPr>
          <a:xfrm>
            <a:off x="685800" y="1143000"/>
            <a:ext cx="8153400" cy="4876800"/>
          </a:xfrm>
        </p:spPr>
        <p:txBody>
          <a:bodyPr>
            <a:normAutofit/>
          </a:bodyPr>
          <a:lstStyle/>
          <a:p>
            <a:r>
              <a:rPr lang="en-GB" sz="3600" b="1" dirty="0" smtClean="0">
                <a:solidFill>
                  <a:srgbClr val="FFFF00"/>
                </a:solidFill>
              </a:rPr>
              <a:t>Commonly metric parameters</a:t>
            </a:r>
            <a:endParaRPr lang="et-EE" sz="3600" b="1" dirty="0" smtClean="0">
              <a:solidFill>
                <a:srgbClr val="FFFF00"/>
              </a:solidFill>
            </a:endParaRPr>
          </a:p>
          <a:p>
            <a:r>
              <a:rPr lang="en-GB" sz="3200" b="1" dirty="0" smtClean="0"/>
              <a:t>Value of forest is not synonymous with value of forest land. </a:t>
            </a:r>
          </a:p>
          <a:p>
            <a:r>
              <a:rPr lang="en-GB" sz="3200" b="1" dirty="0" smtClean="0"/>
              <a:t>Forest land valuation is subordinated to land valuation procedure</a:t>
            </a:r>
            <a:r>
              <a:rPr lang="en-GB" sz="2800" dirty="0" smtClean="0"/>
              <a:t>. </a:t>
            </a:r>
          </a:p>
          <a:p>
            <a:pPr lvl="1"/>
            <a:r>
              <a:rPr lang="en-GB" sz="2800" dirty="0" smtClean="0"/>
              <a:t>Common land valuation rules are employed</a:t>
            </a:r>
          </a:p>
          <a:p>
            <a:r>
              <a:rPr lang="en-GB" sz="3200" b="1" dirty="0" smtClean="0"/>
              <a:t>Forest valuation is a procedure of appraisal of standing wood. </a:t>
            </a:r>
          </a:p>
          <a:p>
            <a:pPr lvl="1"/>
            <a:r>
              <a:rPr lang="en-GB" sz="2800" dirty="0" smtClean="0"/>
              <a:t>Standing wood value gain + marketability</a:t>
            </a:r>
            <a:endParaRPr lang="en-GB" sz="2800" dirty="0"/>
          </a:p>
        </p:txBody>
      </p:sp>
      <p:sp>
        <p:nvSpPr>
          <p:cNvPr id="4" name="Kuupäeva kohatäide 3"/>
          <p:cNvSpPr>
            <a:spLocks noGrp="1"/>
          </p:cNvSpPr>
          <p:nvPr>
            <p:ph type="dt" sz="half" idx="10"/>
          </p:nvPr>
        </p:nvSpPr>
        <p:spPr>
          <a:xfrm>
            <a:off x="7086600" y="6416675"/>
            <a:ext cx="1578014" cy="441325"/>
          </a:xfrm>
        </p:spPr>
        <p:txBody>
          <a:bodyPr/>
          <a:lstStyle/>
          <a:p>
            <a:r>
              <a:rPr lang="et-EE" sz="1200" b="1" dirty="0" smtClean="0">
                <a:solidFill>
                  <a:schemeClr val="tx1"/>
                </a:solidFill>
              </a:rPr>
              <a:t>14-16.06.2012</a:t>
            </a:r>
            <a:endParaRPr lang="et-EE" sz="1200" b="1" dirty="0">
              <a:solidFill>
                <a:schemeClr val="tx1"/>
              </a:solidFill>
            </a:endParaRPr>
          </a:p>
        </p:txBody>
      </p:sp>
      <p:sp>
        <p:nvSpPr>
          <p:cNvPr id="5" name="Slaidinumbri kohatäide 4"/>
          <p:cNvSpPr>
            <a:spLocks noGrp="1"/>
          </p:cNvSpPr>
          <p:nvPr>
            <p:ph type="sldNum" sz="quarter" idx="12"/>
          </p:nvPr>
        </p:nvSpPr>
        <p:spPr>
          <a:xfrm>
            <a:off x="8610599" y="6416675"/>
            <a:ext cx="468775" cy="365125"/>
          </a:xfrm>
        </p:spPr>
        <p:txBody>
          <a:bodyPr/>
          <a:lstStyle/>
          <a:p>
            <a:fld id="{427650CF-7B6C-461A-A1C1-31222103A3B1}" type="slidenum">
              <a:rPr lang="et-EE" b="1" smtClean="0">
                <a:solidFill>
                  <a:schemeClr val="tx1"/>
                </a:solidFill>
              </a:rPr>
              <a:pPr/>
              <a:t>17</a:t>
            </a:fld>
            <a:endParaRPr lang="et-EE" b="1">
              <a:solidFill>
                <a:schemeClr val="tx1"/>
              </a:solidFill>
            </a:endParaRPr>
          </a:p>
        </p:txBody>
      </p:sp>
      <p:sp>
        <p:nvSpPr>
          <p:cNvPr id="6" name="Jaluse kohatäide 5"/>
          <p:cNvSpPr>
            <a:spLocks noGrp="1"/>
          </p:cNvSpPr>
          <p:nvPr>
            <p:ph type="ftr" sz="quarter" idx="11"/>
          </p:nvPr>
        </p:nvSpPr>
        <p:spPr>
          <a:xfrm>
            <a:off x="381000" y="6400800"/>
            <a:ext cx="6781800" cy="3651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Tree>
    <p:extLst>
      <p:ext uri="{BB962C8B-B14F-4D97-AF65-F5344CB8AC3E}">
        <p14:creationId xmlns="" xmlns:p14="http://schemas.microsoft.com/office/powerpoint/2010/main" val="9501766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n-GB" sz="4400" b="1" dirty="0" smtClean="0">
                <a:solidFill>
                  <a:srgbClr val="66FF33"/>
                </a:solidFill>
              </a:rPr>
              <a:t>Value of </a:t>
            </a:r>
            <a:r>
              <a:rPr lang="et-EE" sz="4400" b="1" dirty="0" err="1" smtClean="0">
                <a:solidFill>
                  <a:srgbClr val="66FF33"/>
                </a:solidFill>
              </a:rPr>
              <a:t>forest</a:t>
            </a:r>
            <a:endParaRPr lang="et-EE" sz="4400" dirty="0"/>
          </a:p>
        </p:txBody>
      </p:sp>
      <p:sp>
        <p:nvSpPr>
          <p:cNvPr id="3" name="Sisu kohatäide 2"/>
          <p:cNvSpPr>
            <a:spLocks noGrp="1"/>
          </p:cNvSpPr>
          <p:nvPr>
            <p:ph idx="1"/>
          </p:nvPr>
        </p:nvSpPr>
        <p:spPr>
          <a:xfrm>
            <a:off x="609600" y="990600"/>
            <a:ext cx="8229600" cy="5029200"/>
          </a:xfrm>
        </p:spPr>
        <p:txBody>
          <a:bodyPr>
            <a:normAutofit fontScale="92500" lnSpcReduction="10000"/>
          </a:bodyPr>
          <a:lstStyle/>
          <a:p>
            <a:r>
              <a:rPr lang="en-US" dirty="0" smtClean="0"/>
              <a:t>Peggy Petrzelka, et.al in paper (Land use policy 2013), The elephant in the room: Absentee landowner issues in conservation and land management – </a:t>
            </a:r>
            <a:r>
              <a:rPr lang="en-US" b="1" dirty="0" smtClean="0">
                <a:solidFill>
                  <a:srgbClr val="FFFF00"/>
                </a:solidFill>
              </a:rPr>
              <a:t>absence of owners </a:t>
            </a:r>
            <a:endParaRPr lang="et-EE" b="1" dirty="0" smtClean="0">
              <a:solidFill>
                <a:srgbClr val="FFFF00"/>
              </a:solidFill>
            </a:endParaRPr>
          </a:p>
          <a:p>
            <a:r>
              <a:rPr lang="en-GB" b="1" dirty="0" smtClean="0">
                <a:solidFill>
                  <a:srgbClr val="FFFF00"/>
                </a:solidFill>
              </a:rPr>
              <a:t>It means – forest value approach is linked with ownership</a:t>
            </a:r>
          </a:p>
          <a:p>
            <a:r>
              <a:rPr lang="en-US" dirty="0" smtClean="0"/>
              <a:t>The aim is value and the goal is evaluation of existing situation and extracting of standing wood value form the aspect of the </a:t>
            </a:r>
            <a:r>
              <a:rPr lang="en-US" b="1" dirty="0" smtClean="0"/>
              <a:t>Forest management plan </a:t>
            </a:r>
            <a:endParaRPr lang="et-EE" b="1" dirty="0" smtClean="0"/>
          </a:p>
          <a:p>
            <a:r>
              <a:rPr lang="en-US" dirty="0" smtClean="0"/>
              <a:t>Site class of forestland </a:t>
            </a:r>
            <a:r>
              <a:rPr lang="et-EE" dirty="0" smtClean="0"/>
              <a:t>is </a:t>
            </a:r>
            <a:r>
              <a:rPr lang="en-US" dirty="0" smtClean="0"/>
              <a:t>in correlation with standing wood classification and management plan</a:t>
            </a:r>
            <a:endParaRPr lang="et-EE" dirty="0" smtClean="0"/>
          </a:p>
          <a:p>
            <a:endParaRPr lang="et-EE" dirty="0"/>
          </a:p>
        </p:txBody>
      </p:sp>
      <p:sp>
        <p:nvSpPr>
          <p:cNvPr id="4" name="Kuupäeva kohatäide 3"/>
          <p:cNvSpPr>
            <a:spLocks noGrp="1"/>
          </p:cNvSpPr>
          <p:nvPr>
            <p:ph type="dt" sz="half" idx="10"/>
          </p:nvPr>
        </p:nvSpPr>
        <p:spPr>
          <a:xfrm>
            <a:off x="7086600" y="6416675"/>
            <a:ext cx="1578014" cy="441325"/>
          </a:xfrm>
        </p:spPr>
        <p:txBody>
          <a:bodyPr/>
          <a:lstStyle/>
          <a:p>
            <a:r>
              <a:rPr lang="et-EE" sz="1200" b="1" dirty="0" smtClean="0">
                <a:solidFill>
                  <a:schemeClr val="tx1"/>
                </a:solidFill>
              </a:rPr>
              <a:t>14-16.06.2012</a:t>
            </a:r>
            <a:endParaRPr lang="et-EE" sz="1200" b="1" dirty="0">
              <a:solidFill>
                <a:schemeClr val="tx1"/>
              </a:solidFill>
            </a:endParaRPr>
          </a:p>
        </p:txBody>
      </p:sp>
      <p:sp>
        <p:nvSpPr>
          <p:cNvPr id="5" name="Slaidinumbri kohatäide 4"/>
          <p:cNvSpPr>
            <a:spLocks noGrp="1"/>
          </p:cNvSpPr>
          <p:nvPr>
            <p:ph type="sldNum" sz="quarter" idx="12"/>
          </p:nvPr>
        </p:nvSpPr>
        <p:spPr>
          <a:xfrm>
            <a:off x="8610599" y="6416675"/>
            <a:ext cx="468775" cy="365125"/>
          </a:xfrm>
        </p:spPr>
        <p:txBody>
          <a:bodyPr/>
          <a:lstStyle/>
          <a:p>
            <a:fld id="{427650CF-7B6C-461A-A1C1-31222103A3B1}" type="slidenum">
              <a:rPr lang="et-EE" b="1" smtClean="0">
                <a:solidFill>
                  <a:schemeClr val="tx1"/>
                </a:solidFill>
              </a:rPr>
              <a:pPr/>
              <a:t>18</a:t>
            </a:fld>
            <a:endParaRPr lang="et-EE" b="1">
              <a:solidFill>
                <a:schemeClr val="tx1"/>
              </a:solidFill>
            </a:endParaRPr>
          </a:p>
        </p:txBody>
      </p:sp>
      <p:sp>
        <p:nvSpPr>
          <p:cNvPr id="6" name="Jaluse kohatäide 5"/>
          <p:cNvSpPr>
            <a:spLocks noGrp="1"/>
          </p:cNvSpPr>
          <p:nvPr>
            <p:ph type="ftr" sz="quarter" idx="11"/>
          </p:nvPr>
        </p:nvSpPr>
        <p:spPr>
          <a:xfrm>
            <a:off x="381000" y="6400800"/>
            <a:ext cx="6781800" cy="3651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Tree>
    <p:extLst>
      <p:ext uri="{BB962C8B-B14F-4D97-AF65-F5344CB8AC3E}">
        <p14:creationId xmlns="" xmlns:p14="http://schemas.microsoft.com/office/powerpoint/2010/main" val="9501766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n-GB" sz="4400" b="1" dirty="0" smtClean="0">
                <a:solidFill>
                  <a:srgbClr val="66FF33"/>
                </a:solidFill>
              </a:rPr>
              <a:t>Value of buildings</a:t>
            </a:r>
            <a:r>
              <a:rPr lang="et-EE" sz="4400" dirty="0" smtClean="0"/>
              <a:t/>
            </a:r>
            <a:br>
              <a:rPr lang="et-EE" sz="4400" dirty="0" smtClean="0"/>
            </a:br>
            <a:endParaRPr lang="et-EE" sz="4400" dirty="0"/>
          </a:p>
        </p:txBody>
      </p:sp>
      <p:sp>
        <p:nvSpPr>
          <p:cNvPr id="3" name="Sisu kohatäide 2"/>
          <p:cNvSpPr>
            <a:spLocks noGrp="1"/>
          </p:cNvSpPr>
          <p:nvPr>
            <p:ph idx="1"/>
          </p:nvPr>
        </p:nvSpPr>
        <p:spPr>
          <a:xfrm>
            <a:off x="533400" y="990600"/>
            <a:ext cx="8305800" cy="5029200"/>
          </a:xfrm>
        </p:spPr>
        <p:txBody>
          <a:bodyPr>
            <a:normAutofit lnSpcReduction="10000"/>
          </a:bodyPr>
          <a:lstStyle/>
          <a:p>
            <a:r>
              <a:rPr lang="en-GB" sz="3300" b="1" dirty="0" smtClean="0">
                <a:solidFill>
                  <a:srgbClr val="FFFF00"/>
                </a:solidFill>
              </a:rPr>
              <a:t>Commonly metric parameters and non metric parameters (sustainability, green aspect)</a:t>
            </a:r>
            <a:endParaRPr lang="et-EE" sz="3300" b="1" dirty="0" smtClean="0">
              <a:solidFill>
                <a:srgbClr val="FFFF00"/>
              </a:solidFill>
            </a:endParaRPr>
          </a:p>
          <a:p>
            <a:r>
              <a:rPr lang="en-GB" dirty="0" smtClean="0"/>
              <a:t>On possibility for diversification is: as it planned v.s as it built, all of these approaches are covering the full part of lifecycle</a:t>
            </a:r>
            <a:r>
              <a:rPr lang="en-GB" i="1" dirty="0" smtClean="0"/>
              <a:t>, i.e </a:t>
            </a:r>
            <a:r>
              <a:rPr lang="en-GB" dirty="0" smtClean="0"/>
              <a:t>from plans up till permit (license) of use (occupy).</a:t>
            </a:r>
            <a:endParaRPr lang="et-EE" dirty="0" smtClean="0"/>
          </a:p>
          <a:p>
            <a:r>
              <a:rPr lang="en-GB" dirty="0" smtClean="0"/>
              <a:t>The more demonstrative is built up the environment of buildings value according the different phase from idea up till the permit (license) of use (occupy).</a:t>
            </a:r>
            <a:endParaRPr lang="et-EE" dirty="0" smtClean="0"/>
          </a:p>
          <a:p>
            <a:endParaRPr lang="et-EE" dirty="0"/>
          </a:p>
        </p:txBody>
      </p:sp>
      <p:sp>
        <p:nvSpPr>
          <p:cNvPr id="4" name="Kuupäeva kohatäide 3"/>
          <p:cNvSpPr>
            <a:spLocks noGrp="1"/>
          </p:cNvSpPr>
          <p:nvPr>
            <p:ph type="dt" sz="half" idx="10"/>
          </p:nvPr>
        </p:nvSpPr>
        <p:spPr>
          <a:xfrm>
            <a:off x="7086600" y="6416675"/>
            <a:ext cx="1578014" cy="441325"/>
          </a:xfrm>
        </p:spPr>
        <p:txBody>
          <a:bodyPr/>
          <a:lstStyle/>
          <a:p>
            <a:r>
              <a:rPr lang="et-EE" sz="1200" b="1" dirty="0" smtClean="0">
                <a:solidFill>
                  <a:schemeClr val="tx1"/>
                </a:solidFill>
              </a:rPr>
              <a:t>14-16.06.2012</a:t>
            </a:r>
            <a:endParaRPr lang="et-EE" sz="1200" b="1" dirty="0">
              <a:solidFill>
                <a:schemeClr val="tx1"/>
              </a:solidFill>
            </a:endParaRPr>
          </a:p>
        </p:txBody>
      </p:sp>
      <p:sp>
        <p:nvSpPr>
          <p:cNvPr id="5" name="Slaidinumbri kohatäide 4"/>
          <p:cNvSpPr>
            <a:spLocks noGrp="1"/>
          </p:cNvSpPr>
          <p:nvPr>
            <p:ph type="sldNum" sz="quarter" idx="12"/>
          </p:nvPr>
        </p:nvSpPr>
        <p:spPr>
          <a:xfrm>
            <a:off x="8610599" y="6416675"/>
            <a:ext cx="468775" cy="365125"/>
          </a:xfrm>
        </p:spPr>
        <p:txBody>
          <a:bodyPr/>
          <a:lstStyle/>
          <a:p>
            <a:fld id="{427650CF-7B6C-461A-A1C1-31222103A3B1}" type="slidenum">
              <a:rPr lang="et-EE" b="1" smtClean="0">
                <a:solidFill>
                  <a:schemeClr val="tx1"/>
                </a:solidFill>
              </a:rPr>
              <a:pPr/>
              <a:t>19</a:t>
            </a:fld>
            <a:endParaRPr lang="et-EE" b="1">
              <a:solidFill>
                <a:schemeClr val="tx1"/>
              </a:solidFill>
            </a:endParaRPr>
          </a:p>
        </p:txBody>
      </p:sp>
      <p:sp>
        <p:nvSpPr>
          <p:cNvPr id="6" name="Jaluse kohatäide 5"/>
          <p:cNvSpPr>
            <a:spLocks noGrp="1"/>
          </p:cNvSpPr>
          <p:nvPr>
            <p:ph type="ftr" sz="quarter" idx="11"/>
          </p:nvPr>
        </p:nvSpPr>
        <p:spPr>
          <a:xfrm>
            <a:off x="381000" y="6400800"/>
            <a:ext cx="6781800" cy="3651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Tree>
    <p:extLst>
      <p:ext uri="{BB962C8B-B14F-4D97-AF65-F5344CB8AC3E}">
        <p14:creationId xmlns="" xmlns:p14="http://schemas.microsoft.com/office/powerpoint/2010/main" val="950176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u kohatäide 2"/>
          <p:cNvSpPr>
            <a:spLocks noGrp="1"/>
          </p:cNvSpPr>
          <p:nvPr>
            <p:ph idx="1"/>
          </p:nvPr>
        </p:nvSpPr>
        <p:spPr>
          <a:xfrm>
            <a:off x="685800" y="304800"/>
            <a:ext cx="8153400" cy="6019800"/>
          </a:xfrm>
        </p:spPr>
        <p:txBody>
          <a:bodyPr>
            <a:normAutofit fontScale="70000" lnSpcReduction="20000"/>
          </a:bodyPr>
          <a:lstStyle/>
          <a:p>
            <a:r>
              <a:rPr lang="en-GB" sz="3400" b="1" dirty="0">
                <a:solidFill>
                  <a:srgbClr val="66FF33"/>
                </a:solidFill>
              </a:rPr>
              <a:t>Abstract</a:t>
            </a:r>
            <a:endParaRPr lang="et-EE" sz="3400" b="1" dirty="0">
              <a:solidFill>
                <a:srgbClr val="66FF33"/>
              </a:solidFill>
            </a:endParaRPr>
          </a:p>
          <a:p>
            <a:r>
              <a:rPr lang="en-GB" b="1" dirty="0"/>
              <a:t>While we think about real estate, it is quite common to limit with land or buildings. Other way, while we are speaking about real property early, then beside the land and buildings we commonly imagine not only finance or the bundle of rights but also the essential parts like forest, structures, and landscape are eligible. The lastly named diversification points us attention that we can draw down a nomenclature of different things that should be valued or their value, metric or non metric as a component will influence the estimated value. The last approach explains that some components, things, are non metric and they are described under some different circumstances like emotional, natural, social, etc. types of values that are not the common characteristics enclosed into the real estate value.  The named situation, linked with the other contemporary situation of valuation which must account sustainability as a generic name, or energy efficiency, green etc, as its extensions, supply us with the huge multiplicity of resolutions that includes the both, similarities and differences.</a:t>
            </a:r>
            <a:r>
              <a:rPr lang="et-EE" dirty="0"/>
              <a:t/>
            </a:r>
            <a:br>
              <a:rPr lang="et-EE" dirty="0"/>
            </a:br>
            <a:r>
              <a:rPr lang="et-EE" dirty="0"/>
              <a:t/>
            </a:r>
            <a:br>
              <a:rPr lang="et-EE" dirty="0"/>
            </a:br>
            <a:r>
              <a:rPr lang="en-GB" i="1" dirty="0">
                <a:solidFill>
                  <a:srgbClr val="FFFF00"/>
                </a:solidFill>
              </a:rPr>
              <a:t>Keywords: essential part, real property, metric and non metric, types of values</a:t>
            </a:r>
            <a:endParaRPr lang="et-EE" dirty="0">
              <a:solidFill>
                <a:srgbClr val="FFFF00"/>
              </a:solidFill>
            </a:endParaRPr>
          </a:p>
          <a:p>
            <a:endParaRPr lang="et-EE" dirty="0"/>
          </a:p>
        </p:txBody>
      </p:sp>
      <p:sp>
        <p:nvSpPr>
          <p:cNvPr id="4" name="Kuupäeva kohatäide 3"/>
          <p:cNvSpPr>
            <a:spLocks noGrp="1"/>
          </p:cNvSpPr>
          <p:nvPr>
            <p:ph type="dt" sz="half" idx="10"/>
          </p:nvPr>
        </p:nvSpPr>
        <p:spPr>
          <a:xfrm>
            <a:off x="7086600" y="6416675"/>
            <a:ext cx="1578014" cy="441325"/>
          </a:xfrm>
        </p:spPr>
        <p:txBody>
          <a:bodyPr/>
          <a:lstStyle/>
          <a:p>
            <a:r>
              <a:rPr lang="et-EE" sz="1200" b="1" dirty="0" smtClean="0">
                <a:solidFill>
                  <a:schemeClr val="tx1"/>
                </a:solidFill>
              </a:rPr>
              <a:t>14-16.06.2012</a:t>
            </a:r>
            <a:endParaRPr lang="et-EE" sz="1200" b="1" dirty="0">
              <a:solidFill>
                <a:schemeClr val="tx1"/>
              </a:solidFill>
            </a:endParaRPr>
          </a:p>
        </p:txBody>
      </p:sp>
      <p:sp>
        <p:nvSpPr>
          <p:cNvPr id="5" name="Slaidinumbri kohatäide 4"/>
          <p:cNvSpPr>
            <a:spLocks noGrp="1"/>
          </p:cNvSpPr>
          <p:nvPr>
            <p:ph type="sldNum" sz="quarter" idx="12"/>
          </p:nvPr>
        </p:nvSpPr>
        <p:spPr>
          <a:xfrm>
            <a:off x="8610599" y="6416675"/>
            <a:ext cx="468775" cy="365125"/>
          </a:xfrm>
        </p:spPr>
        <p:txBody>
          <a:bodyPr/>
          <a:lstStyle/>
          <a:p>
            <a:fld id="{427650CF-7B6C-461A-A1C1-31222103A3B1}" type="slidenum">
              <a:rPr lang="et-EE" b="1" smtClean="0">
                <a:solidFill>
                  <a:schemeClr val="tx1"/>
                </a:solidFill>
              </a:rPr>
              <a:pPr/>
              <a:t>2</a:t>
            </a:fld>
            <a:endParaRPr lang="et-EE" b="1">
              <a:solidFill>
                <a:schemeClr val="tx1"/>
              </a:solidFill>
            </a:endParaRPr>
          </a:p>
        </p:txBody>
      </p:sp>
      <p:sp>
        <p:nvSpPr>
          <p:cNvPr id="6" name="Jaluse kohatäide 5"/>
          <p:cNvSpPr>
            <a:spLocks noGrp="1"/>
          </p:cNvSpPr>
          <p:nvPr>
            <p:ph type="ftr" sz="quarter" idx="11"/>
          </p:nvPr>
        </p:nvSpPr>
        <p:spPr>
          <a:xfrm>
            <a:off x="381000" y="6400800"/>
            <a:ext cx="6781800" cy="3651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Tree>
    <p:extLst>
      <p:ext uri="{BB962C8B-B14F-4D97-AF65-F5344CB8AC3E}">
        <p14:creationId xmlns="" xmlns:p14="http://schemas.microsoft.com/office/powerpoint/2010/main" val="34716246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n-GB" sz="4400" b="1" dirty="0" smtClean="0">
                <a:solidFill>
                  <a:srgbClr val="66FF33"/>
                </a:solidFill>
              </a:rPr>
              <a:t>Value of buildings</a:t>
            </a:r>
            <a:endParaRPr lang="et-EE" sz="4400" dirty="0"/>
          </a:p>
        </p:txBody>
      </p:sp>
      <p:sp>
        <p:nvSpPr>
          <p:cNvPr id="3" name="Sisu kohatäide 2"/>
          <p:cNvSpPr>
            <a:spLocks noGrp="1"/>
          </p:cNvSpPr>
          <p:nvPr>
            <p:ph idx="1"/>
          </p:nvPr>
        </p:nvSpPr>
        <p:spPr>
          <a:xfrm>
            <a:off x="685800" y="1066800"/>
            <a:ext cx="8153400" cy="5334000"/>
          </a:xfrm>
        </p:spPr>
        <p:txBody>
          <a:bodyPr>
            <a:normAutofit/>
          </a:bodyPr>
          <a:lstStyle/>
          <a:p>
            <a:r>
              <a:rPr lang="en-GB" dirty="0" smtClean="0"/>
              <a:t>Idea</a:t>
            </a:r>
            <a:r>
              <a:rPr lang="et-EE" dirty="0" smtClean="0"/>
              <a:t> </a:t>
            </a:r>
            <a:r>
              <a:rPr lang="en-GB" dirty="0" smtClean="0">
                <a:solidFill>
                  <a:srgbClr val="FF0000"/>
                </a:solidFill>
                <a:sym typeface="Wingdings"/>
              </a:rPr>
              <a:t></a:t>
            </a:r>
            <a:r>
              <a:rPr lang="et-EE" dirty="0" smtClean="0">
                <a:sym typeface="Wingdings"/>
              </a:rPr>
              <a:t> </a:t>
            </a:r>
            <a:r>
              <a:rPr lang="en-GB" dirty="0" smtClean="0"/>
              <a:t>master planning </a:t>
            </a:r>
            <a:r>
              <a:rPr lang="en-GB" dirty="0" smtClean="0">
                <a:solidFill>
                  <a:srgbClr val="FF0000"/>
                </a:solidFill>
                <a:sym typeface="Wingdings"/>
              </a:rPr>
              <a:t></a:t>
            </a:r>
            <a:r>
              <a:rPr lang="en-GB" dirty="0" smtClean="0">
                <a:solidFill>
                  <a:srgbClr val="FF0000"/>
                </a:solidFill>
              </a:rPr>
              <a:t> </a:t>
            </a:r>
            <a:r>
              <a:rPr lang="en-GB" dirty="0" smtClean="0"/>
              <a:t>detail planning </a:t>
            </a:r>
            <a:r>
              <a:rPr lang="en-GB" dirty="0" smtClean="0">
                <a:solidFill>
                  <a:srgbClr val="FF0000"/>
                </a:solidFill>
                <a:sym typeface="Wingdings"/>
              </a:rPr>
              <a:t></a:t>
            </a:r>
            <a:r>
              <a:rPr lang="en-GB" dirty="0" smtClean="0">
                <a:solidFill>
                  <a:srgbClr val="FF0000"/>
                </a:solidFill>
              </a:rPr>
              <a:t> </a:t>
            </a:r>
            <a:r>
              <a:rPr lang="en-GB" dirty="0" smtClean="0"/>
              <a:t>terms of reference of design </a:t>
            </a:r>
            <a:r>
              <a:rPr lang="en-GB" dirty="0" smtClean="0">
                <a:solidFill>
                  <a:srgbClr val="FF0000"/>
                </a:solidFill>
                <a:sym typeface="Wingdings"/>
              </a:rPr>
              <a:t></a:t>
            </a:r>
            <a:r>
              <a:rPr lang="en-GB" dirty="0" smtClean="0">
                <a:solidFill>
                  <a:srgbClr val="FF0000"/>
                </a:solidFill>
              </a:rPr>
              <a:t> </a:t>
            </a:r>
            <a:r>
              <a:rPr lang="en-GB" dirty="0" smtClean="0"/>
              <a:t>design</a:t>
            </a:r>
            <a:r>
              <a:rPr lang="en-GB" dirty="0" smtClean="0">
                <a:solidFill>
                  <a:srgbClr val="FF0000"/>
                </a:solidFill>
                <a:sym typeface="Wingdings"/>
              </a:rPr>
              <a:t></a:t>
            </a:r>
            <a:r>
              <a:rPr lang="en-GB" dirty="0" smtClean="0">
                <a:solidFill>
                  <a:srgbClr val="FF0000"/>
                </a:solidFill>
              </a:rPr>
              <a:t> </a:t>
            </a:r>
            <a:r>
              <a:rPr lang="en-GB" dirty="0" smtClean="0"/>
              <a:t>permit to build </a:t>
            </a:r>
            <a:r>
              <a:rPr lang="en-GB" dirty="0" smtClean="0">
                <a:solidFill>
                  <a:srgbClr val="FF0000"/>
                </a:solidFill>
                <a:sym typeface="Wingdings"/>
              </a:rPr>
              <a:t></a:t>
            </a:r>
            <a:r>
              <a:rPr lang="en-GB" dirty="0" smtClean="0">
                <a:solidFill>
                  <a:srgbClr val="FF0000"/>
                </a:solidFill>
              </a:rPr>
              <a:t> </a:t>
            </a:r>
            <a:r>
              <a:rPr lang="en-GB" dirty="0" smtClean="0"/>
              <a:t>building project </a:t>
            </a:r>
            <a:r>
              <a:rPr lang="en-GB" dirty="0" smtClean="0">
                <a:solidFill>
                  <a:srgbClr val="FF0000"/>
                </a:solidFill>
                <a:sym typeface="Wingdings"/>
              </a:rPr>
              <a:t></a:t>
            </a:r>
            <a:r>
              <a:rPr lang="en-GB" dirty="0" smtClean="0"/>
              <a:t> construction works</a:t>
            </a:r>
            <a:r>
              <a:rPr lang="et-EE" dirty="0" smtClean="0"/>
              <a:t> </a:t>
            </a:r>
            <a:r>
              <a:rPr lang="en-GB" dirty="0" smtClean="0">
                <a:solidFill>
                  <a:srgbClr val="FF0000"/>
                </a:solidFill>
                <a:sym typeface="Wingdings"/>
              </a:rPr>
              <a:t></a:t>
            </a:r>
            <a:r>
              <a:rPr lang="et-EE" dirty="0" smtClean="0">
                <a:solidFill>
                  <a:srgbClr val="FF0000"/>
                </a:solidFill>
                <a:sym typeface="Wingdings"/>
              </a:rPr>
              <a:t> </a:t>
            </a:r>
            <a:r>
              <a:rPr lang="en-GB" dirty="0" smtClean="0"/>
              <a:t>inspections </a:t>
            </a:r>
            <a:r>
              <a:rPr lang="en-GB" dirty="0" smtClean="0">
                <a:solidFill>
                  <a:srgbClr val="FF0000"/>
                </a:solidFill>
                <a:sym typeface="Wingdings"/>
              </a:rPr>
              <a:t></a:t>
            </a:r>
            <a:r>
              <a:rPr lang="en-GB" dirty="0" smtClean="0">
                <a:solidFill>
                  <a:srgbClr val="FF0000"/>
                </a:solidFill>
              </a:rPr>
              <a:t> </a:t>
            </a:r>
            <a:r>
              <a:rPr lang="en-GB" dirty="0" smtClean="0"/>
              <a:t>permit to use </a:t>
            </a:r>
            <a:r>
              <a:rPr lang="en-GB" dirty="0" smtClean="0">
                <a:solidFill>
                  <a:srgbClr val="FF0000"/>
                </a:solidFill>
                <a:sym typeface="Wingdings"/>
              </a:rPr>
              <a:t></a:t>
            </a:r>
            <a:r>
              <a:rPr lang="en-GB" dirty="0" smtClean="0"/>
              <a:t>use &amp; utilization</a:t>
            </a:r>
            <a:r>
              <a:rPr lang="et-EE" dirty="0" smtClean="0"/>
              <a:t> </a:t>
            </a:r>
            <a:r>
              <a:rPr lang="en-GB" dirty="0" smtClean="0">
                <a:solidFill>
                  <a:srgbClr val="FF0000"/>
                </a:solidFill>
                <a:sym typeface="Wingdings"/>
              </a:rPr>
              <a:t></a:t>
            </a:r>
            <a:r>
              <a:rPr lang="et-EE" dirty="0" smtClean="0">
                <a:solidFill>
                  <a:srgbClr val="FF0000"/>
                </a:solidFill>
                <a:sym typeface="Wingdings"/>
              </a:rPr>
              <a:t> </a:t>
            </a:r>
            <a:r>
              <a:rPr lang="en-GB" dirty="0" smtClean="0"/>
              <a:t>maintenance &amp; reconstruction</a:t>
            </a:r>
            <a:r>
              <a:rPr lang="en-GB" dirty="0" smtClean="0">
                <a:sym typeface="Wingdings"/>
              </a:rPr>
              <a:t></a:t>
            </a:r>
            <a:r>
              <a:rPr lang="en-GB" dirty="0" smtClean="0"/>
              <a:t> demolition </a:t>
            </a:r>
            <a:r>
              <a:rPr lang="en-GB" dirty="0" smtClean="0">
                <a:solidFill>
                  <a:srgbClr val="FF0000"/>
                </a:solidFill>
                <a:sym typeface="Wingdings"/>
              </a:rPr>
              <a:t></a:t>
            </a:r>
            <a:r>
              <a:rPr lang="en-GB" dirty="0" smtClean="0"/>
              <a:t> reuse or waste </a:t>
            </a:r>
            <a:endParaRPr lang="et-EE" dirty="0" smtClean="0"/>
          </a:p>
          <a:p>
            <a:r>
              <a:rPr lang="en-GB" b="1" dirty="0" smtClean="0">
                <a:solidFill>
                  <a:srgbClr val="FFFF00"/>
                </a:solidFill>
              </a:rPr>
              <a:t>Here is key point of appraisers knowledge –to know  current prices on to </a:t>
            </a:r>
            <a:r>
              <a:rPr lang="et-EE" b="1" dirty="0" err="1" smtClean="0">
                <a:solidFill>
                  <a:srgbClr val="FFFF00"/>
                </a:solidFill>
              </a:rPr>
              <a:t>be</a:t>
            </a:r>
            <a:r>
              <a:rPr lang="et-EE" b="1" dirty="0" smtClean="0">
                <a:solidFill>
                  <a:srgbClr val="FFFF00"/>
                </a:solidFill>
              </a:rPr>
              <a:t> </a:t>
            </a:r>
            <a:r>
              <a:rPr lang="en-GB" b="1" dirty="0" smtClean="0">
                <a:solidFill>
                  <a:srgbClr val="FFFF00"/>
                </a:solidFill>
              </a:rPr>
              <a:t>able </a:t>
            </a:r>
            <a:r>
              <a:rPr lang="en-GB" b="1" dirty="0" smtClean="0">
                <a:solidFill>
                  <a:srgbClr val="FFFF00"/>
                </a:solidFill>
              </a:rPr>
              <a:t>to compare them</a:t>
            </a:r>
          </a:p>
          <a:p>
            <a:r>
              <a:rPr lang="en-GB" b="1" dirty="0" smtClean="0">
                <a:solidFill>
                  <a:srgbClr val="FFFF00"/>
                </a:solidFill>
              </a:rPr>
              <a:t>Here is a key point of  appraisers  as an artist</a:t>
            </a:r>
            <a:r>
              <a:rPr lang="et-EE" b="1" dirty="0" smtClean="0">
                <a:solidFill>
                  <a:srgbClr val="FFFF00"/>
                </a:solidFill>
              </a:rPr>
              <a:t>,  </a:t>
            </a:r>
            <a:r>
              <a:rPr lang="en-GB" b="1" dirty="0" smtClean="0">
                <a:solidFill>
                  <a:srgbClr val="FFFF00"/>
                </a:solidFill>
              </a:rPr>
              <a:t>we speak a  </a:t>
            </a:r>
            <a:r>
              <a:rPr lang="en-GB" b="1" dirty="0" err="1" smtClean="0">
                <a:solidFill>
                  <a:srgbClr val="FFFF00"/>
                </a:solidFill>
              </a:rPr>
              <a:t>a</a:t>
            </a:r>
            <a:r>
              <a:rPr lang="et-EE" b="1" dirty="0" smtClean="0">
                <a:solidFill>
                  <a:srgbClr val="FFFF00"/>
                </a:solidFill>
              </a:rPr>
              <a:t>b</a:t>
            </a:r>
            <a:r>
              <a:rPr lang="en-GB" b="1" dirty="0" err="1" smtClean="0">
                <a:solidFill>
                  <a:srgbClr val="FFFF00"/>
                </a:solidFill>
              </a:rPr>
              <a:t>ility</a:t>
            </a:r>
            <a:r>
              <a:rPr lang="en-GB" b="1" dirty="0" smtClean="0">
                <a:solidFill>
                  <a:srgbClr val="FFFF00"/>
                </a:solidFill>
              </a:rPr>
              <a:t> </a:t>
            </a:r>
            <a:r>
              <a:rPr lang="en-GB" b="1" dirty="0" smtClean="0">
                <a:solidFill>
                  <a:srgbClr val="FFFF00"/>
                </a:solidFill>
              </a:rPr>
              <a:t>to </a:t>
            </a:r>
            <a:r>
              <a:rPr lang="en-US" b="1" dirty="0" err="1" smtClean="0">
                <a:solidFill>
                  <a:srgbClr val="FFFF00"/>
                </a:solidFill>
              </a:rPr>
              <a:t>atract</a:t>
            </a:r>
            <a:r>
              <a:rPr lang="en-US" b="1" dirty="0" smtClean="0">
                <a:solidFill>
                  <a:srgbClr val="FFFF00"/>
                </a:solidFill>
              </a:rPr>
              <a:t> </a:t>
            </a:r>
          </a:p>
          <a:p>
            <a:endParaRPr lang="et-EE" dirty="0"/>
          </a:p>
        </p:txBody>
      </p:sp>
      <p:sp>
        <p:nvSpPr>
          <p:cNvPr id="4" name="Kuupäeva kohatäide 3"/>
          <p:cNvSpPr>
            <a:spLocks noGrp="1"/>
          </p:cNvSpPr>
          <p:nvPr>
            <p:ph type="dt" sz="half" idx="10"/>
          </p:nvPr>
        </p:nvSpPr>
        <p:spPr>
          <a:xfrm>
            <a:off x="7086600" y="6416675"/>
            <a:ext cx="1578014" cy="441325"/>
          </a:xfrm>
        </p:spPr>
        <p:txBody>
          <a:bodyPr/>
          <a:lstStyle/>
          <a:p>
            <a:r>
              <a:rPr lang="et-EE" sz="1200" b="1" dirty="0" smtClean="0">
                <a:solidFill>
                  <a:schemeClr val="tx1"/>
                </a:solidFill>
              </a:rPr>
              <a:t>14-16.06.2012</a:t>
            </a:r>
            <a:endParaRPr lang="et-EE" sz="1200" b="1" dirty="0">
              <a:solidFill>
                <a:schemeClr val="tx1"/>
              </a:solidFill>
            </a:endParaRPr>
          </a:p>
        </p:txBody>
      </p:sp>
      <p:sp>
        <p:nvSpPr>
          <p:cNvPr id="5" name="Slaidinumbri kohatäide 4"/>
          <p:cNvSpPr>
            <a:spLocks noGrp="1"/>
          </p:cNvSpPr>
          <p:nvPr>
            <p:ph type="sldNum" sz="quarter" idx="12"/>
          </p:nvPr>
        </p:nvSpPr>
        <p:spPr>
          <a:xfrm>
            <a:off x="8610599" y="6416675"/>
            <a:ext cx="468775" cy="365125"/>
          </a:xfrm>
        </p:spPr>
        <p:txBody>
          <a:bodyPr/>
          <a:lstStyle/>
          <a:p>
            <a:fld id="{427650CF-7B6C-461A-A1C1-31222103A3B1}" type="slidenum">
              <a:rPr lang="et-EE" b="1" smtClean="0">
                <a:solidFill>
                  <a:schemeClr val="tx1"/>
                </a:solidFill>
              </a:rPr>
              <a:pPr/>
              <a:t>20</a:t>
            </a:fld>
            <a:endParaRPr lang="et-EE" b="1">
              <a:solidFill>
                <a:schemeClr val="tx1"/>
              </a:solidFill>
            </a:endParaRPr>
          </a:p>
        </p:txBody>
      </p:sp>
      <p:sp>
        <p:nvSpPr>
          <p:cNvPr id="6" name="Jaluse kohatäide 5"/>
          <p:cNvSpPr>
            <a:spLocks noGrp="1"/>
          </p:cNvSpPr>
          <p:nvPr>
            <p:ph type="ftr" sz="quarter" idx="11"/>
          </p:nvPr>
        </p:nvSpPr>
        <p:spPr>
          <a:xfrm>
            <a:off x="381000" y="6400800"/>
            <a:ext cx="6781800" cy="3651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Tree>
    <p:extLst>
      <p:ext uri="{BB962C8B-B14F-4D97-AF65-F5344CB8AC3E}">
        <p14:creationId xmlns="" xmlns:p14="http://schemas.microsoft.com/office/powerpoint/2010/main" val="9501766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n-GB" sz="4800" b="1" dirty="0" smtClean="0">
                <a:solidFill>
                  <a:srgbClr val="66FF33"/>
                </a:solidFill>
              </a:rPr>
              <a:t>Similarities</a:t>
            </a:r>
            <a:r>
              <a:rPr lang="et-EE" sz="4800" b="1" dirty="0" smtClean="0">
                <a:solidFill>
                  <a:srgbClr val="66FF33"/>
                </a:solidFill>
              </a:rPr>
              <a:t>. Vol 1</a:t>
            </a:r>
            <a:endParaRPr lang="en-GB" sz="4800" dirty="0">
              <a:solidFill>
                <a:srgbClr val="66FF33"/>
              </a:solidFill>
            </a:endParaRPr>
          </a:p>
        </p:txBody>
      </p:sp>
      <p:sp>
        <p:nvSpPr>
          <p:cNvPr id="3" name="Sisu kohatäide 2"/>
          <p:cNvSpPr>
            <a:spLocks noGrp="1"/>
          </p:cNvSpPr>
          <p:nvPr>
            <p:ph idx="1"/>
          </p:nvPr>
        </p:nvSpPr>
        <p:spPr>
          <a:xfrm>
            <a:off x="609600" y="1066800"/>
            <a:ext cx="8229600" cy="4953000"/>
          </a:xfrm>
        </p:spPr>
        <p:txBody>
          <a:bodyPr>
            <a:normAutofit lnSpcReduction="10000"/>
          </a:bodyPr>
          <a:lstStyle/>
          <a:p>
            <a:r>
              <a:rPr lang="en-GB" dirty="0" smtClean="0"/>
              <a:t>Every item (type) of comparison </a:t>
            </a:r>
            <a:r>
              <a:rPr lang="et-EE" dirty="0" smtClean="0"/>
              <a:t>is a </a:t>
            </a:r>
            <a:r>
              <a:rPr lang="en-GB" dirty="0" smtClean="0"/>
              <a:t>subject to organization or management plans like</a:t>
            </a:r>
            <a:endParaRPr lang="et-EE" dirty="0" smtClean="0"/>
          </a:p>
          <a:p>
            <a:pPr lvl="1"/>
            <a:r>
              <a:rPr lang="en-US" b="1" dirty="0" smtClean="0"/>
              <a:t>Landscape – </a:t>
            </a:r>
            <a:r>
              <a:rPr lang="en-US" dirty="0" smtClean="0"/>
              <a:t>Protection plans, maintenance plans</a:t>
            </a:r>
            <a:endParaRPr lang="et-EE" dirty="0" smtClean="0"/>
          </a:p>
          <a:p>
            <a:pPr lvl="1"/>
            <a:r>
              <a:rPr lang="en-GB" b="1" dirty="0" smtClean="0"/>
              <a:t>Land -</a:t>
            </a:r>
            <a:r>
              <a:rPr lang="en-GB" dirty="0" smtClean="0"/>
              <a:t> </a:t>
            </a:r>
            <a:r>
              <a:rPr lang="en-US" dirty="0" smtClean="0"/>
              <a:t>land adjustment and readjustment plans</a:t>
            </a:r>
            <a:endParaRPr lang="et-EE" dirty="0" smtClean="0"/>
          </a:p>
          <a:p>
            <a:pPr lvl="1"/>
            <a:r>
              <a:rPr lang="en-US" b="1" dirty="0" smtClean="0"/>
              <a:t>Building</a:t>
            </a:r>
            <a:r>
              <a:rPr lang="en-US" dirty="0" smtClean="0"/>
              <a:t> – building project, maintenance and facility management plant</a:t>
            </a:r>
            <a:endParaRPr lang="et-EE" dirty="0" smtClean="0"/>
          </a:p>
          <a:p>
            <a:pPr lvl="1"/>
            <a:r>
              <a:rPr lang="en-US" b="1" dirty="0" smtClean="0"/>
              <a:t>Forest</a:t>
            </a:r>
            <a:r>
              <a:rPr lang="en-US" dirty="0" smtClean="0"/>
              <a:t> – Forest management plan</a:t>
            </a:r>
            <a:endParaRPr lang="et-EE" dirty="0" smtClean="0"/>
          </a:p>
          <a:p>
            <a:r>
              <a:rPr lang="en-GB" dirty="0" smtClean="0"/>
              <a:t>Every item is placed under degradation</a:t>
            </a:r>
          </a:p>
          <a:p>
            <a:r>
              <a:rPr lang="en-GB" dirty="0" smtClean="0"/>
              <a:t>Every item as an asset needs a classification, condition assessment </a:t>
            </a:r>
            <a:r>
              <a:rPr lang="et-EE" dirty="0" smtClean="0"/>
              <a:t>and</a:t>
            </a:r>
            <a:r>
              <a:rPr lang="en-GB" dirty="0" smtClean="0"/>
              <a:t> maintenance for derivation best value in the future</a:t>
            </a:r>
            <a:endParaRPr lang="en-GB" dirty="0"/>
          </a:p>
        </p:txBody>
      </p:sp>
      <p:sp>
        <p:nvSpPr>
          <p:cNvPr id="4" name="Kuupäeva kohatäide 3"/>
          <p:cNvSpPr>
            <a:spLocks noGrp="1"/>
          </p:cNvSpPr>
          <p:nvPr>
            <p:ph type="dt" sz="half" idx="10"/>
          </p:nvPr>
        </p:nvSpPr>
        <p:spPr>
          <a:xfrm>
            <a:off x="7086600" y="6416675"/>
            <a:ext cx="1578014" cy="441325"/>
          </a:xfrm>
        </p:spPr>
        <p:txBody>
          <a:bodyPr/>
          <a:lstStyle/>
          <a:p>
            <a:r>
              <a:rPr lang="et-EE" sz="1200" b="1" dirty="0" smtClean="0">
                <a:solidFill>
                  <a:schemeClr val="tx1"/>
                </a:solidFill>
              </a:rPr>
              <a:t>14-16.06.2012</a:t>
            </a:r>
            <a:endParaRPr lang="et-EE" sz="1200" b="1" dirty="0">
              <a:solidFill>
                <a:schemeClr val="tx1"/>
              </a:solidFill>
            </a:endParaRPr>
          </a:p>
        </p:txBody>
      </p:sp>
      <p:sp>
        <p:nvSpPr>
          <p:cNvPr id="5" name="Slaidinumbri kohatäide 4"/>
          <p:cNvSpPr>
            <a:spLocks noGrp="1"/>
          </p:cNvSpPr>
          <p:nvPr>
            <p:ph type="sldNum" sz="quarter" idx="12"/>
          </p:nvPr>
        </p:nvSpPr>
        <p:spPr>
          <a:xfrm>
            <a:off x="8610599" y="6416675"/>
            <a:ext cx="468775" cy="365125"/>
          </a:xfrm>
        </p:spPr>
        <p:txBody>
          <a:bodyPr/>
          <a:lstStyle/>
          <a:p>
            <a:fld id="{427650CF-7B6C-461A-A1C1-31222103A3B1}" type="slidenum">
              <a:rPr lang="et-EE" b="1" smtClean="0">
                <a:solidFill>
                  <a:schemeClr val="tx1"/>
                </a:solidFill>
              </a:rPr>
              <a:pPr/>
              <a:t>21</a:t>
            </a:fld>
            <a:endParaRPr lang="et-EE" b="1">
              <a:solidFill>
                <a:schemeClr val="tx1"/>
              </a:solidFill>
            </a:endParaRPr>
          </a:p>
        </p:txBody>
      </p:sp>
      <p:sp>
        <p:nvSpPr>
          <p:cNvPr id="6" name="Jaluse kohatäide 5"/>
          <p:cNvSpPr>
            <a:spLocks noGrp="1"/>
          </p:cNvSpPr>
          <p:nvPr>
            <p:ph type="ftr" sz="quarter" idx="11"/>
          </p:nvPr>
        </p:nvSpPr>
        <p:spPr>
          <a:xfrm>
            <a:off x="381000" y="6400800"/>
            <a:ext cx="6781800" cy="3651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Tree>
    <p:extLst>
      <p:ext uri="{BB962C8B-B14F-4D97-AF65-F5344CB8AC3E}">
        <p14:creationId xmlns="" xmlns:p14="http://schemas.microsoft.com/office/powerpoint/2010/main" val="9501766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n-GB" sz="4400" b="1" dirty="0" smtClean="0">
                <a:solidFill>
                  <a:srgbClr val="66FF33"/>
                </a:solidFill>
              </a:rPr>
              <a:t>Similarities</a:t>
            </a:r>
            <a:r>
              <a:rPr lang="et-EE" sz="4400" b="1" dirty="0" smtClean="0">
                <a:solidFill>
                  <a:srgbClr val="66FF33"/>
                </a:solidFill>
              </a:rPr>
              <a:t>. Vol 2</a:t>
            </a:r>
            <a:endParaRPr lang="et-EE" sz="4400" dirty="0"/>
          </a:p>
        </p:txBody>
      </p:sp>
      <p:sp>
        <p:nvSpPr>
          <p:cNvPr id="3" name="Sisu kohatäide 2"/>
          <p:cNvSpPr>
            <a:spLocks noGrp="1"/>
          </p:cNvSpPr>
          <p:nvPr>
            <p:ph idx="1"/>
          </p:nvPr>
        </p:nvSpPr>
        <p:spPr>
          <a:xfrm>
            <a:off x="762000" y="1295400"/>
            <a:ext cx="8077200" cy="4724400"/>
          </a:xfrm>
        </p:spPr>
        <p:txBody>
          <a:bodyPr>
            <a:normAutofit/>
          </a:bodyPr>
          <a:lstStyle/>
          <a:p>
            <a:pPr lvl="0"/>
            <a:r>
              <a:rPr lang="en-US" b="1" dirty="0" smtClean="0"/>
              <a:t>Subordinated to lifecycle, </a:t>
            </a:r>
            <a:endParaRPr lang="et-EE" b="1" dirty="0" smtClean="0"/>
          </a:p>
          <a:p>
            <a:pPr lvl="1"/>
            <a:r>
              <a:rPr lang="en-US" b="1" dirty="0" smtClean="0"/>
              <a:t>economical (50 years) and </a:t>
            </a:r>
            <a:endParaRPr lang="et-EE" b="1" dirty="0" smtClean="0"/>
          </a:p>
          <a:p>
            <a:pPr lvl="1"/>
            <a:r>
              <a:rPr lang="en-US" b="1" dirty="0" smtClean="0"/>
              <a:t>physical (up till 200-300 years) </a:t>
            </a:r>
            <a:r>
              <a:rPr lang="et-EE" b="1" dirty="0" smtClean="0"/>
              <a:t>- </a:t>
            </a:r>
            <a:r>
              <a:rPr lang="et-EE" b="1" dirty="0" err="1" smtClean="0"/>
              <a:t>buildings</a:t>
            </a:r>
            <a:endParaRPr lang="et-EE" dirty="0" smtClean="0"/>
          </a:p>
          <a:p>
            <a:pPr lvl="0"/>
            <a:r>
              <a:rPr lang="en-GB" b="1" dirty="0" smtClean="0"/>
              <a:t>Changeable in time </a:t>
            </a:r>
          </a:p>
          <a:p>
            <a:pPr lvl="0"/>
            <a:r>
              <a:rPr lang="en-GB" b="1" dirty="0" smtClean="0"/>
              <a:t>Open to changes in surrounding environment</a:t>
            </a:r>
          </a:p>
          <a:p>
            <a:pPr lvl="0"/>
            <a:r>
              <a:rPr lang="en-GB" b="1" dirty="0" smtClean="0"/>
              <a:t>Sensitive to legal situation</a:t>
            </a:r>
          </a:p>
          <a:p>
            <a:pPr lvl="0"/>
            <a:r>
              <a:rPr lang="en-GB" b="1" dirty="0" smtClean="0"/>
              <a:t>Permanent </a:t>
            </a:r>
            <a:r>
              <a:rPr lang="en-GB" b="1" dirty="0" err="1" smtClean="0"/>
              <a:t>maintenace</a:t>
            </a:r>
            <a:r>
              <a:rPr lang="en-GB" b="1" dirty="0" smtClean="0"/>
              <a:t> procedures are required</a:t>
            </a:r>
            <a:endParaRPr lang="en-GB" dirty="0" smtClean="0"/>
          </a:p>
          <a:p>
            <a:endParaRPr lang="et-EE" dirty="0"/>
          </a:p>
        </p:txBody>
      </p:sp>
      <p:sp>
        <p:nvSpPr>
          <p:cNvPr id="4" name="Kuupäeva kohatäide 3"/>
          <p:cNvSpPr>
            <a:spLocks noGrp="1"/>
          </p:cNvSpPr>
          <p:nvPr>
            <p:ph type="dt" sz="half" idx="10"/>
          </p:nvPr>
        </p:nvSpPr>
        <p:spPr>
          <a:xfrm>
            <a:off x="7086600" y="6416675"/>
            <a:ext cx="1578014" cy="441325"/>
          </a:xfrm>
        </p:spPr>
        <p:txBody>
          <a:bodyPr/>
          <a:lstStyle/>
          <a:p>
            <a:r>
              <a:rPr lang="et-EE" sz="1200" b="1" dirty="0" smtClean="0">
                <a:solidFill>
                  <a:schemeClr val="tx1"/>
                </a:solidFill>
              </a:rPr>
              <a:t>14-16.06.2012</a:t>
            </a:r>
            <a:endParaRPr lang="et-EE" sz="1200" b="1" dirty="0">
              <a:solidFill>
                <a:schemeClr val="tx1"/>
              </a:solidFill>
            </a:endParaRPr>
          </a:p>
        </p:txBody>
      </p:sp>
      <p:sp>
        <p:nvSpPr>
          <p:cNvPr id="5" name="Slaidinumbri kohatäide 4"/>
          <p:cNvSpPr>
            <a:spLocks noGrp="1"/>
          </p:cNvSpPr>
          <p:nvPr>
            <p:ph type="sldNum" sz="quarter" idx="12"/>
          </p:nvPr>
        </p:nvSpPr>
        <p:spPr>
          <a:xfrm>
            <a:off x="8610599" y="6416675"/>
            <a:ext cx="468775" cy="365125"/>
          </a:xfrm>
        </p:spPr>
        <p:txBody>
          <a:bodyPr/>
          <a:lstStyle/>
          <a:p>
            <a:fld id="{427650CF-7B6C-461A-A1C1-31222103A3B1}" type="slidenum">
              <a:rPr lang="et-EE" b="1" smtClean="0">
                <a:solidFill>
                  <a:schemeClr val="tx1"/>
                </a:solidFill>
              </a:rPr>
              <a:pPr/>
              <a:t>22</a:t>
            </a:fld>
            <a:endParaRPr lang="et-EE" b="1">
              <a:solidFill>
                <a:schemeClr val="tx1"/>
              </a:solidFill>
            </a:endParaRPr>
          </a:p>
        </p:txBody>
      </p:sp>
      <p:sp>
        <p:nvSpPr>
          <p:cNvPr id="6" name="Jaluse kohatäide 5"/>
          <p:cNvSpPr>
            <a:spLocks noGrp="1"/>
          </p:cNvSpPr>
          <p:nvPr>
            <p:ph type="ftr" sz="quarter" idx="11"/>
          </p:nvPr>
        </p:nvSpPr>
        <p:spPr>
          <a:xfrm>
            <a:off x="381000" y="6400800"/>
            <a:ext cx="6781800" cy="3651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Tree>
    <p:extLst>
      <p:ext uri="{BB962C8B-B14F-4D97-AF65-F5344CB8AC3E}">
        <p14:creationId xmlns="" xmlns:p14="http://schemas.microsoft.com/office/powerpoint/2010/main" val="9501766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n-GB" sz="4800" b="1" dirty="0" smtClean="0">
                <a:solidFill>
                  <a:srgbClr val="66FF33"/>
                </a:solidFill>
              </a:rPr>
              <a:t>Differences</a:t>
            </a:r>
            <a:r>
              <a:rPr lang="et-EE" sz="4800" b="1" dirty="0" smtClean="0">
                <a:solidFill>
                  <a:srgbClr val="66FF33"/>
                </a:solidFill>
              </a:rPr>
              <a:t>. Vol 1</a:t>
            </a:r>
            <a:r>
              <a:rPr lang="et-EE" sz="4400" dirty="0" smtClean="0"/>
              <a:t/>
            </a:r>
            <a:br>
              <a:rPr lang="et-EE" sz="4400" dirty="0" smtClean="0"/>
            </a:br>
            <a:endParaRPr lang="et-EE" sz="4400" dirty="0"/>
          </a:p>
        </p:txBody>
      </p:sp>
      <p:sp>
        <p:nvSpPr>
          <p:cNvPr id="3" name="Sisu kohatäide 2"/>
          <p:cNvSpPr>
            <a:spLocks noGrp="1"/>
          </p:cNvSpPr>
          <p:nvPr>
            <p:ph idx="1"/>
          </p:nvPr>
        </p:nvSpPr>
        <p:spPr>
          <a:xfrm>
            <a:off x="762000" y="1219200"/>
            <a:ext cx="8077200" cy="4800600"/>
          </a:xfrm>
        </p:spPr>
        <p:txBody>
          <a:bodyPr>
            <a:normAutofit/>
          </a:bodyPr>
          <a:lstStyle/>
          <a:p>
            <a:r>
              <a:rPr lang="en-GB" b="1" dirty="0" smtClean="0"/>
              <a:t>Methods applied for extracting</a:t>
            </a:r>
            <a:endParaRPr lang="et-EE" b="1" dirty="0" smtClean="0"/>
          </a:p>
          <a:p>
            <a:r>
              <a:rPr lang="en-GB" b="1" dirty="0" smtClean="0"/>
              <a:t>Different usage of results – loan security, economic objective</a:t>
            </a:r>
            <a:endParaRPr lang="et-EE" b="1" dirty="0" smtClean="0"/>
          </a:p>
          <a:p>
            <a:r>
              <a:rPr lang="en-GB" b="1" dirty="0" smtClean="0"/>
              <a:t>Different ownerships – different values approaches</a:t>
            </a:r>
            <a:endParaRPr lang="et-EE" b="1" dirty="0" smtClean="0"/>
          </a:p>
          <a:p>
            <a:r>
              <a:rPr lang="en-GB" b="1" dirty="0" smtClean="0"/>
              <a:t>Power institutions influences – ministries, departments </a:t>
            </a:r>
            <a:endParaRPr lang="et-EE" b="1" dirty="0" smtClean="0"/>
          </a:p>
          <a:p>
            <a:r>
              <a:rPr lang="en-GB" b="1" dirty="0" smtClean="0"/>
              <a:t>Parameters describing  the value are varying</a:t>
            </a:r>
          </a:p>
          <a:p>
            <a:r>
              <a:rPr lang="en-GB" b="1" dirty="0" smtClean="0"/>
              <a:t>Very different </a:t>
            </a:r>
            <a:r>
              <a:rPr lang="et-EE" b="1" dirty="0" smtClean="0"/>
              <a:t>p</a:t>
            </a:r>
            <a:r>
              <a:rPr lang="en-GB" b="1" dirty="0" err="1" smtClean="0"/>
              <a:t>rofessional</a:t>
            </a:r>
            <a:r>
              <a:rPr lang="en-GB" b="1" dirty="0" smtClean="0"/>
              <a:t> regulation</a:t>
            </a:r>
          </a:p>
          <a:p>
            <a:endParaRPr lang="et-EE" b="1" dirty="0" smtClean="0"/>
          </a:p>
          <a:p>
            <a:endParaRPr lang="et-EE" dirty="0"/>
          </a:p>
        </p:txBody>
      </p:sp>
      <p:sp>
        <p:nvSpPr>
          <p:cNvPr id="4" name="Kuupäeva kohatäide 3"/>
          <p:cNvSpPr>
            <a:spLocks noGrp="1"/>
          </p:cNvSpPr>
          <p:nvPr>
            <p:ph type="dt" sz="half" idx="10"/>
          </p:nvPr>
        </p:nvSpPr>
        <p:spPr>
          <a:xfrm>
            <a:off x="7086600" y="6416675"/>
            <a:ext cx="1578014" cy="441325"/>
          </a:xfrm>
        </p:spPr>
        <p:txBody>
          <a:bodyPr/>
          <a:lstStyle/>
          <a:p>
            <a:r>
              <a:rPr lang="et-EE" sz="1200" b="1" dirty="0" smtClean="0">
                <a:solidFill>
                  <a:schemeClr val="tx1"/>
                </a:solidFill>
              </a:rPr>
              <a:t>14-16.06.2012</a:t>
            </a:r>
            <a:endParaRPr lang="et-EE" sz="1200" b="1" dirty="0">
              <a:solidFill>
                <a:schemeClr val="tx1"/>
              </a:solidFill>
            </a:endParaRPr>
          </a:p>
        </p:txBody>
      </p:sp>
      <p:sp>
        <p:nvSpPr>
          <p:cNvPr id="5" name="Slaidinumbri kohatäide 4"/>
          <p:cNvSpPr>
            <a:spLocks noGrp="1"/>
          </p:cNvSpPr>
          <p:nvPr>
            <p:ph type="sldNum" sz="quarter" idx="12"/>
          </p:nvPr>
        </p:nvSpPr>
        <p:spPr>
          <a:xfrm>
            <a:off x="8610599" y="6416675"/>
            <a:ext cx="468775" cy="365125"/>
          </a:xfrm>
        </p:spPr>
        <p:txBody>
          <a:bodyPr/>
          <a:lstStyle/>
          <a:p>
            <a:fld id="{427650CF-7B6C-461A-A1C1-31222103A3B1}" type="slidenum">
              <a:rPr lang="et-EE" b="1" smtClean="0">
                <a:solidFill>
                  <a:schemeClr val="tx1"/>
                </a:solidFill>
              </a:rPr>
              <a:pPr/>
              <a:t>23</a:t>
            </a:fld>
            <a:endParaRPr lang="et-EE" b="1">
              <a:solidFill>
                <a:schemeClr val="tx1"/>
              </a:solidFill>
            </a:endParaRPr>
          </a:p>
        </p:txBody>
      </p:sp>
      <p:sp>
        <p:nvSpPr>
          <p:cNvPr id="6" name="Jaluse kohatäide 5"/>
          <p:cNvSpPr>
            <a:spLocks noGrp="1"/>
          </p:cNvSpPr>
          <p:nvPr>
            <p:ph type="ftr" sz="quarter" idx="11"/>
          </p:nvPr>
        </p:nvSpPr>
        <p:spPr>
          <a:xfrm>
            <a:off x="381000" y="6400800"/>
            <a:ext cx="6781800" cy="3651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Tree>
    <p:extLst>
      <p:ext uri="{BB962C8B-B14F-4D97-AF65-F5344CB8AC3E}">
        <p14:creationId xmlns="" xmlns:p14="http://schemas.microsoft.com/office/powerpoint/2010/main" val="9501766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n-GB" sz="4800" b="1" dirty="0" smtClean="0">
                <a:solidFill>
                  <a:srgbClr val="66FF33"/>
                </a:solidFill>
              </a:rPr>
              <a:t>Differences</a:t>
            </a:r>
            <a:r>
              <a:rPr lang="et-EE" sz="4800" b="1" dirty="0" smtClean="0">
                <a:solidFill>
                  <a:srgbClr val="66FF33"/>
                </a:solidFill>
              </a:rPr>
              <a:t>. Vol 2</a:t>
            </a:r>
            <a:endParaRPr lang="et-EE" sz="4800" dirty="0"/>
          </a:p>
        </p:txBody>
      </p:sp>
      <p:sp>
        <p:nvSpPr>
          <p:cNvPr id="3" name="Sisu kohatäide 2"/>
          <p:cNvSpPr>
            <a:spLocks noGrp="1"/>
          </p:cNvSpPr>
          <p:nvPr>
            <p:ph idx="1"/>
          </p:nvPr>
        </p:nvSpPr>
        <p:spPr>
          <a:xfrm>
            <a:off x="838200" y="1371600"/>
            <a:ext cx="8077200" cy="4953000"/>
          </a:xfrm>
        </p:spPr>
        <p:txBody>
          <a:bodyPr>
            <a:normAutofit/>
          </a:bodyPr>
          <a:lstStyle/>
          <a:p>
            <a:r>
              <a:rPr lang="en-GB" b="1" dirty="0" smtClean="0"/>
              <a:t>Influence of the Structure of holding </a:t>
            </a:r>
          </a:p>
          <a:p>
            <a:r>
              <a:rPr lang="en-GB" b="1" dirty="0" smtClean="0"/>
              <a:t>Chronological extent (amplitude)</a:t>
            </a:r>
          </a:p>
          <a:p>
            <a:r>
              <a:rPr lang="en-GB" b="1" dirty="0" smtClean="0"/>
              <a:t>Extracted value - non economic</a:t>
            </a:r>
          </a:p>
          <a:p>
            <a:r>
              <a:rPr lang="en-GB" b="1" dirty="0" smtClean="0"/>
              <a:t>Different types of extracted value – </a:t>
            </a:r>
            <a:endParaRPr lang="et-EE" b="1" dirty="0" smtClean="0"/>
          </a:p>
          <a:p>
            <a:pPr lvl="1"/>
            <a:r>
              <a:rPr lang="en-GB" sz="2800" b="1" dirty="0" smtClean="0"/>
              <a:t>special value, compensation value, investment value, synergetic value, fair value, market value, insurance value, ordinary value, </a:t>
            </a:r>
            <a:endParaRPr lang="et-EE" sz="2800" b="1" dirty="0" smtClean="0"/>
          </a:p>
          <a:p>
            <a:pPr lvl="1"/>
            <a:r>
              <a:rPr lang="en-GB" sz="2800" b="1" dirty="0" smtClean="0"/>
              <a:t>earlier applied - owners value i.e value in use </a:t>
            </a:r>
          </a:p>
        </p:txBody>
      </p:sp>
      <p:sp>
        <p:nvSpPr>
          <p:cNvPr id="4" name="Kuupäeva kohatäide 3"/>
          <p:cNvSpPr>
            <a:spLocks noGrp="1"/>
          </p:cNvSpPr>
          <p:nvPr>
            <p:ph type="dt" sz="half" idx="10"/>
          </p:nvPr>
        </p:nvSpPr>
        <p:spPr>
          <a:xfrm>
            <a:off x="7086600" y="6416675"/>
            <a:ext cx="1578014" cy="441325"/>
          </a:xfrm>
        </p:spPr>
        <p:txBody>
          <a:bodyPr/>
          <a:lstStyle/>
          <a:p>
            <a:r>
              <a:rPr lang="et-EE" sz="1200" b="1" dirty="0" smtClean="0">
                <a:solidFill>
                  <a:schemeClr val="tx1"/>
                </a:solidFill>
              </a:rPr>
              <a:t>14-16.06.2012</a:t>
            </a:r>
            <a:endParaRPr lang="et-EE" sz="1200" b="1" dirty="0">
              <a:solidFill>
                <a:schemeClr val="tx1"/>
              </a:solidFill>
            </a:endParaRPr>
          </a:p>
        </p:txBody>
      </p:sp>
      <p:sp>
        <p:nvSpPr>
          <p:cNvPr id="5" name="Slaidinumbri kohatäide 4"/>
          <p:cNvSpPr>
            <a:spLocks noGrp="1"/>
          </p:cNvSpPr>
          <p:nvPr>
            <p:ph type="sldNum" sz="quarter" idx="12"/>
          </p:nvPr>
        </p:nvSpPr>
        <p:spPr>
          <a:xfrm>
            <a:off x="8610599" y="6416675"/>
            <a:ext cx="468775" cy="365125"/>
          </a:xfrm>
        </p:spPr>
        <p:txBody>
          <a:bodyPr/>
          <a:lstStyle/>
          <a:p>
            <a:fld id="{427650CF-7B6C-461A-A1C1-31222103A3B1}" type="slidenum">
              <a:rPr lang="et-EE" b="1" smtClean="0">
                <a:solidFill>
                  <a:schemeClr val="tx1"/>
                </a:solidFill>
              </a:rPr>
              <a:pPr/>
              <a:t>24</a:t>
            </a:fld>
            <a:endParaRPr lang="et-EE" b="1">
              <a:solidFill>
                <a:schemeClr val="tx1"/>
              </a:solidFill>
            </a:endParaRPr>
          </a:p>
        </p:txBody>
      </p:sp>
      <p:sp>
        <p:nvSpPr>
          <p:cNvPr id="6" name="Jaluse kohatäide 5"/>
          <p:cNvSpPr>
            <a:spLocks noGrp="1"/>
          </p:cNvSpPr>
          <p:nvPr>
            <p:ph type="ftr" sz="quarter" idx="11"/>
          </p:nvPr>
        </p:nvSpPr>
        <p:spPr>
          <a:xfrm>
            <a:off x="381000" y="6400800"/>
            <a:ext cx="6781800" cy="3651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Tree>
    <p:extLst>
      <p:ext uri="{BB962C8B-B14F-4D97-AF65-F5344CB8AC3E}">
        <p14:creationId xmlns="" xmlns:p14="http://schemas.microsoft.com/office/powerpoint/2010/main" val="9501766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t-EE" sz="4400" b="1" dirty="0" err="1" smtClean="0">
                <a:solidFill>
                  <a:srgbClr val="66FF33"/>
                </a:solidFill>
              </a:rPr>
              <a:t>About</a:t>
            </a:r>
            <a:r>
              <a:rPr lang="et-EE" sz="4400" b="1" dirty="0" smtClean="0">
                <a:solidFill>
                  <a:srgbClr val="66FF33"/>
                </a:solidFill>
              </a:rPr>
              <a:t> </a:t>
            </a:r>
            <a:r>
              <a:rPr lang="et-EE" sz="4400" b="1" dirty="0" err="1" smtClean="0">
                <a:solidFill>
                  <a:srgbClr val="66FF33"/>
                </a:solidFill>
              </a:rPr>
              <a:t>the</a:t>
            </a:r>
            <a:r>
              <a:rPr lang="et-EE" sz="4400" b="1" dirty="0" smtClean="0">
                <a:solidFill>
                  <a:srgbClr val="66FF33"/>
                </a:solidFill>
              </a:rPr>
              <a:t> </a:t>
            </a:r>
            <a:r>
              <a:rPr lang="et-EE" sz="4400" b="1" dirty="0" err="1" smtClean="0">
                <a:solidFill>
                  <a:srgbClr val="66FF33"/>
                </a:solidFill>
              </a:rPr>
              <a:t>situation</a:t>
            </a:r>
            <a:endParaRPr lang="et-EE" sz="4400" dirty="0"/>
          </a:p>
        </p:txBody>
      </p:sp>
      <p:sp>
        <p:nvSpPr>
          <p:cNvPr id="3" name="Sisu kohatäide 2"/>
          <p:cNvSpPr>
            <a:spLocks noGrp="1"/>
          </p:cNvSpPr>
          <p:nvPr>
            <p:ph idx="1"/>
          </p:nvPr>
        </p:nvSpPr>
        <p:spPr>
          <a:xfrm>
            <a:off x="533400" y="1219200"/>
            <a:ext cx="8077200" cy="4876800"/>
          </a:xfrm>
        </p:spPr>
        <p:txBody>
          <a:bodyPr>
            <a:normAutofit/>
          </a:bodyPr>
          <a:lstStyle/>
          <a:p>
            <a:r>
              <a:rPr lang="en-GB" dirty="0" smtClean="0"/>
              <a:t>The questionary  is on the way. Based on the involved parties of procedure</a:t>
            </a:r>
          </a:p>
          <a:p>
            <a:r>
              <a:rPr lang="en-GB" dirty="0" smtClean="0"/>
              <a:t>Co-operation  for deeper and </a:t>
            </a:r>
            <a:r>
              <a:rPr lang="en-GB" dirty="0" err="1" smtClean="0"/>
              <a:t>profounded</a:t>
            </a:r>
            <a:r>
              <a:rPr lang="en-GB" dirty="0" smtClean="0"/>
              <a:t> layout with</a:t>
            </a:r>
          </a:p>
          <a:p>
            <a:pPr>
              <a:buNone/>
            </a:pPr>
            <a:r>
              <a:rPr lang="en-GB" dirty="0" smtClean="0">
                <a:sym typeface="Wingdings"/>
              </a:rPr>
              <a:t>	 professor  Sepp  -landscape application</a:t>
            </a:r>
          </a:p>
          <a:p>
            <a:pPr>
              <a:buNone/>
            </a:pPr>
            <a:r>
              <a:rPr lang="en-GB" dirty="0" smtClean="0">
                <a:sym typeface="Wingdings"/>
              </a:rPr>
              <a:t>	assistant professor  Lang – forest valuation</a:t>
            </a:r>
          </a:p>
          <a:p>
            <a:pPr>
              <a:buNone/>
            </a:pPr>
            <a:r>
              <a:rPr lang="en-GB" dirty="0" smtClean="0">
                <a:sym typeface="Wingdings"/>
              </a:rPr>
              <a:t>	 Goal – paper for journal “Baltic forestry” or “Land use”</a:t>
            </a:r>
          </a:p>
          <a:p>
            <a:pPr>
              <a:buNone/>
            </a:pPr>
            <a:endParaRPr lang="et-EE" dirty="0" smtClean="0"/>
          </a:p>
          <a:p>
            <a:endParaRPr lang="et-EE" dirty="0" smtClean="0"/>
          </a:p>
          <a:p>
            <a:pPr>
              <a:buClr>
                <a:srgbClr val="FF0000"/>
              </a:buClr>
              <a:buSzPct val="110000"/>
              <a:buFont typeface="Wingdings" pitchFamily="2" charset="2"/>
              <a:buChar char=""/>
            </a:pPr>
            <a:endParaRPr lang="et-EE" dirty="0"/>
          </a:p>
        </p:txBody>
      </p:sp>
      <p:sp>
        <p:nvSpPr>
          <p:cNvPr id="4" name="Kuupäeva kohatäide 3"/>
          <p:cNvSpPr>
            <a:spLocks noGrp="1"/>
          </p:cNvSpPr>
          <p:nvPr>
            <p:ph type="dt" sz="half" idx="10"/>
          </p:nvPr>
        </p:nvSpPr>
        <p:spPr>
          <a:xfrm>
            <a:off x="7086600" y="6416675"/>
            <a:ext cx="1578014" cy="441325"/>
          </a:xfrm>
        </p:spPr>
        <p:txBody>
          <a:bodyPr/>
          <a:lstStyle/>
          <a:p>
            <a:r>
              <a:rPr lang="et-EE" sz="1200" b="1" dirty="0" smtClean="0">
                <a:solidFill>
                  <a:schemeClr val="tx1"/>
                </a:solidFill>
              </a:rPr>
              <a:t>14-16.06.2012</a:t>
            </a:r>
            <a:endParaRPr lang="et-EE" sz="1200" b="1" dirty="0">
              <a:solidFill>
                <a:schemeClr val="tx1"/>
              </a:solidFill>
            </a:endParaRPr>
          </a:p>
        </p:txBody>
      </p:sp>
      <p:sp>
        <p:nvSpPr>
          <p:cNvPr id="5" name="Slaidinumbri kohatäide 4"/>
          <p:cNvSpPr>
            <a:spLocks noGrp="1"/>
          </p:cNvSpPr>
          <p:nvPr>
            <p:ph type="sldNum" sz="quarter" idx="12"/>
          </p:nvPr>
        </p:nvSpPr>
        <p:spPr>
          <a:xfrm>
            <a:off x="8610599" y="6416675"/>
            <a:ext cx="468775" cy="365125"/>
          </a:xfrm>
        </p:spPr>
        <p:txBody>
          <a:bodyPr/>
          <a:lstStyle/>
          <a:p>
            <a:fld id="{427650CF-7B6C-461A-A1C1-31222103A3B1}" type="slidenum">
              <a:rPr lang="et-EE" b="1" smtClean="0">
                <a:solidFill>
                  <a:schemeClr val="tx1"/>
                </a:solidFill>
              </a:rPr>
              <a:pPr/>
              <a:t>25</a:t>
            </a:fld>
            <a:endParaRPr lang="et-EE" b="1">
              <a:solidFill>
                <a:schemeClr val="tx1"/>
              </a:solidFill>
            </a:endParaRPr>
          </a:p>
        </p:txBody>
      </p:sp>
      <p:sp>
        <p:nvSpPr>
          <p:cNvPr id="6" name="Jaluse kohatäide 5"/>
          <p:cNvSpPr>
            <a:spLocks noGrp="1"/>
          </p:cNvSpPr>
          <p:nvPr>
            <p:ph type="ftr" sz="quarter" idx="11"/>
          </p:nvPr>
        </p:nvSpPr>
        <p:spPr>
          <a:xfrm>
            <a:off x="381000" y="6400800"/>
            <a:ext cx="6781800" cy="3651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Tree>
    <p:extLst>
      <p:ext uri="{BB962C8B-B14F-4D97-AF65-F5344CB8AC3E}">
        <p14:creationId xmlns="" xmlns:p14="http://schemas.microsoft.com/office/powerpoint/2010/main" val="9501766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772400" cy="914400"/>
          </a:xfrm>
        </p:spPr>
        <p:txBody>
          <a:bodyPr/>
          <a:lstStyle/>
          <a:p>
            <a:r>
              <a:rPr lang="en-US" sz="4400" b="1" dirty="0" err="1" smtClean="0">
                <a:solidFill>
                  <a:srgbClr val="66FF33"/>
                </a:solidFill>
              </a:rPr>
              <a:t>Refererences</a:t>
            </a:r>
            <a:r>
              <a:rPr lang="et-EE" dirty="0" smtClean="0"/>
              <a:t> </a:t>
            </a:r>
            <a:endParaRPr lang="et-EE" dirty="0"/>
          </a:p>
        </p:txBody>
      </p:sp>
      <p:sp>
        <p:nvSpPr>
          <p:cNvPr id="3" name="Content Placeholder 2"/>
          <p:cNvSpPr>
            <a:spLocks noGrp="1"/>
          </p:cNvSpPr>
          <p:nvPr>
            <p:ph idx="1"/>
          </p:nvPr>
        </p:nvSpPr>
        <p:spPr>
          <a:xfrm>
            <a:off x="533400" y="990600"/>
            <a:ext cx="8305800" cy="5486400"/>
          </a:xfrm>
        </p:spPr>
        <p:txBody>
          <a:bodyPr>
            <a:normAutofit fontScale="70000" lnSpcReduction="20000"/>
          </a:bodyPr>
          <a:lstStyle/>
          <a:p>
            <a:pPr marL="582930" indent="-514350">
              <a:buFont typeface="+mj-lt"/>
              <a:buAutoNum type="arabicPeriod"/>
            </a:pPr>
            <a:r>
              <a:rPr lang="en-GB" sz="2300" b="1" dirty="0" err="1" smtClean="0"/>
              <a:t>Encyclopedia</a:t>
            </a:r>
            <a:r>
              <a:rPr lang="en-GB" sz="2300" b="1" dirty="0" smtClean="0"/>
              <a:t> of real estate terms : based on American and English practice, with terms from the Commonwealth as well as the civil law, Scots, and French law / Damien Abbott London ; Washington, DC : Delta Alpha, c2000</a:t>
            </a:r>
            <a:endParaRPr lang="et-EE" sz="2300" b="1" dirty="0" smtClean="0"/>
          </a:p>
          <a:p>
            <a:pPr marL="582930" indent="-514350">
              <a:buFont typeface="+mj-lt"/>
              <a:buAutoNum type="arabicPeriod"/>
            </a:pPr>
            <a:r>
              <a:rPr lang="et-EE" sz="2300" b="1" dirty="0" err="1" smtClean="0"/>
              <a:t>Enemark</a:t>
            </a:r>
            <a:r>
              <a:rPr lang="et-EE" sz="2300" b="1" dirty="0" smtClean="0"/>
              <a:t>, S. </a:t>
            </a:r>
            <a:r>
              <a:rPr lang="et-EE" sz="2300" b="1" dirty="0" err="1" smtClean="0"/>
              <a:t>Educating</a:t>
            </a:r>
            <a:r>
              <a:rPr lang="et-EE" sz="2300" b="1" dirty="0" smtClean="0"/>
              <a:t> </a:t>
            </a:r>
            <a:r>
              <a:rPr lang="et-EE" sz="2300" b="1" dirty="0" err="1" smtClean="0"/>
              <a:t>Suveyors</a:t>
            </a:r>
            <a:r>
              <a:rPr lang="et-EE" sz="2300" b="1" dirty="0" smtClean="0"/>
              <a:t> </a:t>
            </a:r>
            <a:r>
              <a:rPr lang="et-EE" sz="2300" b="1" dirty="0" err="1" smtClean="0"/>
              <a:t>for</a:t>
            </a:r>
            <a:r>
              <a:rPr lang="et-EE" sz="2300" b="1" dirty="0" smtClean="0"/>
              <a:t> </a:t>
            </a:r>
            <a:r>
              <a:rPr lang="et-EE" sz="2300" b="1" dirty="0" err="1" smtClean="0"/>
              <a:t>Land</a:t>
            </a:r>
            <a:r>
              <a:rPr lang="et-EE" sz="2300" b="1" dirty="0" smtClean="0"/>
              <a:t> </a:t>
            </a:r>
            <a:r>
              <a:rPr lang="et-EE" sz="2300" b="1" dirty="0" err="1" smtClean="0"/>
              <a:t>Management</a:t>
            </a:r>
            <a:r>
              <a:rPr lang="et-EE" sz="2300" b="1" dirty="0" smtClean="0"/>
              <a:t>, FIG; </a:t>
            </a:r>
            <a:r>
              <a:rPr lang="et-EE" sz="2300" b="1" dirty="0" err="1" smtClean="0"/>
              <a:t>Com</a:t>
            </a:r>
            <a:r>
              <a:rPr lang="et-EE" sz="2300" b="1" dirty="0" smtClean="0"/>
              <a:t> 2 sysmposium18-20.10.2000</a:t>
            </a:r>
          </a:p>
          <a:p>
            <a:pPr marL="582930" indent="-514350">
              <a:buFont typeface="+mj-lt"/>
              <a:buAutoNum type="arabicPeriod"/>
            </a:pPr>
            <a:r>
              <a:rPr lang="et-EE" sz="2300" b="1" dirty="0" smtClean="0"/>
              <a:t>Real </a:t>
            </a:r>
            <a:r>
              <a:rPr lang="et-EE" sz="2300" b="1" dirty="0" err="1" smtClean="0"/>
              <a:t>estate</a:t>
            </a:r>
            <a:r>
              <a:rPr lang="et-EE" sz="2300" b="1" dirty="0" smtClean="0"/>
              <a:t> </a:t>
            </a:r>
            <a:r>
              <a:rPr lang="et-EE" sz="2300" b="1" dirty="0" err="1" smtClean="0"/>
              <a:t>valuation</a:t>
            </a:r>
            <a:r>
              <a:rPr lang="et-EE" sz="2300" b="1" dirty="0" smtClean="0"/>
              <a:t> </a:t>
            </a:r>
            <a:r>
              <a:rPr lang="et-EE" sz="2300" b="1" dirty="0" err="1" smtClean="0"/>
              <a:t>theory</a:t>
            </a:r>
            <a:r>
              <a:rPr lang="et-EE" sz="2300" b="1" dirty="0" smtClean="0"/>
              <a:t>/ </a:t>
            </a:r>
            <a:r>
              <a:rPr lang="et-EE" sz="2300" b="1" dirty="0" err="1" smtClean="0"/>
              <a:t>edited</a:t>
            </a:r>
            <a:r>
              <a:rPr lang="et-EE" sz="2300" b="1" dirty="0" smtClean="0"/>
              <a:t> </a:t>
            </a:r>
            <a:r>
              <a:rPr lang="et-EE" sz="2300" b="1" dirty="0" err="1" smtClean="0"/>
              <a:t>by</a:t>
            </a:r>
            <a:r>
              <a:rPr lang="et-EE" sz="2300" b="1" dirty="0" smtClean="0"/>
              <a:t> </a:t>
            </a:r>
            <a:r>
              <a:rPr lang="et-EE" sz="2300" b="1" dirty="0" err="1" smtClean="0"/>
              <a:t>Ko</a:t>
            </a:r>
            <a:r>
              <a:rPr lang="et-EE" sz="2300" b="1" dirty="0" smtClean="0"/>
              <a:t> </a:t>
            </a:r>
            <a:r>
              <a:rPr lang="et-EE" sz="2300" b="1" dirty="0" err="1" smtClean="0"/>
              <a:t>Wang</a:t>
            </a:r>
            <a:r>
              <a:rPr lang="et-EE" sz="2300" b="1" dirty="0" smtClean="0"/>
              <a:t> and </a:t>
            </a:r>
            <a:r>
              <a:rPr lang="et-EE" sz="2300" b="1" dirty="0" err="1" smtClean="0"/>
              <a:t>Marvin</a:t>
            </a:r>
            <a:r>
              <a:rPr lang="et-EE" sz="2300" b="1" dirty="0" smtClean="0"/>
              <a:t> L. </a:t>
            </a:r>
            <a:r>
              <a:rPr lang="et-EE" sz="2300" b="1" dirty="0" err="1" smtClean="0"/>
              <a:t>Wolverton</a:t>
            </a:r>
            <a:r>
              <a:rPr lang="et-EE" sz="2300" b="1" dirty="0" smtClean="0"/>
              <a:t> Boston [etc.]: </a:t>
            </a:r>
            <a:r>
              <a:rPr lang="et-EE" sz="2300" b="1" dirty="0" err="1" smtClean="0"/>
              <a:t>Kluwer</a:t>
            </a:r>
            <a:r>
              <a:rPr lang="et-EE" sz="2300" b="1" dirty="0" smtClean="0"/>
              <a:t> </a:t>
            </a:r>
            <a:r>
              <a:rPr lang="et-EE" sz="2300" b="1" dirty="0" err="1" smtClean="0"/>
              <a:t>Academic</a:t>
            </a:r>
            <a:r>
              <a:rPr lang="et-EE" sz="2300" b="1" dirty="0" smtClean="0"/>
              <a:t> </a:t>
            </a:r>
            <a:r>
              <a:rPr lang="et-EE" sz="2300" b="1" dirty="0" err="1" smtClean="0"/>
              <a:t>Publishers</a:t>
            </a:r>
            <a:r>
              <a:rPr lang="et-EE" sz="2300" b="1" dirty="0" smtClean="0"/>
              <a:t>, 2002</a:t>
            </a:r>
          </a:p>
          <a:p>
            <a:pPr marL="582930" indent="-514350">
              <a:buFont typeface="+mj-lt"/>
              <a:buAutoNum type="arabicPeriod"/>
            </a:pPr>
            <a:r>
              <a:rPr lang="en-US" sz="2300" b="1" dirty="0" smtClean="0"/>
              <a:t>The Valuation of Property A Treatise on the Appraisal of Property for Different Legal Purposes. Volume I. By James C. </a:t>
            </a:r>
            <a:r>
              <a:rPr lang="en-US" sz="2300" b="1" dirty="0" err="1" smtClean="0"/>
              <a:t>Bonbright</a:t>
            </a:r>
            <a:r>
              <a:rPr lang="en-US" sz="2300" b="1" dirty="0" smtClean="0"/>
              <a:t>. McGraw-Hill Book Company, Inc. New York and London, 1937</a:t>
            </a:r>
            <a:endParaRPr lang="et-EE" sz="2300" b="1" dirty="0" smtClean="0"/>
          </a:p>
          <a:p>
            <a:pPr marL="582930" indent="-514350">
              <a:buFont typeface="+mj-lt"/>
              <a:buAutoNum type="arabicPeriod"/>
            </a:pPr>
            <a:r>
              <a:rPr lang="en-US" sz="2300" b="1" dirty="0" smtClean="0"/>
              <a:t>Real Estate Valuation. A Statement of the Appraisal problem and a Discussion of the Principles Involved in the Development of Valuation Methods by Frederick M. Babcock. University of Michigan, 1932</a:t>
            </a:r>
            <a:endParaRPr lang="et-EE" sz="2300" b="1" dirty="0" smtClean="0"/>
          </a:p>
          <a:p>
            <a:pPr marL="582930" indent="-514350">
              <a:buFont typeface="+mj-lt"/>
              <a:buAutoNum type="arabicPeriod"/>
            </a:pPr>
            <a:r>
              <a:rPr lang="et-EE" sz="2300" b="1" dirty="0" err="1" smtClean="0"/>
              <a:t>The</a:t>
            </a:r>
            <a:r>
              <a:rPr lang="et-EE" sz="2300" b="1" dirty="0" smtClean="0"/>
              <a:t> </a:t>
            </a:r>
            <a:r>
              <a:rPr lang="et-EE" sz="2300" b="1" dirty="0" err="1" smtClean="0"/>
              <a:t>Appraisal</a:t>
            </a:r>
            <a:r>
              <a:rPr lang="et-EE" sz="2300" b="1" dirty="0" smtClean="0"/>
              <a:t> </a:t>
            </a:r>
            <a:r>
              <a:rPr lang="et-EE" sz="2300" b="1" dirty="0" err="1" smtClean="0"/>
              <a:t>of</a:t>
            </a:r>
            <a:r>
              <a:rPr lang="et-EE" sz="2300" b="1" dirty="0" smtClean="0"/>
              <a:t> Real </a:t>
            </a:r>
            <a:r>
              <a:rPr lang="et-EE" sz="2300" b="1" dirty="0" err="1" smtClean="0"/>
              <a:t>Estate</a:t>
            </a:r>
            <a:r>
              <a:rPr lang="en-US" sz="2300" b="1" dirty="0" smtClean="0"/>
              <a:t> by Frederick M. Babcock.</a:t>
            </a:r>
            <a:r>
              <a:rPr lang="et-EE" sz="2300" b="1" dirty="0" smtClean="0"/>
              <a:t> B.S. New York </a:t>
            </a:r>
            <a:r>
              <a:rPr lang="et-EE" sz="2300" b="1" dirty="0" err="1" smtClean="0"/>
              <a:t>The</a:t>
            </a:r>
            <a:r>
              <a:rPr lang="et-EE" sz="2300" b="1" dirty="0" smtClean="0"/>
              <a:t> </a:t>
            </a:r>
            <a:r>
              <a:rPr lang="et-EE" sz="2300" b="1" dirty="0" err="1" smtClean="0"/>
              <a:t>MacMillan</a:t>
            </a:r>
            <a:r>
              <a:rPr lang="et-EE" sz="2300" b="1" dirty="0" smtClean="0"/>
              <a:t> Company,1924</a:t>
            </a:r>
          </a:p>
          <a:p>
            <a:pPr marL="582930" indent="-514350">
              <a:buFont typeface="+mj-lt"/>
              <a:buAutoNum type="arabicPeriod"/>
            </a:pPr>
            <a:r>
              <a:rPr lang="et-EE" sz="2300" b="1" dirty="0" smtClean="0"/>
              <a:t>Tõnisson, J. Liikumatu varanduse hindamisest Liivimaal. Postimees, </a:t>
            </a:r>
            <a:r>
              <a:rPr lang="et-EE" sz="2300" b="1" dirty="0" err="1" smtClean="0"/>
              <a:t>Jurjev</a:t>
            </a:r>
            <a:r>
              <a:rPr lang="et-EE" sz="2300" b="1" dirty="0" smtClean="0"/>
              <a:t>, 1902</a:t>
            </a:r>
          </a:p>
          <a:p>
            <a:pPr marL="582930" indent="-514350">
              <a:buFont typeface="+mj-lt"/>
              <a:buAutoNum type="arabicPeriod"/>
            </a:pPr>
            <a:r>
              <a:rPr lang="et-EE" sz="2300" b="1" dirty="0" smtClean="0"/>
              <a:t>Väljaspool linnu ja aleveid asuvate kinnisvarade hindmaise seadus. Riigi Teataja nr 23, 1927.a</a:t>
            </a:r>
          </a:p>
          <a:p>
            <a:pPr marL="582930" indent="-514350">
              <a:buFont typeface="+mj-lt"/>
              <a:buAutoNum type="arabicPeriod"/>
            </a:pPr>
            <a:r>
              <a:rPr lang="et-EE" sz="2300" b="1" dirty="0" smtClean="0"/>
              <a:t>International </a:t>
            </a:r>
            <a:r>
              <a:rPr lang="et-EE" sz="2300" b="1" dirty="0" err="1" smtClean="0"/>
              <a:t>Valuation</a:t>
            </a:r>
            <a:r>
              <a:rPr lang="et-EE" sz="2300" b="1" dirty="0" smtClean="0"/>
              <a:t> </a:t>
            </a:r>
            <a:r>
              <a:rPr lang="et-EE" sz="2300" b="1" dirty="0" err="1" smtClean="0"/>
              <a:t>Standards</a:t>
            </a:r>
            <a:r>
              <a:rPr lang="et-EE" sz="2300" b="1" dirty="0" smtClean="0"/>
              <a:t> 2011. International </a:t>
            </a:r>
            <a:r>
              <a:rPr lang="et-EE" sz="2300" b="1" dirty="0" err="1" smtClean="0"/>
              <a:t>Valuation</a:t>
            </a:r>
            <a:r>
              <a:rPr lang="et-EE" sz="2300" b="1" dirty="0" smtClean="0"/>
              <a:t> </a:t>
            </a:r>
            <a:r>
              <a:rPr lang="et-EE" sz="2300" b="1" dirty="0" err="1" smtClean="0"/>
              <a:t>Standards</a:t>
            </a:r>
            <a:r>
              <a:rPr lang="et-EE" sz="2300" b="1" dirty="0" smtClean="0"/>
              <a:t> </a:t>
            </a:r>
            <a:r>
              <a:rPr lang="et-EE" sz="2300" b="1" dirty="0" err="1" smtClean="0"/>
              <a:t>Council</a:t>
            </a:r>
            <a:r>
              <a:rPr lang="et-EE" sz="2300" b="1" dirty="0" smtClean="0"/>
              <a:t>, London 2011 </a:t>
            </a:r>
          </a:p>
          <a:p>
            <a:pPr marL="582930" indent="-514350">
              <a:buFont typeface="+mj-lt"/>
              <a:buAutoNum type="arabicPeriod"/>
            </a:pPr>
            <a:r>
              <a:rPr lang="et-EE" sz="2300" b="1" dirty="0" smtClean="0"/>
              <a:t>International </a:t>
            </a:r>
            <a:r>
              <a:rPr lang="et-EE" sz="2300" b="1" dirty="0" err="1" smtClean="0"/>
              <a:t>Valuation</a:t>
            </a:r>
            <a:r>
              <a:rPr lang="et-EE" sz="2300" b="1" dirty="0" smtClean="0"/>
              <a:t> </a:t>
            </a:r>
            <a:r>
              <a:rPr lang="et-EE" sz="2300" b="1" dirty="0" err="1" smtClean="0"/>
              <a:t>Standards</a:t>
            </a:r>
            <a:r>
              <a:rPr lang="et-EE" sz="2300" b="1" dirty="0" smtClean="0"/>
              <a:t>. </a:t>
            </a:r>
            <a:r>
              <a:rPr lang="et-EE" sz="2300" b="1" dirty="0" err="1" smtClean="0"/>
              <a:t>Eight</a:t>
            </a:r>
            <a:r>
              <a:rPr lang="et-EE" sz="2300" b="1" dirty="0" smtClean="0"/>
              <a:t> </a:t>
            </a:r>
            <a:r>
              <a:rPr lang="et-EE" sz="2300" b="1" dirty="0" err="1" smtClean="0"/>
              <a:t>Edition</a:t>
            </a:r>
            <a:r>
              <a:rPr lang="et-EE" sz="2300" b="1" dirty="0" smtClean="0"/>
              <a:t>. 2007. International </a:t>
            </a:r>
            <a:r>
              <a:rPr lang="et-EE" sz="2300" b="1" dirty="0" err="1" smtClean="0"/>
              <a:t>Valuation</a:t>
            </a:r>
            <a:r>
              <a:rPr lang="et-EE" sz="2300" b="1" dirty="0" smtClean="0"/>
              <a:t> </a:t>
            </a:r>
            <a:r>
              <a:rPr lang="et-EE" sz="2300" b="1" dirty="0" err="1" smtClean="0"/>
              <a:t>Standards</a:t>
            </a:r>
            <a:r>
              <a:rPr lang="et-EE" sz="2300" b="1" dirty="0" smtClean="0"/>
              <a:t> </a:t>
            </a:r>
            <a:r>
              <a:rPr lang="et-EE" sz="2300" b="1" dirty="0" err="1" smtClean="0"/>
              <a:t>Committee</a:t>
            </a:r>
            <a:r>
              <a:rPr lang="et-EE" sz="2300" b="1" dirty="0" smtClean="0"/>
              <a:t>, London 2007 </a:t>
            </a:r>
          </a:p>
          <a:p>
            <a:pPr marL="582930" indent="-514350">
              <a:buFont typeface="+mj-lt"/>
              <a:buAutoNum type="arabicPeriod"/>
            </a:pPr>
            <a:r>
              <a:rPr lang="en-GB" sz="2300" b="1" dirty="0" smtClean="0"/>
              <a:t>A </a:t>
            </a:r>
            <a:r>
              <a:rPr lang="en-GB" sz="2300" b="1" dirty="0" err="1" smtClean="0"/>
              <a:t>Valuer’s</a:t>
            </a:r>
            <a:r>
              <a:rPr lang="en-GB" sz="2300" b="1" dirty="0" smtClean="0"/>
              <a:t> guide to the Red Book, RICS, 2007</a:t>
            </a:r>
            <a:endParaRPr lang="et-EE" sz="2300" b="1" dirty="0" smtClean="0"/>
          </a:p>
          <a:p>
            <a:pPr marL="582930" indent="-514350">
              <a:buFont typeface="+mj-lt"/>
              <a:buAutoNum type="arabicPeriod"/>
            </a:pPr>
            <a:endParaRPr lang="et-EE" dirty="0" smtClean="0"/>
          </a:p>
          <a:p>
            <a:pPr marL="582930" indent="-514350">
              <a:buFont typeface="+mj-lt"/>
              <a:buAutoNum type="arabicPeriod"/>
            </a:pPr>
            <a:endParaRPr lang="et-EE" dirty="0" smtClean="0"/>
          </a:p>
          <a:p>
            <a:endParaRPr lang="et-EE" dirty="0"/>
          </a:p>
        </p:txBody>
      </p:sp>
      <p:sp>
        <p:nvSpPr>
          <p:cNvPr id="4" name="Date Placeholder 3"/>
          <p:cNvSpPr>
            <a:spLocks noGrp="1"/>
          </p:cNvSpPr>
          <p:nvPr>
            <p:ph type="dt" sz="half" idx="10"/>
          </p:nvPr>
        </p:nvSpPr>
        <p:spPr/>
        <p:txBody>
          <a:bodyPr/>
          <a:lstStyle/>
          <a:p>
            <a:r>
              <a:rPr lang="et-EE" smtClean="0"/>
              <a:t>22.07.2011</a:t>
            </a:r>
            <a:endParaRPr lang="et-EE"/>
          </a:p>
        </p:txBody>
      </p:sp>
      <p:sp>
        <p:nvSpPr>
          <p:cNvPr id="5" name="Footer Placeholder 4"/>
          <p:cNvSpPr>
            <a:spLocks noGrp="1"/>
          </p:cNvSpPr>
          <p:nvPr>
            <p:ph type="ftr" sz="quarter" idx="11"/>
          </p:nvPr>
        </p:nvSpPr>
        <p:spPr/>
        <p:txBody>
          <a:bodyPr/>
          <a:lstStyle/>
          <a:p>
            <a:r>
              <a:rPr lang="et-EE" smtClean="0"/>
              <a:t>BVC2011#Kaarel Sahk#Mutual recognation ...</a:t>
            </a:r>
            <a:endParaRPr lang="et-EE"/>
          </a:p>
        </p:txBody>
      </p:sp>
      <p:sp>
        <p:nvSpPr>
          <p:cNvPr id="6" name="Slide Number Placeholder 5"/>
          <p:cNvSpPr>
            <a:spLocks noGrp="1"/>
          </p:cNvSpPr>
          <p:nvPr>
            <p:ph type="sldNum" sz="quarter" idx="12"/>
          </p:nvPr>
        </p:nvSpPr>
        <p:spPr/>
        <p:txBody>
          <a:bodyPr/>
          <a:lstStyle/>
          <a:p>
            <a:fld id="{427650CF-7B6C-461A-A1C1-31222103A3B1}" type="slidenum">
              <a:rPr lang="et-EE" smtClean="0"/>
              <a:pPr/>
              <a:t>26</a:t>
            </a:fld>
            <a:endParaRPr lang="et-EE"/>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a:xfrm>
            <a:off x="914400" y="1783560"/>
            <a:ext cx="7772400" cy="4312440"/>
          </a:xfrm>
        </p:spPr>
        <p:txBody>
          <a:bodyPr>
            <a:normAutofit fontScale="92500" lnSpcReduction="10000"/>
          </a:bodyPr>
          <a:lstStyle/>
          <a:p>
            <a:r>
              <a:rPr lang="en-US" dirty="0"/>
              <a:t>Author’s additional information</a:t>
            </a:r>
            <a:r>
              <a:rPr lang="et-EE" dirty="0"/>
              <a:t>:</a:t>
            </a:r>
            <a:br>
              <a:rPr lang="et-EE" dirty="0"/>
            </a:br>
            <a:r>
              <a:rPr lang="et-EE" dirty="0">
                <a:hlinkClick r:id="rId2"/>
              </a:rPr>
              <a:t>https://www.etis.ee/Portaal/isikuCV.aspx?LastNameFirstLetter=S&amp;PersonVID=43875&amp;lang=en&amp;FromUrl0=isikud.aspx</a:t>
            </a:r>
            <a:r>
              <a:rPr lang="et-EE" dirty="0"/>
              <a:t> </a:t>
            </a:r>
          </a:p>
          <a:p>
            <a:r>
              <a:rPr lang="et-EE" dirty="0"/>
              <a:t>E-mail </a:t>
            </a:r>
            <a:r>
              <a:rPr lang="en-US" dirty="0"/>
              <a:t>address</a:t>
            </a:r>
            <a:r>
              <a:rPr lang="et-EE" dirty="0"/>
              <a:t/>
            </a:r>
            <a:br>
              <a:rPr lang="et-EE" dirty="0"/>
            </a:br>
            <a:r>
              <a:rPr lang="et-EE" dirty="0">
                <a:hlinkClick r:id="rId3"/>
              </a:rPr>
              <a:t>kaarel.sahk@emu.ee</a:t>
            </a:r>
            <a:r>
              <a:rPr lang="et-EE" dirty="0"/>
              <a:t> </a:t>
            </a:r>
          </a:p>
          <a:p>
            <a:r>
              <a:rPr lang="et-EE" dirty="0"/>
              <a:t>Mail </a:t>
            </a:r>
            <a:r>
              <a:rPr lang="en-US" dirty="0"/>
              <a:t>address</a:t>
            </a:r>
            <a:r>
              <a:rPr lang="et-EE" dirty="0"/>
              <a:t/>
            </a:r>
            <a:br>
              <a:rPr lang="et-EE" dirty="0"/>
            </a:br>
            <a:r>
              <a:rPr lang="et-EE" dirty="0"/>
              <a:t>Kreutzwaldi 5, 51014</a:t>
            </a:r>
            <a:br>
              <a:rPr lang="et-EE" dirty="0"/>
            </a:br>
            <a:r>
              <a:rPr lang="et-EE" dirty="0"/>
              <a:t>Tartu</a:t>
            </a:r>
            <a:br>
              <a:rPr lang="et-EE" dirty="0"/>
            </a:br>
            <a:r>
              <a:rPr lang="et-EE" dirty="0"/>
              <a:t>Estonia</a:t>
            </a:r>
          </a:p>
          <a:p>
            <a:endParaRPr lang="et-EE" dirty="0"/>
          </a:p>
        </p:txBody>
      </p:sp>
      <p:sp>
        <p:nvSpPr>
          <p:cNvPr id="4" name="Kuupäeva kohatäide 3"/>
          <p:cNvSpPr>
            <a:spLocks noGrp="1"/>
          </p:cNvSpPr>
          <p:nvPr>
            <p:ph type="dt" sz="half" idx="10"/>
          </p:nvPr>
        </p:nvSpPr>
        <p:spPr>
          <a:xfrm>
            <a:off x="7086600" y="6416675"/>
            <a:ext cx="1578014" cy="441325"/>
          </a:xfrm>
        </p:spPr>
        <p:txBody>
          <a:bodyPr/>
          <a:lstStyle/>
          <a:p>
            <a:r>
              <a:rPr lang="et-EE" sz="1200" b="1" dirty="0" smtClean="0">
                <a:solidFill>
                  <a:schemeClr val="tx1"/>
                </a:solidFill>
              </a:rPr>
              <a:t>14-16.06.2012</a:t>
            </a:r>
            <a:endParaRPr lang="et-EE" sz="1200" b="1" dirty="0">
              <a:solidFill>
                <a:schemeClr val="tx1"/>
              </a:solidFill>
            </a:endParaRPr>
          </a:p>
        </p:txBody>
      </p:sp>
      <p:sp>
        <p:nvSpPr>
          <p:cNvPr id="5" name="Slaidinumbri kohatäide 4"/>
          <p:cNvSpPr>
            <a:spLocks noGrp="1"/>
          </p:cNvSpPr>
          <p:nvPr>
            <p:ph type="sldNum" sz="quarter" idx="12"/>
          </p:nvPr>
        </p:nvSpPr>
        <p:spPr>
          <a:xfrm>
            <a:off x="8610599" y="6416675"/>
            <a:ext cx="468775" cy="365125"/>
          </a:xfrm>
        </p:spPr>
        <p:txBody>
          <a:bodyPr/>
          <a:lstStyle/>
          <a:p>
            <a:fld id="{427650CF-7B6C-461A-A1C1-31222103A3B1}" type="slidenum">
              <a:rPr lang="et-EE" b="1" smtClean="0">
                <a:solidFill>
                  <a:schemeClr val="tx1"/>
                </a:solidFill>
              </a:rPr>
              <a:pPr/>
              <a:t>27</a:t>
            </a:fld>
            <a:endParaRPr lang="et-EE" b="1">
              <a:solidFill>
                <a:schemeClr val="tx1"/>
              </a:solidFill>
            </a:endParaRPr>
          </a:p>
        </p:txBody>
      </p:sp>
      <p:sp>
        <p:nvSpPr>
          <p:cNvPr id="6" name="Jaluse kohatäide 5"/>
          <p:cNvSpPr>
            <a:spLocks noGrp="1"/>
          </p:cNvSpPr>
          <p:nvPr>
            <p:ph type="ftr" sz="quarter" idx="11"/>
          </p:nvPr>
        </p:nvSpPr>
        <p:spPr>
          <a:xfrm>
            <a:off x="381000" y="6400800"/>
            <a:ext cx="6781800" cy="3651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Tree>
    <p:extLst>
      <p:ext uri="{BB962C8B-B14F-4D97-AF65-F5344CB8AC3E}">
        <p14:creationId xmlns="" xmlns:p14="http://schemas.microsoft.com/office/powerpoint/2010/main" val="24673821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a:xfrm>
            <a:off x="914400" y="4213224"/>
            <a:ext cx="7772400" cy="1882775"/>
          </a:xfrm>
        </p:spPr>
        <p:txBody>
          <a:bodyPr>
            <a:normAutofit/>
          </a:bodyPr>
          <a:lstStyle/>
          <a:p>
            <a:pPr marL="68580" indent="0">
              <a:buNone/>
            </a:pPr>
            <a:r>
              <a:rPr lang="et-EE" sz="8000" b="1" dirty="0" smtClean="0">
                <a:solidFill>
                  <a:srgbClr val="FFFF00"/>
                </a:solidFill>
              </a:rPr>
              <a:t>        </a:t>
            </a:r>
            <a:r>
              <a:rPr lang="en-GB" sz="8000" b="1" dirty="0" smtClean="0">
                <a:solidFill>
                  <a:srgbClr val="FFFF00"/>
                </a:solidFill>
              </a:rPr>
              <a:t>Thank you!</a:t>
            </a:r>
            <a:endParaRPr lang="en-GB" sz="8000" b="1" dirty="0">
              <a:solidFill>
                <a:srgbClr val="FFFF00"/>
              </a:solidFill>
            </a:endParaRPr>
          </a:p>
        </p:txBody>
      </p:sp>
      <p:sp>
        <p:nvSpPr>
          <p:cNvPr id="4" name="Kuupäeva kohatäide 3"/>
          <p:cNvSpPr>
            <a:spLocks noGrp="1"/>
          </p:cNvSpPr>
          <p:nvPr>
            <p:ph type="dt" sz="half" idx="10"/>
          </p:nvPr>
        </p:nvSpPr>
        <p:spPr>
          <a:xfrm>
            <a:off x="7086600" y="6416675"/>
            <a:ext cx="1578014" cy="441325"/>
          </a:xfrm>
        </p:spPr>
        <p:txBody>
          <a:bodyPr/>
          <a:lstStyle/>
          <a:p>
            <a:r>
              <a:rPr lang="et-EE" sz="1200" b="1" dirty="0" smtClean="0">
                <a:solidFill>
                  <a:schemeClr val="tx1"/>
                </a:solidFill>
              </a:rPr>
              <a:t>14-16.06.2012</a:t>
            </a:r>
            <a:endParaRPr lang="et-EE" sz="1200" b="1" dirty="0">
              <a:solidFill>
                <a:schemeClr val="tx1"/>
              </a:solidFill>
            </a:endParaRPr>
          </a:p>
        </p:txBody>
      </p:sp>
      <p:sp>
        <p:nvSpPr>
          <p:cNvPr id="5" name="Slaidinumbri kohatäide 4"/>
          <p:cNvSpPr>
            <a:spLocks noGrp="1"/>
          </p:cNvSpPr>
          <p:nvPr>
            <p:ph type="sldNum" sz="quarter" idx="12"/>
          </p:nvPr>
        </p:nvSpPr>
        <p:spPr>
          <a:xfrm>
            <a:off x="8610599" y="6416675"/>
            <a:ext cx="468775" cy="365125"/>
          </a:xfrm>
        </p:spPr>
        <p:txBody>
          <a:bodyPr/>
          <a:lstStyle/>
          <a:p>
            <a:fld id="{427650CF-7B6C-461A-A1C1-31222103A3B1}" type="slidenum">
              <a:rPr lang="et-EE" b="1" smtClean="0">
                <a:solidFill>
                  <a:schemeClr val="tx1"/>
                </a:solidFill>
              </a:rPr>
              <a:pPr/>
              <a:t>28</a:t>
            </a:fld>
            <a:endParaRPr lang="et-EE" b="1">
              <a:solidFill>
                <a:schemeClr val="tx1"/>
              </a:solidFill>
            </a:endParaRPr>
          </a:p>
        </p:txBody>
      </p:sp>
      <p:sp>
        <p:nvSpPr>
          <p:cNvPr id="6" name="Jaluse kohatäide 5"/>
          <p:cNvSpPr>
            <a:spLocks noGrp="1"/>
          </p:cNvSpPr>
          <p:nvPr>
            <p:ph type="ftr" sz="quarter" idx="11"/>
          </p:nvPr>
        </p:nvSpPr>
        <p:spPr>
          <a:xfrm>
            <a:off x="381000" y="6400800"/>
            <a:ext cx="6781800" cy="3651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pic>
        <p:nvPicPr>
          <p:cNvPr id="7" name="Picture 2" descr="bd06876_[1]"/>
          <p:cNvPicPr>
            <a:picLocks noChangeAspect="1" noChangeArrowheads="1"/>
          </p:cNvPicPr>
          <p:nvPr/>
        </p:nvPicPr>
        <p:blipFill>
          <a:blip r:embed="rId2" cstate="print"/>
          <a:srcRect/>
          <a:stretch>
            <a:fillRect/>
          </a:stretch>
        </p:blipFill>
        <p:spPr bwMode="auto">
          <a:xfrm>
            <a:off x="2339975" y="404813"/>
            <a:ext cx="4249738" cy="3808412"/>
          </a:xfrm>
          <a:prstGeom prst="rect">
            <a:avLst/>
          </a:prstGeom>
          <a:noFill/>
          <a:ln w="9525">
            <a:noFill/>
            <a:miter lim="800000"/>
            <a:headEnd/>
            <a:tailEnd/>
          </a:ln>
        </p:spPr>
      </p:pic>
    </p:spTree>
    <p:extLst>
      <p:ext uri="{BB962C8B-B14F-4D97-AF65-F5344CB8AC3E}">
        <p14:creationId xmlns="" xmlns:p14="http://schemas.microsoft.com/office/powerpoint/2010/main" val="40869190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a:xfrm>
            <a:off x="914400" y="3124200"/>
            <a:ext cx="7772400" cy="2971800"/>
          </a:xfrm>
        </p:spPr>
        <p:txBody>
          <a:bodyPr>
            <a:normAutofit/>
          </a:bodyPr>
          <a:lstStyle/>
          <a:p>
            <a:r>
              <a:rPr lang="en-GB" sz="7200" b="1" dirty="0" smtClean="0">
                <a:solidFill>
                  <a:srgbClr val="FFFF00"/>
                </a:solidFill>
              </a:rPr>
              <a:t>Questions</a:t>
            </a:r>
            <a:r>
              <a:rPr lang="et-EE" sz="7200" b="1" dirty="0" smtClean="0">
                <a:solidFill>
                  <a:srgbClr val="FFFF00"/>
                </a:solidFill>
              </a:rPr>
              <a:t> </a:t>
            </a:r>
            <a:r>
              <a:rPr lang="et-EE" sz="7200" b="1" dirty="0" err="1" smtClean="0">
                <a:solidFill>
                  <a:srgbClr val="FFFF00"/>
                </a:solidFill>
              </a:rPr>
              <a:t>please</a:t>
            </a:r>
            <a:r>
              <a:rPr lang="et-EE" sz="7200" b="1" dirty="0" smtClean="0">
                <a:solidFill>
                  <a:srgbClr val="FFFF00"/>
                </a:solidFill>
              </a:rPr>
              <a:t>!</a:t>
            </a:r>
            <a:endParaRPr lang="en-GB" sz="7200" b="1" dirty="0">
              <a:solidFill>
                <a:srgbClr val="FFFF00"/>
              </a:solidFill>
            </a:endParaRPr>
          </a:p>
        </p:txBody>
      </p:sp>
      <p:sp>
        <p:nvSpPr>
          <p:cNvPr id="4" name="Kuupäeva kohatäide 3"/>
          <p:cNvSpPr>
            <a:spLocks noGrp="1"/>
          </p:cNvSpPr>
          <p:nvPr>
            <p:ph type="dt" sz="half" idx="10"/>
          </p:nvPr>
        </p:nvSpPr>
        <p:spPr>
          <a:xfrm>
            <a:off x="7086600" y="6416675"/>
            <a:ext cx="1578014" cy="441325"/>
          </a:xfrm>
        </p:spPr>
        <p:txBody>
          <a:bodyPr/>
          <a:lstStyle/>
          <a:p>
            <a:r>
              <a:rPr lang="et-EE" sz="1200" b="1" dirty="0" smtClean="0">
                <a:solidFill>
                  <a:schemeClr val="tx1"/>
                </a:solidFill>
              </a:rPr>
              <a:t>14-16.06.2012</a:t>
            </a:r>
            <a:endParaRPr lang="et-EE" sz="1200" b="1" dirty="0">
              <a:solidFill>
                <a:schemeClr val="tx1"/>
              </a:solidFill>
            </a:endParaRPr>
          </a:p>
        </p:txBody>
      </p:sp>
      <p:sp>
        <p:nvSpPr>
          <p:cNvPr id="5" name="Slaidinumbri kohatäide 4"/>
          <p:cNvSpPr>
            <a:spLocks noGrp="1"/>
          </p:cNvSpPr>
          <p:nvPr>
            <p:ph type="sldNum" sz="quarter" idx="12"/>
          </p:nvPr>
        </p:nvSpPr>
        <p:spPr>
          <a:xfrm>
            <a:off x="8610599" y="6416675"/>
            <a:ext cx="468775" cy="365125"/>
          </a:xfrm>
        </p:spPr>
        <p:txBody>
          <a:bodyPr/>
          <a:lstStyle/>
          <a:p>
            <a:fld id="{427650CF-7B6C-461A-A1C1-31222103A3B1}" type="slidenum">
              <a:rPr lang="et-EE" b="1" smtClean="0">
                <a:solidFill>
                  <a:schemeClr val="tx1"/>
                </a:solidFill>
              </a:rPr>
              <a:pPr/>
              <a:t>29</a:t>
            </a:fld>
            <a:endParaRPr lang="et-EE" b="1">
              <a:solidFill>
                <a:schemeClr val="tx1"/>
              </a:solidFill>
            </a:endParaRPr>
          </a:p>
        </p:txBody>
      </p:sp>
      <p:sp>
        <p:nvSpPr>
          <p:cNvPr id="6" name="Jaluse kohatäide 5"/>
          <p:cNvSpPr>
            <a:spLocks noGrp="1"/>
          </p:cNvSpPr>
          <p:nvPr>
            <p:ph type="ftr" sz="quarter" idx="11"/>
          </p:nvPr>
        </p:nvSpPr>
        <p:spPr>
          <a:xfrm>
            <a:off x="381000" y="6400800"/>
            <a:ext cx="6781800" cy="3651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graphicFrame>
        <p:nvGraphicFramePr>
          <p:cNvPr id="7" name="Objekt 6"/>
          <p:cNvGraphicFramePr>
            <a:graphicFrameLocks noGrp="1" noChangeAspect="1"/>
          </p:cNvGraphicFramePr>
          <p:nvPr>
            <p:extLst>
              <p:ext uri="{D42A27DB-BD31-4B8C-83A1-F6EECF244321}">
                <p14:modId xmlns="" xmlns:p14="http://schemas.microsoft.com/office/powerpoint/2010/main" val="4022763996"/>
              </p:ext>
            </p:extLst>
          </p:nvPr>
        </p:nvGraphicFramePr>
        <p:xfrm>
          <a:off x="457200" y="0"/>
          <a:ext cx="1947863" cy="2663825"/>
        </p:xfrm>
        <a:graphic>
          <a:graphicData uri="http://schemas.openxmlformats.org/presentationml/2006/ole">
            <p:oleObj spid="_x0000_s1030" name="Clip" r:id="rId3" imgW="2166845" imgH="2287575" progId="">
              <p:embed/>
            </p:oleObj>
          </a:graphicData>
        </a:graphic>
      </p:graphicFrame>
      <p:graphicFrame>
        <p:nvGraphicFramePr>
          <p:cNvPr id="8" name="Objekt 7"/>
          <p:cNvGraphicFramePr>
            <a:graphicFrameLocks noGrp="1" noChangeAspect="1"/>
          </p:cNvGraphicFramePr>
          <p:nvPr>
            <p:extLst>
              <p:ext uri="{D42A27DB-BD31-4B8C-83A1-F6EECF244321}">
                <p14:modId xmlns="" xmlns:p14="http://schemas.microsoft.com/office/powerpoint/2010/main" val="2003438760"/>
              </p:ext>
            </p:extLst>
          </p:nvPr>
        </p:nvGraphicFramePr>
        <p:xfrm>
          <a:off x="6977063" y="0"/>
          <a:ext cx="2166937" cy="2819400"/>
        </p:xfrm>
        <a:graphic>
          <a:graphicData uri="http://schemas.openxmlformats.org/presentationml/2006/ole">
            <p:oleObj spid="_x0000_s1031" name="Clip" r:id="rId4" imgW="2166845" imgH="2287575" progId="">
              <p:embed/>
            </p:oleObj>
          </a:graphicData>
        </a:graphic>
      </p:graphicFrame>
    </p:spTree>
    <p:extLst>
      <p:ext uri="{BB962C8B-B14F-4D97-AF65-F5344CB8AC3E}">
        <p14:creationId xmlns="" xmlns:p14="http://schemas.microsoft.com/office/powerpoint/2010/main" val="27758343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229600" cy="914400"/>
          </a:xfrm>
        </p:spPr>
        <p:txBody>
          <a:bodyPr/>
          <a:lstStyle/>
          <a:p>
            <a:r>
              <a:rPr lang="et-EE" sz="4400" b="1" dirty="0" err="1" smtClean="0">
                <a:solidFill>
                  <a:srgbClr val="66FF33"/>
                </a:solidFill>
              </a:rPr>
              <a:t>Legal</a:t>
            </a:r>
            <a:r>
              <a:rPr lang="et-EE" sz="4400" b="1" dirty="0" smtClean="0">
                <a:solidFill>
                  <a:srgbClr val="66FF33"/>
                </a:solidFill>
              </a:rPr>
              <a:t> </a:t>
            </a:r>
            <a:r>
              <a:rPr lang="et-EE" sz="4400" b="1" dirty="0" err="1" smtClean="0">
                <a:solidFill>
                  <a:srgbClr val="66FF33"/>
                </a:solidFill>
              </a:rPr>
              <a:t>definiton</a:t>
            </a:r>
            <a:r>
              <a:rPr lang="et-EE" sz="4400" b="1" dirty="0" smtClean="0">
                <a:solidFill>
                  <a:srgbClr val="66FF33"/>
                </a:solidFill>
              </a:rPr>
              <a:t> </a:t>
            </a:r>
            <a:r>
              <a:rPr lang="et-EE" sz="4400" b="1" dirty="0" err="1" smtClean="0">
                <a:solidFill>
                  <a:srgbClr val="66FF33"/>
                </a:solidFill>
              </a:rPr>
              <a:t>based</a:t>
            </a:r>
            <a:r>
              <a:rPr lang="et-EE" sz="4400" b="1" dirty="0" smtClean="0">
                <a:solidFill>
                  <a:srgbClr val="66FF33"/>
                </a:solidFill>
              </a:rPr>
              <a:t> </a:t>
            </a:r>
            <a:r>
              <a:rPr lang="et-EE" sz="4400" b="1" dirty="0" err="1" smtClean="0">
                <a:solidFill>
                  <a:srgbClr val="66FF33"/>
                </a:solidFill>
              </a:rPr>
              <a:t>issue</a:t>
            </a:r>
            <a:r>
              <a:rPr lang="et-EE" sz="4400" b="1" dirty="0" smtClean="0">
                <a:solidFill>
                  <a:srgbClr val="66FF33"/>
                </a:solidFill>
              </a:rPr>
              <a:t> </a:t>
            </a:r>
            <a:endParaRPr lang="et-EE" sz="4400" b="1" dirty="0">
              <a:solidFill>
                <a:srgbClr val="66FF33"/>
              </a:solidFill>
            </a:endParaRPr>
          </a:p>
        </p:txBody>
      </p:sp>
      <p:sp>
        <p:nvSpPr>
          <p:cNvPr id="4" name="Kuupäeva kohatäide 3"/>
          <p:cNvSpPr>
            <a:spLocks noGrp="1"/>
          </p:cNvSpPr>
          <p:nvPr>
            <p:ph type="dt" sz="half" idx="10"/>
          </p:nvPr>
        </p:nvSpPr>
        <p:spPr>
          <a:xfrm>
            <a:off x="6629400" y="6492875"/>
            <a:ext cx="2133600" cy="365125"/>
          </a:xfrm>
        </p:spPr>
        <p:txBody>
          <a:bodyPr/>
          <a:lstStyle/>
          <a:p>
            <a:r>
              <a:rPr lang="et-EE" sz="1200" b="1" dirty="0" smtClean="0">
                <a:solidFill>
                  <a:schemeClr val="tx1"/>
                </a:solidFill>
              </a:rPr>
              <a:t>14-16.06.2012</a:t>
            </a:r>
            <a:endParaRPr lang="et-EE" sz="1200" b="1" dirty="0">
              <a:solidFill>
                <a:schemeClr val="tx1"/>
              </a:solidFill>
            </a:endParaRPr>
          </a:p>
        </p:txBody>
      </p:sp>
      <p:sp>
        <p:nvSpPr>
          <p:cNvPr id="6" name="Jaluse kohatäide 5"/>
          <p:cNvSpPr>
            <a:spLocks noGrp="1"/>
          </p:cNvSpPr>
          <p:nvPr>
            <p:ph type="ftr" sz="quarter" idx="11"/>
          </p:nvPr>
        </p:nvSpPr>
        <p:spPr>
          <a:xfrm>
            <a:off x="533400" y="6416675"/>
            <a:ext cx="5943600" cy="4413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
        <p:nvSpPr>
          <p:cNvPr id="5" name="Slaidinumbri kohatäide 4"/>
          <p:cNvSpPr>
            <a:spLocks noGrp="1"/>
          </p:cNvSpPr>
          <p:nvPr>
            <p:ph type="sldNum" sz="quarter" idx="12"/>
          </p:nvPr>
        </p:nvSpPr>
        <p:spPr/>
        <p:txBody>
          <a:bodyPr/>
          <a:lstStyle/>
          <a:p>
            <a:fld id="{427650CF-7B6C-461A-A1C1-31222103A3B1}" type="slidenum">
              <a:rPr lang="et-EE" b="1" smtClean="0">
                <a:solidFill>
                  <a:schemeClr val="tx1"/>
                </a:solidFill>
              </a:rPr>
              <a:pPr/>
              <a:t>3</a:t>
            </a:fld>
            <a:endParaRPr lang="et-EE" b="1">
              <a:solidFill>
                <a:schemeClr val="tx1"/>
              </a:solidFill>
            </a:endParaRPr>
          </a:p>
        </p:txBody>
      </p:sp>
      <p:graphicFrame>
        <p:nvGraphicFramePr>
          <p:cNvPr id="7" name="Skemaatiline diagramm 6"/>
          <p:cNvGraphicFramePr/>
          <p:nvPr/>
        </p:nvGraphicFramePr>
        <p:xfrm>
          <a:off x="0" y="914400"/>
          <a:ext cx="9144000"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Ristkülik 11"/>
          <p:cNvSpPr/>
          <p:nvPr/>
        </p:nvSpPr>
        <p:spPr>
          <a:xfrm>
            <a:off x="533400" y="4267200"/>
            <a:ext cx="1676400" cy="609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600" b="1" dirty="0" err="1" smtClean="0">
                <a:solidFill>
                  <a:srgbClr val="002060"/>
                </a:solidFill>
              </a:rPr>
              <a:t>BUILDINGS</a:t>
            </a:r>
            <a:endParaRPr lang="et-EE" sz="1600" b="1" dirty="0">
              <a:solidFill>
                <a:srgbClr val="002060"/>
              </a:solidFill>
            </a:endParaRPr>
          </a:p>
        </p:txBody>
      </p:sp>
      <p:sp>
        <p:nvSpPr>
          <p:cNvPr id="13" name="Ristkülik 12"/>
          <p:cNvSpPr/>
          <p:nvPr/>
        </p:nvSpPr>
        <p:spPr>
          <a:xfrm>
            <a:off x="2362200" y="4267200"/>
            <a:ext cx="1676400" cy="609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600" b="1" dirty="0" err="1" smtClean="0">
                <a:solidFill>
                  <a:srgbClr val="002060"/>
                </a:solidFill>
              </a:rPr>
              <a:t>STANDING</a:t>
            </a:r>
            <a:r>
              <a:rPr lang="et-EE" sz="1600" b="1" dirty="0" smtClean="0">
                <a:solidFill>
                  <a:srgbClr val="002060"/>
                </a:solidFill>
              </a:rPr>
              <a:t> </a:t>
            </a:r>
            <a:r>
              <a:rPr lang="et-EE" sz="1600" b="1" dirty="0" err="1" smtClean="0">
                <a:solidFill>
                  <a:srgbClr val="002060"/>
                </a:solidFill>
              </a:rPr>
              <a:t>WOOD</a:t>
            </a:r>
            <a:endParaRPr lang="et-EE" sz="1600" b="1" dirty="0">
              <a:solidFill>
                <a:srgbClr val="002060"/>
              </a:solidFill>
            </a:endParaRPr>
          </a:p>
        </p:txBody>
      </p:sp>
      <p:sp>
        <p:nvSpPr>
          <p:cNvPr id="14" name="Ristkülik 13"/>
          <p:cNvSpPr/>
          <p:nvPr/>
        </p:nvSpPr>
        <p:spPr>
          <a:xfrm>
            <a:off x="2362200" y="4953000"/>
            <a:ext cx="1676400" cy="609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600" b="1" dirty="0" err="1" smtClean="0">
                <a:solidFill>
                  <a:srgbClr val="002060"/>
                </a:solidFill>
              </a:rPr>
              <a:t>UN</a:t>
            </a:r>
            <a:r>
              <a:rPr lang="et-EE" sz="1600" b="1" dirty="0" smtClean="0">
                <a:solidFill>
                  <a:srgbClr val="002060"/>
                </a:solidFill>
              </a:rPr>
              <a:t> </a:t>
            </a:r>
            <a:r>
              <a:rPr lang="et-EE" sz="1600" b="1" dirty="0" err="1" smtClean="0">
                <a:solidFill>
                  <a:srgbClr val="002060"/>
                </a:solidFill>
              </a:rPr>
              <a:t>HARVESTED</a:t>
            </a:r>
            <a:r>
              <a:rPr lang="et-EE" sz="1600" b="1" dirty="0" smtClean="0">
                <a:solidFill>
                  <a:srgbClr val="002060"/>
                </a:solidFill>
              </a:rPr>
              <a:t> GROP</a:t>
            </a:r>
            <a:endParaRPr lang="et-EE" sz="1600" b="1" dirty="0">
              <a:solidFill>
                <a:srgbClr val="002060"/>
              </a:solidFill>
            </a:endParaRPr>
          </a:p>
        </p:txBody>
      </p:sp>
      <p:sp>
        <p:nvSpPr>
          <p:cNvPr id="15" name="Ristkülik 14"/>
          <p:cNvSpPr/>
          <p:nvPr/>
        </p:nvSpPr>
        <p:spPr>
          <a:xfrm>
            <a:off x="4953000" y="4267200"/>
            <a:ext cx="1676400" cy="6096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smtClean="0"/>
              <a:t>SECURITY</a:t>
            </a:r>
            <a:endParaRPr lang="en-GB" sz="1600" b="1"/>
          </a:p>
        </p:txBody>
      </p:sp>
      <p:sp>
        <p:nvSpPr>
          <p:cNvPr id="16" name="Ristkülik 15"/>
          <p:cNvSpPr/>
          <p:nvPr/>
        </p:nvSpPr>
        <p:spPr>
          <a:xfrm>
            <a:off x="4953000" y="4953000"/>
            <a:ext cx="1676400" cy="6096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smtClean="0"/>
              <a:t>SERVITUDES</a:t>
            </a:r>
            <a:endParaRPr lang="en-GB" sz="1600" b="1"/>
          </a:p>
        </p:txBody>
      </p:sp>
      <p:sp>
        <p:nvSpPr>
          <p:cNvPr id="17" name="Ristkülik 16"/>
          <p:cNvSpPr/>
          <p:nvPr/>
        </p:nvSpPr>
        <p:spPr>
          <a:xfrm>
            <a:off x="7315200" y="4267200"/>
            <a:ext cx="1676400" cy="6096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smtClean="0"/>
              <a:t>PRE EMPTION</a:t>
            </a:r>
            <a:endParaRPr lang="en-GB" sz="1600" b="1"/>
          </a:p>
        </p:txBody>
      </p:sp>
      <p:sp>
        <p:nvSpPr>
          <p:cNvPr id="18" name="Ristkülik 17"/>
          <p:cNvSpPr/>
          <p:nvPr/>
        </p:nvSpPr>
        <p:spPr>
          <a:xfrm>
            <a:off x="7315200" y="4953000"/>
            <a:ext cx="1676400" cy="6096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cap="all" smtClean="0"/>
              <a:t>encumbrance</a:t>
            </a:r>
            <a:endParaRPr lang="en-GB" sz="1600" b="1" cap="all"/>
          </a:p>
        </p:txBody>
      </p:sp>
      <p:sp>
        <p:nvSpPr>
          <p:cNvPr id="20" name="Ristkülik 19"/>
          <p:cNvSpPr/>
          <p:nvPr/>
        </p:nvSpPr>
        <p:spPr>
          <a:xfrm>
            <a:off x="6172200" y="5638800"/>
            <a:ext cx="1676400" cy="6096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cap="all" smtClean="0"/>
              <a:t>superficies</a:t>
            </a:r>
            <a:endParaRPr lang="en-GB" sz="1600" b="1" cap="all"/>
          </a:p>
        </p:txBody>
      </p:sp>
      <p:sp>
        <p:nvSpPr>
          <p:cNvPr id="21" name="Ristkülik 20"/>
          <p:cNvSpPr/>
          <p:nvPr/>
        </p:nvSpPr>
        <p:spPr>
          <a:xfrm>
            <a:off x="533400" y="4953000"/>
            <a:ext cx="1676400" cy="609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600" b="1" dirty="0" err="1" smtClean="0">
                <a:solidFill>
                  <a:srgbClr val="002060"/>
                </a:solidFill>
              </a:rPr>
              <a:t>OTHER</a:t>
            </a:r>
            <a:r>
              <a:rPr lang="et-EE" sz="1600" b="1" dirty="0" smtClean="0">
                <a:solidFill>
                  <a:srgbClr val="002060"/>
                </a:solidFill>
              </a:rPr>
              <a:t> </a:t>
            </a:r>
            <a:r>
              <a:rPr lang="et-EE" sz="1600" b="1" dirty="0" err="1" smtClean="0">
                <a:solidFill>
                  <a:srgbClr val="002060"/>
                </a:solidFill>
              </a:rPr>
              <a:t>PLANTS</a:t>
            </a:r>
            <a:endParaRPr lang="et-EE" sz="1600" b="1" dirty="0">
              <a:solidFill>
                <a:srgbClr val="002060"/>
              </a:solidFill>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sz="1200" b="0" i="0" u="none" strike="noStrike" cap="none" normalizeH="0" baseline="0" smtClean="0">
                <a:ln>
                  <a:noFill/>
                </a:ln>
                <a:solidFill>
                  <a:srgbClr val="000000"/>
                </a:solidFill>
                <a:effectLst/>
                <a:latin typeface="Arial" pitchFamily="34" charset="0"/>
                <a:ea typeface="Calibri" pitchFamily="34" charset="0"/>
                <a:cs typeface="Arial" pitchFamily="34" charset="0"/>
              </a:rPr>
              <a:t>Un harvested grop</a:t>
            </a:r>
            <a:endParaRPr kumimoji="0" lang="en-US"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 xmlns:p14="http://schemas.microsoft.com/office/powerpoint/2010/main" val="35670618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0" y="0"/>
            <a:ext cx="9144000" cy="914400"/>
          </a:xfrm>
        </p:spPr>
        <p:txBody>
          <a:bodyPr/>
          <a:lstStyle/>
          <a:p>
            <a:r>
              <a:rPr lang="en-GB" sz="4400" b="1" dirty="0" smtClean="0">
                <a:solidFill>
                  <a:srgbClr val="66FF33"/>
                </a:solidFill>
              </a:rPr>
              <a:t>What happen while to summarize </a:t>
            </a:r>
            <a:r>
              <a:rPr lang="en-GB" sz="4400" b="1" dirty="0" err="1" smtClean="0">
                <a:solidFill>
                  <a:srgbClr val="66FF33"/>
                </a:solidFill>
              </a:rPr>
              <a:t>otherway</a:t>
            </a:r>
            <a:r>
              <a:rPr lang="en-GB" sz="4400" b="1" dirty="0" smtClean="0">
                <a:solidFill>
                  <a:srgbClr val="66FF33"/>
                </a:solidFill>
              </a:rPr>
              <a:t>?</a:t>
            </a:r>
            <a:endParaRPr lang="en-GB" sz="4400" b="1" dirty="0">
              <a:solidFill>
                <a:srgbClr val="66FF33"/>
              </a:solidFill>
            </a:endParaRPr>
          </a:p>
        </p:txBody>
      </p:sp>
      <p:sp>
        <p:nvSpPr>
          <p:cNvPr id="7" name="Teksti kohatäide 6"/>
          <p:cNvSpPr>
            <a:spLocks noGrp="1"/>
          </p:cNvSpPr>
          <p:nvPr>
            <p:ph type="body" idx="1"/>
          </p:nvPr>
        </p:nvSpPr>
        <p:spPr>
          <a:xfrm>
            <a:off x="457200" y="1600200"/>
            <a:ext cx="4040188" cy="849312"/>
          </a:xfrm>
          <a:solidFill>
            <a:srgbClr val="FFFF00"/>
          </a:solidFill>
        </p:spPr>
        <p:txBody>
          <a:bodyPr>
            <a:normAutofit lnSpcReduction="10000"/>
          </a:bodyPr>
          <a:lstStyle/>
          <a:p>
            <a:pPr algn="ctr"/>
            <a:endParaRPr lang="en-GB" dirty="0" smtClean="0"/>
          </a:p>
          <a:p>
            <a:pPr algn="ctr"/>
            <a:r>
              <a:rPr lang="en-GB" dirty="0" smtClean="0"/>
              <a:t>Pa</a:t>
            </a:r>
            <a:r>
              <a:rPr lang="et-EE" dirty="0" err="1" smtClean="0"/>
              <a:t>irs</a:t>
            </a:r>
            <a:r>
              <a:rPr lang="en-GB" dirty="0" smtClean="0"/>
              <a:t> of antipodes</a:t>
            </a:r>
          </a:p>
          <a:p>
            <a:pPr algn="ctr"/>
            <a:endParaRPr lang="en-GB" dirty="0"/>
          </a:p>
        </p:txBody>
      </p:sp>
      <p:sp>
        <p:nvSpPr>
          <p:cNvPr id="9" name="Teksti kohatäide 8"/>
          <p:cNvSpPr>
            <a:spLocks noGrp="1"/>
          </p:cNvSpPr>
          <p:nvPr>
            <p:ph type="body" sz="half" idx="3"/>
          </p:nvPr>
        </p:nvSpPr>
        <p:spPr>
          <a:xfrm>
            <a:off x="4645025" y="1600200"/>
            <a:ext cx="4041775" cy="849312"/>
          </a:xfrm>
          <a:solidFill>
            <a:srgbClr val="FFFF00"/>
          </a:solidFill>
        </p:spPr>
        <p:txBody>
          <a:bodyPr>
            <a:noAutofit/>
          </a:bodyPr>
          <a:lstStyle/>
          <a:p>
            <a:pPr algn="ctr"/>
            <a:endParaRPr lang="en-GB" dirty="0" smtClean="0"/>
          </a:p>
          <a:p>
            <a:pPr algn="ctr"/>
            <a:endParaRPr lang="en-GB" dirty="0" smtClean="0"/>
          </a:p>
          <a:p>
            <a:pPr algn="ctr"/>
            <a:r>
              <a:rPr lang="en-GB" dirty="0" smtClean="0"/>
              <a:t>Pa</a:t>
            </a:r>
            <a:r>
              <a:rPr lang="et-EE" dirty="0" err="1" smtClean="0"/>
              <a:t>irs</a:t>
            </a:r>
            <a:r>
              <a:rPr lang="en-GB" dirty="0" smtClean="0"/>
              <a:t> of antipodes</a:t>
            </a:r>
          </a:p>
          <a:p>
            <a:pPr algn="ctr"/>
            <a:endParaRPr lang="en-GB" dirty="0" smtClean="0"/>
          </a:p>
          <a:p>
            <a:pPr algn="ctr"/>
            <a:endParaRPr lang="en-GB" dirty="0"/>
          </a:p>
        </p:txBody>
      </p:sp>
      <p:sp>
        <p:nvSpPr>
          <p:cNvPr id="8" name="Sisu kohatäide 7"/>
          <p:cNvSpPr>
            <a:spLocks noGrp="1"/>
          </p:cNvSpPr>
          <p:nvPr>
            <p:ph sz="quarter" idx="2"/>
          </p:nvPr>
        </p:nvSpPr>
        <p:spPr>
          <a:xfrm>
            <a:off x="457200" y="2459037"/>
            <a:ext cx="4040188" cy="3636963"/>
          </a:xfrm>
        </p:spPr>
        <p:txBody>
          <a:bodyPr/>
          <a:lstStyle/>
          <a:p>
            <a:endParaRPr lang="en-GB" sz="3200" b="1" smtClean="0"/>
          </a:p>
          <a:p>
            <a:r>
              <a:rPr lang="en-GB" sz="3200" b="1" smtClean="0"/>
              <a:t>Natural landscape</a:t>
            </a:r>
          </a:p>
          <a:p>
            <a:r>
              <a:rPr lang="en-GB" sz="3200" b="1" smtClean="0"/>
              <a:t>Nature</a:t>
            </a:r>
          </a:p>
          <a:p>
            <a:r>
              <a:rPr lang="en-GB" sz="3200" b="1" smtClean="0"/>
              <a:t>Rural landscape</a:t>
            </a:r>
          </a:p>
          <a:p>
            <a:r>
              <a:rPr lang="en-GB" sz="3200" b="1" smtClean="0"/>
              <a:t>Natrual palce</a:t>
            </a:r>
          </a:p>
          <a:p>
            <a:endParaRPr lang="en-GB"/>
          </a:p>
        </p:txBody>
      </p:sp>
      <p:sp>
        <p:nvSpPr>
          <p:cNvPr id="10" name="Sisu kohatäide 9"/>
          <p:cNvSpPr>
            <a:spLocks noGrp="1"/>
          </p:cNvSpPr>
          <p:nvPr>
            <p:ph sz="quarter" idx="4"/>
          </p:nvPr>
        </p:nvSpPr>
        <p:spPr/>
        <p:txBody>
          <a:bodyPr>
            <a:normAutofit/>
          </a:bodyPr>
          <a:lstStyle/>
          <a:p>
            <a:endParaRPr lang="en-GB" sz="3200" b="1" smtClean="0"/>
          </a:p>
          <a:p>
            <a:r>
              <a:rPr lang="en-GB" sz="3200" b="1" smtClean="0"/>
              <a:t>Cultural landscape</a:t>
            </a:r>
          </a:p>
          <a:p>
            <a:r>
              <a:rPr lang="en-GB" sz="3200" b="1" smtClean="0"/>
              <a:t>Artifact, </a:t>
            </a:r>
          </a:p>
          <a:p>
            <a:r>
              <a:rPr lang="en-GB" sz="3200" b="1" smtClean="0"/>
              <a:t>Urban  landscape </a:t>
            </a:r>
          </a:p>
          <a:p>
            <a:r>
              <a:rPr lang="en-GB" sz="3200" b="1" smtClean="0"/>
              <a:t>Simulated palce</a:t>
            </a:r>
            <a:endParaRPr lang="en-GB" sz="3200"/>
          </a:p>
        </p:txBody>
      </p:sp>
      <p:sp>
        <p:nvSpPr>
          <p:cNvPr id="4" name="Kuupäeva kohatäide 3"/>
          <p:cNvSpPr>
            <a:spLocks noGrp="1"/>
          </p:cNvSpPr>
          <p:nvPr>
            <p:ph type="dt" sz="half" idx="10"/>
          </p:nvPr>
        </p:nvSpPr>
        <p:spPr/>
        <p:txBody>
          <a:bodyPr/>
          <a:lstStyle/>
          <a:p>
            <a:r>
              <a:rPr lang="et-EE" sz="1200" b="1" dirty="0" smtClean="0">
                <a:solidFill>
                  <a:schemeClr val="tx1"/>
                </a:solidFill>
              </a:rPr>
              <a:t>14-16.06.2012</a:t>
            </a:r>
            <a:endParaRPr lang="et-EE" sz="1200" b="1" dirty="0">
              <a:solidFill>
                <a:schemeClr val="tx1"/>
              </a:solidFill>
            </a:endParaRPr>
          </a:p>
        </p:txBody>
      </p:sp>
      <p:sp>
        <p:nvSpPr>
          <p:cNvPr id="6" name="Jaluse kohatäide 5"/>
          <p:cNvSpPr>
            <a:spLocks noGrp="1"/>
          </p:cNvSpPr>
          <p:nvPr>
            <p:ph type="ftr" sz="quarter" idx="11"/>
          </p:nvPr>
        </p:nvSpPr>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
        <p:nvSpPr>
          <p:cNvPr id="5" name="Slaidinumbri kohatäide 4"/>
          <p:cNvSpPr>
            <a:spLocks noGrp="1"/>
          </p:cNvSpPr>
          <p:nvPr>
            <p:ph type="sldNum" sz="quarter" idx="12"/>
          </p:nvPr>
        </p:nvSpPr>
        <p:spPr/>
        <p:txBody>
          <a:bodyPr/>
          <a:lstStyle/>
          <a:p>
            <a:fld id="{427650CF-7B6C-461A-A1C1-31222103A3B1}" type="slidenum">
              <a:rPr lang="et-EE" b="1" smtClean="0">
                <a:solidFill>
                  <a:schemeClr val="tx1"/>
                </a:solidFill>
              </a:rPr>
              <a:pPr/>
              <a:t>4</a:t>
            </a:fld>
            <a:endParaRPr lang="et-EE" b="1">
              <a:solidFill>
                <a:schemeClr val="tx1"/>
              </a:solidFill>
            </a:endParaRPr>
          </a:p>
        </p:txBody>
      </p:sp>
    </p:spTree>
    <p:extLst>
      <p:ext uri="{BB962C8B-B14F-4D97-AF65-F5344CB8AC3E}">
        <p14:creationId xmlns="" xmlns:p14="http://schemas.microsoft.com/office/powerpoint/2010/main" val="1714136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t-EE" sz="4400" b="1" dirty="0" err="1" smtClean="0">
                <a:solidFill>
                  <a:srgbClr val="66FF33"/>
                </a:solidFill>
              </a:rPr>
              <a:t>Owerall</a:t>
            </a:r>
            <a:r>
              <a:rPr lang="et-EE" sz="4400" b="1" dirty="0" smtClean="0">
                <a:solidFill>
                  <a:srgbClr val="66FF33"/>
                </a:solidFill>
              </a:rPr>
              <a:t> </a:t>
            </a:r>
            <a:r>
              <a:rPr lang="et-EE" sz="4400" b="1" dirty="0" err="1" smtClean="0">
                <a:solidFill>
                  <a:srgbClr val="66FF33"/>
                </a:solidFill>
              </a:rPr>
              <a:t>principles</a:t>
            </a:r>
            <a:endParaRPr lang="et-EE" sz="4400" b="1" dirty="0">
              <a:solidFill>
                <a:srgbClr val="66FF33"/>
              </a:solidFill>
            </a:endParaRPr>
          </a:p>
        </p:txBody>
      </p:sp>
      <p:sp>
        <p:nvSpPr>
          <p:cNvPr id="3" name="Sisu kohatäide 2"/>
          <p:cNvSpPr>
            <a:spLocks noGrp="1"/>
          </p:cNvSpPr>
          <p:nvPr>
            <p:ph idx="1"/>
          </p:nvPr>
        </p:nvSpPr>
        <p:spPr>
          <a:xfrm>
            <a:off x="381000" y="5715000"/>
            <a:ext cx="8763000" cy="762000"/>
          </a:xfrm>
        </p:spPr>
        <p:txBody>
          <a:bodyPr>
            <a:normAutofit fontScale="77500" lnSpcReduction="20000"/>
          </a:bodyPr>
          <a:lstStyle/>
          <a:p>
            <a:pPr>
              <a:buNone/>
            </a:pPr>
            <a:r>
              <a:rPr lang="en-US" b="1" dirty="0" err="1" smtClean="0">
                <a:solidFill>
                  <a:srgbClr val="FFFF00"/>
                </a:solidFill>
              </a:rPr>
              <a:t>Roose</a:t>
            </a:r>
            <a:r>
              <a:rPr lang="en-US" b="1" dirty="0" smtClean="0">
                <a:solidFill>
                  <a:srgbClr val="FFFF00"/>
                </a:solidFill>
              </a:rPr>
              <a:t>,</a:t>
            </a:r>
            <a:r>
              <a:rPr lang="et-EE" b="1" dirty="0" smtClean="0">
                <a:solidFill>
                  <a:srgbClr val="FFFF00"/>
                </a:solidFill>
              </a:rPr>
              <a:t> A</a:t>
            </a:r>
            <a:r>
              <a:rPr lang="en-US" b="1" dirty="0" smtClean="0">
                <a:solidFill>
                  <a:srgbClr val="FFFF00"/>
                </a:solidFill>
              </a:rPr>
              <a:t>, </a:t>
            </a:r>
            <a:r>
              <a:rPr lang="et-EE" b="1" dirty="0" smtClean="0">
                <a:solidFill>
                  <a:srgbClr val="FFFF00"/>
                </a:solidFill>
              </a:rPr>
              <a:t>Sepp, K, </a:t>
            </a:r>
            <a:r>
              <a:rPr lang="en-US" b="1" i="1" dirty="0" smtClean="0">
                <a:solidFill>
                  <a:srgbClr val="FFFF00"/>
                </a:solidFill>
              </a:rPr>
              <a:t>et.</a:t>
            </a:r>
            <a:r>
              <a:rPr lang="et-EE" b="1" i="1" dirty="0" smtClean="0">
                <a:solidFill>
                  <a:srgbClr val="FFFF00"/>
                </a:solidFill>
              </a:rPr>
              <a:t> </a:t>
            </a:r>
            <a:r>
              <a:rPr lang="en-US" b="1" i="1" dirty="0" smtClean="0">
                <a:solidFill>
                  <a:srgbClr val="FFFF00"/>
                </a:solidFill>
              </a:rPr>
              <a:t>al.</a:t>
            </a:r>
            <a:r>
              <a:rPr lang="en-US" dirty="0" smtClean="0">
                <a:solidFill>
                  <a:srgbClr val="FFFF00"/>
                </a:solidFill>
              </a:rPr>
              <a:t> Neighborhood-defined approaches for integrating and designing landscape monitoring in Estonia</a:t>
            </a:r>
          </a:p>
          <a:p>
            <a:endParaRPr lang="et-EE" dirty="0"/>
          </a:p>
        </p:txBody>
      </p:sp>
      <p:sp>
        <p:nvSpPr>
          <p:cNvPr id="4" name="Kuupäeva kohatäide 3"/>
          <p:cNvSpPr>
            <a:spLocks noGrp="1"/>
          </p:cNvSpPr>
          <p:nvPr>
            <p:ph type="dt" sz="half" idx="10"/>
          </p:nvPr>
        </p:nvSpPr>
        <p:spPr>
          <a:xfrm>
            <a:off x="7086600" y="6416675"/>
            <a:ext cx="1578014" cy="441325"/>
          </a:xfrm>
        </p:spPr>
        <p:txBody>
          <a:bodyPr/>
          <a:lstStyle/>
          <a:p>
            <a:r>
              <a:rPr lang="et-EE" sz="1200" b="1" dirty="0" smtClean="0">
                <a:solidFill>
                  <a:schemeClr val="tx1"/>
                </a:solidFill>
              </a:rPr>
              <a:t>14-16.06.2012</a:t>
            </a:r>
            <a:endParaRPr lang="et-EE" sz="1200" b="1" dirty="0">
              <a:solidFill>
                <a:schemeClr val="tx1"/>
              </a:solidFill>
            </a:endParaRPr>
          </a:p>
        </p:txBody>
      </p:sp>
      <p:sp>
        <p:nvSpPr>
          <p:cNvPr id="5" name="Slaidinumbri kohatäide 4"/>
          <p:cNvSpPr>
            <a:spLocks noGrp="1"/>
          </p:cNvSpPr>
          <p:nvPr>
            <p:ph type="sldNum" sz="quarter" idx="12"/>
          </p:nvPr>
        </p:nvSpPr>
        <p:spPr>
          <a:xfrm>
            <a:off x="8610599" y="6416675"/>
            <a:ext cx="468775" cy="365125"/>
          </a:xfrm>
        </p:spPr>
        <p:txBody>
          <a:bodyPr/>
          <a:lstStyle/>
          <a:p>
            <a:fld id="{427650CF-7B6C-461A-A1C1-31222103A3B1}" type="slidenum">
              <a:rPr lang="et-EE" b="1" smtClean="0">
                <a:solidFill>
                  <a:schemeClr val="tx1"/>
                </a:solidFill>
              </a:rPr>
              <a:pPr/>
              <a:t>5</a:t>
            </a:fld>
            <a:endParaRPr lang="et-EE" b="1">
              <a:solidFill>
                <a:schemeClr val="tx1"/>
              </a:solidFill>
            </a:endParaRPr>
          </a:p>
        </p:txBody>
      </p:sp>
      <p:sp>
        <p:nvSpPr>
          <p:cNvPr id="6" name="Jaluse kohatäide 5"/>
          <p:cNvSpPr>
            <a:spLocks noGrp="1"/>
          </p:cNvSpPr>
          <p:nvPr>
            <p:ph type="ftr" sz="quarter" idx="11"/>
          </p:nvPr>
        </p:nvSpPr>
        <p:spPr>
          <a:xfrm>
            <a:off x="381000" y="6400800"/>
            <a:ext cx="6781800" cy="3651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pic>
        <p:nvPicPr>
          <p:cNvPr id="7" name="Picture 5"/>
          <p:cNvPicPr>
            <a:picLocks noChangeAspect="1" noChangeArrowheads="1"/>
          </p:cNvPicPr>
          <p:nvPr/>
        </p:nvPicPr>
        <p:blipFill>
          <a:blip r:embed="rId2" cstate="print"/>
          <a:srcRect/>
          <a:stretch>
            <a:fillRect/>
          </a:stretch>
        </p:blipFill>
        <p:spPr>
          <a:xfrm>
            <a:off x="914400" y="1143000"/>
            <a:ext cx="6556375" cy="4487862"/>
          </a:xfrm>
          <a:prstGeom prst="rect">
            <a:avLst/>
          </a:prstGeom>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t-EE" sz="4400" b="1" dirty="0" err="1" smtClean="0">
                <a:solidFill>
                  <a:srgbClr val="66FF33"/>
                </a:solidFill>
              </a:rPr>
              <a:t>Place</a:t>
            </a:r>
            <a:r>
              <a:rPr lang="et-EE" sz="4400" b="1" dirty="0" smtClean="0">
                <a:solidFill>
                  <a:srgbClr val="66FF33"/>
                </a:solidFill>
              </a:rPr>
              <a:t> and Camus – </a:t>
            </a:r>
            <a:r>
              <a:rPr lang="et-EE" sz="4400" b="1" dirty="0" err="1" smtClean="0">
                <a:solidFill>
                  <a:srgbClr val="66FF33"/>
                </a:solidFill>
              </a:rPr>
              <a:t>one</a:t>
            </a:r>
            <a:r>
              <a:rPr lang="et-EE" sz="4400" b="1" dirty="0" smtClean="0">
                <a:solidFill>
                  <a:srgbClr val="66FF33"/>
                </a:solidFill>
              </a:rPr>
              <a:t> </a:t>
            </a:r>
            <a:r>
              <a:rPr lang="et-EE" sz="4400" b="1" dirty="0" err="1" smtClean="0">
                <a:solidFill>
                  <a:srgbClr val="66FF33"/>
                </a:solidFill>
              </a:rPr>
              <a:t>more</a:t>
            </a:r>
            <a:r>
              <a:rPr lang="et-EE" sz="4400" b="1" dirty="0" smtClean="0">
                <a:solidFill>
                  <a:srgbClr val="66FF33"/>
                </a:solidFill>
              </a:rPr>
              <a:t> </a:t>
            </a:r>
            <a:r>
              <a:rPr lang="et-EE" sz="4400" b="1" dirty="0" err="1" smtClean="0">
                <a:solidFill>
                  <a:srgbClr val="66FF33"/>
                </a:solidFill>
              </a:rPr>
              <a:t>description</a:t>
            </a:r>
            <a:endParaRPr lang="et-EE" sz="4400" dirty="0">
              <a:solidFill>
                <a:srgbClr val="66FF33"/>
              </a:solidFill>
            </a:endParaRPr>
          </a:p>
        </p:txBody>
      </p:sp>
      <p:sp>
        <p:nvSpPr>
          <p:cNvPr id="3" name="Sisu kohatäide 2"/>
          <p:cNvSpPr>
            <a:spLocks noGrp="1"/>
          </p:cNvSpPr>
          <p:nvPr>
            <p:ph idx="1"/>
          </p:nvPr>
        </p:nvSpPr>
        <p:spPr>
          <a:xfrm>
            <a:off x="533400" y="1828800"/>
            <a:ext cx="8153400" cy="4267200"/>
          </a:xfrm>
        </p:spPr>
        <p:txBody>
          <a:bodyPr>
            <a:normAutofit fontScale="92500" lnSpcReduction="20000"/>
          </a:bodyPr>
          <a:lstStyle/>
          <a:p>
            <a:r>
              <a:rPr lang="et-EE" sz="3500" dirty="0" smtClean="0"/>
              <a:t>W</a:t>
            </a:r>
            <a:r>
              <a:rPr lang="en-US" sz="3500" dirty="0" smtClean="0"/>
              <a:t>e may refer here and hereafter to the definition offered in the world-famous novel by Albert Camus, </a:t>
            </a:r>
            <a:r>
              <a:rPr lang="en-US" sz="3500" i="1" dirty="0" smtClean="0"/>
              <a:t>The Myth of Sisyphus</a:t>
            </a:r>
            <a:r>
              <a:rPr lang="et-EE" sz="3500" dirty="0" smtClean="0"/>
              <a:t> </a:t>
            </a:r>
            <a:r>
              <a:rPr lang="en-US" sz="3500" dirty="0" smtClean="0"/>
              <a:t>where the place as a complexity of various implications is constituted from three basic components:</a:t>
            </a:r>
          </a:p>
          <a:p>
            <a:pPr lvl="2"/>
            <a:r>
              <a:rPr lang="en-US" sz="3500" b="1" dirty="0" smtClean="0"/>
              <a:t>the physical settings</a:t>
            </a:r>
          </a:p>
          <a:p>
            <a:pPr lvl="2"/>
            <a:r>
              <a:rPr lang="en-US" sz="3500" b="1" dirty="0" smtClean="0"/>
              <a:t>the activities and</a:t>
            </a:r>
          </a:p>
          <a:p>
            <a:pPr lvl="2"/>
            <a:r>
              <a:rPr lang="en-US" sz="3500" b="1" dirty="0" smtClean="0"/>
              <a:t>the meanings</a:t>
            </a:r>
          </a:p>
        </p:txBody>
      </p:sp>
      <p:sp>
        <p:nvSpPr>
          <p:cNvPr id="4" name="Kuupäeva kohatäide 3"/>
          <p:cNvSpPr>
            <a:spLocks noGrp="1"/>
          </p:cNvSpPr>
          <p:nvPr>
            <p:ph type="dt" sz="half" idx="10"/>
          </p:nvPr>
        </p:nvSpPr>
        <p:spPr>
          <a:xfrm>
            <a:off x="7086600" y="6416675"/>
            <a:ext cx="1578014" cy="441325"/>
          </a:xfrm>
        </p:spPr>
        <p:txBody>
          <a:bodyPr/>
          <a:lstStyle/>
          <a:p>
            <a:r>
              <a:rPr lang="et-EE" sz="1200" b="1" dirty="0" smtClean="0">
                <a:solidFill>
                  <a:schemeClr val="tx1"/>
                </a:solidFill>
              </a:rPr>
              <a:t>14-16.06.2012</a:t>
            </a:r>
            <a:endParaRPr lang="et-EE" sz="1200" b="1" dirty="0">
              <a:solidFill>
                <a:schemeClr val="tx1"/>
              </a:solidFill>
            </a:endParaRPr>
          </a:p>
        </p:txBody>
      </p:sp>
      <p:sp>
        <p:nvSpPr>
          <p:cNvPr id="5" name="Slaidinumbri kohatäide 4"/>
          <p:cNvSpPr>
            <a:spLocks noGrp="1"/>
          </p:cNvSpPr>
          <p:nvPr>
            <p:ph type="sldNum" sz="quarter" idx="12"/>
          </p:nvPr>
        </p:nvSpPr>
        <p:spPr>
          <a:xfrm>
            <a:off x="8610599" y="6416675"/>
            <a:ext cx="468775" cy="365125"/>
          </a:xfrm>
        </p:spPr>
        <p:txBody>
          <a:bodyPr/>
          <a:lstStyle/>
          <a:p>
            <a:fld id="{427650CF-7B6C-461A-A1C1-31222103A3B1}" type="slidenum">
              <a:rPr lang="et-EE" b="1" smtClean="0">
                <a:solidFill>
                  <a:schemeClr val="tx1"/>
                </a:solidFill>
              </a:rPr>
              <a:pPr/>
              <a:t>6</a:t>
            </a:fld>
            <a:endParaRPr lang="et-EE" b="1">
              <a:solidFill>
                <a:schemeClr val="tx1"/>
              </a:solidFill>
            </a:endParaRPr>
          </a:p>
        </p:txBody>
      </p:sp>
      <p:sp>
        <p:nvSpPr>
          <p:cNvPr id="6" name="Jaluse kohatäide 5"/>
          <p:cNvSpPr>
            <a:spLocks noGrp="1"/>
          </p:cNvSpPr>
          <p:nvPr>
            <p:ph type="ftr" sz="quarter" idx="11"/>
          </p:nvPr>
        </p:nvSpPr>
        <p:spPr>
          <a:xfrm>
            <a:off x="381000" y="6400800"/>
            <a:ext cx="6781800" cy="3651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Tree>
    <p:extLst>
      <p:ext uri="{BB962C8B-B14F-4D97-AF65-F5344CB8AC3E}">
        <p14:creationId xmlns="" xmlns:p14="http://schemas.microsoft.com/office/powerpoint/2010/main" val="12665534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304800"/>
            <a:ext cx="8153400" cy="990600"/>
          </a:xfrm>
        </p:spPr>
        <p:txBody>
          <a:bodyPr/>
          <a:lstStyle/>
          <a:p>
            <a:pPr eaLnBrk="1" hangingPunct="1"/>
            <a:r>
              <a:rPr lang="en-US" sz="4400" b="1" dirty="0" smtClean="0">
                <a:solidFill>
                  <a:srgbClr val="66FF33"/>
                </a:solidFill>
              </a:rPr>
              <a:t>Place as a complexity</a:t>
            </a:r>
          </a:p>
        </p:txBody>
      </p:sp>
      <p:sp>
        <p:nvSpPr>
          <p:cNvPr id="33795" name="Sisu kohatäide 12"/>
          <p:cNvSpPr>
            <a:spLocks noGrp="1"/>
          </p:cNvSpPr>
          <p:nvPr>
            <p:ph sz="quarter" idx="1"/>
          </p:nvPr>
        </p:nvSpPr>
        <p:spPr>
          <a:xfrm>
            <a:off x="612775" y="1600200"/>
            <a:ext cx="8153400" cy="4495800"/>
          </a:xfrm>
        </p:spPr>
        <p:txBody>
          <a:bodyPr/>
          <a:lstStyle/>
          <a:p>
            <a:pPr eaLnBrk="1" hangingPunct="1"/>
            <a:endParaRPr lang="et-EE" smtClean="0"/>
          </a:p>
        </p:txBody>
      </p:sp>
      <p:sp>
        <p:nvSpPr>
          <p:cNvPr id="31750" name="AutoShape 4" descr="White marble"/>
          <p:cNvSpPr>
            <a:spLocks noChangeArrowheads="1"/>
          </p:cNvSpPr>
          <p:nvPr/>
        </p:nvSpPr>
        <p:spPr bwMode="auto">
          <a:xfrm>
            <a:off x="3124200" y="2286000"/>
            <a:ext cx="2514600" cy="1828800"/>
          </a:xfrm>
          <a:prstGeom prst="triangle">
            <a:avLst>
              <a:gd name="adj" fmla="val 50000"/>
            </a:avLst>
          </a:prstGeom>
          <a:blipFill dpi="0" rotWithShape="1">
            <a:blip r:embed="rId2" cstate="print"/>
            <a:srcRect/>
            <a:tile tx="0" ty="0" sx="100000" sy="100000" flip="none" algn="tl"/>
          </a:blipFill>
          <a:ln w="9525">
            <a:solidFill>
              <a:schemeClr val="tx1"/>
            </a:solidFill>
            <a:miter lim="800000"/>
            <a:headEnd/>
            <a:tailEnd/>
          </a:ln>
        </p:spPr>
        <p:txBody>
          <a:bodyPr wrap="none" anchor="ctr"/>
          <a:lstStyle/>
          <a:p>
            <a:pPr algn="ctr"/>
            <a:r>
              <a:rPr lang="et-EE" sz="2000" b="1" dirty="0" err="1">
                <a:solidFill>
                  <a:srgbClr val="0070C0"/>
                </a:solidFill>
              </a:rPr>
              <a:t>Sence</a:t>
            </a:r>
            <a:r>
              <a:rPr lang="et-EE" sz="2000" b="1" dirty="0">
                <a:solidFill>
                  <a:srgbClr val="0070C0"/>
                </a:solidFill>
              </a:rPr>
              <a:t> </a:t>
            </a:r>
          </a:p>
          <a:p>
            <a:pPr algn="ctr"/>
            <a:r>
              <a:rPr lang="et-EE" sz="2000" b="1" dirty="0">
                <a:solidFill>
                  <a:srgbClr val="0070C0"/>
                </a:solidFill>
              </a:rPr>
              <a:t>of </a:t>
            </a:r>
          </a:p>
          <a:p>
            <a:pPr algn="ctr"/>
            <a:r>
              <a:rPr lang="et-EE" sz="2000" b="1" dirty="0" err="1" smtClean="0">
                <a:solidFill>
                  <a:srgbClr val="0070C0"/>
                </a:solidFill>
              </a:rPr>
              <a:t>Place</a:t>
            </a:r>
            <a:endParaRPr lang="et-EE" sz="2000" b="1" dirty="0" smtClean="0">
              <a:solidFill>
                <a:srgbClr val="0070C0"/>
              </a:solidFill>
            </a:endParaRPr>
          </a:p>
          <a:p>
            <a:pPr algn="ctr"/>
            <a:endParaRPr lang="et-EE" sz="2000" b="1" dirty="0">
              <a:solidFill>
                <a:srgbClr val="0070C0"/>
              </a:solidFill>
            </a:endParaRPr>
          </a:p>
        </p:txBody>
      </p:sp>
      <p:sp>
        <p:nvSpPr>
          <p:cNvPr id="31751" name="AutoShape 8"/>
          <p:cNvSpPr>
            <a:spLocks noChangeArrowheads="1"/>
          </p:cNvSpPr>
          <p:nvPr/>
        </p:nvSpPr>
        <p:spPr bwMode="auto">
          <a:xfrm rot="10800000">
            <a:off x="1905000" y="2286000"/>
            <a:ext cx="2514600" cy="1828800"/>
          </a:xfrm>
          <a:prstGeom prst="triangle">
            <a:avLst>
              <a:gd name="adj" fmla="val 50000"/>
            </a:avLst>
          </a:prstGeom>
          <a:solidFill>
            <a:srgbClr val="FF3300"/>
          </a:solidFill>
          <a:ln w="9525">
            <a:solidFill>
              <a:schemeClr val="tx1"/>
            </a:solidFill>
            <a:miter lim="800000"/>
            <a:headEnd/>
            <a:tailEnd/>
          </a:ln>
        </p:spPr>
        <p:txBody>
          <a:bodyPr rot="10800000" wrap="none" anchor="ctr"/>
          <a:lstStyle/>
          <a:p>
            <a:pPr algn="ctr"/>
            <a:r>
              <a:rPr lang="et-EE" sz="2400" b="1" dirty="0" err="1">
                <a:solidFill>
                  <a:schemeClr val="bg1"/>
                </a:solidFill>
              </a:rPr>
              <a:t>Activity</a:t>
            </a:r>
            <a:endParaRPr lang="et-EE" sz="2400" b="1" dirty="0">
              <a:solidFill>
                <a:schemeClr val="bg1"/>
              </a:solidFill>
            </a:endParaRPr>
          </a:p>
        </p:txBody>
      </p:sp>
      <p:sp>
        <p:nvSpPr>
          <p:cNvPr id="31752" name="AutoShape 9"/>
          <p:cNvSpPr>
            <a:spLocks noChangeArrowheads="1"/>
          </p:cNvSpPr>
          <p:nvPr/>
        </p:nvSpPr>
        <p:spPr bwMode="auto">
          <a:xfrm rot="10800000">
            <a:off x="3124200" y="4038600"/>
            <a:ext cx="2514600" cy="1828800"/>
          </a:xfrm>
          <a:prstGeom prst="triangle">
            <a:avLst>
              <a:gd name="adj" fmla="val 50000"/>
            </a:avLst>
          </a:prstGeom>
          <a:solidFill>
            <a:srgbClr val="FFFF00"/>
          </a:solidFill>
          <a:ln w="9525">
            <a:solidFill>
              <a:schemeClr val="tx1"/>
            </a:solidFill>
            <a:miter lim="800000"/>
            <a:headEnd/>
            <a:tailEnd/>
          </a:ln>
        </p:spPr>
        <p:txBody>
          <a:bodyPr rot="10800000" wrap="none" anchor="ctr"/>
          <a:lstStyle/>
          <a:p>
            <a:pPr algn="ctr"/>
            <a:r>
              <a:rPr lang="et-EE" sz="2400" b="1">
                <a:solidFill>
                  <a:srgbClr val="800000"/>
                </a:solidFill>
              </a:rPr>
              <a:t>Meaning</a:t>
            </a:r>
          </a:p>
        </p:txBody>
      </p:sp>
      <p:sp>
        <p:nvSpPr>
          <p:cNvPr id="31753" name="AutoShape 10"/>
          <p:cNvSpPr>
            <a:spLocks noChangeArrowheads="1"/>
          </p:cNvSpPr>
          <p:nvPr/>
        </p:nvSpPr>
        <p:spPr bwMode="auto">
          <a:xfrm rot="10800000">
            <a:off x="4343400" y="2286000"/>
            <a:ext cx="2514600" cy="1828800"/>
          </a:xfrm>
          <a:prstGeom prst="triangle">
            <a:avLst>
              <a:gd name="adj" fmla="val 50000"/>
            </a:avLst>
          </a:prstGeom>
          <a:solidFill>
            <a:schemeClr val="hlink"/>
          </a:solidFill>
          <a:ln w="9525">
            <a:solidFill>
              <a:schemeClr val="tx1"/>
            </a:solidFill>
            <a:miter lim="800000"/>
            <a:headEnd/>
            <a:tailEnd/>
          </a:ln>
        </p:spPr>
        <p:txBody>
          <a:bodyPr rot="10800000" wrap="none" anchor="ctr"/>
          <a:lstStyle/>
          <a:p>
            <a:pPr algn="ctr"/>
            <a:r>
              <a:rPr lang="et-EE" sz="2400" b="1" dirty="0" err="1">
                <a:solidFill>
                  <a:srgbClr val="0070C0"/>
                </a:solidFill>
              </a:rPr>
              <a:t>Physical</a:t>
            </a:r>
            <a:r>
              <a:rPr lang="et-EE" sz="2400" b="1" dirty="0">
                <a:solidFill>
                  <a:srgbClr val="0070C0"/>
                </a:solidFill>
              </a:rPr>
              <a:t> </a:t>
            </a:r>
          </a:p>
          <a:p>
            <a:pPr algn="ctr"/>
            <a:r>
              <a:rPr lang="et-EE" sz="2400" b="1" dirty="0" err="1">
                <a:solidFill>
                  <a:srgbClr val="0070C0"/>
                </a:solidFill>
              </a:rPr>
              <a:t>setting</a:t>
            </a:r>
            <a:endParaRPr lang="et-EE" sz="2400" b="1" dirty="0">
              <a:solidFill>
                <a:srgbClr val="0070C0"/>
              </a:solidFill>
            </a:endParaRPr>
          </a:p>
        </p:txBody>
      </p:sp>
      <p:sp>
        <p:nvSpPr>
          <p:cNvPr id="10" name="Kõver paremnool 9"/>
          <p:cNvSpPr/>
          <p:nvPr/>
        </p:nvSpPr>
        <p:spPr>
          <a:xfrm rot="19489954">
            <a:off x="2125663" y="2921000"/>
            <a:ext cx="1311275" cy="3032125"/>
          </a:xfrm>
          <a:prstGeom prst="curvedRightArrow">
            <a:avLst/>
          </a:prstGeom>
          <a:solidFill>
            <a:srgbClr val="66FF33"/>
          </a:solidFill>
          <a:ln w="38100">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t-EE">
              <a:solidFill>
                <a:schemeClr val="tx1"/>
              </a:solidFill>
            </a:endParaRPr>
          </a:p>
        </p:txBody>
      </p:sp>
      <p:sp>
        <p:nvSpPr>
          <p:cNvPr id="11" name="Kõver paremnool 10"/>
          <p:cNvSpPr/>
          <p:nvPr/>
        </p:nvSpPr>
        <p:spPr>
          <a:xfrm rot="12771553">
            <a:off x="5365750" y="2932113"/>
            <a:ext cx="1311275" cy="3032125"/>
          </a:xfrm>
          <a:prstGeom prst="curvedRightArrow">
            <a:avLst/>
          </a:prstGeom>
          <a:solidFill>
            <a:srgbClr val="66FF33"/>
          </a:solidFill>
          <a:ln w="38100">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t-EE">
              <a:solidFill>
                <a:schemeClr val="tx1"/>
              </a:solidFill>
            </a:endParaRPr>
          </a:p>
        </p:txBody>
      </p:sp>
      <p:sp>
        <p:nvSpPr>
          <p:cNvPr id="12" name="Kõver paremnool 11"/>
          <p:cNvSpPr/>
          <p:nvPr/>
        </p:nvSpPr>
        <p:spPr>
          <a:xfrm rot="5400000">
            <a:off x="3603625" y="282575"/>
            <a:ext cx="1311275" cy="3032125"/>
          </a:xfrm>
          <a:prstGeom prst="curvedRightArrow">
            <a:avLst/>
          </a:prstGeom>
          <a:solidFill>
            <a:srgbClr val="66FF33"/>
          </a:solidFill>
          <a:ln w="38100">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t-EE">
              <a:solidFill>
                <a:schemeClr val="tx1"/>
              </a:solidFill>
            </a:endParaRPr>
          </a:p>
        </p:txBody>
      </p:sp>
      <p:sp>
        <p:nvSpPr>
          <p:cNvPr id="18" name="Kuupäeva kohatäide 3"/>
          <p:cNvSpPr>
            <a:spLocks noGrp="1"/>
          </p:cNvSpPr>
          <p:nvPr>
            <p:ph type="dt" sz="half" idx="10"/>
          </p:nvPr>
        </p:nvSpPr>
        <p:spPr>
          <a:xfrm>
            <a:off x="7086600" y="6416675"/>
            <a:ext cx="1578014" cy="441325"/>
          </a:xfrm>
        </p:spPr>
        <p:txBody>
          <a:bodyPr/>
          <a:lstStyle/>
          <a:p>
            <a:r>
              <a:rPr lang="et-EE" sz="1200" b="1" dirty="0" smtClean="0">
                <a:solidFill>
                  <a:schemeClr val="tx1"/>
                </a:solidFill>
              </a:rPr>
              <a:t>14-16.06.2012</a:t>
            </a:r>
            <a:endParaRPr lang="et-EE" sz="1200" b="1" dirty="0">
              <a:solidFill>
                <a:schemeClr val="tx1"/>
              </a:solidFill>
            </a:endParaRPr>
          </a:p>
        </p:txBody>
      </p:sp>
      <p:sp>
        <p:nvSpPr>
          <p:cNvPr id="19" name="Slaidinumbri kohatäide 4"/>
          <p:cNvSpPr>
            <a:spLocks noGrp="1"/>
          </p:cNvSpPr>
          <p:nvPr>
            <p:ph type="sldNum" sz="quarter" idx="12"/>
          </p:nvPr>
        </p:nvSpPr>
        <p:spPr>
          <a:xfrm>
            <a:off x="8610599" y="6416675"/>
            <a:ext cx="468775" cy="365125"/>
          </a:xfrm>
        </p:spPr>
        <p:txBody>
          <a:bodyPr/>
          <a:lstStyle/>
          <a:p>
            <a:fld id="{427650CF-7B6C-461A-A1C1-31222103A3B1}" type="slidenum">
              <a:rPr lang="et-EE" b="1" smtClean="0">
                <a:solidFill>
                  <a:schemeClr val="tx1"/>
                </a:solidFill>
              </a:rPr>
              <a:pPr/>
              <a:t>7</a:t>
            </a:fld>
            <a:endParaRPr lang="et-EE" b="1">
              <a:solidFill>
                <a:schemeClr val="tx1"/>
              </a:solidFill>
            </a:endParaRPr>
          </a:p>
        </p:txBody>
      </p:sp>
      <p:sp>
        <p:nvSpPr>
          <p:cNvPr id="20" name="Jaluse kohatäide 5"/>
          <p:cNvSpPr>
            <a:spLocks noGrp="1"/>
          </p:cNvSpPr>
          <p:nvPr>
            <p:ph type="ftr" sz="quarter" idx="11"/>
          </p:nvPr>
        </p:nvSpPr>
        <p:spPr>
          <a:xfrm>
            <a:off x="381000" y="6400800"/>
            <a:ext cx="6781800" cy="365125"/>
          </a:xfrm>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additive="base">
                                        <p:cTn id="7" dur="500" fill="hold"/>
                                        <p:tgtEl>
                                          <p:spTgt spid="31746"/>
                                        </p:tgtEl>
                                        <p:attrNameLst>
                                          <p:attrName>ppt_x</p:attrName>
                                        </p:attrNameLst>
                                      </p:cBhvr>
                                      <p:tavLst>
                                        <p:tav tm="0">
                                          <p:val>
                                            <p:strVal val="#ppt_x"/>
                                          </p:val>
                                        </p:tav>
                                        <p:tav tm="100000">
                                          <p:val>
                                            <p:strVal val="#ppt_x"/>
                                          </p:val>
                                        </p:tav>
                                      </p:tavLst>
                                    </p:anim>
                                    <p:anim calcmode="lin" valueType="num">
                                      <p:cBhvr additive="base">
                                        <p:cTn id="8" dur="500" fill="hold"/>
                                        <p:tgtEl>
                                          <p:spTgt spid="317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31746"/>
                                        </p:tgtEl>
                                        <p:attrNameLst>
                                          <p:attrName>style.visibility</p:attrName>
                                        </p:attrNameLst>
                                      </p:cBhvr>
                                      <p:to>
                                        <p:strVal val="visible"/>
                                      </p:to>
                                    </p:set>
                                    <p:animEffect transition="in" filter="diamond(in)">
                                      <p:cBhvr>
                                        <p:cTn id="13" dur="2000"/>
                                        <p:tgtEl>
                                          <p:spTgt spid="31746"/>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1750"/>
                                        </p:tgtEl>
                                        <p:attrNameLst>
                                          <p:attrName>style.visibility</p:attrName>
                                        </p:attrNameLst>
                                      </p:cBhvr>
                                      <p:to>
                                        <p:strVal val="visible"/>
                                      </p:to>
                                    </p:set>
                                    <p:anim calcmode="lin" valueType="num">
                                      <p:cBhvr additive="base">
                                        <p:cTn id="18" dur="500" fill="hold"/>
                                        <p:tgtEl>
                                          <p:spTgt spid="31750"/>
                                        </p:tgtEl>
                                        <p:attrNameLst>
                                          <p:attrName>ppt_x</p:attrName>
                                        </p:attrNameLst>
                                      </p:cBhvr>
                                      <p:tavLst>
                                        <p:tav tm="0">
                                          <p:val>
                                            <p:strVal val="#ppt_x"/>
                                          </p:val>
                                        </p:tav>
                                        <p:tav tm="100000">
                                          <p:val>
                                            <p:strVal val="#ppt_x"/>
                                          </p:val>
                                        </p:tav>
                                      </p:tavLst>
                                    </p:anim>
                                    <p:anim calcmode="lin" valueType="num">
                                      <p:cBhvr additive="base">
                                        <p:cTn id="19" dur="500" fill="hold"/>
                                        <p:tgtEl>
                                          <p:spTgt spid="31750"/>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 presetClass="emph" presetSubtype="2" fill="hold" nodeType="clickEffect">
                                  <p:stCondLst>
                                    <p:cond delay="0"/>
                                  </p:stCondLst>
                                  <p:childTnLst>
                                    <p:animClr clrSpc="rgb" dir="cw">
                                      <p:cBhvr>
                                        <p:cTn id="23" dur="2000" fill="hold"/>
                                        <p:tgtEl>
                                          <p:spTgt spid="31750"/>
                                        </p:tgtEl>
                                        <p:attrNameLst>
                                          <p:attrName>fillcolor</p:attrName>
                                        </p:attrNameLst>
                                      </p:cBhvr>
                                      <p:to>
                                        <a:schemeClr val="accent2"/>
                                      </p:to>
                                    </p:animClr>
                                    <p:set>
                                      <p:cBhvr>
                                        <p:cTn id="24" dur="2000" fill="hold"/>
                                        <p:tgtEl>
                                          <p:spTgt spid="31750"/>
                                        </p:tgtEl>
                                        <p:attrNameLst>
                                          <p:attrName>fill.type</p:attrName>
                                        </p:attrNameLst>
                                      </p:cBhvr>
                                      <p:to>
                                        <p:strVal val="solid"/>
                                      </p:to>
                                    </p:set>
                                    <p:set>
                                      <p:cBhvr>
                                        <p:cTn id="25" dur="2000" fill="hold"/>
                                        <p:tgtEl>
                                          <p:spTgt spid="31750"/>
                                        </p:tgtEl>
                                        <p:attrNameLst>
                                          <p:attrName>fill.on</p:attrName>
                                        </p:attrNameLst>
                                      </p:cBhvr>
                                      <p:to>
                                        <p:strVal val="true"/>
                                      </p:to>
                                    </p:se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1751"/>
                                        </p:tgtEl>
                                        <p:attrNameLst>
                                          <p:attrName>style.visibility</p:attrName>
                                        </p:attrNameLst>
                                      </p:cBhvr>
                                      <p:to>
                                        <p:strVal val="visible"/>
                                      </p:to>
                                    </p:set>
                                    <p:anim calcmode="lin" valueType="num">
                                      <p:cBhvr additive="base">
                                        <p:cTn id="30" dur="500" fill="hold"/>
                                        <p:tgtEl>
                                          <p:spTgt spid="31751"/>
                                        </p:tgtEl>
                                        <p:attrNameLst>
                                          <p:attrName>ppt_x</p:attrName>
                                        </p:attrNameLst>
                                      </p:cBhvr>
                                      <p:tavLst>
                                        <p:tav tm="0">
                                          <p:val>
                                            <p:strVal val="#ppt_x"/>
                                          </p:val>
                                        </p:tav>
                                        <p:tav tm="100000">
                                          <p:val>
                                            <p:strVal val="#ppt_x"/>
                                          </p:val>
                                        </p:tav>
                                      </p:tavLst>
                                    </p:anim>
                                    <p:anim calcmode="lin" valueType="num">
                                      <p:cBhvr additive="base">
                                        <p:cTn id="31" dur="500" fill="hold"/>
                                        <p:tgtEl>
                                          <p:spTgt spid="31751"/>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1753"/>
                                        </p:tgtEl>
                                        <p:attrNameLst>
                                          <p:attrName>style.visibility</p:attrName>
                                        </p:attrNameLst>
                                      </p:cBhvr>
                                      <p:to>
                                        <p:strVal val="visible"/>
                                      </p:to>
                                    </p:set>
                                    <p:anim calcmode="lin" valueType="num">
                                      <p:cBhvr additive="base">
                                        <p:cTn id="36" dur="500" fill="hold"/>
                                        <p:tgtEl>
                                          <p:spTgt spid="31753"/>
                                        </p:tgtEl>
                                        <p:attrNameLst>
                                          <p:attrName>ppt_x</p:attrName>
                                        </p:attrNameLst>
                                      </p:cBhvr>
                                      <p:tavLst>
                                        <p:tav tm="0">
                                          <p:val>
                                            <p:strVal val="#ppt_x"/>
                                          </p:val>
                                        </p:tav>
                                        <p:tav tm="100000">
                                          <p:val>
                                            <p:strVal val="#ppt_x"/>
                                          </p:val>
                                        </p:tav>
                                      </p:tavLst>
                                    </p:anim>
                                    <p:anim calcmode="lin" valueType="num">
                                      <p:cBhvr additive="base">
                                        <p:cTn id="37" dur="500" fill="hold"/>
                                        <p:tgtEl>
                                          <p:spTgt spid="31753"/>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1752"/>
                                        </p:tgtEl>
                                        <p:attrNameLst>
                                          <p:attrName>style.visibility</p:attrName>
                                        </p:attrNameLst>
                                      </p:cBhvr>
                                      <p:to>
                                        <p:strVal val="visible"/>
                                      </p:to>
                                    </p:set>
                                    <p:anim calcmode="lin" valueType="num">
                                      <p:cBhvr additive="base">
                                        <p:cTn id="42" dur="500" fill="hold"/>
                                        <p:tgtEl>
                                          <p:spTgt spid="31752"/>
                                        </p:tgtEl>
                                        <p:attrNameLst>
                                          <p:attrName>ppt_x</p:attrName>
                                        </p:attrNameLst>
                                      </p:cBhvr>
                                      <p:tavLst>
                                        <p:tav tm="0">
                                          <p:val>
                                            <p:strVal val="#ppt_x"/>
                                          </p:val>
                                        </p:tav>
                                        <p:tav tm="100000">
                                          <p:val>
                                            <p:strVal val="#ppt_x"/>
                                          </p:val>
                                        </p:tav>
                                      </p:tavLst>
                                    </p:anim>
                                    <p:anim calcmode="lin" valueType="num">
                                      <p:cBhvr additive="base">
                                        <p:cTn id="43" dur="500" fill="hold"/>
                                        <p:tgtEl>
                                          <p:spTgt spid="31752"/>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2"/>
                                        </p:tgtEl>
                                        <p:attrNameLst>
                                          <p:attrName>style.visibility</p:attrName>
                                        </p:attrNameLst>
                                      </p:cBhvr>
                                      <p:to>
                                        <p:strVal val="visible"/>
                                      </p:to>
                                    </p:set>
                                    <p:anim calcmode="lin" valueType="num">
                                      <p:cBhvr additive="base">
                                        <p:cTn id="48" dur="500" fill="hold"/>
                                        <p:tgtEl>
                                          <p:spTgt spid="12"/>
                                        </p:tgtEl>
                                        <p:attrNameLst>
                                          <p:attrName>ppt_x</p:attrName>
                                        </p:attrNameLst>
                                      </p:cBhvr>
                                      <p:tavLst>
                                        <p:tav tm="0">
                                          <p:val>
                                            <p:strVal val="#ppt_x"/>
                                          </p:val>
                                        </p:tav>
                                        <p:tav tm="100000">
                                          <p:val>
                                            <p:strVal val="#ppt_x"/>
                                          </p:val>
                                        </p:tav>
                                      </p:tavLst>
                                    </p:anim>
                                    <p:anim calcmode="lin" valueType="num">
                                      <p:cBhvr additive="base">
                                        <p:cTn id="4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0"/>
                                        </p:tgtEl>
                                        <p:attrNameLst>
                                          <p:attrName>style.visibility</p:attrName>
                                        </p:attrNameLst>
                                      </p:cBhvr>
                                      <p:to>
                                        <p:strVal val="visible"/>
                                      </p:to>
                                    </p:set>
                                    <p:anim calcmode="lin" valueType="num">
                                      <p:cBhvr additive="base">
                                        <p:cTn id="54" dur="500" fill="hold"/>
                                        <p:tgtEl>
                                          <p:spTgt spid="10"/>
                                        </p:tgtEl>
                                        <p:attrNameLst>
                                          <p:attrName>ppt_x</p:attrName>
                                        </p:attrNameLst>
                                      </p:cBhvr>
                                      <p:tavLst>
                                        <p:tav tm="0">
                                          <p:val>
                                            <p:strVal val="#ppt_x"/>
                                          </p:val>
                                        </p:tav>
                                        <p:tav tm="100000">
                                          <p:val>
                                            <p:strVal val="#ppt_x"/>
                                          </p:val>
                                        </p:tav>
                                      </p:tavLst>
                                    </p:anim>
                                    <p:anim calcmode="lin" valueType="num">
                                      <p:cBhvr additive="base">
                                        <p:cTn id="5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1"/>
                                        </p:tgtEl>
                                        <p:attrNameLst>
                                          <p:attrName>style.visibility</p:attrName>
                                        </p:attrNameLst>
                                      </p:cBhvr>
                                      <p:to>
                                        <p:strVal val="visible"/>
                                      </p:to>
                                    </p:set>
                                    <p:anim calcmode="lin" valueType="num">
                                      <p:cBhvr additive="base">
                                        <p:cTn id="60" dur="500" fill="hold"/>
                                        <p:tgtEl>
                                          <p:spTgt spid="11"/>
                                        </p:tgtEl>
                                        <p:attrNameLst>
                                          <p:attrName>ppt_x</p:attrName>
                                        </p:attrNameLst>
                                      </p:cBhvr>
                                      <p:tavLst>
                                        <p:tav tm="0">
                                          <p:val>
                                            <p:strVal val="#ppt_x"/>
                                          </p:val>
                                        </p:tav>
                                        <p:tav tm="100000">
                                          <p:val>
                                            <p:strVal val="#ppt_x"/>
                                          </p:val>
                                        </p:tav>
                                      </p:tavLst>
                                    </p:anim>
                                    <p:anim calcmode="lin" valueType="num">
                                      <p:cBhvr additive="base">
                                        <p:cTn id="6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6" grpId="1"/>
      <p:bldP spid="31750" grpId="0" animBg="1"/>
      <p:bldP spid="31751" grpId="0" animBg="1"/>
      <p:bldP spid="31752" grpId="0" animBg="1"/>
      <p:bldP spid="31753" grpId="0" animBg="1"/>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0" y="0"/>
            <a:ext cx="9144000" cy="914400"/>
          </a:xfrm>
        </p:spPr>
        <p:txBody>
          <a:bodyPr/>
          <a:lstStyle/>
          <a:p>
            <a:r>
              <a:rPr lang="en-GB" b="1" dirty="0" smtClean="0">
                <a:solidFill>
                  <a:srgbClr val="66FF33"/>
                </a:solidFill>
              </a:rPr>
              <a:t>Data based approach of </a:t>
            </a:r>
            <a:endParaRPr lang="en-GB" b="1" dirty="0">
              <a:solidFill>
                <a:srgbClr val="66FF33"/>
              </a:solidFill>
            </a:endParaRPr>
          </a:p>
        </p:txBody>
      </p:sp>
      <p:sp>
        <p:nvSpPr>
          <p:cNvPr id="10" name="Teksti kohatäide 9"/>
          <p:cNvSpPr>
            <a:spLocks noGrp="1"/>
          </p:cNvSpPr>
          <p:nvPr>
            <p:ph type="body" idx="1"/>
          </p:nvPr>
        </p:nvSpPr>
        <p:spPr>
          <a:xfrm>
            <a:off x="457200" y="1676400"/>
            <a:ext cx="4040188" cy="639762"/>
          </a:xfrm>
          <a:solidFill>
            <a:srgbClr val="FFFF00"/>
          </a:solidFill>
        </p:spPr>
        <p:txBody>
          <a:bodyPr/>
          <a:lstStyle/>
          <a:p>
            <a:pPr algn="ctr"/>
            <a:r>
              <a:rPr lang="en-US" dirty="0" smtClean="0"/>
              <a:t>Qualitative data</a:t>
            </a:r>
            <a:endParaRPr lang="en-US" dirty="0"/>
          </a:p>
        </p:txBody>
      </p:sp>
      <p:sp>
        <p:nvSpPr>
          <p:cNvPr id="12" name="Teksti kohatäide 11"/>
          <p:cNvSpPr>
            <a:spLocks noGrp="1"/>
          </p:cNvSpPr>
          <p:nvPr>
            <p:ph type="body" sz="half" idx="3"/>
          </p:nvPr>
        </p:nvSpPr>
        <p:spPr>
          <a:xfrm>
            <a:off x="4648200" y="1676400"/>
            <a:ext cx="4041775" cy="639762"/>
          </a:xfrm>
          <a:solidFill>
            <a:srgbClr val="FFFF00"/>
          </a:solidFill>
        </p:spPr>
        <p:txBody>
          <a:bodyPr/>
          <a:lstStyle/>
          <a:p>
            <a:pPr algn="ctr"/>
            <a:r>
              <a:rPr lang="en-US" smtClean="0"/>
              <a:t>Quantative data</a:t>
            </a:r>
            <a:endParaRPr lang="en-US"/>
          </a:p>
        </p:txBody>
      </p:sp>
      <p:sp>
        <p:nvSpPr>
          <p:cNvPr id="11" name="Sisu kohatäide 10"/>
          <p:cNvSpPr>
            <a:spLocks noGrp="1"/>
          </p:cNvSpPr>
          <p:nvPr>
            <p:ph sz="quarter" idx="2"/>
          </p:nvPr>
        </p:nvSpPr>
        <p:spPr>
          <a:xfrm>
            <a:off x="457200" y="2286000"/>
            <a:ext cx="4040188" cy="4132389"/>
          </a:xfrm>
          <a:solidFill>
            <a:schemeClr val="tx2"/>
          </a:solidFill>
        </p:spPr>
        <p:txBody>
          <a:bodyPr/>
          <a:lstStyle/>
          <a:p>
            <a:r>
              <a:rPr lang="en-US" b="1" dirty="0" smtClean="0">
                <a:solidFill>
                  <a:srgbClr val="002060"/>
                </a:solidFill>
              </a:rPr>
              <a:t>Land owners &amp; users </a:t>
            </a:r>
          </a:p>
          <a:p>
            <a:r>
              <a:rPr lang="en-US" b="1" dirty="0" smtClean="0">
                <a:solidFill>
                  <a:srgbClr val="002060"/>
                </a:solidFill>
              </a:rPr>
              <a:t>Building owners &amp; users</a:t>
            </a:r>
          </a:p>
          <a:p>
            <a:r>
              <a:rPr lang="en-US" b="1" dirty="0" smtClean="0">
                <a:solidFill>
                  <a:srgbClr val="002060"/>
                </a:solidFill>
              </a:rPr>
              <a:t>Forest owners &amp; users</a:t>
            </a:r>
          </a:p>
          <a:p>
            <a:r>
              <a:rPr lang="en-US" b="1" dirty="0" smtClean="0">
                <a:solidFill>
                  <a:srgbClr val="002060"/>
                </a:solidFill>
              </a:rPr>
              <a:t>Developers</a:t>
            </a:r>
          </a:p>
          <a:p>
            <a:r>
              <a:rPr lang="en-US" b="1" dirty="0" smtClean="0">
                <a:solidFill>
                  <a:srgbClr val="002060"/>
                </a:solidFill>
              </a:rPr>
              <a:t>Real estate professionals</a:t>
            </a:r>
          </a:p>
          <a:p>
            <a:r>
              <a:rPr lang="en-US" b="1" dirty="0" smtClean="0">
                <a:solidFill>
                  <a:srgbClr val="002060"/>
                </a:solidFill>
              </a:rPr>
              <a:t>Local authorities</a:t>
            </a:r>
          </a:p>
          <a:p>
            <a:r>
              <a:rPr lang="en-US" b="1" dirty="0" smtClean="0">
                <a:solidFill>
                  <a:srgbClr val="002060"/>
                </a:solidFill>
              </a:rPr>
              <a:t>State agencies</a:t>
            </a:r>
            <a:endParaRPr lang="et-EE" b="1" dirty="0" smtClean="0">
              <a:solidFill>
                <a:srgbClr val="002060"/>
              </a:solidFill>
            </a:endParaRPr>
          </a:p>
          <a:p>
            <a:r>
              <a:rPr lang="en-GB" b="1" dirty="0" smtClean="0">
                <a:solidFill>
                  <a:srgbClr val="002060"/>
                </a:solidFill>
              </a:rPr>
              <a:t>3-d sector</a:t>
            </a:r>
          </a:p>
          <a:p>
            <a:r>
              <a:rPr lang="en-GB" b="1" dirty="0" smtClean="0">
                <a:solidFill>
                  <a:srgbClr val="002060"/>
                </a:solidFill>
              </a:rPr>
              <a:t>Society</a:t>
            </a:r>
          </a:p>
        </p:txBody>
      </p:sp>
      <p:sp>
        <p:nvSpPr>
          <p:cNvPr id="13" name="Sisu kohatäide 12"/>
          <p:cNvSpPr>
            <a:spLocks noGrp="1"/>
          </p:cNvSpPr>
          <p:nvPr>
            <p:ph sz="quarter" idx="4"/>
          </p:nvPr>
        </p:nvSpPr>
        <p:spPr>
          <a:xfrm>
            <a:off x="4645025" y="2286000"/>
            <a:ext cx="4041775" cy="4132389"/>
          </a:xfrm>
          <a:solidFill>
            <a:schemeClr val="tx2"/>
          </a:solidFill>
        </p:spPr>
        <p:txBody>
          <a:bodyPr/>
          <a:lstStyle/>
          <a:p>
            <a:r>
              <a:rPr lang="en-US" b="1" smtClean="0">
                <a:solidFill>
                  <a:srgbClr val="002060"/>
                </a:solidFill>
              </a:rPr>
              <a:t>Land register</a:t>
            </a:r>
          </a:p>
          <a:p>
            <a:pPr lvl="1"/>
            <a:r>
              <a:rPr lang="en-US" b="1" smtClean="0">
                <a:solidFill>
                  <a:srgbClr val="002060"/>
                </a:solidFill>
              </a:rPr>
              <a:t>Web map service</a:t>
            </a:r>
          </a:p>
          <a:p>
            <a:r>
              <a:rPr lang="en-US" b="1" smtClean="0">
                <a:solidFill>
                  <a:srgbClr val="002060"/>
                </a:solidFill>
              </a:rPr>
              <a:t>Sales price register</a:t>
            </a:r>
          </a:p>
          <a:p>
            <a:r>
              <a:rPr lang="en-US" b="1" smtClean="0">
                <a:solidFill>
                  <a:srgbClr val="002060"/>
                </a:solidFill>
              </a:rPr>
              <a:t>Forets register</a:t>
            </a:r>
          </a:p>
          <a:p>
            <a:pPr lvl="1"/>
            <a:r>
              <a:rPr lang="en-US" b="1" smtClean="0">
                <a:solidFill>
                  <a:srgbClr val="002060"/>
                </a:solidFill>
              </a:rPr>
              <a:t>GPS &amp; GIS info</a:t>
            </a:r>
          </a:p>
          <a:p>
            <a:r>
              <a:rPr lang="en-US" b="1" smtClean="0">
                <a:solidFill>
                  <a:srgbClr val="002060"/>
                </a:solidFill>
              </a:rPr>
              <a:t>Register of Environment</a:t>
            </a:r>
          </a:p>
          <a:p>
            <a:pPr lvl="1"/>
            <a:r>
              <a:rPr lang="en-US" b="1" smtClean="0">
                <a:solidFill>
                  <a:srgbClr val="002060"/>
                </a:solidFill>
              </a:rPr>
              <a:t>GPS &amp; GIS info</a:t>
            </a:r>
          </a:p>
          <a:p>
            <a:r>
              <a:rPr lang="en-US" b="1" smtClean="0">
                <a:solidFill>
                  <a:srgbClr val="002060"/>
                </a:solidFill>
              </a:rPr>
              <a:t>Buildings register</a:t>
            </a:r>
          </a:p>
          <a:p>
            <a:r>
              <a:rPr lang="en-US" b="1" smtClean="0">
                <a:solidFill>
                  <a:srgbClr val="002060"/>
                </a:solidFill>
              </a:rPr>
              <a:t>Premesies register</a:t>
            </a:r>
          </a:p>
          <a:p>
            <a:endParaRPr lang="en-US" b="1">
              <a:solidFill>
                <a:srgbClr val="002060"/>
              </a:solidFill>
            </a:endParaRPr>
          </a:p>
        </p:txBody>
      </p:sp>
      <p:sp>
        <p:nvSpPr>
          <p:cNvPr id="4" name="Kuupäeva kohatäide 3"/>
          <p:cNvSpPr>
            <a:spLocks noGrp="1"/>
          </p:cNvSpPr>
          <p:nvPr>
            <p:ph type="dt" sz="half" idx="10"/>
          </p:nvPr>
        </p:nvSpPr>
        <p:spPr/>
        <p:txBody>
          <a:bodyPr/>
          <a:lstStyle/>
          <a:p>
            <a:r>
              <a:rPr lang="et-EE" sz="1200" b="1" dirty="0" smtClean="0">
                <a:solidFill>
                  <a:schemeClr val="tx1"/>
                </a:solidFill>
              </a:rPr>
              <a:t>14-16.06.2012</a:t>
            </a:r>
            <a:endParaRPr lang="et-EE" sz="1200" b="1" dirty="0">
              <a:solidFill>
                <a:schemeClr val="tx1"/>
              </a:solidFill>
            </a:endParaRPr>
          </a:p>
        </p:txBody>
      </p:sp>
      <p:sp>
        <p:nvSpPr>
          <p:cNvPr id="6" name="Jaluse kohatäide 5"/>
          <p:cNvSpPr>
            <a:spLocks noGrp="1"/>
          </p:cNvSpPr>
          <p:nvPr>
            <p:ph type="ftr" sz="quarter" idx="11"/>
          </p:nvPr>
        </p:nvSpPr>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
        <p:nvSpPr>
          <p:cNvPr id="5" name="Slaidinumbri kohatäide 4"/>
          <p:cNvSpPr>
            <a:spLocks noGrp="1"/>
          </p:cNvSpPr>
          <p:nvPr>
            <p:ph type="sldNum" sz="quarter" idx="12"/>
          </p:nvPr>
        </p:nvSpPr>
        <p:spPr/>
        <p:txBody>
          <a:bodyPr/>
          <a:lstStyle/>
          <a:p>
            <a:fld id="{427650CF-7B6C-461A-A1C1-31222103A3B1}" type="slidenum">
              <a:rPr lang="et-EE" b="1" smtClean="0">
                <a:solidFill>
                  <a:schemeClr val="tx1"/>
                </a:solidFill>
              </a:rPr>
              <a:pPr/>
              <a:t>8</a:t>
            </a:fld>
            <a:endParaRPr lang="et-EE" b="1">
              <a:solidFill>
                <a:schemeClr val="tx1"/>
              </a:solidFill>
            </a:endParaRPr>
          </a:p>
        </p:txBody>
      </p:sp>
      <p:sp>
        <p:nvSpPr>
          <p:cNvPr id="9" name="Horisontaalrull 8"/>
          <p:cNvSpPr/>
          <p:nvPr/>
        </p:nvSpPr>
        <p:spPr>
          <a:xfrm>
            <a:off x="838200" y="685800"/>
            <a:ext cx="7848600" cy="762000"/>
          </a:xfrm>
          <a:prstGeom prst="horizontalScroll">
            <a:avLst/>
          </a:prstGeom>
          <a:solidFill>
            <a:schemeClr val="tx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0000"/>
                </a:solidFill>
              </a:rPr>
              <a:t>APPRAISAL</a:t>
            </a:r>
            <a:r>
              <a:rPr lang="et-EE" sz="2400" b="1" dirty="0" smtClean="0">
                <a:solidFill>
                  <a:srgbClr val="FF0000"/>
                </a:solidFill>
              </a:rPr>
              <a:t>’s</a:t>
            </a:r>
            <a:r>
              <a:rPr lang="en-US" sz="2400" b="1" dirty="0" smtClean="0">
                <a:solidFill>
                  <a:srgbClr val="FF0000"/>
                </a:solidFill>
              </a:rPr>
              <a:t> DATA</a:t>
            </a:r>
            <a:endParaRPr lang="en-US" sz="2400" b="1" dirty="0">
              <a:solidFill>
                <a:srgbClr val="FF0000"/>
              </a:solidFill>
            </a:endParaRPr>
          </a:p>
        </p:txBody>
      </p:sp>
    </p:spTree>
    <p:extLst>
      <p:ext uri="{BB962C8B-B14F-4D97-AF65-F5344CB8AC3E}">
        <p14:creationId xmlns="" xmlns:p14="http://schemas.microsoft.com/office/powerpoint/2010/main" val="17141363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0" y="0"/>
            <a:ext cx="9144000" cy="914400"/>
          </a:xfrm>
        </p:spPr>
        <p:txBody>
          <a:bodyPr/>
          <a:lstStyle/>
          <a:p>
            <a:r>
              <a:rPr lang="en-US" sz="4400" b="1" dirty="0" smtClean="0">
                <a:solidFill>
                  <a:srgbClr val="66FF33"/>
                </a:solidFill>
              </a:rPr>
              <a:t>Multiplicity of Register of Environment</a:t>
            </a:r>
            <a:r>
              <a:rPr lang="et-EE" dirty="0" smtClean="0"/>
              <a:t/>
            </a:r>
            <a:br>
              <a:rPr lang="et-EE" dirty="0" smtClean="0"/>
            </a:br>
            <a:endParaRPr lang="et-EE" dirty="0"/>
          </a:p>
        </p:txBody>
      </p:sp>
      <p:sp>
        <p:nvSpPr>
          <p:cNvPr id="7" name="Sisu kohatäide 6"/>
          <p:cNvSpPr>
            <a:spLocks noGrp="1"/>
          </p:cNvSpPr>
          <p:nvPr>
            <p:ph sz="half" idx="1"/>
          </p:nvPr>
        </p:nvSpPr>
        <p:spPr>
          <a:xfrm>
            <a:off x="304800" y="1676400"/>
            <a:ext cx="4038600" cy="4525963"/>
          </a:xfrm>
          <a:solidFill>
            <a:schemeClr val="tx2"/>
          </a:solidFill>
        </p:spPr>
        <p:txBody>
          <a:bodyPr/>
          <a:lstStyle/>
          <a:p>
            <a:r>
              <a:rPr lang="en-US" b="1" dirty="0" smtClean="0">
                <a:solidFill>
                  <a:srgbClr val="002060"/>
                </a:solidFill>
              </a:rPr>
              <a:t>Biota</a:t>
            </a:r>
          </a:p>
          <a:p>
            <a:r>
              <a:rPr lang="en-US" b="1" dirty="0" smtClean="0">
                <a:solidFill>
                  <a:srgbClr val="002060"/>
                </a:solidFill>
              </a:rPr>
              <a:t>Protected nature</a:t>
            </a:r>
          </a:p>
          <a:p>
            <a:r>
              <a:rPr lang="en-US" b="1" dirty="0" smtClean="0">
                <a:solidFill>
                  <a:srgbClr val="002060"/>
                </a:solidFill>
              </a:rPr>
              <a:t>Monitoring</a:t>
            </a:r>
          </a:p>
          <a:p>
            <a:r>
              <a:rPr lang="en-US" b="1" dirty="0" smtClean="0">
                <a:solidFill>
                  <a:srgbClr val="002060"/>
                </a:solidFill>
              </a:rPr>
              <a:t>Natural recourses</a:t>
            </a:r>
          </a:p>
          <a:p>
            <a:r>
              <a:rPr lang="en-US" b="1" dirty="0" smtClean="0">
                <a:solidFill>
                  <a:srgbClr val="002060"/>
                </a:solidFill>
              </a:rPr>
              <a:t>Water conditions</a:t>
            </a:r>
          </a:p>
          <a:p>
            <a:r>
              <a:rPr lang="en-US" b="1" dirty="0" smtClean="0">
                <a:solidFill>
                  <a:srgbClr val="002060"/>
                </a:solidFill>
              </a:rPr>
              <a:t>Air conditions</a:t>
            </a:r>
          </a:p>
          <a:p>
            <a:r>
              <a:rPr lang="en-US" b="1" dirty="0" smtClean="0">
                <a:solidFill>
                  <a:srgbClr val="002060"/>
                </a:solidFill>
              </a:rPr>
              <a:t>Permits &amp; licenses</a:t>
            </a:r>
          </a:p>
          <a:p>
            <a:r>
              <a:rPr lang="en-US" b="1" dirty="0" smtClean="0">
                <a:solidFill>
                  <a:srgbClr val="002060"/>
                </a:solidFill>
              </a:rPr>
              <a:t>Waste &amp; hazards</a:t>
            </a:r>
            <a:endParaRPr lang="en-US" b="1" dirty="0">
              <a:solidFill>
                <a:srgbClr val="002060"/>
              </a:solidFill>
            </a:endParaRPr>
          </a:p>
        </p:txBody>
      </p:sp>
      <p:sp>
        <p:nvSpPr>
          <p:cNvPr id="8" name="Sisu kohatäide 7"/>
          <p:cNvSpPr>
            <a:spLocks noGrp="1"/>
          </p:cNvSpPr>
          <p:nvPr>
            <p:ph sz="half" idx="2"/>
          </p:nvPr>
        </p:nvSpPr>
        <p:spPr>
          <a:xfrm>
            <a:off x="4876800" y="2286000"/>
            <a:ext cx="4038600" cy="3106299"/>
          </a:xfrm>
          <a:solidFill>
            <a:schemeClr val="accent1">
              <a:lumMod val="60000"/>
              <a:lumOff val="40000"/>
            </a:schemeClr>
          </a:solidFill>
        </p:spPr>
        <p:txBody>
          <a:bodyPr/>
          <a:lstStyle/>
          <a:p>
            <a:r>
              <a:rPr lang="en-US" b="1" dirty="0" smtClean="0">
                <a:solidFill>
                  <a:srgbClr val="FF0000"/>
                </a:solidFill>
              </a:rPr>
              <a:t>Nature protection objects</a:t>
            </a:r>
            <a:endParaRPr lang="en-US" dirty="0" smtClean="0">
              <a:solidFill>
                <a:srgbClr val="FF0000"/>
              </a:solidFill>
            </a:endParaRPr>
          </a:p>
          <a:p>
            <a:r>
              <a:rPr lang="en-US" b="1" dirty="0" smtClean="0">
                <a:solidFill>
                  <a:srgbClr val="FF0000"/>
                </a:solidFill>
              </a:rPr>
              <a:t>Valuable habitation</a:t>
            </a:r>
          </a:p>
          <a:p>
            <a:r>
              <a:rPr lang="en-US" b="1" dirty="0" smtClean="0">
                <a:solidFill>
                  <a:srgbClr val="FF0000"/>
                </a:solidFill>
              </a:rPr>
              <a:t>Areas with international significance</a:t>
            </a:r>
          </a:p>
        </p:txBody>
      </p:sp>
      <p:sp>
        <p:nvSpPr>
          <p:cNvPr id="4" name="Kuupäeva kohatäide 3"/>
          <p:cNvSpPr>
            <a:spLocks noGrp="1"/>
          </p:cNvSpPr>
          <p:nvPr>
            <p:ph type="dt" sz="half" idx="10"/>
          </p:nvPr>
        </p:nvSpPr>
        <p:spPr/>
        <p:txBody>
          <a:bodyPr/>
          <a:lstStyle/>
          <a:p>
            <a:r>
              <a:rPr lang="et-EE" sz="1200" b="1" dirty="0" smtClean="0">
                <a:solidFill>
                  <a:schemeClr val="tx1"/>
                </a:solidFill>
              </a:rPr>
              <a:t>14-16.06.2012</a:t>
            </a:r>
            <a:endParaRPr lang="et-EE" sz="1200" b="1" dirty="0">
              <a:solidFill>
                <a:schemeClr val="tx1"/>
              </a:solidFill>
            </a:endParaRPr>
          </a:p>
        </p:txBody>
      </p:sp>
      <p:sp>
        <p:nvSpPr>
          <p:cNvPr id="6" name="Jaluse kohatäide 5"/>
          <p:cNvSpPr>
            <a:spLocks noGrp="1"/>
          </p:cNvSpPr>
          <p:nvPr>
            <p:ph type="ftr" sz="quarter" idx="11"/>
          </p:nvPr>
        </p:nvSpPr>
        <p:spPr/>
        <p:txBody>
          <a:bodyPr/>
          <a:lstStyle/>
          <a:p>
            <a:pPr algn="l"/>
            <a:r>
              <a:rPr lang="et-EE" sz="1200" b="1" dirty="0" smtClean="0">
                <a:solidFill>
                  <a:schemeClr val="tx1"/>
                </a:solidFill>
              </a:rPr>
              <a:t>ERES 2012# Kaarel Sahk #</a:t>
            </a:r>
            <a:r>
              <a:rPr lang="en-GB" sz="1200" b="1" dirty="0" smtClean="0">
                <a:solidFill>
                  <a:schemeClr val="tx1"/>
                </a:solidFill>
              </a:rPr>
              <a:t> </a:t>
            </a:r>
            <a:r>
              <a:rPr lang="en-GB" sz="1200" b="1" dirty="0">
                <a:solidFill>
                  <a:schemeClr val="tx1"/>
                </a:solidFill>
              </a:rPr>
              <a:t>Real property appraisal - essential part based similarities and differences</a:t>
            </a:r>
            <a:r>
              <a:rPr lang="et-EE" sz="1200" b="1" dirty="0" smtClean="0">
                <a:solidFill>
                  <a:schemeClr val="tx1"/>
                </a:solidFill>
              </a:rPr>
              <a:t> </a:t>
            </a:r>
            <a:endParaRPr lang="et-EE" sz="1200" b="1" dirty="0">
              <a:solidFill>
                <a:schemeClr val="tx1"/>
              </a:solidFill>
            </a:endParaRPr>
          </a:p>
        </p:txBody>
      </p:sp>
      <p:sp>
        <p:nvSpPr>
          <p:cNvPr id="5" name="Slaidinumbri kohatäide 4"/>
          <p:cNvSpPr>
            <a:spLocks noGrp="1"/>
          </p:cNvSpPr>
          <p:nvPr>
            <p:ph type="sldNum" sz="quarter" idx="12"/>
          </p:nvPr>
        </p:nvSpPr>
        <p:spPr/>
        <p:txBody>
          <a:bodyPr/>
          <a:lstStyle/>
          <a:p>
            <a:fld id="{427650CF-7B6C-461A-A1C1-31222103A3B1}" type="slidenum">
              <a:rPr lang="et-EE" b="1" smtClean="0">
                <a:solidFill>
                  <a:schemeClr val="tx1"/>
                </a:solidFill>
              </a:rPr>
              <a:pPr/>
              <a:t>9</a:t>
            </a:fld>
            <a:endParaRPr lang="et-EE" b="1">
              <a:solidFill>
                <a:schemeClr val="tx1"/>
              </a:solidFill>
            </a:endParaRPr>
          </a:p>
        </p:txBody>
      </p:sp>
      <p:sp>
        <p:nvSpPr>
          <p:cNvPr id="9" name="Paremnool 8"/>
          <p:cNvSpPr/>
          <p:nvPr/>
        </p:nvSpPr>
        <p:spPr>
          <a:xfrm>
            <a:off x="3733800" y="2895600"/>
            <a:ext cx="1219200" cy="1295400"/>
          </a:xfrm>
          <a:prstGeom prst="rightArrow">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Tree>
    <p:extLst>
      <p:ext uri="{BB962C8B-B14F-4D97-AF65-F5344CB8AC3E}">
        <p14:creationId xmlns="" xmlns:p14="http://schemas.microsoft.com/office/powerpoint/2010/main" val="36765502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o">
  <a:themeElements>
    <a:clrScheme name="Metro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i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0</TotalTime>
  <Words>2173</Words>
  <Application>Microsoft Office PowerPoint</Application>
  <PresentationFormat>On-screen Show (4:3)</PresentationFormat>
  <Paragraphs>322</Paragraphs>
  <Slides>29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Metroo</vt:lpstr>
      <vt:lpstr>Clip</vt:lpstr>
      <vt:lpstr>Real property appraisal - essential part based similarities and differences Kaarel Sahk, lecturer Estonian University of Life Sciences  </vt:lpstr>
      <vt:lpstr>Slide 2</vt:lpstr>
      <vt:lpstr>Legal definiton based issue </vt:lpstr>
      <vt:lpstr>What happen while to summarize otherway?</vt:lpstr>
      <vt:lpstr>Owerall principles</vt:lpstr>
      <vt:lpstr>Place and Camus – one more description</vt:lpstr>
      <vt:lpstr>Place as a complexity</vt:lpstr>
      <vt:lpstr>Data based approach of </vt:lpstr>
      <vt:lpstr>Multiplicity of Register of Environment </vt:lpstr>
      <vt:lpstr>Values of landscape due appraisal</vt:lpstr>
      <vt:lpstr>Some possible diversifications. Vol 1</vt:lpstr>
      <vt:lpstr>Some possible diversifications. Vol 2</vt:lpstr>
      <vt:lpstr>Some possible diversifications. Vol 3</vt:lpstr>
      <vt:lpstr>Value of land - basic types of land use   </vt:lpstr>
      <vt:lpstr>Value of land - basic types of land use </vt:lpstr>
      <vt:lpstr>Value of land - Land Valuation Act   </vt:lpstr>
      <vt:lpstr>Value of forest</vt:lpstr>
      <vt:lpstr>Value of forest</vt:lpstr>
      <vt:lpstr>Value of buildings </vt:lpstr>
      <vt:lpstr>Value of buildings</vt:lpstr>
      <vt:lpstr>Similarities. Vol 1</vt:lpstr>
      <vt:lpstr>Similarities. Vol 2</vt:lpstr>
      <vt:lpstr>Differences. Vol 1 </vt:lpstr>
      <vt:lpstr>Differences. Vol 2</vt:lpstr>
      <vt:lpstr>About the situation</vt:lpstr>
      <vt:lpstr>Refererences </vt:lpstr>
      <vt:lpstr>Slide 27</vt:lpstr>
      <vt:lpstr>Slide 28</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Slaid 1</dc:title>
  <cp:lastModifiedBy>kaarel</cp:lastModifiedBy>
  <cp:revision>82</cp:revision>
  <dcterms:modified xsi:type="dcterms:W3CDTF">2012-06-14T14:30:42Z</dcterms:modified>
</cp:coreProperties>
</file>