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290" r:id="rId2"/>
    <p:sldId id="291" r:id="rId3"/>
    <p:sldId id="292" r:id="rId4"/>
    <p:sldId id="265" r:id="rId5"/>
    <p:sldId id="325" r:id="rId6"/>
    <p:sldId id="326" r:id="rId7"/>
    <p:sldId id="327" r:id="rId8"/>
    <p:sldId id="286" r:id="rId9"/>
    <p:sldId id="266" r:id="rId10"/>
    <p:sldId id="264" r:id="rId11"/>
    <p:sldId id="270" r:id="rId12"/>
    <p:sldId id="267" r:id="rId13"/>
    <p:sldId id="287" r:id="rId14"/>
    <p:sldId id="288" r:id="rId15"/>
    <p:sldId id="289" r:id="rId16"/>
    <p:sldId id="274" r:id="rId17"/>
    <p:sldId id="263" r:id="rId18"/>
    <p:sldId id="273" r:id="rId19"/>
    <p:sldId id="285" r:id="rId20"/>
    <p:sldId id="321" r:id="rId21"/>
    <p:sldId id="323" r:id="rId22"/>
    <p:sldId id="324" r:id="rId23"/>
    <p:sldId id="275" r:id="rId24"/>
    <p:sldId id="268" r:id="rId25"/>
    <p:sldId id="272" r:id="rId26"/>
    <p:sldId id="276" r:id="rId27"/>
    <p:sldId id="269" r:id="rId28"/>
    <p:sldId id="277" r:id="rId29"/>
    <p:sldId id="278" r:id="rId30"/>
    <p:sldId id="284" r:id="rId31"/>
    <p:sldId id="332" r:id="rId32"/>
    <p:sldId id="316" r:id="rId33"/>
    <p:sldId id="320" r:id="rId34"/>
    <p:sldId id="315" r:id="rId35"/>
  </p:sldIdLst>
  <p:sldSz cx="9144000" cy="6858000" type="screen4x3"/>
  <p:notesSz cx="7099300" cy="10234613"/>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9" autoAdjust="0"/>
    <p:restoredTop sz="94660"/>
  </p:normalViewPr>
  <p:slideViewPr>
    <p:cSldViewPr>
      <p:cViewPr varScale="1">
        <p:scale>
          <a:sx n="51" d="100"/>
          <a:sy n="51" d="100"/>
        </p:scale>
        <p:origin x="-980" y="-6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702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9387D-3B5E-433C-A18E-D63F1C8256CB}" type="doc">
      <dgm:prSet loTypeId="urn:microsoft.com/office/officeart/2005/8/layout/cycle6" loCatId="relationship" qsTypeId="urn:microsoft.com/office/officeart/2005/8/quickstyle/simple1" qsCatId="simple" csTypeId="urn:microsoft.com/office/officeart/2005/8/colors/colorful1#4" csCatId="colorful" phldr="1"/>
      <dgm:spPr/>
      <dgm:t>
        <a:bodyPr/>
        <a:lstStyle/>
        <a:p>
          <a:endParaRPr lang="et-EE"/>
        </a:p>
      </dgm:t>
    </dgm:pt>
    <dgm:pt modelId="{3A3641E4-64C6-49D3-9648-E26676DAEA0F}">
      <dgm:prSet phldrT="[Tekst]" custT="1"/>
      <dgm:spPr>
        <a:solidFill>
          <a:schemeClr val="accent3">
            <a:lumMod val="60000"/>
            <a:lumOff val="40000"/>
          </a:schemeClr>
        </a:solidFill>
        <a:ln w="38100">
          <a:solidFill>
            <a:schemeClr val="tx1"/>
          </a:solidFill>
        </a:ln>
      </dgm:spPr>
      <dgm:t>
        <a:bodyPr/>
        <a:lstStyle/>
        <a:p>
          <a:r>
            <a:rPr lang="et-EE" sz="2800" b="1" dirty="0" err="1" smtClean="0">
              <a:solidFill>
                <a:srgbClr val="002060"/>
              </a:solidFill>
            </a:rPr>
            <a:t>Finland</a:t>
          </a:r>
          <a:endParaRPr lang="et-EE" sz="2800" b="1" dirty="0">
            <a:solidFill>
              <a:srgbClr val="002060"/>
            </a:solidFill>
          </a:endParaRPr>
        </a:p>
      </dgm:t>
    </dgm:pt>
    <dgm:pt modelId="{E6C9631C-516B-43D0-83D8-FF0B58960C6C}" type="parTrans" cxnId="{D269BECD-16BC-4707-B3BF-AA4A3F0D4295}">
      <dgm:prSet/>
      <dgm:spPr/>
      <dgm:t>
        <a:bodyPr/>
        <a:lstStyle/>
        <a:p>
          <a:endParaRPr lang="et-EE"/>
        </a:p>
      </dgm:t>
    </dgm:pt>
    <dgm:pt modelId="{A1F3ECA6-8C08-4BC3-9951-F98297DB4A37}" type="sibTrans" cxnId="{D269BECD-16BC-4707-B3BF-AA4A3F0D4295}">
      <dgm:prSet/>
      <dgm:spPr>
        <a:ln w="76200">
          <a:solidFill>
            <a:srgbClr val="FF0000"/>
          </a:solidFill>
        </a:ln>
      </dgm:spPr>
      <dgm:t>
        <a:bodyPr/>
        <a:lstStyle/>
        <a:p>
          <a:endParaRPr lang="et-EE"/>
        </a:p>
      </dgm:t>
    </dgm:pt>
    <dgm:pt modelId="{222EB7C9-0557-450E-9080-9CD5469040C9}">
      <dgm:prSet phldrT="[Tekst]" custT="1"/>
      <dgm:spPr>
        <a:solidFill>
          <a:srgbClr val="FF0000"/>
        </a:solidFill>
        <a:ln w="38100">
          <a:solidFill>
            <a:schemeClr val="tx1"/>
          </a:solidFill>
        </a:ln>
      </dgm:spPr>
      <dgm:t>
        <a:bodyPr/>
        <a:lstStyle/>
        <a:p>
          <a:r>
            <a:rPr lang="et-EE" sz="2800" b="1" dirty="0" err="1" smtClean="0"/>
            <a:t>Former</a:t>
          </a:r>
          <a:r>
            <a:rPr lang="et-EE" sz="2800" b="1" dirty="0" smtClean="0"/>
            <a:t> SU</a:t>
          </a:r>
          <a:endParaRPr lang="et-EE" sz="2800" b="1" dirty="0"/>
        </a:p>
      </dgm:t>
    </dgm:pt>
    <dgm:pt modelId="{623A38E4-2C68-46C3-B9BE-0C4DC3E62415}" type="parTrans" cxnId="{E5E9659B-5DBD-410B-901F-78F5CA957D2C}">
      <dgm:prSet/>
      <dgm:spPr/>
      <dgm:t>
        <a:bodyPr/>
        <a:lstStyle/>
        <a:p>
          <a:endParaRPr lang="et-EE"/>
        </a:p>
      </dgm:t>
    </dgm:pt>
    <dgm:pt modelId="{DC49497E-5A43-4322-A885-61EDAAC461B3}" type="sibTrans" cxnId="{E5E9659B-5DBD-410B-901F-78F5CA957D2C}">
      <dgm:prSet/>
      <dgm:spPr>
        <a:ln w="76200">
          <a:solidFill>
            <a:schemeClr val="accent3">
              <a:lumMod val="75000"/>
            </a:schemeClr>
          </a:solidFill>
        </a:ln>
      </dgm:spPr>
      <dgm:t>
        <a:bodyPr/>
        <a:lstStyle/>
        <a:p>
          <a:endParaRPr lang="et-EE"/>
        </a:p>
      </dgm:t>
    </dgm:pt>
    <dgm:pt modelId="{39B00208-5BCD-4292-9AA5-A6406076DEBA}">
      <dgm:prSet phldrT="[Tekst]" custT="1"/>
      <dgm:spPr>
        <a:solidFill>
          <a:schemeClr val="tx2">
            <a:lumMod val="75000"/>
          </a:schemeClr>
        </a:solidFill>
        <a:ln w="38100">
          <a:solidFill>
            <a:schemeClr val="tx1"/>
          </a:solidFill>
        </a:ln>
      </dgm:spPr>
      <dgm:t>
        <a:bodyPr/>
        <a:lstStyle/>
        <a:p>
          <a:r>
            <a:rPr lang="et-EE" sz="2800" b="1" dirty="0" err="1" smtClean="0"/>
            <a:t>Germany</a:t>
          </a:r>
          <a:endParaRPr lang="et-EE" sz="2800" b="1" dirty="0"/>
        </a:p>
      </dgm:t>
    </dgm:pt>
    <dgm:pt modelId="{BCC20E16-EBC1-46C8-AFA4-4C69AC7259B3}" type="parTrans" cxnId="{2E3B8E89-E055-4220-B97C-F5878A07DA03}">
      <dgm:prSet/>
      <dgm:spPr/>
      <dgm:t>
        <a:bodyPr/>
        <a:lstStyle/>
        <a:p>
          <a:endParaRPr lang="et-EE"/>
        </a:p>
      </dgm:t>
    </dgm:pt>
    <dgm:pt modelId="{117FA18B-29E0-445B-A7A9-13560F858AE5}" type="sibTrans" cxnId="{2E3B8E89-E055-4220-B97C-F5878A07DA03}">
      <dgm:prSet/>
      <dgm:spPr>
        <a:ln w="76200">
          <a:solidFill>
            <a:srgbClr val="FFFF00"/>
          </a:solidFill>
        </a:ln>
      </dgm:spPr>
      <dgm:t>
        <a:bodyPr/>
        <a:lstStyle/>
        <a:p>
          <a:endParaRPr lang="et-EE"/>
        </a:p>
      </dgm:t>
    </dgm:pt>
    <dgm:pt modelId="{74FCEF71-AFC2-4C1A-87A1-9A75CAAA741A}">
      <dgm:prSet phldrT="[Tekst]" custT="1"/>
      <dgm:spPr>
        <a:solidFill>
          <a:schemeClr val="tx1">
            <a:lumMod val="85000"/>
          </a:schemeClr>
        </a:solidFill>
        <a:ln w="38100">
          <a:solidFill>
            <a:schemeClr val="tx1"/>
          </a:solidFill>
        </a:ln>
      </dgm:spPr>
      <dgm:t>
        <a:bodyPr/>
        <a:lstStyle/>
        <a:p>
          <a:r>
            <a:rPr lang="et-EE" sz="2800" b="1" dirty="0" err="1" smtClean="0">
              <a:solidFill>
                <a:srgbClr val="002060"/>
              </a:solidFill>
            </a:rPr>
            <a:t>England</a:t>
          </a:r>
          <a:endParaRPr lang="et-EE" sz="2800" b="1" dirty="0">
            <a:solidFill>
              <a:srgbClr val="002060"/>
            </a:solidFill>
          </a:endParaRPr>
        </a:p>
      </dgm:t>
    </dgm:pt>
    <dgm:pt modelId="{BE196B1C-100E-4FDD-956F-D57DE7D59D78}" type="parTrans" cxnId="{F1366EC4-A980-407F-B01D-E36070E9D3FE}">
      <dgm:prSet/>
      <dgm:spPr/>
      <dgm:t>
        <a:bodyPr/>
        <a:lstStyle/>
        <a:p>
          <a:endParaRPr lang="et-EE"/>
        </a:p>
      </dgm:t>
    </dgm:pt>
    <dgm:pt modelId="{13194861-65A1-4603-ABD2-C03065B1D8A2}" type="sibTrans" cxnId="{F1366EC4-A980-407F-B01D-E36070E9D3FE}">
      <dgm:prSet/>
      <dgm:spPr>
        <a:ln w="76200">
          <a:solidFill>
            <a:schemeClr val="tx2">
              <a:lumMod val="75000"/>
            </a:schemeClr>
          </a:solidFill>
        </a:ln>
      </dgm:spPr>
      <dgm:t>
        <a:bodyPr/>
        <a:lstStyle/>
        <a:p>
          <a:endParaRPr lang="et-EE"/>
        </a:p>
      </dgm:t>
    </dgm:pt>
    <dgm:pt modelId="{A789ED9C-5E42-4E8E-9ACF-7D9226BA5B0F}">
      <dgm:prSet phldrT="[Tekst]" custT="1"/>
      <dgm:spPr>
        <a:solidFill>
          <a:srgbClr val="66FF33"/>
        </a:solidFill>
        <a:ln w="38100">
          <a:solidFill>
            <a:schemeClr val="tx1"/>
          </a:solidFill>
        </a:ln>
      </dgm:spPr>
      <dgm:t>
        <a:bodyPr/>
        <a:lstStyle/>
        <a:p>
          <a:r>
            <a:rPr lang="et-EE" sz="2800" b="1" dirty="0" err="1" smtClean="0">
              <a:solidFill>
                <a:srgbClr val="002060"/>
              </a:solidFill>
            </a:rPr>
            <a:t>Sweden</a:t>
          </a:r>
          <a:endParaRPr lang="et-EE" sz="2800" b="1" dirty="0">
            <a:solidFill>
              <a:srgbClr val="002060"/>
            </a:solidFill>
          </a:endParaRPr>
        </a:p>
      </dgm:t>
    </dgm:pt>
    <dgm:pt modelId="{44A9D36C-F1A4-4171-9011-F7AD09EB8E15}" type="parTrans" cxnId="{9F432B0D-C663-4743-A926-61276C07A095}">
      <dgm:prSet/>
      <dgm:spPr/>
      <dgm:t>
        <a:bodyPr/>
        <a:lstStyle/>
        <a:p>
          <a:endParaRPr lang="et-EE"/>
        </a:p>
      </dgm:t>
    </dgm:pt>
    <dgm:pt modelId="{BBF0731C-7085-4B32-B8D5-6201F577D6CA}" type="sibTrans" cxnId="{9F432B0D-C663-4743-A926-61276C07A095}">
      <dgm:prSet/>
      <dgm:spPr>
        <a:ln w="76200">
          <a:solidFill>
            <a:srgbClr val="00B050"/>
          </a:solidFill>
        </a:ln>
      </dgm:spPr>
      <dgm:t>
        <a:bodyPr/>
        <a:lstStyle/>
        <a:p>
          <a:endParaRPr lang="et-EE"/>
        </a:p>
      </dgm:t>
    </dgm:pt>
    <dgm:pt modelId="{A777FDD2-81E0-4F63-BC1A-E9FBB4407C95}" type="pres">
      <dgm:prSet presAssocID="{C3B9387D-3B5E-433C-A18E-D63F1C8256CB}" presName="cycle" presStyleCnt="0">
        <dgm:presLayoutVars>
          <dgm:dir/>
          <dgm:resizeHandles val="exact"/>
        </dgm:presLayoutVars>
      </dgm:prSet>
      <dgm:spPr/>
      <dgm:t>
        <a:bodyPr/>
        <a:lstStyle/>
        <a:p>
          <a:endParaRPr lang="et-EE"/>
        </a:p>
      </dgm:t>
    </dgm:pt>
    <dgm:pt modelId="{86470C58-BA62-4F8F-A188-3FDFD03424C8}" type="pres">
      <dgm:prSet presAssocID="{3A3641E4-64C6-49D3-9648-E26676DAEA0F}" presName="node" presStyleLbl="node1" presStyleIdx="0" presStyleCnt="5" custScaleX="107547">
        <dgm:presLayoutVars>
          <dgm:bulletEnabled val="1"/>
        </dgm:presLayoutVars>
      </dgm:prSet>
      <dgm:spPr/>
      <dgm:t>
        <a:bodyPr/>
        <a:lstStyle/>
        <a:p>
          <a:endParaRPr lang="et-EE"/>
        </a:p>
      </dgm:t>
    </dgm:pt>
    <dgm:pt modelId="{2FB1726B-BEAC-4957-8DF4-1111E872FA58}" type="pres">
      <dgm:prSet presAssocID="{3A3641E4-64C6-49D3-9648-E26676DAEA0F}" presName="spNode" presStyleCnt="0"/>
      <dgm:spPr/>
    </dgm:pt>
    <dgm:pt modelId="{2FF94F08-AA7E-4BE9-BD26-9AE168ACFC75}" type="pres">
      <dgm:prSet presAssocID="{A1F3ECA6-8C08-4BC3-9951-F98297DB4A37}" presName="sibTrans" presStyleLbl="sibTrans1D1" presStyleIdx="0" presStyleCnt="5"/>
      <dgm:spPr/>
      <dgm:t>
        <a:bodyPr/>
        <a:lstStyle/>
        <a:p>
          <a:endParaRPr lang="et-EE"/>
        </a:p>
      </dgm:t>
    </dgm:pt>
    <dgm:pt modelId="{DE4B1717-2022-4001-8C0D-9A6E08D57A34}" type="pres">
      <dgm:prSet presAssocID="{222EB7C9-0557-450E-9080-9CD5469040C9}" presName="node" presStyleLbl="node1" presStyleIdx="1" presStyleCnt="5" custScaleX="109728">
        <dgm:presLayoutVars>
          <dgm:bulletEnabled val="1"/>
        </dgm:presLayoutVars>
      </dgm:prSet>
      <dgm:spPr/>
      <dgm:t>
        <a:bodyPr/>
        <a:lstStyle/>
        <a:p>
          <a:endParaRPr lang="et-EE"/>
        </a:p>
      </dgm:t>
    </dgm:pt>
    <dgm:pt modelId="{E843AB23-80F8-430E-BF0D-13C2728C3B27}" type="pres">
      <dgm:prSet presAssocID="{222EB7C9-0557-450E-9080-9CD5469040C9}" presName="spNode" presStyleCnt="0"/>
      <dgm:spPr/>
    </dgm:pt>
    <dgm:pt modelId="{462A7F06-2544-4A1B-9004-0C4C9E3A1253}" type="pres">
      <dgm:prSet presAssocID="{DC49497E-5A43-4322-A885-61EDAAC461B3}" presName="sibTrans" presStyleLbl="sibTrans1D1" presStyleIdx="1" presStyleCnt="5"/>
      <dgm:spPr/>
      <dgm:t>
        <a:bodyPr/>
        <a:lstStyle/>
        <a:p>
          <a:endParaRPr lang="et-EE"/>
        </a:p>
      </dgm:t>
    </dgm:pt>
    <dgm:pt modelId="{9732C81D-3254-4F40-A062-FDEED1DB6CE4}" type="pres">
      <dgm:prSet presAssocID="{39B00208-5BCD-4292-9AA5-A6406076DEBA}" presName="node" presStyleLbl="node1" presStyleIdx="2" presStyleCnt="5" custScaleX="109728" custRadScaleRad="90353" custRadScaleInc="-15593">
        <dgm:presLayoutVars>
          <dgm:bulletEnabled val="1"/>
        </dgm:presLayoutVars>
      </dgm:prSet>
      <dgm:spPr/>
      <dgm:t>
        <a:bodyPr/>
        <a:lstStyle/>
        <a:p>
          <a:endParaRPr lang="et-EE"/>
        </a:p>
      </dgm:t>
    </dgm:pt>
    <dgm:pt modelId="{86775627-BE59-47EE-8167-FECFE4125A3B}" type="pres">
      <dgm:prSet presAssocID="{39B00208-5BCD-4292-9AA5-A6406076DEBA}" presName="spNode" presStyleCnt="0"/>
      <dgm:spPr/>
    </dgm:pt>
    <dgm:pt modelId="{21A4CF71-71CB-46C8-9B65-D1CBDF6538A8}" type="pres">
      <dgm:prSet presAssocID="{117FA18B-29E0-445B-A7A9-13560F858AE5}" presName="sibTrans" presStyleLbl="sibTrans1D1" presStyleIdx="2" presStyleCnt="5"/>
      <dgm:spPr/>
      <dgm:t>
        <a:bodyPr/>
        <a:lstStyle/>
        <a:p>
          <a:endParaRPr lang="et-EE"/>
        </a:p>
      </dgm:t>
    </dgm:pt>
    <dgm:pt modelId="{6C3486BB-CCBF-42EF-BEC9-0CFD095ED88C}" type="pres">
      <dgm:prSet presAssocID="{74FCEF71-AFC2-4C1A-87A1-9A75CAAA741A}" presName="node" presStyleLbl="node1" presStyleIdx="3" presStyleCnt="5" custScaleX="109728" custRadScaleRad="92674" custRadScaleInc="22657">
        <dgm:presLayoutVars>
          <dgm:bulletEnabled val="1"/>
        </dgm:presLayoutVars>
      </dgm:prSet>
      <dgm:spPr/>
      <dgm:t>
        <a:bodyPr/>
        <a:lstStyle/>
        <a:p>
          <a:endParaRPr lang="et-EE"/>
        </a:p>
      </dgm:t>
    </dgm:pt>
    <dgm:pt modelId="{62C78D90-0420-4691-90D5-D4347144D39E}" type="pres">
      <dgm:prSet presAssocID="{74FCEF71-AFC2-4C1A-87A1-9A75CAAA741A}" presName="spNode" presStyleCnt="0"/>
      <dgm:spPr/>
    </dgm:pt>
    <dgm:pt modelId="{D4E21604-3465-4418-BC2E-6F3BEE700A6A}" type="pres">
      <dgm:prSet presAssocID="{13194861-65A1-4603-ABD2-C03065B1D8A2}" presName="sibTrans" presStyleLbl="sibTrans1D1" presStyleIdx="3" presStyleCnt="5"/>
      <dgm:spPr/>
      <dgm:t>
        <a:bodyPr/>
        <a:lstStyle/>
        <a:p>
          <a:endParaRPr lang="et-EE"/>
        </a:p>
      </dgm:t>
    </dgm:pt>
    <dgm:pt modelId="{E932B46A-7F3D-480B-A7A0-ED88D5718CD1}" type="pres">
      <dgm:prSet presAssocID="{A789ED9C-5E42-4E8E-9ACF-7D9226BA5B0F}" presName="node" presStyleLbl="node1" presStyleIdx="4" presStyleCnt="5" custScaleX="104249">
        <dgm:presLayoutVars>
          <dgm:bulletEnabled val="1"/>
        </dgm:presLayoutVars>
      </dgm:prSet>
      <dgm:spPr/>
      <dgm:t>
        <a:bodyPr/>
        <a:lstStyle/>
        <a:p>
          <a:endParaRPr lang="et-EE"/>
        </a:p>
      </dgm:t>
    </dgm:pt>
    <dgm:pt modelId="{63846701-CCE6-43DD-B3F5-5BBB408B0C29}" type="pres">
      <dgm:prSet presAssocID="{A789ED9C-5E42-4E8E-9ACF-7D9226BA5B0F}" presName="spNode" presStyleCnt="0"/>
      <dgm:spPr/>
    </dgm:pt>
    <dgm:pt modelId="{E9A13A52-CB6F-4AFF-A9FD-4A691A1FEB2E}" type="pres">
      <dgm:prSet presAssocID="{BBF0731C-7085-4B32-B8D5-6201F577D6CA}" presName="sibTrans" presStyleLbl="sibTrans1D1" presStyleIdx="4" presStyleCnt="5"/>
      <dgm:spPr/>
      <dgm:t>
        <a:bodyPr/>
        <a:lstStyle/>
        <a:p>
          <a:endParaRPr lang="et-EE"/>
        </a:p>
      </dgm:t>
    </dgm:pt>
  </dgm:ptLst>
  <dgm:cxnLst>
    <dgm:cxn modelId="{E5E9659B-5DBD-410B-901F-78F5CA957D2C}" srcId="{C3B9387D-3B5E-433C-A18E-D63F1C8256CB}" destId="{222EB7C9-0557-450E-9080-9CD5469040C9}" srcOrd="1" destOrd="0" parTransId="{623A38E4-2C68-46C3-B9BE-0C4DC3E62415}" sibTransId="{DC49497E-5A43-4322-A885-61EDAAC461B3}"/>
    <dgm:cxn modelId="{FB39240E-3672-49A6-B085-D94C46CD0A42}" type="presOf" srcId="{A1F3ECA6-8C08-4BC3-9951-F98297DB4A37}" destId="{2FF94F08-AA7E-4BE9-BD26-9AE168ACFC75}" srcOrd="0" destOrd="0" presId="urn:microsoft.com/office/officeart/2005/8/layout/cycle6"/>
    <dgm:cxn modelId="{202F2AC4-E2C4-4668-83DD-D0835EB2DE8A}" type="presOf" srcId="{74FCEF71-AFC2-4C1A-87A1-9A75CAAA741A}" destId="{6C3486BB-CCBF-42EF-BEC9-0CFD095ED88C}" srcOrd="0" destOrd="0" presId="urn:microsoft.com/office/officeart/2005/8/layout/cycle6"/>
    <dgm:cxn modelId="{BF0766E9-8C25-4EB3-9083-1C43ADDF42C3}" type="presOf" srcId="{A789ED9C-5E42-4E8E-9ACF-7D9226BA5B0F}" destId="{E932B46A-7F3D-480B-A7A0-ED88D5718CD1}" srcOrd="0" destOrd="0" presId="urn:microsoft.com/office/officeart/2005/8/layout/cycle6"/>
    <dgm:cxn modelId="{F69787CE-F6A2-4492-B504-8B48609EF227}" type="presOf" srcId="{13194861-65A1-4603-ABD2-C03065B1D8A2}" destId="{D4E21604-3465-4418-BC2E-6F3BEE700A6A}" srcOrd="0" destOrd="0" presId="urn:microsoft.com/office/officeart/2005/8/layout/cycle6"/>
    <dgm:cxn modelId="{9F432B0D-C663-4743-A926-61276C07A095}" srcId="{C3B9387D-3B5E-433C-A18E-D63F1C8256CB}" destId="{A789ED9C-5E42-4E8E-9ACF-7D9226BA5B0F}" srcOrd="4" destOrd="0" parTransId="{44A9D36C-F1A4-4171-9011-F7AD09EB8E15}" sibTransId="{BBF0731C-7085-4B32-B8D5-6201F577D6CA}"/>
    <dgm:cxn modelId="{4EE4FDF7-543D-47F5-8D19-FBFA950449DB}" type="presOf" srcId="{39B00208-5BCD-4292-9AA5-A6406076DEBA}" destId="{9732C81D-3254-4F40-A062-FDEED1DB6CE4}" srcOrd="0" destOrd="0" presId="urn:microsoft.com/office/officeart/2005/8/layout/cycle6"/>
    <dgm:cxn modelId="{F1366EC4-A980-407F-B01D-E36070E9D3FE}" srcId="{C3B9387D-3B5E-433C-A18E-D63F1C8256CB}" destId="{74FCEF71-AFC2-4C1A-87A1-9A75CAAA741A}" srcOrd="3" destOrd="0" parTransId="{BE196B1C-100E-4FDD-956F-D57DE7D59D78}" sibTransId="{13194861-65A1-4603-ABD2-C03065B1D8A2}"/>
    <dgm:cxn modelId="{D269BECD-16BC-4707-B3BF-AA4A3F0D4295}" srcId="{C3B9387D-3B5E-433C-A18E-D63F1C8256CB}" destId="{3A3641E4-64C6-49D3-9648-E26676DAEA0F}" srcOrd="0" destOrd="0" parTransId="{E6C9631C-516B-43D0-83D8-FF0B58960C6C}" sibTransId="{A1F3ECA6-8C08-4BC3-9951-F98297DB4A37}"/>
    <dgm:cxn modelId="{82F85463-C9EF-46B9-8B96-437489B52ED9}" type="presOf" srcId="{DC49497E-5A43-4322-A885-61EDAAC461B3}" destId="{462A7F06-2544-4A1B-9004-0C4C9E3A1253}" srcOrd="0" destOrd="0" presId="urn:microsoft.com/office/officeart/2005/8/layout/cycle6"/>
    <dgm:cxn modelId="{2E3B8E89-E055-4220-B97C-F5878A07DA03}" srcId="{C3B9387D-3B5E-433C-A18E-D63F1C8256CB}" destId="{39B00208-5BCD-4292-9AA5-A6406076DEBA}" srcOrd="2" destOrd="0" parTransId="{BCC20E16-EBC1-46C8-AFA4-4C69AC7259B3}" sibTransId="{117FA18B-29E0-445B-A7A9-13560F858AE5}"/>
    <dgm:cxn modelId="{29B6AD99-31FB-418A-91FA-E0547ED85FAE}" type="presOf" srcId="{3A3641E4-64C6-49D3-9648-E26676DAEA0F}" destId="{86470C58-BA62-4F8F-A188-3FDFD03424C8}" srcOrd="0" destOrd="0" presId="urn:microsoft.com/office/officeart/2005/8/layout/cycle6"/>
    <dgm:cxn modelId="{065C331C-75F5-47EA-A95F-AE9EB3C34D9C}" type="presOf" srcId="{BBF0731C-7085-4B32-B8D5-6201F577D6CA}" destId="{E9A13A52-CB6F-4AFF-A9FD-4A691A1FEB2E}" srcOrd="0" destOrd="0" presId="urn:microsoft.com/office/officeart/2005/8/layout/cycle6"/>
    <dgm:cxn modelId="{90D92C6F-EA69-49BC-A4B1-703B44AE97E1}" type="presOf" srcId="{C3B9387D-3B5E-433C-A18E-D63F1C8256CB}" destId="{A777FDD2-81E0-4F63-BC1A-E9FBB4407C95}" srcOrd="0" destOrd="0" presId="urn:microsoft.com/office/officeart/2005/8/layout/cycle6"/>
    <dgm:cxn modelId="{1089FA17-4CAC-466B-A0AB-37D83E5FDC46}" type="presOf" srcId="{222EB7C9-0557-450E-9080-9CD5469040C9}" destId="{DE4B1717-2022-4001-8C0D-9A6E08D57A34}" srcOrd="0" destOrd="0" presId="urn:microsoft.com/office/officeart/2005/8/layout/cycle6"/>
    <dgm:cxn modelId="{C4B1ACC4-9668-483E-BA81-868BDD2C81AE}" type="presOf" srcId="{117FA18B-29E0-445B-A7A9-13560F858AE5}" destId="{21A4CF71-71CB-46C8-9B65-D1CBDF6538A8}" srcOrd="0" destOrd="0" presId="urn:microsoft.com/office/officeart/2005/8/layout/cycle6"/>
    <dgm:cxn modelId="{C7DD4442-93B3-4AC0-8762-3D8799E9F5F1}" type="presParOf" srcId="{A777FDD2-81E0-4F63-BC1A-E9FBB4407C95}" destId="{86470C58-BA62-4F8F-A188-3FDFD03424C8}" srcOrd="0" destOrd="0" presId="urn:microsoft.com/office/officeart/2005/8/layout/cycle6"/>
    <dgm:cxn modelId="{11BE7515-51AE-44B6-A97C-6BC9450ED9BC}" type="presParOf" srcId="{A777FDD2-81E0-4F63-BC1A-E9FBB4407C95}" destId="{2FB1726B-BEAC-4957-8DF4-1111E872FA58}" srcOrd="1" destOrd="0" presId="urn:microsoft.com/office/officeart/2005/8/layout/cycle6"/>
    <dgm:cxn modelId="{A4ECA7B9-9CE7-4404-BB0A-245049176677}" type="presParOf" srcId="{A777FDD2-81E0-4F63-BC1A-E9FBB4407C95}" destId="{2FF94F08-AA7E-4BE9-BD26-9AE168ACFC75}" srcOrd="2" destOrd="0" presId="urn:microsoft.com/office/officeart/2005/8/layout/cycle6"/>
    <dgm:cxn modelId="{20DA7290-1FE0-4657-8255-0F8B522A5CB0}" type="presParOf" srcId="{A777FDD2-81E0-4F63-BC1A-E9FBB4407C95}" destId="{DE4B1717-2022-4001-8C0D-9A6E08D57A34}" srcOrd="3" destOrd="0" presId="urn:microsoft.com/office/officeart/2005/8/layout/cycle6"/>
    <dgm:cxn modelId="{3C31F9BA-80C9-4DA9-87B5-1AC864BE5ABD}" type="presParOf" srcId="{A777FDD2-81E0-4F63-BC1A-E9FBB4407C95}" destId="{E843AB23-80F8-430E-BF0D-13C2728C3B27}" srcOrd="4" destOrd="0" presId="urn:microsoft.com/office/officeart/2005/8/layout/cycle6"/>
    <dgm:cxn modelId="{7F9F7DFE-60F6-4692-A72A-0D35E8A9066A}" type="presParOf" srcId="{A777FDD2-81E0-4F63-BC1A-E9FBB4407C95}" destId="{462A7F06-2544-4A1B-9004-0C4C9E3A1253}" srcOrd="5" destOrd="0" presId="urn:microsoft.com/office/officeart/2005/8/layout/cycle6"/>
    <dgm:cxn modelId="{90958AEA-A214-4235-A110-248D6BEC2E0A}" type="presParOf" srcId="{A777FDD2-81E0-4F63-BC1A-E9FBB4407C95}" destId="{9732C81D-3254-4F40-A062-FDEED1DB6CE4}" srcOrd="6" destOrd="0" presId="urn:microsoft.com/office/officeart/2005/8/layout/cycle6"/>
    <dgm:cxn modelId="{07ABC4F5-4D9A-45F5-99FE-EC232F6779C6}" type="presParOf" srcId="{A777FDD2-81E0-4F63-BC1A-E9FBB4407C95}" destId="{86775627-BE59-47EE-8167-FECFE4125A3B}" srcOrd="7" destOrd="0" presId="urn:microsoft.com/office/officeart/2005/8/layout/cycle6"/>
    <dgm:cxn modelId="{DBE30C28-F6F3-495F-8C9E-43BACA4BC53F}" type="presParOf" srcId="{A777FDD2-81E0-4F63-BC1A-E9FBB4407C95}" destId="{21A4CF71-71CB-46C8-9B65-D1CBDF6538A8}" srcOrd="8" destOrd="0" presId="urn:microsoft.com/office/officeart/2005/8/layout/cycle6"/>
    <dgm:cxn modelId="{230EB2B9-1A04-4656-9FC8-DA0C598EDD7E}" type="presParOf" srcId="{A777FDD2-81E0-4F63-BC1A-E9FBB4407C95}" destId="{6C3486BB-CCBF-42EF-BEC9-0CFD095ED88C}" srcOrd="9" destOrd="0" presId="urn:microsoft.com/office/officeart/2005/8/layout/cycle6"/>
    <dgm:cxn modelId="{4668F1F3-7EA2-4DAC-9336-6C10A2FDA8E9}" type="presParOf" srcId="{A777FDD2-81E0-4F63-BC1A-E9FBB4407C95}" destId="{62C78D90-0420-4691-90D5-D4347144D39E}" srcOrd="10" destOrd="0" presId="urn:microsoft.com/office/officeart/2005/8/layout/cycle6"/>
    <dgm:cxn modelId="{4C643E2F-0C9D-40AF-BA5D-1AEEEB19AAAA}" type="presParOf" srcId="{A777FDD2-81E0-4F63-BC1A-E9FBB4407C95}" destId="{D4E21604-3465-4418-BC2E-6F3BEE700A6A}" srcOrd="11" destOrd="0" presId="urn:microsoft.com/office/officeart/2005/8/layout/cycle6"/>
    <dgm:cxn modelId="{3B773CB6-4C8E-42B4-AC93-BBC085536E04}" type="presParOf" srcId="{A777FDD2-81E0-4F63-BC1A-E9FBB4407C95}" destId="{E932B46A-7F3D-480B-A7A0-ED88D5718CD1}" srcOrd="12" destOrd="0" presId="urn:microsoft.com/office/officeart/2005/8/layout/cycle6"/>
    <dgm:cxn modelId="{737B7164-B7EE-43ED-970B-011B4C6D704D}" type="presParOf" srcId="{A777FDD2-81E0-4F63-BC1A-E9FBB4407C95}" destId="{63846701-CCE6-43DD-B3F5-5BBB408B0C29}" srcOrd="13" destOrd="0" presId="urn:microsoft.com/office/officeart/2005/8/layout/cycle6"/>
    <dgm:cxn modelId="{AFD88884-7C64-464E-8FE1-1C8180586DA7}" type="presParOf" srcId="{A777FDD2-81E0-4F63-BC1A-E9FBB4407C95}" destId="{E9A13A52-CB6F-4AFF-A9FD-4A691A1FEB2E}"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9D3AC-6652-4852-9F24-8D37B6C9DE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t-EE"/>
        </a:p>
      </dgm:t>
    </dgm:pt>
    <dgm:pt modelId="{2FCF232A-9797-44D0-8209-2AF011A331E1}">
      <dgm:prSet phldrT="[Text]"/>
      <dgm:spPr/>
      <dgm:t>
        <a:bodyPr/>
        <a:lstStyle/>
        <a:p>
          <a:r>
            <a:rPr lang="et-EE" dirty="0" err="1" smtClean="0"/>
            <a:t>base</a:t>
          </a:r>
          <a:endParaRPr lang="et-EE" dirty="0"/>
        </a:p>
      </dgm:t>
    </dgm:pt>
    <dgm:pt modelId="{7A3D240C-9C64-493A-8757-8DAA347452A3}" type="parTrans" cxnId="{76537696-F42A-422A-BA16-83A1B18A282B}">
      <dgm:prSet/>
      <dgm:spPr/>
      <dgm:t>
        <a:bodyPr/>
        <a:lstStyle/>
        <a:p>
          <a:endParaRPr lang="et-EE"/>
        </a:p>
      </dgm:t>
    </dgm:pt>
    <dgm:pt modelId="{F5F76B06-716C-476E-9E98-B880CF75955F}" type="sibTrans" cxnId="{76537696-F42A-422A-BA16-83A1B18A282B}">
      <dgm:prSet/>
      <dgm:spPr/>
      <dgm:t>
        <a:bodyPr/>
        <a:lstStyle/>
        <a:p>
          <a:endParaRPr lang="et-EE"/>
        </a:p>
      </dgm:t>
    </dgm:pt>
    <dgm:pt modelId="{75C466D8-4444-4FA9-BAA1-8AEC7C6637ED}">
      <dgm:prSet phldrT="[Text]" custT="1"/>
      <dgm:spPr/>
      <dgm:t>
        <a:bodyPr/>
        <a:lstStyle/>
        <a:p>
          <a:r>
            <a:rPr lang="et-EE" sz="3600" b="1" dirty="0" smtClean="0">
              <a:solidFill>
                <a:srgbClr val="FF0000"/>
              </a:solidFill>
            </a:rPr>
            <a:t>IVSC</a:t>
          </a:r>
          <a:endParaRPr lang="et-EE" sz="3600" b="1" dirty="0">
            <a:solidFill>
              <a:srgbClr val="FF0000"/>
            </a:solidFill>
          </a:endParaRPr>
        </a:p>
      </dgm:t>
    </dgm:pt>
    <dgm:pt modelId="{260F370D-5D9A-438E-83A9-C9EC532B763D}" type="parTrans" cxnId="{E0199B05-CE7E-4CFD-BA22-3E86D36EBA7E}">
      <dgm:prSet/>
      <dgm:spPr/>
      <dgm:t>
        <a:bodyPr/>
        <a:lstStyle/>
        <a:p>
          <a:endParaRPr lang="et-EE"/>
        </a:p>
      </dgm:t>
    </dgm:pt>
    <dgm:pt modelId="{DE7290E4-3016-465A-8AA0-82261215108B}" type="sibTrans" cxnId="{E0199B05-CE7E-4CFD-BA22-3E86D36EBA7E}">
      <dgm:prSet/>
      <dgm:spPr/>
      <dgm:t>
        <a:bodyPr/>
        <a:lstStyle/>
        <a:p>
          <a:endParaRPr lang="et-EE"/>
        </a:p>
      </dgm:t>
    </dgm:pt>
    <dgm:pt modelId="{9F45731E-8CB6-4A59-8B18-F40201336154}">
      <dgm:prSet phldrT="[Text]"/>
      <dgm:spPr/>
      <dgm:t>
        <a:bodyPr/>
        <a:lstStyle/>
        <a:p>
          <a:r>
            <a:rPr lang="et-EE" sz="2900" b="1" dirty="0" smtClean="0">
              <a:solidFill>
                <a:srgbClr val="FF0000"/>
              </a:solidFill>
            </a:rPr>
            <a:t>IVS 2007 (2012)</a:t>
          </a:r>
          <a:endParaRPr lang="et-EE" sz="2900" b="1" dirty="0">
            <a:solidFill>
              <a:srgbClr val="FF0000"/>
            </a:solidFill>
          </a:endParaRPr>
        </a:p>
      </dgm:t>
    </dgm:pt>
    <dgm:pt modelId="{394E75EB-3340-4346-87AD-8E58214D3AD5}" type="parTrans" cxnId="{FB76089F-F37B-42ED-8643-FFB1161B019C}">
      <dgm:prSet/>
      <dgm:spPr/>
      <dgm:t>
        <a:bodyPr/>
        <a:lstStyle/>
        <a:p>
          <a:endParaRPr lang="et-EE"/>
        </a:p>
      </dgm:t>
    </dgm:pt>
    <dgm:pt modelId="{C76CE688-FF80-4C96-AD64-FB96D71C11A4}" type="sibTrans" cxnId="{FB76089F-F37B-42ED-8643-FFB1161B019C}">
      <dgm:prSet/>
      <dgm:spPr/>
      <dgm:t>
        <a:bodyPr/>
        <a:lstStyle/>
        <a:p>
          <a:endParaRPr lang="et-EE"/>
        </a:p>
      </dgm:t>
    </dgm:pt>
    <dgm:pt modelId="{2CC2D97A-8710-4120-B7D3-7B0F00D48F6B}">
      <dgm:prSet phldrT="[Text]"/>
      <dgm:spPr/>
      <dgm:t>
        <a:bodyPr/>
        <a:lstStyle/>
        <a:p>
          <a:r>
            <a:rPr lang="et-EE" dirty="0" smtClean="0"/>
            <a:t>EU</a:t>
          </a:r>
          <a:endParaRPr lang="et-EE" dirty="0"/>
        </a:p>
      </dgm:t>
    </dgm:pt>
    <dgm:pt modelId="{D622EE98-1892-4B15-8EBD-725858617D7A}" type="parTrans" cxnId="{E863F7B4-4330-457F-8009-0AAE640411E2}">
      <dgm:prSet/>
      <dgm:spPr/>
      <dgm:t>
        <a:bodyPr/>
        <a:lstStyle/>
        <a:p>
          <a:endParaRPr lang="et-EE"/>
        </a:p>
      </dgm:t>
    </dgm:pt>
    <dgm:pt modelId="{1B0021A2-CCB2-48B1-AC69-4EBDDE0FA962}" type="sibTrans" cxnId="{E863F7B4-4330-457F-8009-0AAE640411E2}">
      <dgm:prSet/>
      <dgm:spPr/>
      <dgm:t>
        <a:bodyPr/>
        <a:lstStyle/>
        <a:p>
          <a:endParaRPr lang="et-EE"/>
        </a:p>
      </dgm:t>
    </dgm:pt>
    <dgm:pt modelId="{364AE8F7-FF88-46ED-ACA7-C27155C8E915}">
      <dgm:prSet phldrT="[Text]" custT="1"/>
      <dgm:spPr/>
      <dgm:t>
        <a:bodyPr/>
        <a:lstStyle/>
        <a:p>
          <a:r>
            <a:rPr lang="et-EE" sz="3600" b="1" dirty="0" err="1" smtClean="0"/>
            <a:t>TEGoVA</a:t>
          </a:r>
          <a:endParaRPr lang="et-EE" sz="3600" b="1" dirty="0"/>
        </a:p>
      </dgm:t>
    </dgm:pt>
    <dgm:pt modelId="{D691C2B4-123D-4984-9386-441368ACB26A}" type="parTrans" cxnId="{062FC084-05D6-43D0-A35D-27D66B8B7849}">
      <dgm:prSet/>
      <dgm:spPr/>
      <dgm:t>
        <a:bodyPr/>
        <a:lstStyle/>
        <a:p>
          <a:endParaRPr lang="et-EE"/>
        </a:p>
      </dgm:t>
    </dgm:pt>
    <dgm:pt modelId="{E07A8585-9251-4995-B9FC-7400B7C839EC}" type="sibTrans" cxnId="{062FC084-05D6-43D0-A35D-27D66B8B7849}">
      <dgm:prSet/>
      <dgm:spPr/>
      <dgm:t>
        <a:bodyPr/>
        <a:lstStyle/>
        <a:p>
          <a:endParaRPr lang="et-EE"/>
        </a:p>
      </dgm:t>
    </dgm:pt>
    <dgm:pt modelId="{281679AF-F910-490A-8F4F-35997148DFC0}">
      <dgm:prSet phldrT="[Text]"/>
      <dgm:spPr/>
      <dgm:t>
        <a:bodyPr/>
        <a:lstStyle/>
        <a:p>
          <a:r>
            <a:rPr lang="et-EE" sz="2900" dirty="0" smtClean="0"/>
            <a:t>EVS 2009</a:t>
          </a:r>
          <a:endParaRPr lang="et-EE" sz="2900" dirty="0"/>
        </a:p>
      </dgm:t>
    </dgm:pt>
    <dgm:pt modelId="{7DE86CC2-253E-48EA-82E3-5F79F9B3E2C0}" type="parTrans" cxnId="{BF4B3EE4-1C6A-4360-A59A-3CF75657ED12}">
      <dgm:prSet/>
      <dgm:spPr/>
      <dgm:t>
        <a:bodyPr/>
        <a:lstStyle/>
        <a:p>
          <a:endParaRPr lang="et-EE"/>
        </a:p>
      </dgm:t>
    </dgm:pt>
    <dgm:pt modelId="{370FE790-7D62-4404-B38B-C2CF9B4B41AA}" type="sibTrans" cxnId="{BF4B3EE4-1C6A-4360-A59A-3CF75657ED12}">
      <dgm:prSet/>
      <dgm:spPr/>
      <dgm:t>
        <a:bodyPr/>
        <a:lstStyle/>
        <a:p>
          <a:endParaRPr lang="et-EE"/>
        </a:p>
      </dgm:t>
    </dgm:pt>
    <dgm:pt modelId="{9CC639F1-AA3E-4852-9D9E-24644970901B}">
      <dgm:prSet phldrT="[Text]"/>
      <dgm:spPr/>
      <dgm:t>
        <a:bodyPr/>
        <a:lstStyle/>
        <a:p>
          <a:r>
            <a:rPr lang="et-EE" dirty="0" err="1" smtClean="0"/>
            <a:t>local</a:t>
          </a:r>
          <a:endParaRPr lang="et-EE" dirty="0"/>
        </a:p>
      </dgm:t>
    </dgm:pt>
    <dgm:pt modelId="{5818C125-D8C6-4A61-95A6-C96A5965F6A2}" type="parTrans" cxnId="{52208BE7-D58C-4ACF-BC7F-1AE657F4978E}">
      <dgm:prSet/>
      <dgm:spPr/>
      <dgm:t>
        <a:bodyPr/>
        <a:lstStyle/>
        <a:p>
          <a:endParaRPr lang="et-EE"/>
        </a:p>
      </dgm:t>
    </dgm:pt>
    <dgm:pt modelId="{F6F2E642-7052-4A1A-A29B-73E728324221}" type="sibTrans" cxnId="{52208BE7-D58C-4ACF-BC7F-1AE657F4978E}">
      <dgm:prSet/>
      <dgm:spPr/>
      <dgm:t>
        <a:bodyPr/>
        <a:lstStyle/>
        <a:p>
          <a:endParaRPr lang="et-EE"/>
        </a:p>
      </dgm:t>
    </dgm:pt>
    <dgm:pt modelId="{DE81B50B-DCB0-47DE-93D1-7B7CB31B6816}">
      <dgm:prSet phldrT="[Text]"/>
      <dgm:spPr/>
      <dgm:t>
        <a:bodyPr/>
        <a:lstStyle/>
        <a:p>
          <a:r>
            <a:rPr lang="et-EE" sz="2900" dirty="0" smtClean="0"/>
            <a:t>EVS 875 and </a:t>
          </a:r>
          <a:r>
            <a:rPr lang="et-EE" sz="2900" dirty="0" err="1" smtClean="0"/>
            <a:t>collateral</a:t>
          </a:r>
          <a:r>
            <a:rPr lang="et-EE" sz="2900" dirty="0" smtClean="0"/>
            <a:t> EVS</a:t>
          </a:r>
          <a:endParaRPr lang="et-EE" sz="2900" dirty="0"/>
        </a:p>
      </dgm:t>
    </dgm:pt>
    <dgm:pt modelId="{B7ABA518-8D23-494E-A18C-FC984FAD7FDB}" type="sibTrans" cxnId="{9D04C363-43AE-4199-A2D7-192DFC66AE83}">
      <dgm:prSet/>
      <dgm:spPr/>
      <dgm:t>
        <a:bodyPr/>
        <a:lstStyle/>
        <a:p>
          <a:endParaRPr lang="et-EE"/>
        </a:p>
      </dgm:t>
    </dgm:pt>
    <dgm:pt modelId="{A7D3D33E-347C-4132-AD76-08997D5F9274}" type="parTrans" cxnId="{9D04C363-43AE-4199-A2D7-192DFC66AE83}">
      <dgm:prSet/>
      <dgm:spPr/>
      <dgm:t>
        <a:bodyPr/>
        <a:lstStyle/>
        <a:p>
          <a:endParaRPr lang="et-EE"/>
        </a:p>
      </dgm:t>
    </dgm:pt>
    <dgm:pt modelId="{759C0B9F-EBCD-4419-9651-AADB08628AA2}">
      <dgm:prSet phldrT="[Text]" custT="1"/>
      <dgm:spPr/>
      <dgm:t>
        <a:bodyPr/>
        <a:lstStyle/>
        <a:p>
          <a:r>
            <a:rPr lang="et-EE" sz="3600" b="1" dirty="0" smtClean="0"/>
            <a:t>Estonia</a:t>
          </a:r>
          <a:endParaRPr lang="et-EE" sz="3600" b="1" dirty="0"/>
        </a:p>
      </dgm:t>
    </dgm:pt>
    <dgm:pt modelId="{A5A73444-C6EA-4BCE-A2A5-0BDB9358807B}" type="sibTrans" cxnId="{5BBFC09E-77FB-4772-B401-53C48BA644DA}">
      <dgm:prSet/>
      <dgm:spPr/>
      <dgm:t>
        <a:bodyPr/>
        <a:lstStyle/>
        <a:p>
          <a:endParaRPr lang="et-EE"/>
        </a:p>
      </dgm:t>
    </dgm:pt>
    <dgm:pt modelId="{547DFB11-AA6D-4223-A46F-C3601810C4DB}" type="parTrans" cxnId="{5BBFC09E-77FB-4772-B401-53C48BA644DA}">
      <dgm:prSet/>
      <dgm:spPr/>
      <dgm:t>
        <a:bodyPr/>
        <a:lstStyle/>
        <a:p>
          <a:endParaRPr lang="et-EE"/>
        </a:p>
      </dgm:t>
    </dgm:pt>
    <dgm:pt modelId="{7E734A9B-64FB-4B55-A8C6-0974F4CB54F6}" type="pres">
      <dgm:prSet presAssocID="{93D9D3AC-6652-4852-9F24-8D37B6C9DE83}" presName="linearFlow" presStyleCnt="0">
        <dgm:presLayoutVars>
          <dgm:dir/>
          <dgm:animLvl val="lvl"/>
          <dgm:resizeHandles val="exact"/>
        </dgm:presLayoutVars>
      </dgm:prSet>
      <dgm:spPr/>
      <dgm:t>
        <a:bodyPr/>
        <a:lstStyle/>
        <a:p>
          <a:endParaRPr lang="et-EE"/>
        </a:p>
      </dgm:t>
    </dgm:pt>
    <dgm:pt modelId="{00AA5962-B621-4A41-9918-6D6D427AE18A}" type="pres">
      <dgm:prSet presAssocID="{2FCF232A-9797-44D0-8209-2AF011A331E1}" presName="composite" presStyleCnt="0"/>
      <dgm:spPr/>
    </dgm:pt>
    <dgm:pt modelId="{E9A58CF2-FFBA-4BAE-8441-ED44DD18A8BC}" type="pres">
      <dgm:prSet presAssocID="{2FCF232A-9797-44D0-8209-2AF011A331E1}" presName="parentText" presStyleLbl="alignNode1" presStyleIdx="0" presStyleCnt="3">
        <dgm:presLayoutVars>
          <dgm:chMax val="1"/>
          <dgm:bulletEnabled val="1"/>
        </dgm:presLayoutVars>
      </dgm:prSet>
      <dgm:spPr/>
      <dgm:t>
        <a:bodyPr/>
        <a:lstStyle/>
        <a:p>
          <a:endParaRPr lang="et-EE"/>
        </a:p>
      </dgm:t>
    </dgm:pt>
    <dgm:pt modelId="{51DAC91C-AA63-4A33-A842-BDCEF0CD4874}" type="pres">
      <dgm:prSet presAssocID="{2FCF232A-9797-44D0-8209-2AF011A331E1}" presName="descendantText" presStyleLbl="alignAcc1" presStyleIdx="0" presStyleCnt="3">
        <dgm:presLayoutVars>
          <dgm:bulletEnabled val="1"/>
        </dgm:presLayoutVars>
      </dgm:prSet>
      <dgm:spPr/>
      <dgm:t>
        <a:bodyPr/>
        <a:lstStyle/>
        <a:p>
          <a:endParaRPr lang="et-EE"/>
        </a:p>
      </dgm:t>
    </dgm:pt>
    <dgm:pt modelId="{E78ACDA6-3772-42A8-9439-6E64CD5EA9D3}" type="pres">
      <dgm:prSet presAssocID="{F5F76B06-716C-476E-9E98-B880CF75955F}" presName="sp" presStyleCnt="0"/>
      <dgm:spPr/>
    </dgm:pt>
    <dgm:pt modelId="{369C4E45-F261-4EAC-8B34-3C1BDDF56B27}" type="pres">
      <dgm:prSet presAssocID="{2CC2D97A-8710-4120-B7D3-7B0F00D48F6B}" presName="composite" presStyleCnt="0"/>
      <dgm:spPr/>
    </dgm:pt>
    <dgm:pt modelId="{B09BA8EC-195B-4C4B-B75B-993E0743943F}" type="pres">
      <dgm:prSet presAssocID="{2CC2D97A-8710-4120-B7D3-7B0F00D48F6B}" presName="parentText" presStyleLbl="alignNode1" presStyleIdx="1" presStyleCnt="3">
        <dgm:presLayoutVars>
          <dgm:chMax val="1"/>
          <dgm:bulletEnabled val="1"/>
        </dgm:presLayoutVars>
      </dgm:prSet>
      <dgm:spPr/>
      <dgm:t>
        <a:bodyPr/>
        <a:lstStyle/>
        <a:p>
          <a:endParaRPr lang="et-EE"/>
        </a:p>
      </dgm:t>
    </dgm:pt>
    <dgm:pt modelId="{4573054B-B835-4C35-AC71-3E518FEFD682}" type="pres">
      <dgm:prSet presAssocID="{2CC2D97A-8710-4120-B7D3-7B0F00D48F6B}" presName="descendantText" presStyleLbl="alignAcc1" presStyleIdx="1" presStyleCnt="3">
        <dgm:presLayoutVars>
          <dgm:bulletEnabled val="1"/>
        </dgm:presLayoutVars>
      </dgm:prSet>
      <dgm:spPr/>
      <dgm:t>
        <a:bodyPr/>
        <a:lstStyle/>
        <a:p>
          <a:endParaRPr lang="et-EE"/>
        </a:p>
      </dgm:t>
    </dgm:pt>
    <dgm:pt modelId="{8D99E8ED-B064-4134-9323-194AEF59255B}" type="pres">
      <dgm:prSet presAssocID="{1B0021A2-CCB2-48B1-AC69-4EBDDE0FA962}" presName="sp" presStyleCnt="0"/>
      <dgm:spPr/>
    </dgm:pt>
    <dgm:pt modelId="{EE55C56F-82A4-4C9C-A7CF-8EBDC78B0659}" type="pres">
      <dgm:prSet presAssocID="{9CC639F1-AA3E-4852-9D9E-24644970901B}" presName="composite" presStyleCnt="0"/>
      <dgm:spPr/>
    </dgm:pt>
    <dgm:pt modelId="{7D3BE6AD-15CB-4D95-BFC3-1468B078F164}" type="pres">
      <dgm:prSet presAssocID="{9CC639F1-AA3E-4852-9D9E-24644970901B}" presName="parentText" presStyleLbl="alignNode1" presStyleIdx="2" presStyleCnt="3">
        <dgm:presLayoutVars>
          <dgm:chMax val="1"/>
          <dgm:bulletEnabled val="1"/>
        </dgm:presLayoutVars>
      </dgm:prSet>
      <dgm:spPr/>
      <dgm:t>
        <a:bodyPr/>
        <a:lstStyle/>
        <a:p>
          <a:endParaRPr lang="et-EE"/>
        </a:p>
      </dgm:t>
    </dgm:pt>
    <dgm:pt modelId="{6667BFD1-922F-492E-B5DD-75859DCA5D35}" type="pres">
      <dgm:prSet presAssocID="{9CC639F1-AA3E-4852-9D9E-24644970901B}" presName="descendantText" presStyleLbl="alignAcc1" presStyleIdx="2" presStyleCnt="3">
        <dgm:presLayoutVars>
          <dgm:bulletEnabled val="1"/>
        </dgm:presLayoutVars>
      </dgm:prSet>
      <dgm:spPr/>
      <dgm:t>
        <a:bodyPr/>
        <a:lstStyle/>
        <a:p>
          <a:endParaRPr lang="et-EE"/>
        </a:p>
      </dgm:t>
    </dgm:pt>
  </dgm:ptLst>
  <dgm:cxnLst>
    <dgm:cxn modelId="{9D04C363-43AE-4199-A2D7-192DFC66AE83}" srcId="{9CC639F1-AA3E-4852-9D9E-24644970901B}" destId="{DE81B50B-DCB0-47DE-93D1-7B7CB31B6816}" srcOrd="1" destOrd="0" parTransId="{A7D3D33E-347C-4132-AD76-08997D5F9274}" sibTransId="{B7ABA518-8D23-494E-A18C-FC984FAD7FDB}"/>
    <dgm:cxn modelId="{062FC084-05D6-43D0-A35D-27D66B8B7849}" srcId="{2CC2D97A-8710-4120-B7D3-7B0F00D48F6B}" destId="{364AE8F7-FF88-46ED-ACA7-C27155C8E915}" srcOrd="0" destOrd="0" parTransId="{D691C2B4-123D-4984-9386-441368ACB26A}" sibTransId="{E07A8585-9251-4995-B9FC-7400B7C839EC}"/>
    <dgm:cxn modelId="{5BBFC09E-77FB-4772-B401-53C48BA644DA}" srcId="{9CC639F1-AA3E-4852-9D9E-24644970901B}" destId="{759C0B9F-EBCD-4419-9651-AADB08628AA2}" srcOrd="0" destOrd="0" parTransId="{547DFB11-AA6D-4223-A46F-C3601810C4DB}" sibTransId="{A5A73444-C6EA-4BCE-A2A5-0BDB9358807B}"/>
    <dgm:cxn modelId="{BF4B3EE4-1C6A-4360-A59A-3CF75657ED12}" srcId="{364AE8F7-FF88-46ED-ACA7-C27155C8E915}" destId="{281679AF-F910-490A-8F4F-35997148DFC0}" srcOrd="0" destOrd="0" parTransId="{7DE86CC2-253E-48EA-82E3-5F79F9B3E2C0}" sibTransId="{370FE790-7D62-4404-B38B-C2CF9B4B41AA}"/>
    <dgm:cxn modelId="{C3DC50CF-CFD2-43F4-BDEC-7CEE72F817DC}" type="presOf" srcId="{9F45731E-8CB6-4A59-8B18-F40201336154}" destId="{51DAC91C-AA63-4A33-A842-BDCEF0CD4874}" srcOrd="0" destOrd="1" presId="urn:microsoft.com/office/officeart/2005/8/layout/chevron2"/>
    <dgm:cxn modelId="{E0199B05-CE7E-4CFD-BA22-3E86D36EBA7E}" srcId="{2FCF232A-9797-44D0-8209-2AF011A331E1}" destId="{75C466D8-4444-4FA9-BAA1-8AEC7C6637ED}" srcOrd="0" destOrd="0" parTransId="{260F370D-5D9A-438E-83A9-C9EC532B763D}" sibTransId="{DE7290E4-3016-465A-8AA0-82261215108B}"/>
    <dgm:cxn modelId="{1F6480D4-A624-4520-8866-67973A2C82B7}" type="presOf" srcId="{9CC639F1-AA3E-4852-9D9E-24644970901B}" destId="{7D3BE6AD-15CB-4D95-BFC3-1468B078F164}" srcOrd="0" destOrd="0" presId="urn:microsoft.com/office/officeart/2005/8/layout/chevron2"/>
    <dgm:cxn modelId="{97B0FA36-CBE1-4FD8-84C2-A3FD88B8F542}" type="presOf" srcId="{2FCF232A-9797-44D0-8209-2AF011A331E1}" destId="{E9A58CF2-FFBA-4BAE-8441-ED44DD18A8BC}" srcOrd="0" destOrd="0" presId="urn:microsoft.com/office/officeart/2005/8/layout/chevron2"/>
    <dgm:cxn modelId="{EEB5ED0E-4405-4465-9CEE-22BEA973CB9C}" type="presOf" srcId="{75C466D8-4444-4FA9-BAA1-8AEC7C6637ED}" destId="{51DAC91C-AA63-4A33-A842-BDCEF0CD4874}" srcOrd="0" destOrd="0" presId="urn:microsoft.com/office/officeart/2005/8/layout/chevron2"/>
    <dgm:cxn modelId="{519C0934-F0EE-4C6A-A996-7B6F4CEFAC95}" type="presOf" srcId="{281679AF-F910-490A-8F4F-35997148DFC0}" destId="{4573054B-B835-4C35-AC71-3E518FEFD682}" srcOrd="0" destOrd="1" presId="urn:microsoft.com/office/officeart/2005/8/layout/chevron2"/>
    <dgm:cxn modelId="{FB76089F-F37B-42ED-8643-FFB1161B019C}" srcId="{75C466D8-4444-4FA9-BAA1-8AEC7C6637ED}" destId="{9F45731E-8CB6-4A59-8B18-F40201336154}" srcOrd="0" destOrd="0" parTransId="{394E75EB-3340-4346-87AD-8E58214D3AD5}" sibTransId="{C76CE688-FF80-4C96-AD64-FB96D71C11A4}"/>
    <dgm:cxn modelId="{52208BE7-D58C-4ACF-BC7F-1AE657F4978E}" srcId="{93D9D3AC-6652-4852-9F24-8D37B6C9DE83}" destId="{9CC639F1-AA3E-4852-9D9E-24644970901B}" srcOrd="2" destOrd="0" parTransId="{5818C125-D8C6-4A61-95A6-C96A5965F6A2}" sibTransId="{F6F2E642-7052-4A1A-A29B-73E728324221}"/>
    <dgm:cxn modelId="{E863F7B4-4330-457F-8009-0AAE640411E2}" srcId="{93D9D3AC-6652-4852-9F24-8D37B6C9DE83}" destId="{2CC2D97A-8710-4120-B7D3-7B0F00D48F6B}" srcOrd="1" destOrd="0" parTransId="{D622EE98-1892-4B15-8EBD-725858617D7A}" sibTransId="{1B0021A2-CCB2-48B1-AC69-4EBDDE0FA962}"/>
    <dgm:cxn modelId="{BCB3FCAF-6C89-47F7-9CF5-C2B819B0CB10}" type="presOf" srcId="{DE81B50B-DCB0-47DE-93D1-7B7CB31B6816}" destId="{6667BFD1-922F-492E-B5DD-75859DCA5D35}" srcOrd="0" destOrd="1" presId="urn:microsoft.com/office/officeart/2005/8/layout/chevron2"/>
    <dgm:cxn modelId="{E1A66323-609C-4D53-9741-FEE0F25581F2}" type="presOf" srcId="{759C0B9F-EBCD-4419-9651-AADB08628AA2}" destId="{6667BFD1-922F-492E-B5DD-75859DCA5D35}" srcOrd="0" destOrd="0" presId="urn:microsoft.com/office/officeart/2005/8/layout/chevron2"/>
    <dgm:cxn modelId="{B3E23B86-A985-4EDE-AE06-781931EE5DE4}" type="presOf" srcId="{364AE8F7-FF88-46ED-ACA7-C27155C8E915}" destId="{4573054B-B835-4C35-AC71-3E518FEFD682}" srcOrd="0" destOrd="0" presId="urn:microsoft.com/office/officeart/2005/8/layout/chevron2"/>
    <dgm:cxn modelId="{58B29F6B-3F8C-44EC-B6BF-2441FEE1CF5B}" type="presOf" srcId="{93D9D3AC-6652-4852-9F24-8D37B6C9DE83}" destId="{7E734A9B-64FB-4B55-A8C6-0974F4CB54F6}" srcOrd="0" destOrd="0" presId="urn:microsoft.com/office/officeart/2005/8/layout/chevron2"/>
    <dgm:cxn modelId="{63AF4995-0F2F-4E67-A4E7-B8ABD77E414D}" type="presOf" srcId="{2CC2D97A-8710-4120-B7D3-7B0F00D48F6B}" destId="{B09BA8EC-195B-4C4B-B75B-993E0743943F}" srcOrd="0" destOrd="0" presId="urn:microsoft.com/office/officeart/2005/8/layout/chevron2"/>
    <dgm:cxn modelId="{76537696-F42A-422A-BA16-83A1B18A282B}" srcId="{93D9D3AC-6652-4852-9F24-8D37B6C9DE83}" destId="{2FCF232A-9797-44D0-8209-2AF011A331E1}" srcOrd="0" destOrd="0" parTransId="{7A3D240C-9C64-493A-8757-8DAA347452A3}" sibTransId="{F5F76B06-716C-476E-9E98-B880CF75955F}"/>
    <dgm:cxn modelId="{664A4F89-B2F0-4B13-A7E5-D7D04549B5DC}" type="presParOf" srcId="{7E734A9B-64FB-4B55-A8C6-0974F4CB54F6}" destId="{00AA5962-B621-4A41-9918-6D6D427AE18A}" srcOrd="0" destOrd="0" presId="urn:microsoft.com/office/officeart/2005/8/layout/chevron2"/>
    <dgm:cxn modelId="{695C5606-633B-492A-9A1B-1AAFC150ABD7}" type="presParOf" srcId="{00AA5962-B621-4A41-9918-6D6D427AE18A}" destId="{E9A58CF2-FFBA-4BAE-8441-ED44DD18A8BC}" srcOrd="0" destOrd="0" presId="urn:microsoft.com/office/officeart/2005/8/layout/chevron2"/>
    <dgm:cxn modelId="{AD341FD8-F0FD-4D80-861C-06150759B045}" type="presParOf" srcId="{00AA5962-B621-4A41-9918-6D6D427AE18A}" destId="{51DAC91C-AA63-4A33-A842-BDCEF0CD4874}" srcOrd="1" destOrd="0" presId="urn:microsoft.com/office/officeart/2005/8/layout/chevron2"/>
    <dgm:cxn modelId="{A6BED917-9699-40CE-BF9B-83DAE205A6EB}" type="presParOf" srcId="{7E734A9B-64FB-4B55-A8C6-0974F4CB54F6}" destId="{E78ACDA6-3772-42A8-9439-6E64CD5EA9D3}" srcOrd="1" destOrd="0" presId="urn:microsoft.com/office/officeart/2005/8/layout/chevron2"/>
    <dgm:cxn modelId="{807E4DF1-D60C-4F66-A7D8-8BDA4507FF1B}" type="presParOf" srcId="{7E734A9B-64FB-4B55-A8C6-0974F4CB54F6}" destId="{369C4E45-F261-4EAC-8B34-3C1BDDF56B27}" srcOrd="2" destOrd="0" presId="urn:microsoft.com/office/officeart/2005/8/layout/chevron2"/>
    <dgm:cxn modelId="{0A2CFE34-A414-44D7-9D7B-D28F64C7CDCA}" type="presParOf" srcId="{369C4E45-F261-4EAC-8B34-3C1BDDF56B27}" destId="{B09BA8EC-195B-4C4B-B75B-993E0743943F}" srcOrd="0" destOrd="0" presId="urn:microsoft.com/office/officeart/2005/8/layout/chevron2"/>
    <dgm:cxn modelId="{801389F2-F8D6-48D5-BE2E-C5D97074A5B5}" type="presParOf" srcId="{369C4E45-F261-4EAC-8B34-3C1BDDF56B27}" destId="{4573054B-B835-4C35-AC71-3E518FEFD682}" srcOrd="1" destOrd="0" presId="urn:microsoft.com/office/officeart/2005/8/layout/chevron2"/>
    <dgm:cxn modelId="{101DEE3B-E55B-4BE6-9BCB-6F0A19BFD439}" type="presParOf" srcId="{7E734A9B-64FB-4B55-A8C6-0974F4CB54F6}" destId="{8D99E8ED-B064-4134-9323-194AEF59255B}" srcOrd="3" destOrd="0" presId="urn:microsoft.com/office/officeart/2005/8/layout/chevron2"/>
    <dgm:cxn modelId="{B1338B3D-4B4A-4160-93CB-2CAB3AC45745}" type="presParOf" srcId="{7E734A9B-64FB-4B55-A8C6-0974F4CB54F6}" destId="{EE55C56F-82A4-4C9C-A7CF-8EBDC78B0659}" srcOrd="4" destOrd="0" presId="urn:microsoft.com/office/officeart/2005/8/layout/chevron2"/>
    <dgm:cxn modelId="{32C7A64D-44EE-44EA-AD6F-C1C0D283F2ED}" type="presParOf" srcId="{EE55C56F-82A4-4C9C-A7CF-8EBDC78B0659}" destId="{7D3BE6AD-15CB-4D95-BFC3-1468B078F164}" srcOrd="0" destOrd="0" presId="urn:microsoft.com/office/officeart/2005/8/layout/chevron2"/>
    <dgm:cxn modelId="{47988DEC-5A78-42EA-A027-DFB2C088DB7D}" type="presParOf" srcId="{EE55C56F-82A4-4C9C-A7CF-8EBDC78B0659}" destId="{6667BFD1-922F-492E-B5DD-75859DCA5D3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4BB92F-17A6-4D66-A122-D2EB6AE2D821}"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t-EE"/>
        </a:p>
      </dgm:t>
    </dgm:pt>
    <dgm:pt modelId="{DD701292-8478-4404-99DE-63AC4E5E1F3B}">
      <dgm:prSet phldrT="[Text]" custT="1"/>
      <dgm:spPr>
        <a:solidFill>
          <a:schemeClr val="accent2">
            <a:lumMod val="60000"/>
            <a:lumOff val="40000"/>
          </a:schemeClr>
        </a:solidFill>
      </dgm:spPr>
      <dgm:t>
        <a:bodyPr/>
        <a:lstStyle/>
        <a:p>
          <a:r>
            <a:rPr lang="en-US" sz="2400" b="1" noProof="0" smtClean="0">
              <a:latin typeface="Arial" pitchFamily="34" charset="0"/>
              <a:cs typeface="Arial" pitchFamily="34" charset="0"/>
            </a:rPr>
            <a:t>Appraisers quality</a:t>
          </a:r>
          <a:endParaRPr lang="en-US" sz="2400" b="1" noProof="0">
            <a:latin typeface="Arial" pitchFamily="34" charset="0"/>
            <a:cs typeface="Arial" pitchFamily="34" charset="0"/>
          </a:endParaRPr>
        </a:p>
      </dgm:t>
    </dgm:pt>
    <dgm:pt modelId="{0C0D811F-B0E3-480D-BDAB-C591D423B5D4}" type="parTrans" cxnId="{354AB61B-1964-484F-B7E4-5C2BD7DFE62C}">
      <dgm:prSet/>
      <dgm:spPr/>
      <dgm:t>
        <a:bodyPr/>
        <a:lstStyle/>
        <a:p>
          <a:endParaRPr lang="en-US" noProof="0"/>
        </a:p>
      </dgm:t>
    </dgm:pt>
    <dgm:pt modelId="{62701B80-C638-492E-8DF2-9861809B7619}" type="sibTrans" cxnId="{354AB61B-1964-484F-B7E4-5C2BD7DFE62C}">
      <dgm:prSet/>
      <dgm:spPr/>
      <dgm:t>
        <a:bodyPr/>
        <a:lstStyle/>
        <a:p>
          <a:endParaRPr lang="en-US" noProof="0"/>
        </a:p>
      </dgm:t>
    </dgm:pt>
    <dgm:pt modelId="{72CD4671-E4BE-430B-A070-BF6834FFCCAE}">
      <dgm:prSet phldrT="[Text]" custT="1"/>
      <dgm:spPr/>
      <dgm:t>
        <a:bodyPr/>
        <a:lstStyle/>
        <a:p>
          <a:r>
            <a:rPr lang="en-US" sz="2400" b="1" noProof="0" smtClean="0">
              <a:latin typeface="Arial" pitchFamily="34" charset="0"/>
              <a:cs typeface="Arial" pitchFamily="34" charset="0"/>
            </a:rPr>
            <a:t>Procedure quality</a:t>
          </a:r>
          <a:endParaRPr lang="en-US" sz="2400" b="1" noProof="0">
            <a:latin typeface="Arial" pitchFamily="34" charset="0"/>
            <a:cs typeface="Arial" pitchFamily="34" charset="0"/>
          </a:endParaRPr>
        </a:p>
      </dgm:t>
    </dgm:pt>
    <dgm:pt modelId="{7989BFB7-B5B9-4AEE-BABA-086C8D9E0ADF}" type="parTrans" cxnId="{87F94D44-13EA-45AF-8D76-714D428FD392}">
      <dgm:prSet/>
      <dgm:spPr/>
      <dgm:t>
        <a:bodyPr/>
        <a:lstStyle/>
        <a:p>
          <a:endParaRPr lang="en-US" noProof="0"/>
        </a:p>
      </dgm:t>
    </dgm:pt>
    <dgm:pt modelId="{4B8D7C52-974E-44A7-911E-2E683E413F24}" type="sibTrans" cxnId="{87F94D44-13EA-45AF-8D76-714D428FD392}">
      <dgm:prSet/>
      <dgm:spPr/>
      <dgm:t>
        <a:bodyPr/>
        <a:lstStyle/>
        <a:p>
          <a:endParaRPr lang="en-US" noProof="0"/>
        </a:p>
      </dgm:t>
    </dgm:pt>
    <dgm:pt modelId="{156560A0-C724-4FA8-869A-DF29AAC5D1DC}">
      <dgm:prSet phldrT="[Text]" custT="1"/>
      <dgm:spPr/>
      <dgm:t>
        <a:bodyPr/>
        <a:lstStyle/>
        <a:p>
          <a:endParaRPr lang="en-US" sz="2000" b="1" cap="all" baseline="0" noProof="0" smtClean="0">
            <a:latin typeface="Arial" pitchFamily="34" charset="0"/>
            <a:cs typeface="Arial" pitchFamily="34" charset="0"/>
          </a:endParaRPr>
        </a:p>
      </dgm:t>
    </dgm:pt>
    <dgm:pt modelId="{ABBAF3D7-33EF-4C58-91F6-BC27FFFA691F}" type="parTrans" cxnId="{662602BB-F2CD-44BE-8A8B-4149511B3CD8}">
      <dgm:prSet/>
      <dgm:spPr/>
      <dgm:t>
        <a:bodyPr/>
        <a:lstStyle/>
        <a:p>
          <a:endParaRPr lang="en-US" noProof="0"/>
        </a:p>
      </dgm:t>
    </dgm:pt>
    <dgm:pt modelId="{FA9DE67A-454A-4AFA-A289-00C3E80CE868}" type="sibTrans" cxnId="{662602BB-F2CD-44BE-8A8B-4149511B3CD8}">
      <dgm:prSet/>
      <dgm:spPr/>
      <dgm:t>
        <a:bodyPr/>
        <a:lstStyle/>
        <a:p>
          <a:endParaRPr lang="en-US" noProof="0"/>
        </a:p>
      </dgm:t>
    </dgm:pt>
    <dgm:pt modelId="{7E1F5A52-3303-4C2A-873A-FA05F3238CCA}">
      <dgm:prSet phldrT="[Text]" custT="1"/>
      <dgm:spPr/>
      <dgm:t>
        <a:bodyPr/>
        <a:lstStyle/>
        <a:p>
          <a:r>
            <a:rPr lang="en-US" sz="2400" b="1" noProof="0" smtClean="0"/>
            <a:t>Production quality</a:t>
          </a:r>
          <a:endParaRPr lang="en-US" sz="2400" b="1" noProof="0"/>
        </a:p>
      </dgm:t>
    </dgm:pt>
    <dgm:pt modelId="{FA131B0F-4766-43B8-82D1-BCFAC87381EB}" type="parTrans" cxnId="{5BA02879-2540-495D-963D-E6728301A288}">
      <dgm:prSet/>
      <dgm:spPr/>
      <dgm:t>
        <a:bodyPr/>
        <a:lstStyle/>
        <a:p>
          <a:endParaRPr lang="en-US" noProof="0"/>
        </a:p>
      </dgm:t>
    </dgm:pt>
    <dgm:pt modelId="{23A78CAD-F4A0-45A9-AA05-FA134D422C61}" type="sibTrans" cxnId="{5BA02879-2540-495D-963D-E6728301A288}">
      <dgm:prSet/>
      <dgm:spPr/>
      <dgm:t>
        <a:bodyPr/>
        <a:lstStyle/>
        <a:p>
          <a:endParaRPr lang="en-US" noProof="0"/>
        </a:p>
      </dgm:t>
    </dgm:pt>
    <dgm:pt modelId="{C3A98326-39B5-4889-BFC1-6DF8D7782442}" type="pres">
      <dgm:prSet presAssocID="{894BB92F-17A6-4D66-A122-D2EB6AE2D821}" presName="compositeShape" presStyleCnt="0">
        <dgm:presLayoutVars>
          <dgm:chMax val="9"/>
          <dgm:dir/>
          <dgm:resizeHandles val="exact"/>
        </dgm:presLayoutVars>
      </dgm:prSet>
      <dgm:spPr/>
      <dgm:t>
        <a:bodyPr/>
        <a:lstStyle/>
        <a:p>
          <a:endParaRPr lang="et-EE"/>
        </a:p>
      </dgm:t>
    </dgm:pt>
    <dgm:pt modelId="{3F15C914-BD8D-40BD-93C8-21342D51F913}" type="pres">
      <dgm:prSet presAssocID="{894BB92F-17A6-4D66-A122-D2EB6AE2D821}" presName="triangle1" presStyleLbl="node1" presStyleIdx="0" presStyleCnt="4" custScaleX="158100" custLinFactNeighborX="0" custLinFactNeighborY="3352">
        <dgm:presLayoutVars>
          <dgm:bulletEnabled val="1"/>
        </dgm:presLayoutVars>
      </dgm:prSet>
      <dgm:spPr/>
      <dgm:t>
        <a:bodyPr/>
        <a:lstStyle/>
        <a:p>
          <a:endParaRPr lang="et-EE"/>
        </a:p>
      </dgm:t>
    </dgm:pt>
    <dgm:pt modelId="{9DCD4840-E929-4209-B5A8-9820C1449F05}" type="pres">
      <dgm:prSet presAssocID="{894BB92F-17A6-4D66-A122-D2EB6AE2D821}" presName="triangle2" presStyleLbl="node1" presStyleIdx="1" presStyleCnt="4" custScaleX="154748" custLinFactNeighborX="-29050" custLinFactNeighborY="2793">
        <dgm:presLayoutVars>
          <dgm:bulletEnabled val="1"/>
        </dgm:presLayoutVars>
      </dgm:prSet>
      <dgm:spPr/>
      <dgm:t>
        <a:bodyPr/>
        <a:lstStyle/>
        <a:p>
          <a:endParaRPr lang="et-EE"/>
        </a:p>
      </dgm:t>
    </dgm:pt>
    <dgm:pt modelId="{3656D5A8-6DAA-4DD0-8F6D-0ACDF71A7737}" type="pres">
      <dgm:prSet presAssocID="{894BB92F-17A6-4D66-A122-D2EB6AE2D821}" presName="triangle3" presStyleLbl="node1" presStyleIdx="2" presStyleCnt="4" custScaleX="157542">
        <dgm:presLayoutVars>
          <dgm:bulletEnabled val="1"/>
        </dgm:presLayoutVars>
      </dgm:prSet>
      <dgm:spPr/>
      <dgm:t>
        <a:bodyPr/>
        <a:lstStyle/>
        <a:p>
          <a:endParaRPr lang="et-EE"/>
        </a:p>
      </dgm:t>
    </dgm:pt>
    <dgm:pt modelId="{341B035E-FE2B-4DE0-97AC-134427BBB705}" type="pres">
      <dgm:prSet presAssocID="{894BB92F-17A6-4D66-A122-D2EB6AE2D821}" presName="triangle4" presStyleLbl="node1" presStyleIdx="3" presStyleCnt="4" custScaleX="153632" custLinFactNeighborX="28492" custLinFactNeighborY="-559">
        <dgm:presLayoutVars>
          <dgm:bulletEnabled val="1"/>
        </dgm:presLayoutVars>
      </dgm:prSet>
      <dgm:spPr/>
      <dgm:t>
        <a:bodyPr/>
        <a:lstStyle/>
        <a:p>
          <a:endParaRPr lang="et-EE"/>
        </a:p>
      </dgm:t>
    </dgm:pt>
  </dgm:ptLst>
  <dgm:cxnLst>
    <dgm:cxn modelId="{662602BB-F2CD-44BE-8A8B-4149511B3CD8}" srcId="{894BB92F-17A6-4D66-A122-D2EB6AE2D821}" destId="{156560A0-C724-4FA8-869A-DF29AAC5D1DC}" srcOrd="2" destOrd="0" parTransId="{ABBAF3D7-33EF-4C58-91F6-BC27FFFA691F}" sibTransId="{FA9DE67A-454A-4AFA-A289-00C3E80CE868}"/>
    <dgm:cxn modelId="{354AB61B-1964-484F-B7E4-5C2BD7DFE62C}" srcId="{894BB92F-17A6-4D66-A122-D2EB6AE2D821}" destId="{DD701292-8478-4404-99DE-63AC4E5E1F3B}" srcOrd="0" destOrd="0" parTransId="{0C0D811F-B0E3-480D-BDAB-C591D423B5D4}" sibTransId="{62701B80-C638-492E-8DF2-9861809B7619}"/>
    <dgm:cxn modelId="{D5670D74-EF80-4BF3-A3A8-E73ABB261592}" type="presOf" srcId="{DD701292-8478-4404-99DE-63AC4E5E1F3B}" destId="{3F15C914-BD8D-40BD-93C8-21342D51F913}" srcOrd="0" destOrd="0" presId="urn:microsoft.com/office/officeart/2005/8/layout/pyramid4"/>
    <dgm:cxn modelId="{61044B70-2F32-4C15-82F9-412FBF469840}" type="presOf" srcId="{7E1F5A52-3303-4C2A-873A-FA05F3238CCA}" destId="{341B035E-FE2B-4DE0-97AC-134427BBB705}" srcOrd="0" destOrd="0" presId="urn:microsoft.com/office/officeart/2005/8/layout/pyramid4"/>
    <dgm:cxn modelId="{9F5B1744-A2D1-4C86-B3CB-34B692E2C562}" type="presOf" srcId="{894BB92F-17A6-4D66-A122-D2EB6AE2D821}" destId="{C3A98326-39B5-4889-BFC1-6DF8D7782442}" srcOrd="0" destOrd="0" presId="urn:microsoft.com/office/officeart/2005/8/layout/pyramid4"/>
    <dgm:cxn modelId="{9CF03EBD-DED0-4BB0-B4E8-075CF9E5BEEE}" type="presOf" srcId="{72CD4671-E4BE-430B-A070-BF6834FFCCAE}" destId="{9DCD4840-E929-4209-B5A8-9820C1449F05}" srcOrd="0" destOrd="0" presId="urn:microsoft.com/office/officeart/2005/8/layout/pyramid4"/>
    <dgm:cxn modelId="{87B618C6-89F9-41AB-8D41-9A6A46D50D6A}" type="presOf" srcId="{156560A0-C724-4FA8-869A-DF29AAC5D1DC}" destId="{3656D5A8-6DAA-4DD0-8F6D-0ACDF71A7737}" srcOrd="0" destOrd="0" presId="urn:microsoft.com/office/officeart/2005/8/layout/pyramid4"/>
    <dgm:cxn modelId="{87F94D44-13EA-45AF-8D76-714D428FD392}" srcId="{894BB92F-17A6-4D66-A122-D2EB6AE2D821}" destId="{72CD4671-E4BE-430B-A070-BF6834FFCCAE}" srcOrd="1" destOrd="0" parTransId="{7989BFB7-B5B9-4AEE-BABA-086C8D9E0ADF}" sibTransId="{4B8D7C52-974E-44A7-911E-2E683E413F24}"/>
    <dgm:cxn modelId="{5BA02879-2540-495D-963D-E6728301A288}" srcId="{894BB92F-17A6-4D66-A122-D2EB6AE2D821}" destId="{7E1F5A52-3303-4C2A-873A-FA05F3238CCA}" srcOrd="3" destOrd="0" parTransId="{FA131B0F-4766-43B8-82D1-BCFAC87381EB}" sibTransId="{23A78CAD-F4A0-45A9-AA05-FA134D422C61}"/>
    <dgm:cxn modelId="{2D573F32-436E-4DBA-84BB-928B41BF7D1A}" type="presParOf" srcId="{C3A98326-39B5-4889-BFC1-6DF8D7782442}" destId="{3F15C914-BD8D-40BD-93C8-21342D51F913}" srcOrd="0" destOrd="0" presId="urn:microsoft.com/office/officeart/2005/8/layout/pyramid4"/>
    <dgm:cxn modelId="{523B2B4E-861A-4812-8B46-DE2667576589}" type="presParOf" srcId="{C3A98326-39B5-4889-BFC1-6DF8D7782442}" destId="{9DCD4840-E929-4209-B5A8-9820C1449F05}" srcOrd="1" destOrd="0" presId="urn:microsoft.com/office/officeart/2005/8/layout/pyramid4"/>
    <dgm:cxn modelId="{8C2DE84B-02A7-4E58-9FCE-1204785D594E}" type="presParOf" srcId="{C3A98326-39B5-4889-BFC1-6DF8D7782442}" destId="{3656D5A8-6DAA-4DD0-8F6D-0ACDF71A7737}" srcOrd="2" destOrd="0" presId="urn:microsoft.com/office/officeart/2005/8/layout/pyramid4"/>
    <dgm:cxn modelId="{D2020825-B4D7-4373-97A5-CADF803DB8EE}" type="presParOf" srcId="{C3A98326-39B5-4889-BFC1-6DF8D7782442}" destId="{341B035E-FE2B-4DE0-97AC-134427BBB705}"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4BB92F-17A6-4D66-A122-D2EB6AE2D821}"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t-EE"/>
        </a:p>
      </dgm:t>
    </dgm:pt>
    <dgm:pt modelId="{DD701292-8478-4404-99DE-63AC4E5E1F3B}">
      <dgm:prSet phldrT="[Text]" custT="1"/>
      <dgm:spPr>
        <a:solidFill>
          <a:srgbClr val="FF0000"/>
        </a:solidFill>
      </dgm:spPr>
      <dgm:t>
        <a:bodyPr/>
        <a:lstStyle/>
        <a:p>
          <a:r>
            <a:rPr lang="et-EE" sz="2400" b="1" dirty="0" err="1" smtClean="0">
              <a:latin typeface="Arial" pitchFamily="34" charset="0"/>
              <a:cs typeface="Arial" pitchFamily="34" charset="0"/>
            </a:rPr>
            <a:t>appraiser</a:t>
          </a:r>
          <a:endParaRPr lang="et-EE" sz="2400" b="1" dirty="0">
            <a:latin typeface="Arial" pitchFamily="34" charset="0"/>
            <a:cs typeface="Arial" pitchFamily="34" charset="0"/>
          </a:endParaRPr>
        </a:p>
      </dgm:t>
    </dgm:pt>
    <dgm:pt modelId="{0C0D811F-B0E3-480D-BDAB-C591D423B5D4}" type="parTrans" cxnId="{354AB61B-1964-484F-B7E4-5C2BD7DFE62C}">
      <dgm:prSet/>
      <dgm:spPr/>
      <dgm:t>
        <a:bodyPr/>
        <a:lstStyle/>
        <a:p>
          <a:endParaRPr lang="et-EE"/>
        </a:p>
      </dgm:t>
    </dgm:pt>
    <dgm:pt modelId="{62701B80-C638-492E-8DF2-9861809B7619}" type="sibTrans" cxnId="{354AB61B-1964-484F-B7E4-5C2BD7DFE62C}">
      <dgm:prSet/>
      <dgm:spPr/>
      <dgm:t>
        <a:bodyPr/>
        <a:lstStyle/>
        <a:p>
          <a:endParaRPr lang="et-EE"/>
        </a:p>
      </dgm:t>
    </dgm:pt>
    <dgm:pt modelId="{72CD4671-E4BE-430B-A070-BF6834FFCCAE}">
      <dgm:prSet phldrT="[Text]" custT="1"/>
      <dgm:spPr/>
      <dgm:t>
        <a:bodyPr/>
        <a:lstStyle/>
        <a:p>
          <a:r>
            <a:rPr lang="et-EE" sz="2800" b="1" dirty="0" err="1" smtClean="0">
              <a:latin typeface="Arial" pitchFamily="34" charset="0"/>
              <a:cs typeface="Arial" pitchFamily="34" charset="0"/>
            </a:rPr>
            <a:t>user</a:t>
          </a:r>
          <a:endParaRPr lang="et-EE" sz="2800" b="1" dirty="0">
            <a:latin typeface="Arial" pitchFamily="34" charset="0"/>
            <a:cs typeface="Arial" pitchFamily="34" charset="0"/>
          </a:endParaRPr>
        </a:p>
      </dgm:t>
    </dgm:pt>
    <dgm:pt modelId="{7989BFB7-B5B9-4AEE-BABA-086C8D9E0ADF}" type="parTrans" cxnId="{87F94D44-13EA-45AF-8D76-714D428FD392}">
      <dgm:prSet/>
      <dgm:spPr/>
      <dgm:t>
        <a:bodyPr/>
        <a:lstStyle/>
        <a:p>
          <a:endParaRPr lang="et-EE"/>
        </a:p>
      </dgm:t>
    </dgm:pt>
    <dgm:pt modelId="{4B8D7C52-974E-44A7-911E-2E683E413F24}" type="sibTrans" cxnId="{87F94D44-13EA-45AF-8D76-714D428FD392}">
      <dgm:prSet/>
      <dgm:spPr/>
      <dgm:t>
        <a:bodyPr/>
        <a:lstStyle/>
        <a:p>
          <a:endParaRPr lang="et-EE"/>
        </a:p>
      </dgm:t>
    </dgm:pt>
    <dgm:pt modelId="{156560A0-C724-4FA8-869A-DF29AAC5D1DC}">
      <dgm:prSet phldrT="[Text]" custT="1"/>
      <dgm:spPr/>
      <dgm:t>
        <a:bodyPr/>
        <a:lstStyle/>
        <a:p>
          <a:r>
            <a:rPr lang="et-EE" sz="2800" b="1" dirty="0" err="1" smtClean="0">
              <a:latin typeface="Arial" pitchFamily="34" charset="0"/>
              <a:cs typeface="Arial" pitchFamily="34" charset="0"/>
            </a:rPr>
            <a:t>appraisal</a:t>
          </a:r>
          <a:endParaRPr lang="et-EE" sz="2800" b="1" dirty="0">
            <a:latin typeface="Arial" pitchFamily="34" charset="0"/>
            <a:cs typeface="Arial" pitchFamily="34" charset="0"/>
          </a:endParaRPr>
        </a:p>
      </dgm:t>
    </dgm:pt>
    <dgm:pt modelId="{ABBAF3D7-33EF-4C58-91F6-BC27FFFA691F}" type="parTrans" cxnId="{662602BB-F2CD-44BE-8A8B-4149511B3CD8}">
      <dgm:prSet/>
      <dgm:spPr/>
      <dgm:t>
        <a:bodyPr/>
        <a:lstStyle/>
        <a:p>
          <a:endParaRPr lang="et-EE"/>
        </a:p>
      </dgm:t>
    </dgm:pt>
    <dgm:pt modelId="{FA9DE67A-454A-4AFA-A289-00C3E80CE868}" type="sibTrans" cxnId="{662602BB-F2CD-44BE-8A8B-4149511B3CD8}">
      <dgm:prSet/>
      <dgm:spPr/>
      <dgm:t>
        <a:bodyPr/>
        <a:lstStyle/>
        <a:p>
          <a:endParaRPr lang="et-EE"/>
        </a:p>
      </dgm:t>
    </dgm:pt>
    <dgm:pt modelId="{7E1F5A52-3303-4C2A-873A-FA05F3238CCA}">
      <dgm:prSet phldrT="[Text]" custT="1"/>
      <dgm:spPr/>
      <dgm:t>
        <a:bodyPr/>
        <a:lstStyle/>
        <a:p>
          <a:r>
            <a:rPr lang="et-EE" sz="2800" b="1" dirty="0" err="1" smtClean="0"/>
            <a:t>owner</a:t>
          </a:r>
          <a:endParaRPr lang="et-EE" sz="2800" b="1" dirty="0"/>
        </a:p>
      </dgm:t>
    </dgm:pt>
    <dgm:pt modelId="{FA131B0F-4766-43B8-82D1-BCFAC87381EB}" type="parTrans" cxnId="{5BA02879-2540-495D-963D-E6728301A288}">
      <dgm:prSet/>
      <dgm:spPr/>
      <dgm:t>
        <a:bodyPr/>
        <a:lstStyle/>
        <a:p>
          <a:endParaRPr lang="et-EE"/>
        </a:p>
      </dgm:t>
    </dgm:pt>
    <dgm:pt modelId="{23A78CAD-F4A0-45A9-AA05-FA134D422C61}" type="sibTrans" cxnId="{5BA02879-2540-495D-963D-E6728301A288}">
      <dgm:prSet/>
      <dgm:spPr/>
      <dgm:t>
        <a:bodyPr/>
        <a:lstStyle/>
        <a:p>
          <a:endParaRPr lang="et-EE"/>
        </a:p>
      </dgm:t>
    </dgm:pt>
    <dgm:pt modelId="{C3A98326-39B5-4889-BFC1-6DF8D7782442}" type="pres">
      <dgm:prSet presAssocID="{894BB92F-17A6-4D66-A122-D2EB6AE2D821}" presName="compositeShape" presStyleCnt="0">
        <dgm:presLayoutVars>
          <dgm:chMax val="9"/>
          <dgm:dir/>
          <dgm:resizeHandles val="exact"/>
        </dgm:presLayoutVars>
      </dgm:prSet>
      <dgm:spPr/>
      <dgm:t>
        <a:bodyPr/>
        <a:lstStyle/>
        <a:p>
          <a:endParaRPr lang="et-EE"/>
        </a:p>
      </dgm:t>
    </dgm:pt>
    <dgm:pt modelId="{3F15C914-BD8D-40BD-93C8-21342D51F913}" type="pres">
      <dgm:prSet presAssocID="{894BB92F-17A6-4D66-A122-D2EB6AE2D821}" presName="triangle1" presStyleLbl="node1" presStyleIdx="0" presStyleCnt="4" custScaleX="158100">
        <dgm:presLayoutVars>
          <dgm:bulletEnabled val="1"/>
        </dgm:presLayoutVars>
      </dgm:prSet>
      <dgm:spPr/>
      <dgm:t>
        <a:bodyPr/>
        <a:lstStyle/>
        <a:p>
          <a:endParaRPr lang="et-EE"/>
        </a:p>
      </dgm:t>
    </dgm:pt>
    <dgm:pt modelId="{9DCD4840-E929-4209-B5A8-9820C1449F05}" type="pres">
      <dgm:prSet presAssocID="{894BB92F-17A6-4D66-A122-D2EB6AE2D821}" presName="triangle2" presStyleLbl="node1" presStyleIdx="1" presStyleCnt="4" custScaleX="154748" custLinFactNeighborX="-29050" custLinFactNeighborY="2793">
        <dgm:presLayoutVars>
          <dgm:bulletEnabled val="1"/>
        </dgm:presLayoutVars>
      </dgm:prSet>
      <dgm:spPr/>
      <dgm:t>
        <a:bodyPr/>
        <a:lstStyle/>
        <a:p>
          <a:endParaRPr lang="et-EE"/>
        </a:p>
      </dgm:t>
    </dgm:pt>
    <dgm:pt modelId="{3656D5A8-6DAA-4DD0-8F6D-0ACDF71A7737}" type="pres">
      <dgm:prSet presAssocID="{894BB92F-17A6-4D66-A122-D2EB6AE2D821}" presName="triangle3" presStyleLbl="node1" presStyleIdx="2" presStyleCnt="4" custScaleX="157542">
        <dgm:presLayoutVars>
          <dgm:bulletEnabled val="1"/>
        </dgm:presLayoutVars>
      </dgm:prSet>
      <dgm:spPr/>
      <dgm:t>
        <a:bodyPr/>
        <a:lstStyle/>
        <a:p>
          <a:endParaRPr lang="et-EE"/>
        </a:p>
      </dgm:t>
    </dgm:pt>
    <dgm:pt modelId="{341B035E-FE2B-4DE0-97AC-134427BBB705}" type="pres">
      <dgm:prSet presAssocID="{894BB92F-17A6-4D66-A122-D2EB6AE2D821}" presName="triangle4" presStyleLbl="node1" presStyleIdx="3" presStyleCnt="4" custScaleX="153632" custLinFactNeighborX="28492" custLinFactNeighborY="-559">
        <dgm:presLayoutVars>
          <dgm:bulletEnabled val="1"/>
        </dgm:presLayoutVars>
      </dgm:prSet>
      <dgm:spPr/>
      <dgm:t>
        <a:bodyPr/>
        <a:lstStyle/>
        <a:p>
          <a:endParaRPr lang="et-EE"/>
        </a:p>
      </dgm:t>
    </dgm:pt>
  </dgm:ptLst>
  <dgm:cxnLst>
    <dgm:cxn modelId="{662602BB-F2CD-44BE-8A8B-4149511B3CD8}" srcId="{894BB92F-17A6-4D66-A122-D2EB6AE2D821}" destId="{156560A0-C724-4FA8-869A-DF29AAC5D1DC}" srcOrd="2" destOrd="0" parTransId="{ABBAF3D7-33EF-4C58-91F6-BC27FFFA691F}" sibTransId="{FA9DE67A-454A-4AFA-A289-00C3E80CE868}"/>
    <dgm:cxn modelId="{354AB61B-1964-484F-B7E4-5C2BD7DFE62C}" srcId="{894BB92F-17A6-4D66-A122-D2EB6AE2D821}" destId="{DD701292-8478-4404-99DE-63AC4E5E1F3B}" srcOrd="0" destOrd="0" parTransId="{0C0D811F-B0E3-480D-BDAB-C591D423B5D4}" sibTransId="{62701B80-C638-492E-8DF2-9861809B7619}"/>
    <dgm:cxn modelId="{C9E16D60-C0C2-4547-8804-E1C5C1BF1246}" type="presOf" srcId="{894BB92F-17A6-4D66-A122-D2EB6AE2D821}" destId="{C3A98326-39B5-4889-BFC1-6DF8D7782442}" srcOrd="0" destOrd="0" presId="urn:microsoft.com/office/officeart/2005/8/layout/pyramid4"/>
    <dgm:cxn modelId="{F3ECD614-3B9A-443F-954F-6DE81E00B8D1}" type="presOf" srcId="{72CD4671-E4BE-430B-A070-BF6834FFCCAE}" destId="{9DCD4840-E929-4209-B5A8-9820C1449F05}" srcOrd="0" destOrd="0" presId="urn:microsoft.com/office/officeart/2005/8/layout/pyramid4"/>
    <dgm:cxn modelId="{95DFFD08-C059-4160-A802-A78692F0D1F1}" type="presOf" srcId="{7E1F5A52-3303-4C2A-873A-FA05F3238CCA}" destId="{341B035E-FE2B-4DE0-97AC-134427BBB705}" srcOrd="0" destOrd="0" presId="urn:microsoft.com/office/officeart/2005/8/layout/pyramid4"/>
    <dgm:cxn modelId="{B535E63A-F067-4EAD-BCE7-DD548BFEDF8A}" type="presOf" srcId="{156560A0-C724-4FA8-869A-DF29AAC5D1DC}" destId="{3656D5A8-6DAA-4DD0-8F6D-0ACDF71A7737}" srcOrd="0" destOrd="0" presId="urn:microsoft.com/office/officeart/2005/8/layout/pyramid4"/>
    <dgm:cxn modelId="{9C73C6F8-476A-49D8-B092-52C0387CA63E}" type="presOf" srcId="{DD701292-8478-4404-99DE-63AC4E5E1F3B}" destId="{3F15C914-BD8D-40BD-93C8-21342D51F913}" srcOrd="0" destOrd="0" presId="urn:microsoft.com/office/officeart/2005/8/layout/pyramid4"/>
    <dgm:cxn modelId="{87F94D44-13EA-45AF-8D76-714D428FD392}" srcId="{894BB92F-17A6-4D66-A122-D2EB6AE2D821}" destId="{72CD4671-E4BE-430B-A070-BF6834FFCCAE}" srcOrd="1" destOrd="0" parTransId="{7989BFB7-B5B9-4AEE-BABA-086C8D9E0ADF}" sibTransId="{4B8D7C52-974E-44A7-911E-2E683E413F24}"/>
    <dgm:cxn modelId="{5BA02879-2540-495D-963D-E6728301A288}" srcId="{894BB92F-17A6-4D66-A122-D2EB6AE2D821}" destId="{7E1F5A52-3303-4C2A-873A-FA05F3238CCA}" srcOrd="3" destOrd="0" parTransId="{FA131B0F-4766-43B8-82D1-BCFAC87381EB}" sibTransId="{23A78CAD-F4A0-45A9-AA05-FA134D422C61}"/>
    <dgm:cxn modelId="{A4FF9F77-A4E0-4108-8332-0822359D42A0}" type="presParOf" srcId="{C3A98326-39B5-4889-BFC1-6DF8D7782442}" destId="{3F15C914-BD8D-40BD-93C8-21342D51F913}" srcOrd="0" destOrd="0" presId="urn:microsoft.com/office/officeart/2005/8/layout/pyramid4"/>
    <dgm:cxn modelId="{5ED19FE1-FB54-4C47-A14D-1FE085079B00}" type="presParOf" srcId="{C3A98326-39B5-4889-BFC1-6DF8D7782442}" destId="{9DCD4840-E929-4209-B5A8-9820C1449F05}" srcOrd="1" destOrd="0" presId="urn:microsoft.com/office/officeart/2005/8/layout/pyramid4"/>
    <dgm:cxn modelId="{C497AB08-BB88-4FE5-998D-04590D51A02E}" type="presParOf" srcId="{C3A98326-39B5-4889-BFC1-6DF8D7782442}" destId="{3656D5A8-6DAA-4DD0-8F6D-0ACDF71A7737}" srcOrd="2" destOrd="0" presId="urn:microsoft.com/office/officeart/2005/8/layout/pyramid4"/>
    <dgm:cxn modelId="{CDE50228-2E18-4577-AEA6-E511E3F67036}" type="presParOf" srcId="{C3A98326-39B5-4889-BFC1-6DF8D7782442}" destId="{341B035E-FE2B-4DE0-97AC-134427BBB705}"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980913-937A-46BF-9CD9-9FC74C466C04}" type="doc">
      <dgm:prSet loTypeId="urn:microsoft.com/office/officeart/2005/8/layout/venn1" loCatId="relationship" qsTypeId="urn:microsoft.com/office/officeart/2005/8/quickstyle/simple1" qsCatId="simple" csTypeId="urn:microsoft.com/office/officeart/2005/8/colors/colorful2" csCatId="colorful" phldr="1"/>
      <dgm:spPr/>
    </dgm:pt>
    <dgm:pt modelId="{3EB49589-AF21-4ECD-A52D-AB32D6AF6B12}">
      <dgm:prSet phldrT="[Text]"/>
      <dgm:spPr/>
      <dgm:t>
        <a:bodyPr/>
        <a:lstStyle/>
        <a:p>
          <a:r>
            <a:rPr lang="en-GB" noProof="0" dirty="0" smtClean="0"/>
            <a:t>Cognitive </a:t>
          </a:r>
          <a:r>
            <a:rPr lang="en-GB" noProof="0" dirty="0" err="1" smtClean="0"/>
            <a:t>compentence</a:t>
          </a:r>
          <a:endParaRPr lang="en-GB" noProof="0" dirty="0"/>
        </a:p>
      </dgm:t>
    </dgm:pt>
    <dgm:pt modelId="{2E5EDA54-EBEA-43BF-8121-267C1C7F3AD1}" type="parTrans" cxnId="{060EAE0A-D7FD-4544-9F31-DD5701E4B115}">
      <dgm:prSet/>
      <dgm:spPr/>
      <dgm:t>
        <a:bodyPr/>
        <a:lstStyle/>
        <a:p>
          <a:endParaRPr lang="et-EE"/>
        </a:p>
      </dgm:t>
    </dgm:pt>
    <dgm:pt modelId="{13651D5A-6B48-4226-A0C7-2DB506D0AB01}" type="sibTrans" cxnId="{060EAE0A-D7FD-4544-9F31-DD5701E4B115}">
      <dgm:prSet/>
      <dgm:spPr/>
      <dgm:t>
        <a:bodyPr/>
        <a:lstStyle/>
        <a:p>
          <a:endParaRPr lang="et-EE"/>
        </a:p>
      </dgm:t>
    </dgm:pt>
    <dgm:pt modelId="{9F11021A-21D6-4D34-ABCE-38758908A360}">
      <dgm:prSet phldrT="[Text]"/>
      <dgm:spPr/>
      <dgm:t>
        <a:bodyPr/>
        <a:lstStyle/>
        <a:p>
          <a:r>
            <a:rPr lang="en-GB" noProof="0" smtClean="0"/>
            <a:t>Knowledge compentence</a:t>
          </a:r>
          <a:endParaRPr lang="en-GB" noProof="0"/>
        </a:p>
      </dgm:t>
    </dgm:pt>
    <dgm:pt modelId="{EFD427B6-34D8-4EE9-AE5C-56FCC21A20BE}" type="parTrans" cxnId="{CAF1DC72-A27E-45C0-8FD2-83D6C6A11DC5}">
      <dgm:prSet/>
      <dgm:spPr/>
      <dgm:t>
        <a:bodyPr/>
        <a:lstStyle/>
        <a:p>
          <a:endParaRPr lang="et-EE"/>
        </a:p>
      </dgm:t>
    </dgm:pt>
    <dgm:pt modelId="{50619DC6-9CB6-4744-A78C-4E585721828A}" type="sibTrans" cxnId="{CAF1DC72-A27E-45C0-8FD2-83D6C6A11DC5}">
      <dgm:prSet/>
      <dgm:spPr/>
      <dgm:t>
        <a:bodyPr/>
        <a:lstStyle/>
        <a:p>
          <a:endParaRPr lang="et-EE"/>
        </a:p>
      </dgm:t>
    </dgm:pt>
    <dgm:pt modelId="{37512E00-4E04-4864-8E6B-7EB52A52BE61}">
      <dgm:prSet phldrT="[Text]"/>
      <dgm:spPr/>
      <dgm:t>
        <a:bodyPr/>
        <a:lstStyle/>
        <a:p>
          <a:r>
            <a:rPr lang="en-GB" noProof="0" smtClean="0"/>
            <a:t>Business compentence</a:t>
          </a:r>
          <a:endParaRPr lang="en-GB" noProof="0"/>
        </a:p>
      </dgm:t>
    </dgm:pt>
    <dgm:pt modelId="{E9B271F2-7FF1-4F51-B02A-CEBD4DB26A80}" type="parTrans" cxnId="{64B43E6C-B4C2-492B-9467-0CAB0B543F48}">
      <dgm:prSet/>
      <dgm:spPr/>
      <dgm:t>
        <a:bodyPr/>
        <a:lstStyle/>
        <a:p>
          <a:endParaRPr lang="et-EE"/>
        </a:p>
      </dgm:t>
    </dgm:pt>
    <dgm:pt modelId="{5641FC99-ADC9-42C0-96B0-F7752F2F678A}" type="sibTrans" cxnId="{64B43E6C-B4C2-492B-9467-0CAB0B543F48}">
      <dgm:prSet/>
      <dgm:spPr/>
      <dgm:t>
        <a:bodyPr/>
        <a:lstStyle/>
        <a:p>
          <a:endParaRPr lang="et-EE"/>
        </a:p>
      </dgm:t>
    </dgm:pt>
    <dgm:pt modelId="{7EB553D3-B2D5-4C19-9303-9282F69556E9}" type="pres">
      <dgm:prSet presAssocID="{40980913-937A-46BF-9CD9-9FC74C466C04}" presName="compositeShape" presStyleCnt="0">
        <dgm:presLayoutVars>
          <dgm:chMax val="7"/>
          <dgm:dir/>
          <dgm:resizeHandles val="exact"/>
        </dgm:presLayoutVars>
      </dgm:prSet>
      <dgm:spPr/>
    </dgm:pt>
    <dgm:pt modelId="{EAC22F87-A711-46C5-AA53-5120B72B3BB4}" type="pres">
      <dgm:prSet presAssocID="{3EB49589-AF21-4ECD-A52D-AB32D6AF6B12}" presName="circ1" presStyleLbl="vennNode1" presStyleIdx="0" presStyleCnt="3"/>
      <dgm:spPr/>
      <dgm:t>
        <a:bodyPr/>
        <a:lstStyle/>
        <a:p>
          <a:endParaRPr lang="et-EE"/>
        </a:p>
      </dgm:t>
    </dgm:pt>
    <dgm:pt modelId="{DB2F07E9-09D7-4E56-904D-00F9469E55CF}" type="pres">
      <dgm:prSet presAssocID="{3EB49589-AF21-4ECD-A52D-AB32D6AF6B12}" presName="circ1Tx" presStyleLbl="revTx" presStyleIdx="0" presStyleCnt="0">
        <dgm:presLayoutVars>
          <dgm:chMax val="0"/>
          <dgm:chPref val="0"/>
          <dgm:bulletEnabled val="1"/>
        </dgm:presLayoutVars>
      </dgm:prSet>
      <dgm:spPr/>
      <dgm:t>
        <a:bodyPr/>
        <a:lstStyle/>
        <a:p>
          <a:endParaRPr lang="et-EE"/>
        </a:p>
      </dgm:t>
    </dgm:pt>
    <dgm:pt modelId="{455EE73E-1A47-4975-90F0-AC3A74DD9B41}" type="pres">
      <dgm:prSet presAssocID="{9F11021A-21D6-4D34-ABCE-38758908A360}" presName="circ2" presStyleLbl="vennNode1" presStyleIdx="1" presStyleCnt="3"/>
      <dgm:spPr/>
      <dgm:t>
        <a:bodyPr/>
        <a:lstStyle/>
        <a:p>
          <a:endParaRPr lang="et-EE"/>
        </a:p>
      </dgm:t>
    </dgm:pt>
    <dgm:pt modelId="{68A8836B-4192-4F18-BB89-67A37658CB32}" type="pres">
      <dgm:prSet presAssocID="{9F11021A-21D6-4D34-ABCE-38758908A360}" presName="circ2Tx" presStyleLbl="revTx" presStyleIdx="0" presStyleCnt="0">
        <dgm:presLayoutVars>
          <dgm:chMax val="0"/>
          <dgm:chPref val="0"/>
          <dgm:bulletEnabled val="1"/>
        </dgm:presLayoutVars>
      </dgm:prSet>
      <dgm:spPr/>
      <dgm:t>
        <a:bodyPr/>
        <a:lstStyle/>
        <a:p>
          <a:endParaRPr lang="et-EE"/>
        </a:p>
      </dgm:t>
    </dgm:pt>
    <dgm:pt modelId="{A3A0C383-945B-4C1C-A843-459671C0D174}" type="pres">
      <dgm:prSet presAssocID="{37512E00-4E04-4864-8E6B-7EB52A52BE61}" presName="circ3" presStyleLbl="vennNode1" presStyleIdx="2" presStyleCnt="3"/>
      <dgm:spPr/>
      <dgm:t>
        <a:bodyPr/>
        <a:lstStyle/>
        <a:p>
          <a:endParaRPr lang="et-EE"/>
        </a:p>
      </dgm:t>
    </dgm:pt>
    <dgm:pt modelId="{DE86D16F-6353-486E-9912-A288A2E3F454}" type="pres">
      <dgm:prSet presAssocID="{37512E00-4E04-4864-8E6B-7EB52A52BE61}" presName="circ3Tx" presStyleLbl="revTx" presStyleIdx="0" presStyleCnt="0">
        <dgm:presLayoutVars>
          <dgm:chMax val="0"/>
          <dgm:chPref val="0"/>
          <dgm:bulletEnabled val="1"/>
        </dgm:presLayoutVars>
      </dgm:prSet>
      <dgm:spPr/>
      <dgm:t>
        <a:bodyPr/>
        <a:lstStyle/>
        <a:p>
          <a:endParaRPr lang="et-EE"/>
        </a:p>
      </dgm:t>
    </dgm:pt>
  </dgm:ptLst>
  <dgm:cxnLst>
    <dgm:cxn modelId="{CD6A535F-CD02-4999-9A95-A7FC9CB40DD6}" type="presOf" srcId="{40980913-937A-46BF-9CD9-9FC74C466C04}" destId="{7EB553D3-B2D5-4C19-9303-9282F69556E9}" srcOrd="0" destOrd="0" presId="urn:microsoft.com/office/officeart/2005/8/layout/venn1"/>
    <dgm:cxn modelId="{CAF1DC72-A27E-45C0-8FD2-83D6C6A11DC5}" srcId="{40980913-937A-46BF-9CD9-9FC74C466C04}" destId="{9F11021A-21D6-4D34-ABCE-38758908A360}" srcOrd="1" destOrd="0" parTransId="{EFD427B6-34D8-4EE9-AE5C-56FCC21A20BE}" sibTransId="{50619DC6-9CB6-4744-A78C-4E585721828A}"/>
    <dgm:cxn modelId="{6FBCA936-9413-4384-BEAC-0A0C87FB0DF4}" type="presOf" srcId="{37512E00-4E04-4864-8E6B-7EB52A52BE61}" destId="{DE86D16F-6353-486E-9912-A288A2E3F454}" srcOrd="1" destOrd="0" presId="urn:microsoft.com/office/officeart/2005/8/layout/venn1"/>
    <dgm:cxn modelId="{9DC2A832-5872-43DD-8AF4-037D718ABECB}" type="presOf" srcId="{37512E00-4E04-4864-8E6B-7EB52A52BE61}" destId="{A3A0C383-945B-4C1C-A843-459671C0D174}" srcOrd="0" destOrd="0" presId="urn:microsoft.com/office/officeart/2005/8/layout/venn1"/>
    <dgm:cxn modelId="{64B43E6C-B4C2-492B-9467-0CAB0B543F48}" srcId="{40980913-937A-46BF-9CD9-9FC74C466C04}" destId="{37512E00-4E04-4864-8E6B-7EB52A52BE61}" srcOrd="2" destOrd="0" parTransId="{E9B271F2-7FF1-4F51-B02A-CEBD4DB26A80}" sibTransId="{5641FC99-ADC9-42C0-96B0-F7752F2F678A}"/>
    <dgm:cxn modelId="{060EAE0A-D7FD-4544-9F31-DD5701E4B115}" srcId="{40980913-937A-46BF-9CD9-9FC74C466C04}" destId="{3EB49589-AF21-4ECD-A52D-AB32D6AF6B12}" srcOrd="0" destOrd="0" parTransId="{2E5EDA54-EBEA-43BF-8121-267C1C7F3AD1}" sibTransId="{13651D5A-6B48-4226-A0C7-2DB506D0AB01}"/>
    <dgm:cxn modelId="{FD4B5F8B-B865-4A3D-AB76-10E26B528207}" type="presOf" srcId="{3EB49589-AF21-4ECD-A52D-AB32D6AF6B12}" destId="{DB2F07E9-09D7-4E56-904D-00F9469E55CF}" srcOrd="1" destOrd="0" presId="urn:microsoft.com/office/officeart/2005/8/layout/venn1"/>
    <dgm:cxn modelId="{A6B15767-89B8-4AEB-AF34-F9F06F918027}" type="presOf" srcId="{3EB49589-AF21-4ECD-A52D-AB32D6AF6B12}" destId="{EAC22F87-A711-46C5-AA53-5120B72B3BB4}" srcOrd="0" destOrd="0" presId="urn:microsoft.com/office/officeart/2005/8/layout/venn1"/>
    <dgm:cxn modelId="{36664599-AC15-46E0-B353-673D07E215C7}" type="presOf" srcId="{9F11021A-21D6-4D34-ABCE-38758908A360}" destId="{455EE73E-1A47-4975-90F0-AC3A74DD9B41}" srcOrd="0" destOrd="0" presId="urn:microsoft.com/office/officeart/2005/8/layout/venn1"/>
    <dgm:cxn modelId="{E3D39E63-CA2E-42CD-A462-F5B4B64A9242}" type="presOf" srcId="{9F11021A-21D6-4D34-ABCE-38758908A360}" destId="{68A8836B-4192-4F18-BB89-67A37658CB32}" srcOrd="1" destOrd="0" presId="urn:microsoft.com/office/officeart/2005/8/layout/venn1"/>
    <dgm:cxn modelId="{33B538C1-4AB3-489D-B3F3-A9CC8D8A56D4}" type="presParOf" srcId="{7EB553D3-B2D5-4C19-9303-9282F69556E9}" destId="{EAC22F87-A711-46C5-AA53-5120B72B3BB4}" srcOrd="0" destOrd="0" presId="urn:microsoft.com/office/officeart/2005/8/layout/venn1"/>
    <dgm:cxn modelId="{A3838206-FE7C-4A3E-B076-DF7067BCF03A}" type="presParOf" srcId="{7EB553D3-B2D5-4C19-9303-9282F69556E9}" destId="{DB2F07E9-09D7-4E56-904D-00F9469E55CF}" srcOrd="1" destOrd="0" presId="urn:microsoft.com/office/officeart/2005/8/layout/venn1"/>
    <dgm:cxn modelId="{D4CC04ED-A2B6-4B1C-8931-3CDE5248ECCB}" type="presParOf" srcId="{7EB553D3-B2D5-4C19-9303-9282F69556E9}" destId="{455EE73E-1A47-4975-90F0-AC3A74DD9B41}" srcOrd="2" destOrd="0" presId="urn:microsoft.com/office/officeart/2005/8/layout/venn1"/>
    <dgm:cxn modelId="{DF93D6A2-E69B-4E45-915B-1F73ACEA4F10}" type="presParOf" srcId="{7EB553D3-B2D5-4C19-9303-9282F69556E9}" destId="{68A8836B-4192-4F18-BB89-67A37658CB32}" srcOrd="3" destOrd="0" presId="urn:microsoft.com/office/officeart/2005/8/layout/venn1"/>
    <dgm:cxn modelId="{BD9171E3-1226-4390-8041-22B974B46F1C}" type="presParOf" srcId="{7EB553D3-B2D5-4C19-9303-9282F69556E9}" destId="{A3A0C383-945B-4C1C-A843-459671C0D174}" srcOrd="4" destOrd="0" presId="urn:microsoft.com/office/officeart/2005/8/layout/venn1"/>
    <dgm:cxn modelId="{C10E5B1A-32D3-4471-BA80-9D3043E87E1B}" type="presParOf" srcId="{7EB553D3-B2D5-4C19-9303-9282F69556E9}" destId="{DE86D16F-6353-486E-9912-A288A2E3F454}"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BC103-C879-4204-8819-304A7F413512}"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t-EE"/>
        </a:p>
      </dgm:t>
    </dgm:pt>
    <dgm:pt modelId="{46CB0EF7-A655-4A90-8191-DE5092BAC1CD}">
      <dgm:prSet phldrT="[Text]"/>
      <dgm:spPr/>
      <dgm:t>
        <a:bodyPr/>
        <a:lstStyle/>
        <a:p>
          <a:r>
            <a:rPr lang="et-EE" dirty="0" smtClean="0"/>
            <a:t>LOCAL APPRAISER</a:t>
          </a:r>
          <a:endParaRPr lang="et-EE" dirty="0"/>
        </a:p>
      </dgm:t>
    </dgm:pt>
    <dgm:pt modelId="{62D5D6A5-32C3-4BE6-AD6C-1D0C35CD5218}" type="parTrans" cxnId="{DA7B40E2-C8BA-411E-B858-5F56C721F2D2}">
      <dgm:prSet/>
      <dgm:spPr/>
      <dgm:t>
        <a:bodyPr/>
        <a:lstStyle/>
        <a:p>
          <a:endParaRPr lang="et-EE"/>
        </a:p>
      </dgm:t>
    </dgm:pt>
    <dgm:pt modelId="{319D0C42-39B8-40A9-9009-11FF93793D06}" type="sibTrans" cxnId="{DA7B40E2-C8BA-411E-B858-5F56C721F2D2}">
      <dgm:prSet custT="1"/>
      <dgm:spPr>
        <a:solidFill>
          <a:srgbClr val="FF0000"/>
        </a:solidFill>
        <a:ln w="38100">
          <a:solidFill>
            <a:schemeClr val="tx1"/>
          </a:solidFill>
        </a:ln>
      </dgm:spPr>
      <dgm:t>
        <a:bodyPr/>
        <a:lstStyle/>
        <a:p>
          <a:r>
            <a:rPr lang="et-EE" sz="3200" b="1" dirty="0" smtClean="0"/>
            <a:t>A</a:t>
          </a:r>
          <a:endParaRPr lang="et-EE" sz="3200" b="1" dirty="0"/>
        </a:p>
      </dgm:t>
    </dgm:pt>
    <dgm:pt modelId="{DC67BB4A-8AA3-4FBA-894E-DCAF8B18C9A7}">
      <dgm:prSet phldrT="[Text]"/>
      <dgm:spPr>
        <a:ln w="38100">
          <a:solidFill>
            <a:schemeClr val="accent2">
              <a:lumMod val="60000"/>
              <a:lumOff val="40000"/>
            </a:schemeClr>
          </a:solidFill>
        </a:ln>
      </dgm:spPr>
      <dgm:t>
        <a:bodyPr/>
        <a:lstStyle/>
        <a:p>
          <a:r>
            <a:rPr lang="et-EE" dirty="0" err="1" smtClean="0"/>
            <a:t>valuation</a:t>
          </a:r>
          <a:r>
            <a:rPr lang="et-EE" dirty="0" smtClean="0"/>
            <a:t> </a:t>
          </a:r>
          <a:endParaRPr lang="et-EE" dirty="0"/>
        </a:p>
      </dgm:t>
    </dgm:pt>
    <dgm:pt modelId="{7B99DACA-4BC1-4027-928E-2A25DD83D4C7}" type="parTrans" cxnId="{A0FCF3B8-1A04-4C22-B6F1-EDC165DDBE7D}">
      <dgm:prSet/>
      <dgm:spPr/>
      <dgm:t>
        <a:bodyPr/>
        <a:lstStyle/>
        <a:p>
          <a:endParaRPr lang="et-EE"/>
        </a:p>
      </dgm:t>
    </dgm:pt>
    <dgm:pt modelId="{65E55244-AE07-4567-A07B-0A14F56BB53B}" type="sibTrans" cxnId="{A0FCF3B8-1A04-4C22-B6F1-EDC165DDBE7D}">
      <dgm:prSet/>
      <dgm:spPr>
        <a:solidFill>
          <a:srgbClr val="00B050"/>
        </a:solidFill>
        <a:ln w="28575">
          <a:solidFill>
            <a:schemeClr val="tx1"/>
          </a:solidFill>
        </a:ln>
      </dgm:spPr>
      <dgm:t>
        <a:bodyPr vert="wordArtVert"/>
        <a:lstStyle/>
        <a:p>
          <a:endParaRPr lang="et-EE" dirty="0"/>
        </a:p>
      </dgm:t>
    </dgm:pt>
    <dgm:pt modelId="{AC0B29BF-CB5D-4B60-8169-C53E3AF05672}">
      <dgm:prSet phldrT="[Text]"/>
      <dgm:spPr>
        <a:solidFill>
          <a:srgbClr val="00B050"/>
        </a:solidFill>
        <a:ln w="38100">
          <a:solidFill>
            <a:schemeClr val="accent6">
              <a:lumMod val="75000"/>
            </a:schemeClr>
          </a:solidFill>
        </a:ln>
      </dgm:spPr>
      <dgm:t>
        <a:bodyPr/>
        <a:lstStyle/>
        <a:p>
          <a:r>
            <a:rPr lang="et-EE" cap="all" baseline="0" dirty="0" err="1" smtClean="0"/>
            <a:t>Foregin</a:t>
          </a:r>
          <a:r>
            <a:rPr lang="et-EE" cap="all" baseline="0" dirty="0" smtClean="0"/>
            <a:t> </a:t>
          </a:r>
          <a:r>
            <a:rPr lang="et-EE" cap="all" baseline="0" dirty="0" err="1" smtClean="0"/>
            <a:t>appraiser</a:t>
          </a:r>
          <a:endParaRPr lang="et-EE" cap="all" baseline="0" dirty="0"/>
        </a:p>
      </dgm:t>
    </dgm:pt>
    <dgm:pt modelId="{A8C2EA02-334B-442D-B324-4F702C0370CC}" type="parTrans" cxnId="{B16D09AA-75B2-4652-833E-3EEE366F3EDF}">
      <dgm:prSet/>
      <dgm:spPr/>
      <dgm:t>
        <a:bodyPr/>
        <a:lstStyle/>
        <a:p>
          <a:endParaRPr lang="et-EE"/>
        </a:p>
      </dgm:t>
    </dgm:pt>
    <dgm:pt modelId="{E4B61643-FEF9-4270-854E-FF9F674C7B79}" type="sibTrans" cxnId="{B16D09AA-75B2-4652-833E-3EEE366F3EDF}">
      <dgm:prSet custT="1"/>
      <dgm:spPr>
        <a:solidFill>
          <a:srgbClr val="00B050"/>
        </a:solidFill>
        <a:ln w="38100">
          <a:solidFill>
            <a:schemeClr val="tx1"/>
          </a:solidFill>
        </a:ln>
      </dgm:spPr>
      <dgm:t>
        <a:bodyPr vert="vert270"/>
        <a:lstStyle/>
        <a:p>
          <a:r>
            <a:rPr lang="et-EE" sz="3200" b="1" dirty="0" smtClean="0"/>
            <a:t>B</a:t>
          </a:r>
          <a:endParaRPr lang="et-EE" sz="3200" b="1" dirty="0"/>
        </a:p>
      </dgm:t>
    </dgm:pt>
    <dgm:pt modelId="{3FC23812-1FB0-4B34-8972-3BB322849841}">
      <dgm:prSet phldrT="[Text]"/>
      <dgm:spPr/>
      <dgm:t>
        <a:bodyPr/>
        <a:lstStyle/>
        <a:p>
          <a:r>
            <a:rPr lang="et-EE" dirty="0" err="1" smtClean="0"/>
            <a:t>Local</a:t>
          </a:r>
          <a:r>
            <a:rPr lang="et-EE" dirty="0" smtClean="0"/>
            <a:t> </a:t>
          </a:r>
          <a:r>
            <a:rPr lang="et-EE" dirty="0" err="1" smtClean="0"/>
            <a:t>assistant</a:t>
          </a:r>
          <a:endParaRPr lang="et-EE" dirty="0"/>
        </a:p>
      </dgm:t>
    </dgm:pt>
    <dgm:pt modelId="{20D8167F-D595-4CB8-9260-BBE9D9251762}" type="parTrans" cxnId="{BD0FBC1C-CABC-4164-8BDB-5B150A7A00C3}">
      <dgm:prSet/>
      <dgm:spPr/>
      <dgm:t>
        <a:bodyPr/>
        <a:lstStyle/>
        <a:p>
          <a:endParaRPr lang="et-EE"/>
        </a:p>
      </dgm:t>
    </dgm:pt>
    <dgm:pt modelId="{9246DACE-DA1F-43C8-AE1C-CDC4B3B00BE5}" type="sibTrans" cxnId="{BD0FBC1C-CABC-4164-8BDB-5B150A7A00C3}">
      <dgm:prSet/>
      <dgm:spPr/>
      <dgm:t>
        <a:bodyPr/>
        <a:lstStyle/>
        <a:p>
          <a:endParaRPr lang="et-EE"/>
        </a:p>
      </dgm:t>
    </dgm:pt>
    <dgm:pt modelId="{A28AACF2-BFCB-440B-91AB-BAB0BFF08986}" type="pres">
      <dgm:prSet presAssocID="{0CEBC103-C879-4204-8819-304A7F413512}" presName="diagram" presStyleCnt="0">
        <dgm:presLayoutVars>
          <dgm:dir/>
          <dgm:resizeHandles val="exact"/>
        </dgm:presLayoutVars>
      </dgm:prSet>
      <dgm:spPr/>
      <dgm:t>
        <a:bodyPr/>
        <a:lstStyle/>
        <a:p>
          <a:endParaRPr lang="et-EE"/>
        </a:p>
      </dgm:t>
    </dgm:pt>
    <dgm:pt modelId="{0CDC3702-4C60-4FD9-BE8A-3CF763FF533F}" type="pres">
      <dgm:prSet presAssocID="{46CB0EF7-A655-4A90-8191-DE5092BAC1CD}" presName="node" presStyleLbl="node1" presStyleIdx="0" presStyleCnt="4">
        <dgm:presLayoutVars>
          <dgm:bulletEnabled val="1"/>
        </dgm:presLayoutVars>
      </dgm:prSet>
      <dgm:spPr/>
      <dgm:t>
        <a:bodyPr/>
        <a:lstStyle/>
        <a:p>
          <a:endParaRPr lang="et-EE"/>
        </a:p>
      </dgm:t>
    </dgm:pt>
    <dgm:pt modelId="{A816C7E6-46B6-4263-BFF0-AA3E294AF78F}" type="pres">
      <dgm:prSet presAssocID="{319D0C42-39B8-40A9-9009-11FF93793D06}" presName="sibTrans" presStyleLbl="sibTrans2D1" presStyleIdx="0" presStyleCnt="3" custScaleX="143845" custScaleY="189913"/>
      <dgm:spPr/>
      <dgm:t>
        <a:bodyPr/>
        <a:lstStyle/>
        <a:p>
          <a:endParaRPr lang="et-EE"/>
        </a:p>
      </dgm:t>
    </dgm:pt>
    <dgm:pt modelId="{CE89785C-CB68-4A8F-A1F7-479709E23383}" type="pres">
      <dgm:prSet presAssocID="{319D0C42-39B8-40A9-9009-11FF93793D06}" presName="connectorText" presStyleLbl="sibTrans2D1" presStyleIdx="0" presStyleCnt="3"/>
      <dgm:spPr/>
      <dgm:t>
        <a:bodyPr/>
        <a:lstStyle/>
        <a:p>
          <a:endParaRPr lang="et-EE"/>
        </a:p>
      </dgm:t>
    </dgm:pt>
    <dgm:pt modelId="{73EFFFF2-A1D4-4767-80CC-028A428F7F2C}" type="pres">
      <dgm:prSet presAssocID="{DC67BB4A-8AA3-4FBA-894E-DCAF8B18C9A7}" presName="node" presStyleLbl="node1" presStyleIdx="1" presStyleCnt="4">
        <dgm:presLayoutVars>
          <dgm:bulletEnabled val="1"/>
        </dgm:presLayoutVars>
      </dgm:prSet>
      <dgm:spPr/>
      <dgm:t>
        <a:bodyPr/>
        <a:lstStyle/>
        <a:p>
          <a:endParaRPr lang="et-EE"/>
        </a:p>
      </dgm:t>
    </dgm:pt>
    <dgm:pt modelId="{87774A82-B766-46FE-818C-A0DC59E27447}" type="pres">
      <dgm:prSet presAssocID="{65E55244-AE07-4567-A07B-0A14F56BB53B}" presName="sibTrans" presStyleLbl="sibTrans2D1" presStyleIdx="1" presStyleCnt="3" custAng="16394059" custFlipHor="1" custScaleX="179158" custScaleY="144469" custLinFactX="-149121" custLinFactY="33765" custLinFactNeighborX="-200000" custLinFactNeighborY="100000"/>
      <dgm:spPr/>
      <dgm:t>
        <a:bodyPr/>
        <a:lstStyle/>
        <a:p>
          <a:endParaRPr lang="et-EE"/>
        </a:p>
      </dgm:t>
    </dgm:pt>
    <dgm:pt modelId="{7DEB2E35-6372-4B3D-9BBC-D7B3F1EAA43E}" type="pres">
      <dgm:prSet presAssocID="{65E55244-AE07-4567-A07B-0A14F56BB53B}" presName="connectorText" presStyleLbl="sibTrans2D1" presStyleIdx="1" presStyleCnt="3"/>
      <dgm:spPr/>
      <dgm:t>
        <a:bodyPr/>
        <a:lstStyle/>
        <a:p>
          <a:endParaRPr lang="et-EE"/>
        </a:p>
      </dgm:t>
    </dgm:pt>
    <dgm:pt modelId="{B367DAAE-7F85-4ECE-A9AD-E1EB811A81A0}" type="pres">
      <dgm:prSet presAssocID="{AC0B29BF-CB5D-4B60-8169-C53E3AF05672}" presName="node" presStyleLbl="node1" presStyleIdx="2" presStyleCnt="4" custLinFactNeighborX="5600" custLinFactNeighborY="-1503">
        <dgm:presLayoutVars>
          <dgm:bulletEnabled val="1"/>
        </dgm:presLayoutVars>
      </dgm:prSet>
      <dgm:spPr/>
      <dgm:t>
        <a:bodyPr/>
        <a:lstStyle/>
        <a:p>
          <a:endParaRPr lang="et-EE"/>
        </a:p>
      </dgm:t>
    </dgm:pt>
    <dgm:pt modelId="{C410A455-1009-4BDC-BE69-0D530DE49600}" type="pres">
      <dgm:prSet presAssocID="{E4B61643-FEF9-4270-854E-FF9F674C7B79}" presName="sibTrans" presStyleLbl="sibTrans2D1" presStyleIdx="2" presStyleCnt="3" custAng="5400000" custScaleX="132834" custScaleY="209882" custLinFactX="120578" custLinFactY="-97369" custLinFactNeighborX="200000" custLinFactNeighborY="-100000"/>
      <dgm:spPr/>
      <dgm:t>
        <a:bodyPr/>
        <a:lstStyle/>
        <a:p>
          <a:endParaRPr lang="et-EE"/>
        </a:p>
      </dgm:t>
    </dgm:pt>
    <dgm:pt modelId="{B503EC68-30CB-4ED4-94B8-B3B7944E5972}" type="pres">
      <dgm:prSet presAssocID="{E4B61643-FEF9-4270-854E-FF9F674C7B79}" presName="connectorText" presStyleLbl="sibTrans2D1" presStyleIdx="2" presStyleCnt="3"/>
      <dgm:spPr/>
      <dgm:t>
        <a:bodyPr/>
        <a:lstStyle/>
        <a:p>
          <a:endParaRPr lang="et-EE"/>
        </a:p>
      </dgm:t>
    </dgm:pt>
    <dgm:pt modelId="{BF72A134-B553-483B-9078-157506E7A601}" type="pres">
      <dgm:prSet presAssocID="{3FC23812-1FB0-4B34-8972-3BB322849841}" presName="node" presStyleLbl="node1" presStyleIdx="3" presStyleCnt="4" custLinFactNeighborX="-686" custLinFactNeighborY="-1503">
        <dgm:presLayoutVars>
          <dgm:bulletEnabled val="1"/>
        </dgm:presLayoutVars>
      </dgm:prSet>
      <dgm:spPr/>
      <dgm:t>
        <a:bodyPr/>
        <a:lstStyle/>
        <a:p>
          <a:endParaRPr lang="et-EE"/>
        </a:p>
      </dgm:t>
    </dgm:pt>
  </dgm:ptLst>
  <dgm:cxnLst>
    <dgm:cxn modelId="{DA7B40E2-C8BA-411E-B858-5F56C721F2D2}" srcId="{0CEBC103-C879-4204-8819-304A7F413512}" destId="{46CB0EF7-A655-4A90-8191-DE5092BAC1CD}" srcOrd="0" destOrd="0" parTransId="{62D5D6A5-32C3-4BE6-AD6C-1D0C35CD5218}" sibTransId="{319D0C42-39B8-40A9-9009-11FF93793D06}"/>
    <dgm:cxn modelId="{6E3F7B1A-D477-4E80-AAA2-EBE0EFB9520A}" type="presOf" srcId="{46CB0EF7-A655-4A90-8191-DE5092BAC1CD}" destId="{0CDC3702-4C60-4FD9-BE8A-3CF763FF533F}" srcOrd="0" destOrd="0" presId="urn:microsoft.com/office/officeart/2005/8/layout/process5"/>
    <dgm:cxn modelId="{B16D09AA-75B2-4652-833E-3EEE366F3EDF}" srcId="{0CEBC103-C879-4204-8819-304A7F413512}" destId="{AC0B29BF-CB5D-4B60-8169-C53E3AF05672}" srcOrd="2" destOrd="0" parTransId="{A8C2EA02-334B-442D-B324-4F702C0370CC}" sibTransId="{E4B61643-FEF9-4270-854E-FF9F674C7B79}"/>
    <dgm:cxn modelId="{7BF48A66-88CB-44F5-A500-F2F1520C3C97}" type="presOf" srcId="{65E55244-AE07-4567-A07B-0A14F56BB53B}" destId="{7DEB2E35-6372-4B3D-9BBC-D7B3F1EAA43E}" srcOrd="1" destOrd="0" presId="urn:microsoft.com/office/officeart/2005/8/layout/process5"/>
    <dgm:cxn modelId="{23DAE275-2C34-437A-B7C1-EE57CC74442E}" type="presOf" srcId="{E4B61643-FEF9-4270-854E-FF9F674C7B79}" destId="{C410A455-1009-4BDC-BE69-0D530DE49600}" srcOrd="0" destOrd="0" presId="urn:microsoft.com/office/officeart/2005/8/layout/process5"/>
    <dgm:cxn modelId="{AFCD820F-B5E3-43B1-AB4A-66404D97DD38}" type="presOf" srcId="{319D0C42-39B8-40A9-9009-11FF93793D06}" destId="{CE89785C-CB68-4A8F-A1F7-479709E23383}" srcOrd="1" destOrd="0" presId="urn:microsoft.com/office/officeart/2005/8/layout/process5"/>
    <dgm:cxn modelId="{8548AF5A-8F07-41EC-BCF5-41C3D35EB820}" type="presOf" srcId="{0CEBC103-C879-4204-8819-304A7F413512}" destId="{A28AACF2-BFCB-440B-91AB-BAB0BFF08986}" srcOrd="0" destOrd="0" presId="urn:microsoft.com/office/officeart/2005/8/layout/process5"/>
    <dgm:cxn modelId="{27B6E5DE-AEAF-4682-B25C-11F080863810}" type="presOf" srcId="{AC0B29BF-CB5D-4B60-8169-C53E3AF05672}" destId="{B367DAAE-7F85-4ECE-A9AD-E1EB811A81A0}" srcOrd="0" destOrd="0" presId="urn:microsoft.com/office/officeart/2005/8/layout/process5"/>
    <dgm:cxn modelId="{55CDC98D-7AE3-42FB-ADDA-9F7DCCE030BA}" type="presOf" srcId="{65E55244-AE07-4567-A07B-0A14F56BB53B}" destId="{87774A82-B766-46FE-818C-A0DC59E27447}" srcOrd="0" destOrd="0" presId="urn:microsoft.com/office/officeart/2005/8/layout/process5"/>
    <dgm:cxn modelId="{0A8B3B8C-C563-42A2-AEC6-2DB10CFE15E1}" type="presOf" srcId="{E4B61643-FEF9-4270-854E-FF9F674C7B79}" destId="{B503EC68-30CB-4ED4-94B8-B3B7944E5972}" srcOrd="1" destOrd="0" presId="urn:microsoft.com/office/officeart/2005/8/layout/process5"/>
    <dgm:cxn modelId="{A0FCF3B8-1A04-4C22-B6F1-EDC165DDBE7D}" srcId="{0CEBC103-C879-4204-8819-304A7F413512}" destId="{DC67BB4A-8AA3-4FBA-894E-DCAF8B18C9A7}" srcOrd="1" destOrd="0" parTransId="{7B99DACA-4BC1-4027-928E-2A25DD83D4C7}" sibTransId="{65E55244-AE07-4567-A07B-0A14F56BB53B}"/>
    <dgm:cxn modelId="{C4E6E13E-5786-4589-AE2D-F79C01EF0873}" type="presOf" srcId="{319D0C42-39B8-40A9-9009-11FF93793D06}" destId="{A816C7E6-46B6-4263-BFF0-AA3E294AF78F}" srcOrd="0" destOrd="0" presId="urn:microsoft.com/office/officeart/2005/8/layout/process5"/>
    <dgm:cxn modelId="{BD0FBC1C-CABC-4164-8BDB-5B150A7A00C3}" srcId="{0CEBC103-C879-4204-8819-304A7F413512}" destId="{3FC23812-1FB0-4B34-8972-3BB322849841}" srcOrd="3" destOrd="0" parTransId="{20D8167F-D595-4CB8-9260-BBE9D9251762}" sibTransId="{9246DACE-DA1F-43C8-AE1C-CDC4B3B00BE5}"/>
    <dgm:cxn modelId="{6FE1326A-40B8-4746-838E-F38EE152BADC}" type="presOf" srcId="{DC67BB4A-8AA3-4FBA-894E-DCAF8B18C9A7}" destId="{73EFFFF2-A1D4-4767-80CC-028A428F7F2C}" srcOrd="0" destOrd="0" presId="urn:microsoft.com/office/officeart/2005/8/layout/process5"/>
    <dgm:cxn modelId="{54EAD65D-8C0D-4BD8-B68F-66ABE5623EDE}" type="presOf" srcId="{3FC23812-1FB0-4B34-8972-3BB322849841}" destId="{BF72A134-B553-483B-9078-157506E7A601}" srcOrd="0" destOrd="0" presId="urn:microsoft.com/office/officeart/2005/8/layout/process5"/>
    <dgm:cxn modelId="{AC7CC8B3-7361-48F0-807B-3C24223D91E1}" type="presParOf" srcId="{A28AACF2-BFCB-440B-91AB-BAB0BFF08986}" destId="{0CDC3702-4C60-4FD9-BE8A-3CF763FF533F}" srcOrd="0" destOrd="0" presId="urn:microsoft.com/office/officeart/2005/8/layout/process5"/>
    <dgm:cxn modelId="{ECC42F30-8CF3-417B-BD38-BAC0727FAC39}" type="presParOf" srcId="{A28AACF2-BFCB-440B-91AB-BAB0BFF08986}" destId="{A816C7E6-46B6-4263-BFF0-AA3E294AF78F}" srcOrd="1" destOrd="0" presId="urn:microsoft.com/office/officeart/2005/8/layout/process5"/>
    <dgm:cxn modelId="{1BB58D60-8507-49CD-9DB2-666A6BFBD771}" type="presParOf" srcId="{A816C7E6-46B6-4263-BFF0-AA3E294AF78F}" destId="{CE89785C-CB68-4A8F-A1F7-479709E23383}" srcOrd="0" destOrd="0" presId="urn:microsoft.com/office/officeart/2005/8/layout/process5"/>
    <dgm:cxn modelId="{2C774E06-A3DB-4909-8EA4-0EB0F267A5C1}" type="presParOf" srcId="{A28AACF2-BFCB-440B-91AB-BAB0BFF08986}" destId="{73EFFFF2-A1D4-4767-80CC-028A428F7F2C}" srcOrd="2" destOrd="0" presId="urn:microsoft.com/office/officeart/2005/8/layout/process5"/>
    <dgm:cxn modelId="{7372D31A-6FBA-4C7B-9D25-E757231ED639}" type="presParOf" srcId="{A28AACF2-BFCB-440B-91AB-BAB0BFF08986}" destId="{87774A82-B766-46FE-818C-A0DC59E27447}" srcOrd="3" destOrd="0" presId="urn:microsoft.com/office/officeart/2005/8/layout/process5"/>
    <dgm:cxn modelId="{D9C7B22D-B6FF-40BC-B729-24F02F6D2B03}" type="presParOf" srcId="{87774A82-B766-46FE-818C-A0DC59E27447}" destId="{7DEB2E35-6372-4B3D-9BBC-D7B3F1EAA43E}" srcOrd="0" destOrd="0" presId="urn:microsoft.com/office/officeart/2005/8/layout/process5"/>
    <dgm:cxn modelId="{349160B4-B6E0-48DD-8BED-F786044BCE1A}" type="presParOf" srcId="{A28AACF2-BFCB-440B-91AB-BAB0BFF08986}" destId="{B367DAAE-7F85-4ECE-A9AD-E1EB811A81A0}" srcOrd="4" destOrd="0" presId="urn:microsoft.com/office/officeart/2005/8/layout/process5"/>
    <dgm:cxn modelId="{07FF0D72-9DF2-4396-A8E8-4B766EB22250}" type="presParOf" srcId="{A28AACF2-BFCB-440B-91AB-BAB0BFF08986}" destId="{C410A455-1009-4BDC-BE69-0D530DE49600}" srcOrd="5" destOrd="0" presId="urn:microsoft.com/office/officeart/2005/8/layout/process5"/>
    <dgm:cxn modelId="{CFCBEC88-320C-4941-8510-D6FEBA1F408E}" type="presParOf" srcId="{C410A455-1009-4BDC-BE69-0D530DE49600}" destId="{B503EC68-30CB-4ED4-94B8-B3B7944E5972}" srcOrd="0" destOrd="0" presId="urn:microsoft.com/office/officeart/2005/8/layout/process5"/>
    <dgm:cxn modelId="{D47D18B4-FCCA-48C8-9CBD-DDAE895D4F9F}" type="presParOf" srcId="{A28AACF2-BFCB-440B-91AB-BAB0BFF08986}" destId="{BF72A134-B553-483B-9078-157506E7A601}" srcOrd="6"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AFF4ED-A621-4B62-A66A-E47FFB54637E}" type="doc">
      <dgm:prSet loTypeId="urn:microsoft.com/office/officeart/2005/8/layout/process5" loCatId="process" qsTypeId="urn:microsoft.com/office/officeart/2005/8/quickstyle/simple1" qsCatId="simple" csTypeId="urn:microsoft.com/office/officeart/2005/8/colors/colorful1#5" csCatId="colorful" phldr="1"/>
      <dgm:spPr/>
      <dgm:t>
        <a:bodyPr/>
        <a:lstStyle/>
        <a:p>
          <a:endParaRPr lang="et-EE"/>
        </a:p>
      </dgm:t>
    </dgm:pt>
    <dgm:pt modelId="{DF03A41C-6BEF-4653-9409-BACECD3B13FC}">
      <dgm:prSet phldrT="[Text]"/>
      <dgm:spPr/>
      <dgm:t>
        <a:bodyPr/>
        <a:lstStyle/>
        <a:p>
          <a:r>
            <a:rPr lang="et-EE" dirty="0" err="1" smtClean="0"/>
            <a:t>appraisal</a:t>
          </a:r>
          <a:endParaRPr lang="et-EE" dirty="0"/>
        </a:p>
      </dgm:t>
    </dgm:pt>
    <dgm:pt modelId="{03358341-5DEE-4E64-8CD7-977F4CA5B735}" type="parTrans" cxnId="{911D0C2C-F163-4705-B1FB-9D860D3F37EA}">
      <dgm:prSet/>
      <dgm:spPr/>
      <dgm:t>
        <a:bodyPr/>
        <a:lstStyle/>
        <a:p>
          <a:endParaRPr lang="et-EE"/>
        </a:p>
      </dgm:t>
    </dgm:pt>
    <dgm:pt modelId="{75426A4A-325C-4D44-9DE5-805A2FE7D296}" type="sibTrans" cxnId="{911D0C2C-F163-4705-B1FB-9D860D3F37EA}">
      <dgm:prSet/>
      <dgm:spPr>
        <a:solidFill>
          <a:srgbClr val="FF0000"/>
        </a:solidFill>
        <a:ln w="28575">
          <a:solidFill>
            <a:schemeClr val="tx1"/>
          </a:solidFill>
        </a:ln>
      </dgm:spPr>
      <dgm:t>
        <a:bodyPr/>
        <a:lstStyle/>
        <a:p>
          <a:endParaRPr lang="et-EE"/>
        </a:p>
      </dgm:t>
    </dgm:pt>
    <dgm:pt modelId="{E49B7F37-6F57-4AC5-A254-D83EADA9DF4D}">
      <dgm:prSet phldrT="[Text]"/>
      <dgm:spPr/>
      <dgm:t>
        <a:bodyPr/>
        <a:lstStyle/>
        <a:p>
          <a:r>
            <a:rPr lang="et-EE" dirty="0" err="1" smtClean="0"/>
            <a:t>vision</a:t>
          </a:r>
          <a:endParaRPr lang="et-EE" dirty="0"/>
        </a:p>
      </dgm:t>
    </dgm:pt>
    <dgm:pt modelId="{FA02DD0C-6BED-4C41-9FF2-A529D9F3B014}" type="parTrans" cxnId="{AD44C910-8602-47A3-881B-76A31F571B12}">
      <dgm:prSet/>
      <dgm:spPr/>
      <dgm:t>
        <a:bodyPr/>
        <a:lstStyle/>
        <a:p>
          <a:endParaRPr lang="et-EE"/>
        </a:p>
      </dgm:t>
    </dgm:pt>
    <dgm:pt modelId="{1037D55E-7E2C-409C-8755-CD3CC8981E71}" type="sibTrans" cxnId="{AD44C910-8602-47A3-881B-76A31F571B12}">
      <dgm:prSet/>
      <dgm:spPr>
        <a:solidFill>
          <a:srgbClr val="FF0000"/>
        </a:solidFill>
        <a:ln w="28575">
          <a:solidFill>
            <a:schemeClr val="tx1"/>
          </a:solidFill>
        </a:ln>
      </dgm:spPr>
      <dgm:t>
        <a:bodyPr/>
        <a:lstStyle/>
        <a:p>
          <a:endParaRPr lang="et-EE"/>
        </a:p>
      </dgm:t>
    </dgm:pt>
    <dgm:pt modelId="{37B93842-676A-48B2-8F64-F6FFA49DADCA}">
      <dgm:prSet phldrT="[Text]"/>
      <dgm:spPr/>
      <dgm:t>
        <a:bodyPr/>
        <a:lstStyle/>
        <a:p>
          <a:r>
            <a:rPr lang="et-EE" dirty="0" err="1" smtClean="0"/>
            <a:t>education</a:t>
          </a:r>
          <a:endParaRPr lang="et-EE" dirty="0"/>
        </a:p>
      </dgm:t>
    </dgm:pt>
    <dgm:pt modelId="{455C1172-425E-414D-A673-8D83CBB893B3}" type="parTrans" cxnId="{2B75A216-6775-422A-ACA7-15FF5D48C9C9}">
      <dgm:prSet/>
      <dgm:spPr/>
      <dgm:t>
        <a:bodyPr/>
        <a:lstStyle/>
        <a:p>
          <a:endParaRPr lang="et-EE"/>
        </a:p>
      </dgm:t>
    </dgm:pt>
    <dgm:pt modelId="{66855C0F-ECAB-497B-AEF5-5459090BB006}" type="sibTrans" cxnId="{2B75A216-6775-422A-ACA7-15FF5D48C9C9}">
      <dgm:prSet/>
      <dgm:spPr>
        <a:solidFill>
          <a:srgbClr val="FF0000"/>
        </a:solidFill>
        <a:ln w="28575">
          <a:solidFill>
            <a:schemeClr val="tx1"/>
          </a:solidFill>
        </a:ln>
      </dgm:spPr>
      <dgm:t>
        <a:bodyPr/>
        <a:lstStyle/>
        <a:p>
          <a:endParaRPr lang="et-EE"/>
        </a:p>
      </dgm:t>
    </dgm:pt>
    <dgm:pt modelId="{64886019-90DF-47E8-B3F2-7B0117D53E62}">
      <dgm:prSet phldrT="[Text]"/>
      <dgm:spPr/>
      <dgm:t>
        <a:bodyPr/>
        <a:lstStyle/>
        <a:p>
          <a:r>
            <a:rPr lang="et-EE" dirty="0" err="1" smtClean="0"/>
            <a:t>practice</a:t>
          </a:r>
          <a:endParaRPr lang="et-EE" dirty="0"/>
        </a:p>
      </dgm:t>
    </dgm:pt>
    <dgm:pt modelId="{592EB287-6153-41E3-B4A8-F35CBFF2C3C4}" type="parTrans" cxnId="{284A87CA-8EB7-41A9-A548-9433A1927527}">
      <dgm:prSet/>
      <dgm:spPr/>
      <dgm:t>
        <a:bodyPr/>
        <a:lstStyle/>
        <a:p>
          <a:endParaRPr lang="et-EE"/>
        </a:p>
      </dgm:t>
    </dgm:pt>
    <dgm:pt modelId="{842A146E-B4C3-454F-9D2C-E5A1DED26D50}" type="sibTrans" cxnId="{284A87CA-8EB7-41A9-A548-9433A1927527}">
      <dgm:prSet/>
      <dgm:spPr>
        <a:solidFill>
          <a:srgbClr val="FF0000"/>
        </a:solidFill>
        <a:ln w="28575">
          <a:solidFill>
            <a:schemeClr val="tx1"/>
          </a:solidFill>
        </a:ln>
      </dgm:spPr>
      <dgm:t>
        <a:bodyPr/>
        <a:lstStyle/>
        <a:p>
          <a:endParaRPr lang="et-EE"/>
        </a:p>
      </dgm:t>
    </dgm:pt>
    <dgm:pt modelId="{24E0556C-5EA1-4BC7-B4EB-1619F2EE1F93}">
      <dgm:prSet phldrT="[Text]"/>
      <dgm:spPr>
        <a:solidFill>
          <a:srgbClr val="FFFF00"/>
        </a:solidFill>
      </dgm:spPr>
      <dgm:t>
        <a:bodyPr/>
        <a:lstStyle/>
        <a:p>
          <a:r>
            <a:rPr lang="et-EE" b="1" dirty="0" smtClean="0">
              <a:solidFill>
                <a:srgbClr val="002060"/>
              </a:solidFill>
            </a:rPr>
            <a:t>MARKET</a:t>
          </a:r>
          <a:endParaRPr lang="et-EE" b="1" dirty="0">
            <a:solidFill>
              <a:srgbClr val="002060"/>
            </a:solidFill>
          </a:endParaRPr>
        </a:p>
      </dgm:t>
    </dgm:pt>
    <dgm:pt modelId="{64D7E78E-7EAE-4BE7-A0CB-638B6FE6F1BF}" type="parTrans" cxnId="{A3C238D3-6D6D-407E-9318-CA1BB10254EA}">
      <dgm:prSet/>
      <dgm:spPr/>
      <dgm:t>
        <a:bodyPr/>
        <a:lstStyle/>
        <a:p>
          <a:endParaRPr lang="et-EE"/>
        </a:p>
      </dgm:t>
    </dgm:pt>
    <dgm:pt modelId="{8A9E2C91-75DC-408E-B220-2CC059054673}" type="sibTrans" cxnId="{A3C238D3-6D6D-407E-9318-CA1BB10254EA}">
      <dgm:prSet/>
      <dgm:spPr/>
      <dgm:t>
        <a:bodyPr/>
        <a:lstStyle/>
        <a:p>
          <a:endParaRPr lang="et-EE"/>
        </a:p>
      </dgm:t>
    </dgm:pt>
    <dgm:pt modelId="{C49C969B-1CC6-4608-AEB5-1484DEA67CBF}" type="pres">
      <dgm:prSet presAssocID="{FDAFF4ED-A621-4B62-A66A-E47FFB54637E}" presName="diagram" presStyleCnt="0">
        <dgm:presLayoutVars>
          <dgm:dir/>
          <dgm:resizeHandles val="exact"/>
        </dgm:presLayoutVars>
      </dgm:prSet>
      <dgm:spPr/>
      <dgm:t>
        <a:bodyPr/>
        <a:lstStyle/>
        <a:p>
          <a:endParaRPr lang="et-EE"/>
        </a:p>
      </dgm:t>
    </dgm:pt>
    <dgm:pt modelId="{F826CFF2-A7CD-4273-AFD7-613706F412FC}" type="pres">
      <dgm:prSet presAssocID="{DF03A41C-6BEF-4653-9409-BACECD3B13FC}" presName="node" presStyleLbl="node1" presStyleIdx="0" presStyleCnt="5" custLinFactX="38091" custLinFactNeighborX="100000" custLinFactNeighborY="676">
        <dgm:presLayoutVars>
          <dgm:bulletEnabled val="1"/>
        </dgm:presLayoutVars>
      </dgm:prSet>
      <dgm:spPr/>
      <dgm:t>
        <a:bodyPr/>
        <a:lstStyle/>
        <a:p>
          <a:endParaRPr lang="et-EE"/>
        </a:p>
      </dgm:t>
    </dgm:pt>
    <dgm:pt modelId="{8FB5EF55-2423-4E9B-88FA-67C9267712AD}" type="pres">
      <dgm:prSet presAssocID="{75426A4A-325C-4D44-9DE5-805A2FE7D296}" presName="sibTrans" presStyleLbl="sibTrans2D1" presStyleIdx="0" presStyleCnt="4" custAng="10800000" custScaleX="133544" custScaleY="197965" custLinFactNeighborX="1181" custLinFactNeighborY="-5386"/>
      <dgm:spPr/>
      <dgm:t>
        <a:bodyPr/>
        <a:lstStyle/>
        <a:p>
          <a:endParaRPr lang="et-EE"/>
        </a:p>
      </dgm:t>
    </dgm:pt>
    <dgm:pt modelId="{B322C5AB-93CB-483B-808F-3C7523070F22}" type="pres">
      <dgm:prSet presAssocID="{75426A4A-325C-4D44-9DE5-805A2FE7D296}" presName="connectorText" presStyleLbl="sibTrans2D1" presStyleIdx="0" presStyleCnt="4"/>
      <dgm:spPr/>
      <dgm:t>
        <a:bodyPr/>
        <a:lstStyle/>
        <a:p>
          <a:endParaRPr lang="et-EE"/>
        </a:p>
      </dgm:t>
    </dgm:pt>
    <dgm:pt modelId="{DE4E0F40-FCD9-4D99-A1E9-9F2B3DD27672}" type="pres">
      <dgm:prSet presAssocID="{E49B7F37-6F57-4AC5-A254-D83EADA9DF4D}" presName="node" presStyleLbl="node1" presStyleIdx="1" presStyleCnt="5" custLinFactX="-40335" custLinFactNeighborX="-100000" custLinFactNeighborY="676">
        <dgm:presLayoutVars>
          <dgm:bulletEnabled val="1"/>
        </dgm:presLayoutVars>
      </dgm:prSet>
      <dgm:spPr/>
      <dgm:t>
        <a:bodyPr/>
        <a:lstStyle/>
        <a:p>
          <a:endParaRPr lang="et-EE"/>
        </a:p>
      </dgm:t>
    </dgm:pt>
    <dgm:pt modelId="{4554BF7F-5EA2-48B3-8404-1670784D140C}" type="pres">
      <dgm:prSet presAssocID="{1037D55E-7E2C-409C-8755-CD3CC8981E71}" presName="sibTrans" presStyleLbl="sibTrans2D1" presStyleIdx="1" presStyleCnt="4" custAng="10800000" custScaleX="24819" custScaleY="197965" custLinFactNeighborX="76350" custLinFactNeighborY="5923"/>
      <dgm:spPr/>
      <dgm:t>
        <a:bodyPr/>
        <a:lstStyle/>
        <a:p>
          <a:endParaRPr lang="et-EE"/>
        </a:p>
      </dgm:t>
    </dgm:pt>
    <dgm:pt modelId="{A37591D0-6919-4738-9B12-4EB805497273}" type="pres">
      <dgm:prSet presAssocID="{1037D55E-7E2C-409C-8755-CD3CC8981E71}" presName="connectorText" presStyleLbl="sibTrans2D1" presStyleIdx="1" presStyleCnt="4"/>
      <dgm:spPr/>
      <dgm:t>
        <a:bodyPr/>
        <a:lstStyle/>
        <a:p>
          <a:endParaRPr lang="et-EE"/>
        </a:p>
      </dgm:t>
    </dgm:pt>
    <dgm:pt modelId="{C69AF28E-4A38-4F4E-A2E6-9AFDC89CFABB}" type="pres">
      <dgm:prSet presAssocID="{37B93842-676A-48B2-8F64-F6FFA49DADCA}" presName="node" presStyleLbl="node1" presStyleIdx="2" presStyleCnt="5" custLinFactNeighborX="-24" custLinFactNeighborY="676">
        <dgm:presLayoutVars>
          <dgm:bulletEnabled val="1"/>
        </dgm:presLayoutVars>
      </dgm:prSet>
      <dgm:spPr/>
      <dgm:t>
        <a:bodyPr/>
        <a:lstStyle/>
        <a:p>
          <a:endParaRPr lang="et-EE"/>
        </a:p>
      </dgm:t>
    </dgm:pt>
    <dgm:pt modelId="{229D04C4-99AE-4A3B-87FE-4DAAFCADAF27}" type="pres">
      <dgm:prSet presAssocID="{66855C0F-ECAB-497B-AEF5-5459090BB006}" presName="sibTrans" presStyleLbl="sibTrans2D1" presStyleIdx="2" presStyleCnt="4" custAng="10800828" custScaleX="142470" custScaleY="246432"/>
      <dgm:spPr/>
      <dgm:t>
        <a:bodyPr/>
        <a:lstStyle/>
        <a:p>
          <a:endParaRPr lang="et-EE"/>
        </a:p>
      </dgm:t>
    </dgm:pt>
    <dgm:pt modelId="{32B6E11A-6D34-4F1E-8B6C-469B00163BC8}" type="pres">
      <dgm:prSet presAssocID="{66855C0F-ECAB-497B-AEF5-5459090BB006}" presName="connectorText" presStyleLbl="sibTrans2D1" presStyleIdx="2" presStyleCnt="4"/>
      <dgm:spPr/>
      <dgm:t>
        <a:bodyPr/>
        <a:lstStyle/>
        <a:p>
          <a:endParaRPr lang="et-EE"/>
        </a:p>
      </dgm:t>
    </dgm:pt>
    <dgm:pt modelId="{7CB347E1-D915-49FA-9BA0-CC47F52F2B8B}" type="pres">
      <dgm:prSet presAssocID="{64886019-90DF-47E8-B3F2-7B0117D53E62}" presName="node" presStyleLbl="node1" presStyleIdx="3" presStyleCnt="5">
        <dgm:presLayoutVars>
          <dgm:bulletEnabled val="1"/>
        </dgm:presLayoutVars>
      </dgm:prSet>
      <dgm:spPr/>
      <dgm:t>
        <a:bodyPr/>
        <a:lstStyle/>
        <a:p>
          <a:endParaRPr lang="et-EE"/>
        </a:p>
      </dgm:t>
    </dgm:pt>
    <dgm:pt modelId="{D3FDC321-4DF3-43D4-9BFA-CE12096BD7C4}" type="pres">
      <dgm:prSet presAssocID="{842A146E-B4C3-454F-9D2C-E5A1DED26D50}" presName="sibTrans" presStyleLbl="sibTrans2D1" presStyleIdx="3" presStyleCnt="4" custAng="10800000" custScaleX="121166" custScaleY="215123" custLinFactNeighborX="-852" custLinFactNeighborY="-6340"/>
      <dgm:spPr/>
      <dgm:t>
        <a:bodyPr/>
        <a:lstStyle/>
        <a:p>
          <a:endParaRPr lang="et-EE"/>
        </a:p>
      </dgm:t>
    </dgm:pt>
    <dgm:pt modelId="{950E73A1-89A8-44A1-AAE7-F8173EB07A75}" type="pres">
      <dgm:prSet presAssocID="{842A146E-B4C3-454F-9D2C-E5A1DED26D50}" presName="connectorText" presStyleLbl="sibTrans2D1" presStyleIdx="3" presStyleCnt="4"/>
      <dgm:spPr/>
      <dgm:t>
        <a:bodyPr/>
        <a:lstStyle/>
        <a:p>
          <a:endParaRPr lang="et-EE"/>
        </a:p>
      </dgm:t>
    </dgm:pt>
    <dgm:pt modelId="{B5845745-4854-4560-8D08-07E2C41CF2EA}" type="pres">
      <dgm:prSet presAssocID="{24E0556C-5EA1-4BC7-B4EB-1619F2EE1F93}" presName="node" presStyleLbl="node1" presStyleIdx="4" presStyleCnt="5" custLinFactNeighborX="1551" custLinFactNeighborY="1273">
        <dgm:presLayoutVars>
          <dgm:bulletEnabled val="1"/>
        </dgm:presLayoutVars>
      </dgm:prSet>
      <dgm:spPr/>
      <dgm:t>
        <a:bodyPr/>
        <a:lstStyle/>
        <a:p>
          <a:endParaRPr lang="et-EE"/>
        </a:p>
      </dgm:t>
    </dgm:pt>
  </dgm:ptLst>
  <dgm:cxnLst>
    <dgm:cxn modelId="{BFD7C673-67CA-4CF1-9197-76B0A7A282C6}" type="presOf" srcId="{DF03A41C-6BEF-4653-9409-BACECD3B13FC}" destId="{F826CFF2-A7CD-4273-AFD7-613706F412FC}" srcOrd="0" destOrd="0" presId="urn:microsoft.com/office/officeart/2005/8/layout/process5"/>
    <dgm:cxn modelId="{A852CBF6-392C-4DC1-8245-4A455AC35C6B}" type="presOf" srcId="{24E0556C-5EA1-4BC7-B4EB-1619F2EE1F93}" destId="{B5845745-4854-4560-8D08-07E2C41CF2EA}" srcOrd="0" destOrd="0" presId="urn:microsoft.com/office/officeart/2005/8/layout/process5"/>
    <dgm:cxn modelId="{2B75A216-6775-422A-ACA7-15FF5D48C9C9}" srcId="{FDAFF4ED-A621-4B62-A66A-E47FFB54637E}" destId="{37B93842-676A-48B2-8F64-F6FFA49DADCA}" srcOrd="2" destOrd="0" parTransId="{455C1172-425E-414D-A673-8D83CBB893B3}" sibTransId="{66855C0F-ECAB-497B-AEF5-5459090BB006}"/>
    <dgm:cxn modelId="{0E35241D-D3D5-4FE7-AC0E-0806F2239583}" type="presOf" srcId="{E49B7F37-6F57-4AC5-A254-D83EADA9DF4D}" destId="{DE4E0F40-FCD9-4D99-A1E9-9F2B3DD27672}" srcOrd="0" destOrd="0" presId="urn:microsoft.com/office/officeart/2005/8/layout/process5"/>
    <dgm:cxn modelId="{6D57EE12-6FDA-4313-906C-43E2095F6BE4}" type="presOf" srcId="{842A146E-B4C3-454F-9D2C-E5A1DED26D50}" destId="{950E73A1-89A8-44A1-AAE7-F8173EB07A75}" srcOrd="1" destOrd="0" presId="urn:microsoft.com/office/officeart/2005/8/layout/process5"/>
    <dgm:cxn modelId="{B52E0D85-23C7-47DD-8B06-89202F668403}" type="presOf" srcId="{FDAFF4ED-A621-4B62-A66A-E47FFB54637E}" destId="{C49C969B-1CC6-4608-AEB5-1484DEA67CBF}" srcOrd="0" destOrd="0" presId="urn:microsoft.com/office/officeart/2005/8/layout/process5"/>
    <dgm:cxn modelId="{911D0C2C-F163-4705-B1FB-9D860D3F37EA}" srcId="{FDAFF4ED-A621-4B62-A66A-E47FFB54637E}" destId="{DF03A41C-6BEF-4653-9409-BACECD3B13FC}" srcOrd="0" destOrd="0" parTransId="{03358341-5DEE-4E64-8CD7-977F4CA5B735}" sibTransId="{75426A4A-325C-4D44-9DE5-805A2FE7D296}"/>
    <dgm:cxn modelId="{73C64330-849D-4F06-9D15-36F0C3D379DA}" type="presOf" srcId="{1037D55E-7E2C-409C-8755-CD3CC8981E71}" destId="{4554BF7F-5EA2-48B3-8404-1670784D140C}" srcOrd="0" destOrd="0" presId="urn:microsoft.com/office/officeart/2005/8/layout/process5"/>
    <dgm:cxn modelId="{5F8029FC-2F4D-4700-A505-4EBE807DDC64}" type="presOf" srcId="{66855C0F-ECAB-497B-AEF5-5459090BB006}" destId="{32B6E11A-6D34-4F1E-8B6C-469B00163BC8}" srcOrd="1" destOrd="0" presId="urn:microsoft.com/office/officeart/2005/8/layout/process5"/>
    <dgm:cxn modelId="{795ECA73-0018-4287-B8EA-0C257D85FAD3}" type="presOf" srcId="{37B93842-676A-48B2-8F64-F6FFA49DADCA}" destId="{C69AF28E-4A38-4F4E-A2E6-9AFDC89CFABB}" srcOrd="0" destOrd="0" presId="urn:microsoft.com/office/officeart/2005/8/layout/process5"/>
    <dgm:cxn modelId="{B7D8A036-BED7-48C6-BFA6-34F3953F663F}" type="presOf" srcId="{842A146E-B4C3-454F-9D2C-E5A1DED26D50}" destId="{D3FDC321-4DF3-43D4-9BFA-CE12096BD7C4}" srcOrd="0" destOrd="0" presId="urn:microsoft.com/office/officeart/2005/8/layout/process5"/>
    <dgm:cxn modelId="{A3C238D3-6D6D-407E-9318-CA1BB10254EA}" srcId="{FDAFF4ED-A621-4B62-A66A-E47FFB54637E}" destId="{24E0556C-5EA1-4BC7-B4EB-1619F2EE1F93}" srcOrd="4" destOrd="0" parTransId="{64D7E78E-7EAE-4BE7-A0CB-638B6FE6F1BF}" sibTransId="{8A9E2C91-75DC-408E-B220-2CC059054673}"/>
    <dgm:cxn modelId="{4FEE42D5-62C2-4D60-85DF-8F9AB36EFA68}" type="presOf" srcId="{1037D55E-7E2C-409C-8755-CD3CC8981E71}" destId="{A37591D0-6919-4738-9B12-4EB805497273}" srcOrd="1" destOrd="0" presId="urn:microsoft.com/office/officeart/2005/8/layout/process5"/>
    <dgm:cxn modelId="{283BE03C-B533-4ACA-A9E3-89052A6EC450}" type="presOf" srcId="{64886019-90DF-47E8-B3F2-7B0117D53E62}" destId="{7CB347E1-D915-49FA-9BA0-CC47F52F2B8B}" srcOrd="0" destOrd="0" presId="urn:microsoft.com/office/officeart/2005/8/layout/process5"/>
    <dgm:cxn modelId="{61A8BE9B-E478-4D40-806F-3B2CE8C6953B}" type="presOf" srcId="{75426A4A-325C-4D44-9DE5-805A2FE7D296}" destId="{8FB5EF55-2423-4E9B-88FA-67C9267712AD}" srcOrd="0" destOrd="0" presId="urn:microsoft.com/office/officeart/2005/8/layout/process5"/>
    <dgm:cxn modelId="{E636CFC4-C3A8-4E6B-BB27-15655D6D087D}" type="presOf" srcId="{75426A4A-325C-4D44-9DE5-805A2FE7D296}" destId="{B322C5AB-93CB-483B-808F-3C7523070F22}" srcOrd="1" destOrd="0" presId="urn:microsoft.com/office/officeart/2005/8/layout/process5"/>
    <dgm:cxn modelId="{AD44C910-8602-47A3-881B-76A31F571B12}" srcId="{FDAFF4ED-A621-4B62-A66A-E47FFB54637E}" destId="{E49B7F37-6F57-4AC5-A254-D83EADA9DF4D}" srcOrd="1" destOrd="0" parTransId="{FA02DD0C-6BED-4C41-9FF2-A529D9F3B014}" sibTransId="{1037D55E-7E2C-409C-8755-CD3CC8981E71}"/>
    <dgm:cxn modelId="{284A87CA-8EB7-41A9-A548-9433A1927527}" srcId="{FDAFF4ED-A621-4B62-A66A-E47FFB54637E}" destId="{64886019-90DF-47E8-B3F2-7B0117D53E62}" srcOrd="3" destOrd="0" parTransId="{592EB287-6153-41E3-B4A8-F35CBFF2C3C4}" sibTransId="{842A146E-B4C3-454F-9D2C-E5A1DED26D50}"/>
    <dgm:cxn modelId="{445A130C-CCC2-4764-A080-3B36AF28A76B}" type="presOf" srcId="{66855C0F-ECAB-497B-AEF5-5459090BB006}" destId="{229D04C4-99AE-4A3B-87FE-4DAAFCADAF27}" srcOrd="0" destOrd="0" presId="urn:microsoft.com/office/officeart/2005/8/layout/process5"/>
    <dgm:cxn modelId="{99339832-51A4-4B9D-AB4A-C2E89765822A}" type="presParOf" srcId="{C49C969B-1CC6-4608-AEB5-1484DEA67CBF}" destId="{F826CFF2-A7CD-4273-AFD7-613706F412FC}" srcOrd="0" destOrd="0" presId="urn:microsoft.com/office/officeart/2005/8/layout/process5"/>
    <dgm:cxn modelId="{28592226-07A3-480F-A51A-4FE3BED08B39}" type="presParOf" srcId="{C49C969B-1CC6-4608-AEB5-1484DEA67CBF}" destId="{8FB5EF55-2423-4E9B-88FA-67C9267712AD}" srcOrd="1" destOrd="0" presId="urn:microsoft.com/office/officeart/2005/8/layout/process5"/>
    <dgm:cxn modelId="{4D2376A5-4074-4403-9F55-3F0B4E6BA498}" type="presParOf" srcId="{8FB5EF55-2423-4E9B-88FA-67C9267712AD}" destId="{B322C5AB-93CB-483B-808F-3C7523070F22}" srcOrd="0" destOrd="0" presId="urn:microsoft.com/office/officeart/2005/8/layout/process5"/>
    <dgm:cxn modelId="{D3BF0B8B-63BF-4880-AA0B-A35F64208B8A}" type="presParOf" srcId="{C49C969B-1CC6-4608-AEB5-1484DEA67CBF}" destId="{DE4E0F40-FCD9-4D99-A1E9-9F2B3DD27672}" srcOrd="2" destOrd="0" presId="urn:microsoft.com/office/officeart/2005/8/layout/process5"/>
    <dgm:cxn modelId="{4D213E5B-2F23-4BA2-844A-E80C3DA9969C}" type="presParOf" srcId="{C49C969B-1CC6-4608-AEB5-1484DEA67CBF}" destId="{4554BF7F-5EA2-48B3-8404-1670784D140C}" srcOrd="3" destOrd="0" presId="urn:microsoft.com/office/officeart/2005/8/layout/process5"/>
    <dgm:cxn modelId="{6D00AC00-165F-46A0-BB74-AE781827E757}" type="presParOf" srcId="{4554BF7F-5EA2-48B3-8404-1670784D140C}" destId="{A37591D0-6919-4738-9B12-4EB805497273}" srcOrd="0" destOrd="0" presId="urn:microsoft.com/office/officeart/2005/8/layout/process5"/>
    <dgm:cxn modelId="{D00C3544-A114-4165-8846-AD23A926F1B8}" type="presParOf" srcId="{C49C969B-1CC6-4608-AEB5-1484DEA67CBF}" destId="{C69AF28E-4A38-4F4E-A2E6-9AFDC89CFABB}" srcOrd="4" destOrd="0" presId="urn:microsoft.com/office/officeart/2005/8/layout/process5"/>
    <dgm:cxn modelId="{C72FFA88-DEF3-4499-B8E1-815EBC528BBA}" type="presParOf" srcId="{C49C969B-1CC6-4608-AEB5-1484DEA67CBF}" destId="{229D04C4-99AE-4A3B-87FE-4DAAFCADAF27}" srcOrd="5" destOrd="0" presId="urn:microsoft.com/office/officeart/2005/8/layout/process5"/>
    <dgm:cxn modelId="{94F29189-7AC7-4672-9612-1D0E344A8C89}" type="presParOf" srcId="{229D04C4-99AE-4A3B-87FE-4DAAFCADAF27}" destId="{32B6E11A-6D34-4F1E-8B6C-469B00163BC8}" srcOrd="0" destOrd="0" presId="urn:microsoft.com/office/officeart/2005/8/layout/process5"/>
    <dgm:cxn modelId="{7009AF71-E4C9-4584-BC8C-C401D5D31839}" type="presParOf" srcId="{C49C969B-1CC6-4608-AEB5-1484DEA67CBF}" destId="{7CB347E1-D915-49FA-9BA0-CC47F52F2B8B}" srcOrd="6" destOrd="0" presId="urn:microsoft.com/office/officeart/2005/8/layout/process5"/>
    <dgm:cxn modelId="{0F903CC9-330A-4504-8C54-DFF9CE761EB5}" type="presParOf" srcId="{C49C969B-1CC6-4608-AEB5-1484DEA67CBF}" destId="{D3FDC321-4DF3-43D4-9BFA-CE12096BD7C4}" srcOrd="7" destOrd="0" presId="urn:microsoft.com/office/officeart/2005/8/layout/process5"/>
    <dgm:cxn modelId="{0F31BF3A-EB63-44EF-A6BD-A47AFD82D81C}" type="presParOf" srcId="{D3FDC321-4DF3-43D4-9BFA-CE12096BD7C4}" destId="{950E73A1-89A8-44A1-AAE7-F8173EB07A75}" srcOrd="0" destOrd="0" presId="urn:microsoft.com/office/officeart/2005/8/layout/process5"/>
    <dgm:cxn modelId="{D96C3B51-9EB8-4F0A-946E-EBCC61E950B9}" type="presParOf" srcId="{C49C969B-1CC6-4608-AEB5-1484DEA67CBF}" destId="{B5845745-4854-4560-8D08-07E2C41CF2EA}"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31C5E4-2339-4676-BA17-B9DC30F3645E}" type="doc">
      <dgm:prSet loTypeId="urn:microsoft.com/office/officeart/2005/8/layout/pyramid4" loCatId="pyramid" qsTypeId="urn:microsoft.com/office/officeart/2005/8/quickstyle/simple1" qsCatId="simple" csTypeId="urn:microsoft.com/office/officeart/2005/8/colors/colorful1#6" csCatId="colorful" phldr="1"/>
      <dgm:spPr/>
      <dgm:t>
        <a:bodyPr/>
        <a:lstStyle/>
        <a:p>
          <a:endParaRPr lang="et-EE"/>
        </a:p>
      </dgm:t>
    </dgm:pt>
    <dgm:pt modelId="{FB8AF28C-156B-4979-B8C3-5468D5AEFD83}">
      <dgm:prSet phldrT="[Tekst]" custT="1"/>
      <dgm:spPr/>
      <dgm:t>
        <a:bodyPr/>
        <a:lstStyle/>
        <a:p>
          <a:r>
            <a:rPr lang="en-GB" sz="1800" b="1" noProof="0" smtClean="0">
              <a:solidFill>
                <a:srgbClr val="002060"/>
              </a:solidFill>
            </a:rPr>
            <a:t>users satisfication</a:t>
          </a:r>
          <a:endParaRPr lang="en-GB" sz="1800" b="1" noProof="0">
            <a:solidFill>
              <a:srgbClr val="002060"/>
            </a:solidFill>
          </a:endParaRPr>
        </a:p>
      </dgm:t>
    </dgm:pt>
    <dgm:pt modelId="{5A6B994E-F402-427A-A32E-3207782DD094}" type="parTrans" cxnId="{A4630E28-46C9-4433-B4CE-3B8008AF0293}">
      <dgm:prSet/>
      <dgm:spPr/>
      <dgm:t>
        <a:bodyPr/>
        <a:lstStyle/>
        <a:p>
          <a:endParaRPr lang="en-GB" noProof="0"/>
        </a:p>
      </dgm:t>
    </dgm:pt>
    <dgm:pt modelId="{CC536B80-0448-436A-A256-14FE61959729}" type="sibTrans" cxnId="{A4630E28-46C9-4433-B4CE-3B8008AF0293}">
      <dgm:prSet/>
      <dgm:spPr/>
      <dgm:t>
        <a:bodyPr/>
        <a:lstStyle/>
        <a:p>
          <a:endParaRPr lang="en-GB" noProof="0"/>
        </a:p>
      </dgm:t>
    </dgm:pt>
    <dgm:pt modelId="{0381E7BC-3B08-48E8-8980-D45BD78E69D9}">
      <dgm:prSet phldrT="[Tekst]" custT="1"/>
      <dgm:spPr/>
      <dgm:t>
        <a:bodyPr/>
        <a:lstStyle/>
        <a:p>
          <a:r>
            <a:rPr lang="en-GB" sz="1800" b="1" noProof="0" smtClean="0">
              <a:solidFill>
                <a:srgbClr val="002060"/>
              </a:solidFill>
            </a:rPr>
            <a:t>sustainability</a:t>
          </a:r>
          <a:endParaRPr lang="en-GB" sz="1800" b="1" noProof="0">
            <a:solidFill>
              <a:srgbClr val="002060"/>
            </a:solidFill>
          </a:endParaRPr>
        </a:p>
      </dgm:t>
    </dgm:pt>
    <dgm:pt modelId="{7B28F4C5-4792-4BF0-9F1D-C219F4B9F3A8}" type="parTrans" cxnId="{78BAB217-FCEC-4FB8-B337-CCC8FF2B96D8}">
      <dgm:prSet/>
      <dgm:spPr/>
      <dgm:t>
        <a:bodyPr/>
        <a:lstStyle/>
        <a:p>
          <a:endParaRPr lang="en-GB" noProof="0"/>
        </a:p>
      </dgm:t>
    </dgm:pt>
    <dgm:pt modelId="{AFDE4E57-6318-4B0F-A625-3CC7A9BA19BB}" type="sibTrans" cxnId="{78BAB217-FCEC-4FB8-B337-CCC8FF2B96D8}">
      <dgm:prSet/>
      <dgm:spPr/>
      <dgm:t>
        <a:bodyPr/>
        <a:lstStyle/>
        <a:p>
          <a:endParaRPr lang="en-GB" noProof="0"/>
        </a:p>
      </dgm:t>
    </dgm:pt>
    <dgm:pt modelId="{5C10E836-83BA-4A1E-B50C-CB4BAC599E35}">
      <dgm:prSet phldrT="[Tekst]" custT="1"/>
      <dgm:spPr/>
      <dgm:t>
        <a:bodyPr/>
        <a:lstStyle/>
        <a:p>
          <a:r>
            <a:rPr lang="en-GB" sz="2800" b="1" noProof="0" dirty="0" smtClean="0"/>
            <a:t>Real estate appraisal</a:t>
          </a:r>
          <a:endParaRPr lang="en-GB" sz="2800" b="1" noProof="0" dirty="0"/>
        </a:p>
      </dgm:t>
    </dgm:pt>
    <dgm:pt modelId="{4A792C2D-202F-4A08-A2BA-8336DB1D586C}" type="parTrans" cxnId="{33F975AA-84F9-4031-BBCC-E40AED451020}">
      <dgm:prSet/>
      <dgm:spPr/>
      <dgm:t>
        <a:bodyPr/>
        <a:lstStyle/>
        <a:p>
          <a:endParaRPr lang="en-GB" noProof="0"/>
        </a:p>
      </dgm:t>
    </dgm:pt>
    <dgm:pt modelId="{CB7A69AE-78ED-4274-8EEC-867F81417DB3}" type="sibTrans" cxnId="{33F975AA-84F9-4031-BBCC-E40AED451020}">
      <dgm:prSet/>
      <dgm:spPr/>
      <dgm:t>
        <a:bodyPr/>
        <a:lstStyle/>
        <a:p>
          <a:endParaRPr lang="en-GB" noProof="0"/>
        </a:p>
      </dgm:t>
    </dgm:pt>
    <dgm:pt modelId="{F93F59EE-DA5A-4DCE-893B-956841CB7785}">
      <dgm:prSet phldrT="[Tekst]" custT="1"/>
      <dgm:spPr/>
      <dgm:t>
        <a:bodyPr/>
        <a:lstStyle/>
        <a:p>
          <a:r>
            <a:rPr lang="en-GB" sz="1800" b="1" noProof="0" dirty="0" smtClean="0"/>
            <a:t>energy</a:t>
          </a:r>
          <a:r>
            <a:rPr lang="en-GB" sz="1800" b="1" baseline="0" noProof="0" dirty="0" smtClean="0"/>
            <a:t> efficiency</a:t>
          </a:r>
          <a:endParaRPr lang="en-GB" sz="1800" b="1" noProof="0" dirty="0"/>
        </a:p>
      </dgm:t>
    </dgm:pt>
    <dgm:pt modelId="{BFE42C28-3D65-43B4-AAD2-1A7B9BCC5DCA}" type="parTrans" cxnId="{5679C5F2-901F-41CB-9B53-0DA0D3DD95FB}">
      <dgm:prSet/>
      <dgm:spPr/>
      <dgm:t>
        <a:bodyPr/>
        <a:lstStyle/>
        <a:p>
          <a:endParaRPr lang="en-GB" noProof="0"/>
        </a:p>
      </dgm:t>
    </dgm:pt>
    <dgm:pt modelId="{FAC32F74-1733-4E8E-B8F7-EEBA9AD11294}" type="sibTrans" cxnId="{5679C5F2-901F-41CB-9B53-0DA0D3DD95FB}">
      <dgm:prSet/>
      <dgm:spPr/>
      <dgm:t>
        <a:bodyPr/>
        <a:lstStyle/>
        <a:p>
          <a:endParaRPr lang="en-GB" noProof="0"/>
        </a:p>
      </dgm:t>
    </dgm:pt>
    <dgm:pt modelId="{D95AB67E-A978-442E-8EAC-7B2345E7D30C}" type="pres">
      <dgm:prSet presAssocID="{FC31C5E4-2339-4676-BA17-B9DC30F3645E}" presName="compositeShape" presStyleCnt="0">
        <dgm:presLayoutVars>
          <dgm:chMax val="9"/>
          <dgm:dir/>
          <dgm:resizeHandles val="exact"/>
        </dgm:presLayoutVars>
      </dgm:prSet>
      <dgm:spPr/>
      <dgm:t>
        <a:bodyPr/>
        <a:lstStyle/>
        <a:p>
          <a:endParaRPr lang="et-EE"/>
        </a:p>
      </dgm:t>
    </dgm:pt>
    <dgm:pt modelId="{7A077065-7433-4EB2-AA9A-9A4055E310C5}" type="pres">
      <dgm:prSet presAssocID="{FC31C5E4-2339-4676-BA17-B9DC30F3645E}" presName="triangle1" presStyleLbl="node1" presStyleIdx="0" presStyleCnt="4" custScaleX="160428">
        <dgm:presLayoutVars>
          <dgm:bulletEnabled val="1"/>
        </dgm:presLayoutVars>
      </dgm:prSet>
      <dgm:spPr/>
      <dgm:t>
        <a:bodyPr/>
        <a:lstStyle/>
        <a:p>
          <a:endParaRPr lang="et-EE"/>
        </a:p>
      </dgm:t>
    </dgm:pt>
    <dgm:pt modelId="{1E944095-F280-4A34-B439-B1BDF238BA35}" type="pres">
      <dgm:prSet presAssocID="{FC31C5E4-2339-4676-BA17-B9DC30F3645E}" presName="triangle2" presStyleLbl="node1" presStyleIdx="1" presStyleCnt="4" custScaleX="155616" custScaleY="99732" custLinFactNeighborX="-28876" custLinFactNeighborY="-535">
        <dgm:presLayoutVars>
          <dgm:bulletEnabled val="1"/>
        </dgm:presLayoutVars>
      </dgm:prSet>
      <dgm:spPr/>
      <dgm:t>
        <a:bodyPr/>
        <a:lstStyle/>
        <a:p>
          <a:endParaRPr lang="et-EE"/>
        </a:p>
      </dgm:t>
    </dgm:pt>
    <dgm:pt modelId="{FB629CC3-5BA9-4503-9EA8-E881E51634FC}" type="pres">
      <dgm:prSet presAssocID="{FC31C5E4-2339-4676-BA17-B9DC30F3645E}" presName="triangle3" presStyleLbl="node1" presStyleIdx="2" presStyleCnt="4" custScaleX="160428" custScaleY="100535">
        <dgm:presLayoutVars>
          <dgm:bulletEnabled val="1"/>
        </dgm:presLayoutVars>
      </dgm:prSet>
      <dgm:spPr/>
      <dgm:t>
        <a:bodyPr/>
        <a:lstStyle/>
        <a:p>
          <a:endParaRPr lang="et-EE"/>
        </a:p>
      </dgm:t>
    </dgm:pt>
    <dgm:pt modelId="{474A90EE-47AA-4554-A050-CA23A7287CD7}" type="pres">
      <dgm:prSet presAssocID="{FC31C5E4-2339-4676-BA17-B9DC30F3645E}" presName="triangle4" presStyleLbl="node1" presStyleIdx="3" presStyleCnt="4" custScaleX="157755" custLinFactNeighborX="29412" custLinFactNeighborY="-401">
        <dgm:presLayoutVars>
          <dgm:bulletEnabled val="1"/>
        </dgm:presLayoutVars>
      </dgm:prSet>
      <dgm:spPr/>
      <dgm:t>
        <a:bodyPr/>
        <a:lstStyle/>
        <a:p>
          <a:endParaRPr lang="et-EE"/>
        </a:p>
      </dgm:t>
    </dgm:pt>
  </dgm:ptLst>
  <dgm:cxnLst>
    <dgm:cxn modelId="{45D76A92-26B4-4E9E-BDBA-C88C3DB1282B}" type="presOf" srcId="{0381E7BC-3B08-48E8-8980-D45BD78E69D9}" destId="{1E944095-F280-4A34-B439-B1BDF238BA35}" srcOrd="0" destOrd="0" presId="urn:microsoft.com/office/officeart/2005/8/layout/pyramid4"/>
    <dgm:cxn modelId="{901A5B07-8462-4A0F-B0F0-E87FF4888BB1}" type="presOf" srcId="{FB8AF28C-156B-4979-B8C3-5468D5AEFD83}" destId="{7A077065-7433-4EB2-AA9A-9A4055E310C5}" srcOrd="0" destOrd="0" presId="urn:microsoft.com/office/officeart/2005/8/layout/pyramid4"/>
    <dgm:cxn modelId="{5679C5F2-901F-41CB-9B53-0DA0D3DD95FB}" srcId="{FC31C5E4-2339-4676-BA17-B9DC30F3645E}" destId="{F93F59EE-DA5A-4DCE-893B-956841CB7785}" srcOrd="3" destOrd="0" parTransId="{BFE42C28-3D65-43B4-AAD2-1A7B9BCC5DCA}" sibTransId="{FAC32F74-1733-4E8E-B8F7-EEBA9AD11294}"/>
    <dgm:cxn modelId="{9EFD27CF-6067-4BFD-BA38-A63DF6CF6F42}" type="presOf" srcId="{F93F59EE-DA5A-4DCE-893B-956841CB7785}" destId="{474A90EE-47AA-4554-A050-CA23A7287CD7}" srcOrd="0" destOrd="0" presId="urn:microsoft.com/office/officeart/2005/8/layout/pyramid4"/>
    <dgm:cxn modelId="{54ADB554-3E6C-4E81-8D81-A4859A80AB36}" type="presOf" srcId="{5C10E836-83BA-4A1E-B50C-CB4BAC599E35}" destId="{FB629CC3-5BA9-4503-9EA8-E881E51634FC}" srcOrd="0" destOrd="0" presId="urn:microsoft.com/office/officeart/2005/8/layout/pyramid4"/>
    <dgm:cxn modelId="{3272FF18-0F1B-45A6-98AA-20EA30D1D8DC}" type="presOf" srcId="{FC31C5E4-2339-4676-BA17-B9DC30F3645E}" destId="{D95AB67E-A978-442E-8EAC-7B2345E7D30C}" srcOrd="0" destOrd="0" presId="urn:microsoft.com/office/officeart/2005/8/layout/pyramid4"/>
    <dgm:cxn modelId="{A4630E28-46C9-4433-B4CE-3B8008AF0293}" srcId="{FC31C5E4-2339-4676-BA17-B9DC30F3645E}" destId="{FB8AF28C-156B-4979-B8C3-5468D5AEFD83}" srcOrd="0" destOrd="0" parTransId="{5A6B994E-F402-427A-A32E-3207782DD094}" sibTransId="{CC536B80-0448-436A-A256-14FE61959729}"/>
    <dgm:cxn modelId="{78BAB217-FCEC-4FB8-B337-CCC8FF2B96D8}" srcId="{FC31C5E4-2339-4676-BA17-B9DC30F3645E}" destId="{0381E7BC-3B08-48E8-8980-D45BD78E69D9}" srcOrd="1" destOrd="0" parTransId="{7B28F4C5-4792-4BF0-9F1D-C219F4B9F3A8}" sibTransId="{AFDE4E57-6318-4B0F-A625-3CC7A9BA19BB}"/>
    <dgm:cxn modelId="{33F975AA-84F9-4031-BBCC-E40AED451020}" srcId="{FC31C5E4-2339-4676-BA17-B9DC30F3645E}" destId="{5C10E836-83BA-4A1E-B50C-CB4BAC599E35}" srcOrd="2" destOrd="0" parTransId="{4A792C2D-202F-4A08-A2BA-8336DB1D586C}" sibTransId="{CB7A69AE-78ED-4274-8EEC-867F81417DB3}"/>
    <dgm:cxn modelId="{20649C9C-DBE9-4DFB-B8B7-BD3F327B23FD}" type="presParOf" srcId="{D95AB67E-A978-442E-8EAC-7B2345E7D30C}" destId="{7A077065-7433-4EB2-AA9A-9A4055E310C5}" srcOrd="0" destOrd="0" presId="urn:microsoft.com/office/officeart/2005/8/layout/pyramid4"/>
    <dgm:cxn modelId="{B67E1CF7-E30A-42F9-B726-DC5515A480F6}" type="presParOf" srcId="{D95AB67E-A978-442E-8EAC-7B2345E7D30C}" destId="{1E944095-F280-4A34-B439-B1BDF238BA35}" srcOrd="1" destOrd="0" presId="urn:microsoft.com/office/officeart/2005/8/layout/pyramid4"/>
    <dgm:cxn modelId="{42344ACF-07F7-447B-A330-FBB4D3D530AF}" type="presParOf" srcId="{D95AB67E-A978-442E-8EAC-7B2345E7D30C}" destId="{FB629CC3-5BA9-4503-9EA8-E881E51634FC}" srcOrd="2" destOrd="0" presId="urn:microsoft.com/office/officeart/2005/8/layout/pyramid4"/>
    <dgm:cxn modelId="{9034A6A2-4ADB-4DA6-8470-3EBB1E7C2358}" type="presParOf" srcId="{D95AB67E-A978-442E-8EAC-7B2345E7D30C}" destId="{474A90EE-47AA-4554-A050-CA23A7287CD7}"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470C58-BA62-4F8F-A188-3FDFD03424C8}">
      <dsp:nvSpPr>
        <dsp:cNvPr id="0" name=""/>
        <dsp:cNvSpPr/>
      </dsp:nvSpPr>
      <dsp:spPr>
        <a:xfrm>
          <a:off x="3293886" y="3148"/>
          <a:ext cx="1749657" cy="1057470"/>
        </a:xfrm>
        <a:prstGeom prst="roundRect">
          <a:avLst/>
        </a:prstGeom>
        <a:solidFill>
          <a:schemeClr val="accent3">
            <a:lumMod val="60000"/>
            <a:lumOff val="4000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solidFill>
                <a:srgbClr val="002060"/>
              </a:solidFill>
            </a:rPr>
            <a:t>Finland</a:t>
          </a:r>
          <a:endParaRPr lang="et-EE" sz="2800" b="1" kern="1200" dirty="0">
            <a:solidFill>
              <a:srgbClr val="002060"/>
            </a:solidFill>
          </a:endParaRPr>
        </a:p>
      </dsp:txBody>
      <dsp:txXfrm>
        <a:off x="3293886" y="3148"/>
        <a:ext cx="1749657" cy="1057470"/>
      </dsp:txXfrm>
    </dsp:sp>
    <dsp:sp modelId="{2FF94F08-AA7E-4BE9-BD26-9AE168ACFC75}">
      <dsp:nvSpPr>
        <dsp:cNvPr id="0" name=""/>
        <dsp:cNvSpPr/>
      </dsp:nvSpPr>
      <dsp:spPr>
        <a:xfrm>
          <a:off x="2057344" y="531883"/>
          <a:ext cx="4222742" cy="4222742"/>
        </a:xfrm>
        <a:custGeom>
          <a:avLst/>
          <a:gdLst/>
          <a:ahLst/>
          <a:cxnLst/>
          <a:rect l="0" t="0" r="0" b="0"/>
          <a:pathLst>
            <a:path>
              <a:moveTo>
                <a:pt x="2996621" y="194545"/>
              </a:moveTo>
              <a:arcTo wR="2111371" hR="2111371" stAng="17687337" swAng="1852974"/>
            </a:path>
          </a:pathLst>
        </a:custGeom>
        <a:noFill/>
        <a:ln w="76200" cap="flat" cmpd="sng" algn="ctr">
          <a:solidFill>
            <a:srgbClr val="FF0000"/>
          </a:solidFill>
          <a:prstDash val="solid"/>
        </a:ln>
        <a:effectLst/>
      </dsp:spPr>
      <dsp:style>
        <a:lnRef idx="1">
          <a:scrgbClr r="0" g="0" b="0"/>
        </a:lnRef>
        <a:fillRef idx="0">
          <a:scrgbClr r="0" g="0" b="0"/>
        </a:fillRef>
        <a:effectRef idx="0">
          <a:scrgbClr r="0" g="0" b="0"/>
        </a:effectRef>
        <a:fontRef idx="minor"/>
      </dsp:style>
    </dsp:sp>
    <dsp:sp modelId="{DE4B1717-2022-4001-8C0D-9A6E08D57A34}">
      <dsp:nvSpPr>
        <dsp:cNvPr id="0" name=""/>
        <dsp:cNvSpPr/>
      </dsp:nvSpPr>
      <dsp:spPr>
        <a:xfrm>
          <a:off x="5284179" y="1462070"/>
          <a:ext cx="1785140" cy="1057470"/>
        </a:xfrm>
        <a:prstGeom prst="roundRect">
          <a:avLst/>
        </a:prstGeom>
        <a:solidFill>
          <a:srgbClr val="FF0000"/>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t>Former</a:t>
          </a:r>
          <a:r>
            <a:rPr lang="et-EE" sz="2800" b="1" kern="1200" dirty="0" smtClean="0"/>
            <a:t> SU</a:t>
          </a:r>
          <a:endParaRPr lang="et-EE" sz="2800" b="1" kern="1200" dirty="0"/>
        </a:p>
      </dsp:txBody>
      <dsp:txXfrm>
        <a:off x="5284179" y="1462070"/>
        <a:ext cx="1785140" cy="1057470"/>
      </dsp:txXfrm>
    </dsp:sp>
    <dsp:sp modelId="{462A7F06-2544-4A1B-9004-0C4C9E3A1253}">
      <dsp:nvSpPr>
        <dsp:cNvPr id="0" name=""/>
        <dsp:cNvSpPr/>
      </dsp:nvSpPr>
      <dsp:spPr>
        <a:xfrm>
          <a:off x="2069378" y="151478"/>
          <a:ext cx="4222742" cy="4222742"/>
        </a:xfrm>
        <a:custGeom>
          <a:avLst/>
          <a:gdLst/>
          <a:ahLst/>
          <a:cxnLst/>
          <a:rect l="0" t="0" r="0" b="0"/>
          <a:pathLst>
            <a:path>
              <a:moveTo>
                <a:pt x="4205649" y="2379492"/>
              </a:moveTo>
              <a:arcTo wR="2111371" hR="2111371" stAng="437737" swAng="1862218"/>
            </a:path>
          </a:pathLst>
        </a:custGeom>
        <a:noFill/>
        <a:ln w="76200" cap="flat" cmpd="sng" algn="ctr">
          <a:solidFill>
            <a:schemeClr val="accent3">
              <a:lumMod val="75000"/>
            </a:schemeClr>
          </a:solidFill>
          <a:prstDash val="solid"/>
        </a:ln>
        <a:effectLst/>
      </dsp:spPr>
      <dsp:style>
        <a:lnRef idx="1">
          <a:scrgbClr r="0" g="0" b="0"/>
        </a:lnRef>
        <a:fillRef idx="0">
          <a:scrgbClr r="0" g="0" b="0"/>
        </a:fillRef>
        <a:effectRef idx="0">
          <a:scrgbClr r="0" g="0" b="0"/>
        </a:effectRef>
        <a:fontRef idx="minor"/>
      </dsp:style>
    </dsp:sp>
    <dsp:sp modelId="{9732C81D-3254-4F40-A062-FDEED1DB6CE4}">
      <dsp:nvSpPr>
        <dsp:cNvPr id="0" name=""/>
        <dsp:cNvSpPr/>
      </dsp:nvSpPr>
      <dsp:spPr>
        <a:xfrm>
          <a:off x="4495798" y="3581393"/>
          <a:ext cx="1785140" cy="1057470"/>
        </a:xfrm>
        <a:prstGeom prst="roundRect">
          <a:avLst/>
        </a:prstGeom>
        <a:solidFill>
          <a:schemeClr val="tx2">
            <a:lumMod val="7500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t>Germany</a:t>
          </a:r>
          <a:endParaRPr lang="et-EE" sz="2800" b="1" kern="1200" dirty="0"/>
        </a:p>
      </dsp:txBody>
      <dsp:txXfrm>
        <a:off x="4495798" y="3581393"/>
        <a:ext cx="1785140" cy="1057470"/>
      </dsp:txXfrm>
    </dsp:sp>
    <dsp:sp modelId="{21A4CF71-71CB-46C8-9B65-D1CBDF6538A8}">
      <dsp:nvSpPr>
        <dsp:cNvPr id="0" name=""/>
        <dsp:cNvSpPr/>
      </dsp:nvSpPr>
      <dsp:spPr>
        <a:xfrm>
          <a:off x="1918799" y="351933"/>
          <a:ext cx="4222742" cy="4222742"/>
        </a:xfrm>
        <a:custGeom>
          <a:avLst/>
          <a:gdLst/>
          <a:ahLst/>
          <a:cxnLst/>
          <a:rect l="0" t="0" r="0" b="0"/>
          <a:pathLst>
            <a:path>
              <a:moveTo>
                <a:pt x="2569873" y="4172357"/>
              </a:moveTo>
              <a:arcTo wR="2111371" hR="2111371" stAng="4647469" swAng="1171341"/>
            </a:path>
          </a:pathLst>
        </a:custGeom>
        <a:noFill/>
        <a:ln w="76200" cap="flat" cmpd="sng" algn="ctr">
          <a:solidFill>
            <a:srgbClr val="FFFF00"/>
          </a:solidFill>
          <a:prstDash val="solid"/>
        </a:ln>
        <a:effectLst/>
      </dsp:spPr>
      <dsp:style>
        <a:lnRef idx="1">
          <a:scrgbClr r="0" g="0" b="0"/>
        </a:lnRef>
        <a:fillRef idx="0">
          <a:scrgbClr r="0" g="0" b="0"/>
        </a:fillRef>
        <a:effectRef idx="0">
          <a:scrgbClr r="0" g="0" b="0"/>
        </a:effectRef>
        <a:fontRef idx="minor"/>
      </dsp:style>
    </dsp:sp>
    <dsp:sp modelId="{6C3486BB-CCBF-42EF-BEC9-0CFD095ED88C}">
      <dsp:nvSpPr>
        <dsp:cNvPr id="0" name=""/>
        <dsp:cNvSpPr/>
      </dsp:nvSpPr>
      <dsp:spPr>
        <a:xfrm>
          <a:off x="1981197" y="3581405"/>
          <a:ext cx="1785140" cy="1057470"/>
        </a:xfrm>
        <a:prstGeom prst="roundRect">
          <a:avLst/>
        </a:prstGeom>
        <a:solidFill>
          <a:schemeClr val="tx1">
            <a:lumMod val="8500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solidFill>
                <a:srgbClr val="002060"/>
              </a:solidFill>
            </a:rPr>
            <a:t>England</a:t>
          </a:r>
          <a:endParaRPr lang="et-EE" sz="2800" b="1" kern="1200" dirty="0">
            <a:solidFill>
              <a:srgbClr val="002060"/>
            </a:solidFill>
          </a:endParaRPr>
        </a:p>
      </dsp:txBody>
      <dsp:txXfrm>
        <a:off x="1981197" y="3581405"/>
        <a:ext cx="1785140" cy="1057470"/>
      </dsp:txXfrm>
    </dsp:sp>
    <dsp:sp modelId="{D4E21604-3465-4418-BC2E-6F3BEE700A6A}">
      <dsp:nvSpPr>
        <dsp:cNvPr id="0" name=""/>
        <dsp:cNvSpPr/>
      </dsp:nvSpPr>
      <dsp:spPr>
        <a:xfrm>
          <a:off x="2054007" y="236818"/>
          <a:ext cx="4222742" cy="4222742"/>
        </a:xfrm>
        <a:custGeom>
          <a:avLst/>
          <a:gdLst/>
          <a:ahLst/>
          <a:cxnLst/>
          <a:rect l="0" t="0" r="0" b="0"/>
          <a:pathLst>
            <a:path>
              <a:moveTo>
                <a:pt x="390999" y="3335384"/>
              </a:moveTo>
              <a:arcTo wR="2111371" hR="2111371" stAng="8674131" swAng="1828147"/>
            </a:path>
          </a:pathLst>
        </a:custGeom>
        <a:noFill/>
        <a:ln w="762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E932B46A-7F3D-480B-A7A0-ED88D5718CD1}">
      <dsp:nvSpPr>
        <dsp:cNvPr id="0" name=""/>
        <dsp:cNvSpPr/>
      </dsp:nvSpPr>
      <dsp:spPr>
        <a:xfrm>
          <a:off x="1312680" y="1462070"/>
          <a:ext cx="1696003" cy="1057470"/>
        </a:xfrm>
        <a:prstGeom prst="roundRect">
          <a:avLst/>
        </a:prstGeom>
        <a:solidFill>
          <a:srgbClr val="66FF33"/>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solidFill>
                <a:srgbClr val="002060"/>
              </a:solidFill>
            </a:rPr>
            <a:t>Sweden</a:t>
          </a:r>
          <a:endParaRPr lang="et-EE" sz="2800" b="1" kern="1200" dirty="0">
            <a:solidFill>
              <a:srgbClr val="002060"/>
            </a:solidFill>
          </a:endParaRPr>
        </a:p>
      </dsp:txBody>
      <dsp:txXfrm>
        <a:off x="1312680" y="1462070"/>
        <a:ext cx="1696003" cy="1057470"/>
      </dsp:txXfrm>
    </dsp:sp>
    <dsp:sp modelId="{E9A13A52-CB6F-4AFF-A9FD-4A691A1FEB2E}">
      <dsp:nvSpPr>
        <dsp:cNvPr id="0" name=""/>
        <dsp:cNvSpPr/>
      </dsp:nvSpPr>
      <dsp:spPr>
        <a:xfrm>
          <a:off x="2057344" y="531883"/>
          <a:ext cx="4222742" cy="4222742"/>
        </a:xfrm>
        <a:custGeom>
          <a:avLst/>
          <a:gdLst/>
          <a:ahLst/>
          <a:cxnLst/>
          <a:rect l="0" t="0" r="0" b="0"/>
          <a:pathLst>
            <a:path>
              <a:moveTo>
                <a:pt x="367755" y="920701"/>
              </a:moveTo>
              <a:arcTo wR="2111371" hR="2111371" stAng="12859689" swAng="1852974"/>
            </a:path>
          </a:pathLst>
        </a:custGeom>
        <a:noFill/>
        <a:ln w="76200" cap="flat" cmpd="sng" algn="ctr">
          <a:solidFill>
            <a:srgbClr val="00B050"/>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A58CF2-FFBA-4BAE-8441-ED44DD18A8BC}">
      <dsp:nvSpPr>
        <dsp:cNvPr id="0" name=""/>
        <dsp:cNvSpPr/>
      </dsp:nvSpPr>
      <dsp:spPr>
        <a:xfrm rot="5400000">
          <a:off x="-239951" y="244124"/>
          <a:ext cx="1599678" cy="111977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t-EE" sz="3100" kern="1200" dirty="0" err="1" smtClean="0"/>
            <a:t>base</a:t>
          </a:r>
          <a:endParaRPr lang="et-EE" sz="3100" kern="1200" dirty="0"/>
        </a:p>
      </dsp:txBody>
      <dsp:txXfrm rot="5400000">
        <a:off x="-239951" y="244124"/>
        <a:ext cx="1599678" cy="1119774"/>
      </dsp:txXfrm>
    </dsp:sp>
    <dsp:sp modelId="{51DAC91C-AA63-4A33-A842-BDCEF0CD4874}">
      <dsp:nvSpPr>
        <dsp:cNvPr id="0" name=""/>
        <dsp:cNvSpPr/>
      </dsp:nvSpPr>
      <dsp:spPr>
        <a:xfrm rot="5400000">
          <a:off x="2935591" y="-1811644"/>
          <a:ext cx="1039790" cy="46714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t-EE" sz="3600" b="1" kern="1200" dirty="0" smtClean="0">
              <a:solidFill>
                <a:srgbClr val="FF0000"/>
              </a:solidFill>
            </a:rPr>
            <a:t>IVSC</a:t>
          </a:r>
          <a:endParaRPr lang="et-EE" sz="3600" b="1" kern="1200" dirty="0">
            <a:solidFill>
              <a:srgbClr val="FF0000"/>
            </a:solidFill>
          </a:endParaRPr>
        </a:p>
        <a:p>
          <a:pPr marL="571500" lvl="2" indent="-285750" algn="l" defTabSz="1289050">
            <a:lnSpc>
              <a:spcPct val="90000"/>
            </a:lnSpc>
            <a:spcBef>
              <a:spcPct val="0"/>
            </a:spcBef>
            <a:spcAft>
              <a:spcPct val="15000"/>
            </a:spcAft>
            <a:buChar char="••"/>
          </a:pPr>
          <a:r>
            <a:rPr lang="et-EE" sz="2900" b="1" kern="1200" dirty="0" smtClean="0">
              <a:solidFill>
                <a:srgbClr val="FF0000"/>
              </a:solidFill>
            </a:rPr>
            <a:t>IVS 2007 (2012)</a:t>
          </a:r>
          <a:endParaRPr lang="et-EE" sz="2900" b="1" kern="1200" dirty="0">
            <a:solidFill>
              <a:srgbClr val="FF0000"/>
            </a:solidFill>
          </a:endParaRPr>
        </a:p>
      </dsp:txBody>
      <dsp:txXfrm rot="5400000">
        <a:off x="2935591" y="-1811644"/>
        <a:ext cx="1039790" cy="4671425"/>
      </dsp:txXfrm>
    </dsp:sp>
    <dsp:sp modelId="{B09BA8EC-195B-4C4B-B75B-993E0743943F}">
      <dsp:nvSpPr>
        <dsp:cNvPr id="0" name=""/>
        <dsp:cNvSpPr/>
      </dsp:nvSpPr>
      <dsp:spPr>
        <a:xfrm rot="5400000">
          <a:off x="-239951" y="1649912"/>
          <a:ext cx="1599678" cy="111977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t-EE" sz="3100" kern="1200" dirty="0" smtClean="0"/>
            <a:t>EU</a:t>
          </a:r>
          <a:endParaRPr lang="et-EE" sz="3100" kern="1200" dirty="0"/>
        </a:p>
      </dsp:txBody>
      <dsp:txXfrm rot="5400000">
        <a:off x="-239951" y="1649912"/>
        <a:ext cx="1599678" cy="1119774"/>
      </dsp:txXfrm>
    </dsp:sp>
    <dsp:sp modelId="{4573054B-B835-4C35-AC71-3E518FEFD682}">
      <dsp:nvSpPr>
        <dsp:cNvPr id="0" name=""/>
        <dsp:cNvSpPr/>
      </dsp:nvSpPr>
      <dsp:spPr>
        <a:xfrm rot="5400000">
          <a:off x="2935591" y="-405856"/>
          <a:ext cx="1039790" cy="46714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t-EE" sz="3600" b="1" kern="1200" dirty="0" err="1" smtClean="0"/>
            <a:t>TEGoVA</a:t>
          </a:r>
          <a:endParaRPr lang="et-EE" sz="3600" b="1" kern="1200" dirty="0"/>
        </a:p>
        <a:p>
          <a:pPr marL="571500" lvl="2" indent="-285750" algn="l" defTabSz="1289050">
            <a:lnSpc>
              <a:spcPct val="90000"/>
            </a:lnSpc>
            <a:spcBef>
              <a:spcPct val="0"/>
            </a:spcBef>
            <a:spcAft>
              <a:spcPct val="15000"/>
            </a:spcAft>
            <a:buChar char="••"/>
          </a:pPr>
          <a:r>
            <a:rPr lang="et-EE" sz="2900" kern="1200" dirty="0" smtClean="0"/>
            <a:t>EVS 2009</a:t>
          </a:r>
          <a:endParaRPr lang="et-EE" sz="2900" kern="1200" dirty="0"/>
        </a:p>
      </dsp:txBody>
      <dsp:txXfrm rot="5400000">
        <a:off x="2935591" y="-405856"/>
        <a:ext cx="1039790" cy="4671425"/>
      </dsp:txXfrm>
    </dsp:sp>
    <dsp:sp modelId="{7D3BE6AD-15CB-4D95-BFC3-1468B078F164}">
      <dsp:nvSpPr>
        <dsp:cNvPr id="0" name=""/>
        <dsp:cNvSpPr/>
      </dsp:nvSpPr>
      <dsp:spPr>
        <a:xfrm rot="5400000">
          <a:off x="-239951" y="3055700"/>
          <a:ext cx="1599678" cy="111977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t-EE" sz="3100" kern="1200" dirty="0" err="1" smtClean="0"/>
            <a:t>local</a:t>
          </a:r>
          <a:endParaRPr lang="et-EE" sz="3100" kern="1200" dirty="0"/>
        </a:p>
      </dsp:txBody>
      <dsp:txXfrm rot="5400000">
        <a:off x="-239951" y="3055700"/>
        <a:ext cx="1599678" cy="1119774"/>
      </dsp:txXfrm>
    </dsp:sp>
    <dsp:sp modelId="{6667BFD1-922F-492E-B5DD-75859DCA5D35}">
      <dsp:nvSpPr>
        <dsp:cNvPr id="0" name=""/>
        <dsp:cNvSpPr/>
      </dsp:nvSpPr>
      <dsp:spPr>
        <a:xfrm rot="5400000">
          <a:off x="2935591" y="999931"/>
          <a:ext cx="1039790" cy="467142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t-EE" sz="3600" b="1" kern="1200" dirty="0" smtClean="0"/>
            <a:t>Estonia</a:t>
          </a:r>
          <a:endParaRPr lang="et-EE" sz="3600" b="1" kern="1200" dirty="0"/>
        </a:p>
        <a:p>
          <a:pPr marL="285750" lvl="1" indent="-285750" algn="l" defTabSz="1289050">
            <a:lnSpc>
              <a:spcPct val="90000"/>
            </a:lnSpc>
            <a:spcBef>
              <a:spcPct val="0"/>
            </a:spcBef>
            <a:spcAft>
              <a:spcPct val="15000"/>
            </a:spcAft>
            <a:buChar char="••"/>
          </a:pPr>
          <a:r>
            <a:rPr lang="et-EE" sz="2900" kern="1200" dirty="0" smtClean="0"/>
            <a:t>EVS 875 and </a:t>
          </a:r>
          <a:r>
            <a:rPr lang="et-EE" sz="2900" kern="1200" dirty="0" err="1" smtClean="0"/>
            <a:t>collateral</a:t>
          </a:r>
          <a:r>
            <a:rPr lang="et-EE" sz="2900" kern="1200" dirty="0" smtClean="0"/>
            <a:t> EVS</a:t>
          </a:r>
          <a:endParaRPr lang="et-EE" sz="2900" kern="1200" dirty="0"/>
        </a:p>
      </dsp:txBody>
      <dsp:txXfrm rot="5400000">
        <a:off x="2935591" y="999931"/>
        <a:ext cx="1039790" cy="46714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15C914-BD8D-40BD-93C8-21342D51F913}">
      <dsp:nvSpPr>
        <dsp:cNvPr id="0" name=""/>
        <dsp:cNvSpPr/>
      </dsp:nvSpPr>
      <dsp:spPr>
        <a:xfrm>
          <a:off x="2057398" y="76201"/>
          <a:ext cx="3594087" cy="2273300"/>
        </a:xfrm>
        <a:prstGeom prst="triangle">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smtClean="0">
              <a:latin typeface="Arial" pitchFamily="34" charset="0"/>
              <a:cs typeface="Arial" pitchFamily="34" charset="0"/>
            </a:rPr>
            <a:t>Appraisers quality</a:t>
          </a:r>
          <a:endParaRPr lang="en-US" sz="2400" b="1" kern="1200" noProof="0">
            <a:latin typeface="Arial" pitchFamily="34" charset="0"/>
            <a:cs typeface="Arial" pitchFamily="34" charset="0"/>
          </a:endParaRPr>
        </a:p>
      </dsp:txBody>
      <dsp:txXfrm>
        <a:off x="2057398" y="76201"/>
        <a:ext cx="3594087" cy="2273300"/>
      </dsp:txXfrm>
    </dsp:sp>
    <dsp:sp modelId="{9DCD4840-E929-4209-B5A8-9820C1449F05}">
      <dsp:nvSpPr>
        <dsp:cNvPr id="0" name=""/>
        <dsp:cNvSpPr/>
      </dsp:nvSpPr>
      <dsp:spPr>
        <a:xfrm>
          <a:off x="298455" y="2273300"/>
          <a:ext cx="3517886" cy="2273300"/>
        </a:xfrm>
        <a:prstGeom prst="triangle">
          <a:avLst/>
        </a:prstGeom>
        <a:solidFill>
          <a:schemeClr val="accent2">
            <a:hueOff val="-5775273"/>
            <a:satOff val="5219"/>
            <a:lumOff val="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smtClean="0">
              <a:latin typeface="Arial" pitchFamily="34" charset="0"/>
              <a:cs typeface="Arial" pitchFamily="34" charset="0"/>
            </a:rPr>
            <a:t>Procedure quality</a:t>
          </a:r>
          <a:endParaRPr lang="en-US" sz="2400" b="1" kern="1200" noProof="0">
            <a:latin typeface="Arial" pitchFamily="34" charset="0"/>
            <a:cs typeface="Arial" pitchFamily="34" charset="0"/>
          </a:endParaRPr>
        </a:p>
      </dsp:txBody>
      <dsp:txXfrm>
        <a:off x="298455" y="2273300"/>
        <a:ext cx="3517886" cy="2273300"/>
      </dsp:txXfrm>
    </dsp:sp>
    <dsp:sp modelId="{3656D5A8-6DAA-4DD0-8F6D-0ACDF71A7737}">
      <dsp:nvSpPr>
        <dsp:cNvPr id="0" name=""/>
        <dsp:cNvSpPr/>
      </dsp:nvSpPr>
      <dsp:spPr>
        <a:xfrm rot="10800000">
          <a:off x="2063741" y="2273300"/>
          <a:ext cx="3581402" cy="2273300"/>
        </a:xfrm>
        <a:prstGeom prst="triangle">
          <a:avLst/>
        </a:prstGeom>
        <a:solidFill>
          <a:schemeClr val="accent2">
            <a:hueOff val="-11550546"/>
            <a:satOff val="10438"/>
            <a:lumOff val="11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cap="all" baseline="0" noProof="0" smtClean="0">
            <a:latin typeface="Arial" pitchFamily="34" charset="0"/>
            <a:cs typeface="Arial" pitchFamily="34" charset="0"/>
          </a:endParaRPr>
        </a:p>
      </dsp:txBody>
      <dsp:txXfrm rot="10800000">
        <a:off x="2063741" y="2273300"/>
        <a:ext cx="3581402" cy="2273300"/>
      </dsp:txXfrm>
    </dsp:sp>
    <dsp:sp modelId="{341B035E-FE2B-4DE0-97AC-134427BBB705}">
      <dsp:nvSpPr>
        <dsp:cNvPr id="0" name=""/>
        <dsp:cNvSpPr/>
      </dsp:nvSpPr>
      <dsp:spPr>
        <a:xfrm>
          <a:off x="3892543" y="2260592"/>
          <a:ext cx="3492516" cy="2273300"/>
        </a:xfrm>
        <a:prstGeom prst="triangle">
          <a:avLst/>
        </a:prstGeom>
        <a:solidFill>
          <a:schemeClr val="accent2">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smtClean="0"/>
            <a:t>Production quality</a:t>
          </a:r>
          <a:endParaRPr lang="en-US" sz="2400" b="1" kern="1200" noProof="0"/>
        </a:p>
      </dsp:txBody>
      <dsp:txXfrm>
        <a:off x="3892543" y="2260592"/>
        <a:ext cx="3492516" cy="22733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15C914-BD8D-40BD-93C8-21342D51F913}">
      <dsp:nvSpPr>
        <dsp:cNvPr id="0" name=""/>
        <dsp:cNvSpPr/>
      </dsp:nvSpPr>
      <dsp:spPr>
        <a:xfrm>
          <a:off x="2057398" y="0"/>
          <a:ext cx="3594087" cy="2273300"/>
        </a:xfrm>
        <a:prstGeom prst="triangl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t-EE" sz="2400" b="1" kern="1200" dirty="0" err="1" smtClean="0">
              <a:latin typeface="Arial" pitchFamily="34" charset="0"/>
              <a:cs typeface="Arial" pitchFamily="34" charset="0"/>
            </a:rPr>
            <a:t>appraiser</a:t>
          </a:r>
          <a:endParaRPr lang="et-EE" sz="2400" b="1" kern="1200" dirty="0">
            <a:latin typeface="Arial" pitchFamily="34" charset="0"/>
            <a:cs typeface="Arial" pitchFamily="34" charset="0"/>
          </a:endParaRPr>
        </a:p>
      </dsp:txBody>
      <dsp:txXfrm>
        <a:off x="2057398" y="0"/>
        <a:ext cx="3594087" cy="2273300"/>
      </dsp:txXfrm>
    </dsp:sp>
    <dsp:sp modelId="{9DCD4840-E929-4209-B5A8-9820C1449F05}">
      <dsp:nvSpPr>
        <dsp:cNvPr id="0" name=""/>
        <dsp:cNvSpPr/>
      </dsp:nvSpPr>
      <dsp:spPr>
        <a:xfrm>
          <a:off x="298455" y="2273300"/>
          <a:ext cx="3517886" cy="2273300"/>
        </a:xfrm>
        <a:prstGeom prst="triangle">
          <a:avLst/>
        </a:prstGeom>
        <a:solidFill>
          <a:schemeClr val="accent2">
            <a:hueOff val="-5775273"/>
            <a:satOff val="5219"/>
            <a:lumOff val="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latin typeface="Arial" pitchFamily="34" charset="0"/>
              <a:cs typeface="Arial" pitchFamily="34" charset="0"/>
            </a:rPr>
            <a:t>user</a:t>
          </a:r>
          <a:endParaRPr lang="et-EE" sz="2800" b="1" kern="1200" dirty="0">
            <a:latin typeface="Arial" pitchFamily="34" charset="0"/>
            <a:cs typeface="Arial" pitchFamily="34" charset="0"/>
          </a:endParaRPr>
        </a:p>
      </dsp:txBody>
      <dsp:txXfrm>
        <a:off x="298455" y="2273300"/>
        <a:ext cx="3517886" cy="2273300"/>
      </dsp:txXfrm>
    </dsp:sp>
    <dsp:sp modelId="{3656D5A8-6DAA-4DD0-8F6D-0ACDF71A7737}">
      <dsp:nvSpPr>
        <dsp:cNvPr id="0" name=""/>
        <dsp:cNvSpPr/>
      </dsp:nvSpPr>
      <dsp:spPr>
        <a:xfrm rot="10800000">
          <a:off x="2063741" y="2273300"/>
          <a:ext cx="3581402" cy="2273300"/>
        </a:xfrm>
        <a:prstGeom prst="triangle">
          <a:avLst/>
        </a:prstGeom>
        <a:solidFill>
          <a:schemeClr val="accent2">
            <a:hueOff val="-11550546"/>
            <a:satOff val="10438"/>
            <a:lumOff val="11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latin typeface="Arial" pitchFamily="34" charset="0"/>
              <a:cs typeface="Arial" pitchFamily="34" charset="0"/>
            </a:rPr>
            <a:t>appraisal</a:t>
          </a:r>
          <a:endParaRPr lang="et-EE" sz="2800" b="1" kern="1200" dirty="0">
            <a:latin typeface="Arial" pitchFamily="34" charset="0"/>
            <a:cs typeface="Arial" pitchFamily="34" charset="0"/>
          </a:endParaRPr>
        </a:p>
      </dsp:txBody>
      <dsp:txXfrm rot="10800000">
        <a:off x="2063741" y="2273300"/>
        <a:ext cx="3581402" cy="2273300"/>
      </dsp:txXfrm>
    </dsp:sp>
    <dsp:sp modelId="{341B035E-FE2B-4DE0-97AC-134427BBB705}">
      <dsp:nvSpPr>
        <dsp:cNvPr id="0" name=""/>
        <dsp:cNvSpPr/>
      </dsp:nvSpPr>
      <dsp:spPr>
        <a:xfrm>
          <a:off x="3892543" y="2260592"/>
          <a:ext cx="3492516" cy="2273300"/>
        </a:xfrm>
        <a:prstGeom prst="triangle">
          <a:avLst/>
        </a:prstGeom>
        <a:solidFill>
          <a:schemeClr val="accent2">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t-EE" sz="2800" b="1" kern="1200" dirty="0" err="1" smtClean="0"/>
            <a:t>owner</a:t>
          </a:r>
          <a:endParaRPr lang="et-EE" sz="2800" b="1" kern="1200" dirty="0"/>
        </a:p>
      </dsp:txBody>
      <dsp:txXfrm>
        <a:off x="3892543" y="2260592"/>
        <a:ext cx="3492516" cy="22733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C22F87-A711-46C5-AA53-5120B72B3BB4}">
      <dsp:nvSpPr>
        <dsp:cNvPr id="0" name=""/>
        <dsp:cNvSpPr/>
      </dsp:nvSpPr>
      <dsp:spPr>
        <a:xfrm>
          <a:off x="2354580" y="59054"/>
          <a:ext cx="2834640" cy="2834640"/>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noProof="0" dirty="0" smtClean="0"/>
            <a:t>Cognitive </a:t>
          </a:r>
          <a:r>
            <a:rPr lang="en-GB" sz="2300" kern="1200" noProof="0" dirty="0" err="1" smtClean="0"/>
            <a:t>compentence</a:t>
          </a:r>
          <a:endParaRPr lang="en-GB" sz="2300" kern="1200" noProof="0" dirty="0"/>
        </a:p>
      </dsp:txBody>
      <dsp:txXfrm>
        <a:off x="2732532" y="555116"/>
        <a:ext cx="2078736" cy="1275588"/>
      </dsp:txXfrm>
    </dsp:sp>
    <dsp:sp modelId="{455EE73E-1A47-4975-90F0-AC3A74DD9B41}">
      <dsp:nvSpPr>
        <dsp:cNvPr id="0" name=""/>
        <dsp:cNvSpPr/>
      </dsp:nvSpPr>
      <dsp:spPr>
        <a:xfrm>
          <a:off x="3377412" y="1830705"/>
          <a:ext cx="2834640" cy="2834640"/>
        </a:xfrm>
        <a:prstGeom prst="ellipse">
          <a:avLst/>
        </a:prstGeom>
        <a:solidFill>
          <a:schemeClr val="accent2">
            <a:alpha val="50000"/>
            <a:hueOff val="-8662909"/>
            <a:satOff val="7828"/>
            <a:lumOff val="8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noProof="0" smtClean="0"/>
            <a:t>Knowledge compentence</a:t>
          </a:r>
          <a:endParaRPr lang="en-GB" sz="2300" kern="1200" noProof="0"/>
        </a:p>
      </dsp:txBody>
      <dsp:txXfrm>
        <a:off x="4244340" y="2562986"/>
        <a:ext cx="1700784" cy="1559052"/>
      </dsp:txXfrm>
    </dsp:sp>
    <dsp:sp modelId="{A3A0C383-945B-4C1C-A843-459671C0D174}">
      <dsp:nvSpPr>
        <dsp:cNvPr id="0" name=""/>
        <dsp:cNvSpPr/>
      </dsp:nvSpPr>
      <dsp:spPr>
        <a:xfrm>
          <a:off x="1331747" y="1830705"/>
          <a:ext cx="2834640" cy="2834640"/>
        </a:xfrm>
        <a:prstGeom prst="ellipse">
          <a:avLst/>
        </a:prstGeom>
        <a:solidFill>
          <a:schemeClr val="accent2">
            <a:alpha val="50000"/>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kern="1200" noProof="0" smtClean="0"/>
            <a:t>Business compentence</a:t>
          </a:r>
          <a:endParaRPr lang="en-GB" sz="2300" kern="1200" noProof="0"/>
        </a:p>
      </dsp:txBody>
      <dsp:txXfrm>
        <a:off x="1598676" y="2562986"/>
        <a:ext cx="1700784" cy="155905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DC3702-4C60-4FD9-BE8A-3CF763FF533F}">
      <dsp:nvSpPr>
        <dsp:cNvPr id="0" name=""/>
        <dsp:cNvSpPr/>
      </dsp:nvSpPr>
      <dsp:spPr>
        <a:xfrm>
          <a:off x="250031" y="1587"/>
          <a:ext cx="3125390" cy="187523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t-EE" sz="4200" kern="1200" dirty="0" smtClean="0"/>
            <a:t>LOCAL APPRAISER</a:t>
          </a:r>
          <a:endParaRPr lang="et-EE" sz="4200" kern="1200" dirty="0"/>
        </a:p>
      </dsp:txBody>
      <dsp:txXfrm>
        <a:off x="250031" y="1587"/>
        <a:ext cx="3125390" cy="1875234"/>
      </dsp:txXfrm>
    </dsp:sp>
    <dsp:sp modelId="{A816C7E6-46B6-4263-BFF0-AA3E294AF78F}">
      <dsp:nvSpPr>
        <dsp:cNvPr id="0" name=""/>
        <dsp:cNvSpPr/>
      </dsp:nvSpPr>
      <dsp:spPr>
        <a:xfrm>
          <a:off x="3505201" y="203199"/>
          <a:ext cx="953092" cy="1472009"/>
        </a:xfrm>
        <a:prstGeom prst="rightArrow">
          <a:avLst>
            <a:gd name="adj1" fmla="val 60000"/>
            <a:gd name="adj2" fmla="val 50000"/>
          </a:avLst>
        </a:prstGeom>
        <a:solidFill>
          <a:srgbClr val="FF0000"/>
        </a:solidFill>
        <a:ln w="381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t-EE" sz="3200" b="1" kern="1200" dirty="0" smtClean="0"/>
            <a:t>A</a:t>
          </a:r>
          <a:endParaRPr lang="et-EE" sz="3200" b="1" kern="1200" dirty="0"/>
        </a:p>
      </dsp:txBody>
      <dsp:txXfrm>
        <a:off x="3505201" y="203199"/>
        <a:ext cx="953092" cy="1472009"/>
      </dsp:txXfrm>
    </dsp:sp>
    <dsp:sp modelId="{73EFFFF2-A1D4-4767-80CC-028A428F7F2C}">
      <dsp:nvSpPr>
        <dsp:cNvPr id="0" name=""/>
        <dsp:cNvSpPr/>
      </dsp:nvSpPr>
      <dsp:spPr>
        <a:xfrm>
          <a:off x="4625578" y="1587"/>
          <a:ext cx="3125390" cy="1875234"/>
        </a:xfrm>
        <a:prstGeom prst="roundRect">
          <a:avLst>
            <a:gd name="adj" fmla="val 10000"/>
          </a:avLst>
        </a:prstGeom>
        <a:solidFill>
          <a:schemeClr val="accent2">
            <a:hueOff val="-5775273"/>
            <a:satOff val="5219"/>
            <a:lumOff val="589"/>
            <a:alphaOff val="0"/>
          </a:schemeClr>
        </a:solid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t-EE" sz="4200" kern="1200" dirty="0" err="1" smtClean="0"/>
            <a:t>valuation</a:t>
          </a:r>
          <a:r>
            <a:rPr lang="et-EE" sz="4200" kern="1200" dirty="0" smtClean="0"/>
            <a:t> </a:t>
          </a:r>
          <a:endParaRPr lang="et-EE" sz="4200" kern="1200" dirty="0"/>
        </a:p>
      </dsp:txBody>
      <dsp:txXfrm>
        <a:off x="4625578" y="1587"/>
        <a:ext cx="3125390" cy="1875234"/>
      </dsp:txXfrm>
    </dsp:sp>
    <dsp:sp modelId="{87774A82-B766-46FE-818C-A0DC59E27447}">
      <dsp:nvSpPr>
        <dsp:cNvPr id="0" name=""/>
        <dsp:cNvSpPr/>
      </dsp:nvSpPr>
      <dsp:spPr>
        <a:xfrm flipH="1">
          <a:off x="3428997" y="2946399"/>
          <a:ext cx="1162158" cy="1119774"/>
        </a:xfrm>
        <a:prstGeom prst="rightArrow">
          <a:avLst>
            <a:gd name="adj1" fmla="val 60000"/>
            <a:gd name="adj2" fmla="val 50000"/>
          </a:avLst>
        </a:prstGeom>
        <a:solidFill>
          <a:srgbClr val="00B050"/>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wordArtVert" wrap="square" lIns="0" tIns="0" rIns="0" bIns="0" numCol="1" spcCol="1270" anchor="ctr" anchorCtr="0">
          <a:noAutofit/>
        </a:bodyPr>
        <a:lstStyle/>
        <a:p>
          <a:pPr lvl="0" algn="ctr" defTabSz="1466850">
            <a:lnSpc>
              <a:spcPct val="90000"/>
            </a:lnSpc>
            <a:spcBef>
              <a:spcPct val="0"/>
            </a:spcBef>
            <a:spcAft>
              <a:spcPct val="35000"/>
            </a:spcAft>
          </a:pPr>
          <a:endParaRPr lang="et-EE" sz="3300" kern="1200" dirty="0"/>
        </a:p>
      </dsp:txBody>
      <dsp:txXfrm flipH="1">
        <a:off x="3428997" y="2946399"/>
        <a:ext cx="1162158" cy="1119774"/>
      </dsp:txXfrm>
    </dsp:sp>
    <dsp:sp modelId="{B367DAAE-7F85-4ECE-A9AD-E1EB811A81A0}">
      <dsp:nvSpPr>
        <dsp:cNvPr id="0" name=""/>
        <dsp:cNvSpPr/>
      </dsp:nvSpPr>
      <dsp:spPr>
        <a:xfrm>
          <a:off x="4800600" y="3098793"/>
          <a:ext cx="3125390" cy="1875234"/>
        </a:xfrm>
        <a:prstGeom prst="roundRect">
          <a:avLst>
            <a:gd name="adj" fmla="val 10000"/>
          </a:avLst>
        </a:prstGeom>
        <a:solidFill>
          <a:srgbClr val="00B050"/>
        </a:solidFill>
        <a:ln w="381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t-EE" sz="4200" kern="1200" cap="all" baseline="0" dirty="0" err="1" smtClean="0"/>
            <a:t>Foregin</a:t>
          </a:r>
          <a:r>
            <a:rPr lang="et-EE" sz="4200" kern="1200" cap="all" baseline="0" dirty="0" smtClean="0"/>
            <a:t> </a:t>
          </a:r>
          <a:r>
            <a:rPr lang="et-EE" sz="4200" kern="1200" cap="all" baseline="0" dirty="0" err="1" smtClean="0"/>
            <a:t>appraiser</a:t>
          </a:r>
          <a:endParaRPr lang="et-EE" sz="4200" kern="1200" cap="all" baseline="0" dirty="0"/>
        </a:p>
      </dsp:txBody>
      <dsp:txXfrm>
        <a:off x="4800600" y="3098793"/>
        <a:ext cx="3125390" cy="1875234"/>
      </dsp:txXfrm>
    </dsp:sp>
    <dsp:sp modelId="{C410A455-1009-4BDC-BE69-0D530DE49600}">
      <dsp:nvSpPr>
        <dsp:cNvPr id="0" name=""/>
        <dsp:cNvSpPr/>
      </dsp:nvSpPr>
      <dsp:spPr>
        <a:xfrm rot="16200000">
          <a:off x="6047662" y="1693215"/>
          <a:ext cx="1018448" cy="1626788"/>
        </a:xfrm>
        <a:prstGeom prst="rightArrow">
          <a:avLst>
            <a:gd name="adj1" fmla="val 60000"/>
            <a:gd name="adj2" fmla="val 50000"/>
          </a:avLst>
        </a:prstGeom>
        <a:solidFill>
          <a:srgbClr val="00B050"/>
        </a:solidFill>
        <a:ln w="381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vert270" wrap="square" lIns="0" tIns="0" rIns="0" bIns="0" numCol="1" spcCol="1270" anchor="ctr" anchorCtr="0">
          <a:noAutofit/>
        </a:bodyPr>
        <a:lstStyle/>
        <a:p>
          <a:pPr lvl="0" algn="ctr" defTabSz="1422400">
            <a:lnSpc>
              <a:spcPct val="90000"/>
            </a:lnSpc>
            <a:spcBef>
              <a:spcPct val="0"/>
            </a:spcBef>
            <a:spcAft>
              <a:spcPct val="35000"/>
            </a:spcAft>
          </a:pPr>
          <a:r>
            <a:rPr lang="et-EE" sz="3200" b="1" kern="1200" dirty="0" smtClean="0"/>
            <a:t>B</a:t>
          </a:r>
          <a:endParaRPr lang="et-EE" sz="3200" b="1" kern="1200" dirty="0"/>
        </a:p>
      </dsp:txBody>
      <dsp:txXfrm rot="16200000">
        <a:off x="6047662" y="1693215"/>
        <a:ext cx="1018448" cy="1626788"/>
      </dsp:txXfrm>
    </dsp:sp>
    <dsp:sp modelId="{BF72A134-B553-483B-9078-157506E7A601}">
      <dsp:nvSpPr>
        <dsp:cNvPr id="0" name=""/>
        <dsp:cNvSpPr/>
      </dsp:nvSpPr>
      <dsp:spPr>
        <a:xfrm>
          <a:off x="228591" y="3098793"/>
          <a:ext cx="3125390" cy="1875234"/>
        </a:xfrm>
        <a:prstGeom prst="roundRect">
          <a:avLst>
            <a:gd name="adj" fmla="val 10000"/>
          </a:avLst>
        </a:prstGeom>
        <a:solidFill>
          <a:schemeClr val="accent2">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t-EE" sz="4200" kern="1200" dirty="0" err="1" smtClean="0"/>
            <a:t>Local</a:t>
          </a:r>
          <a:r>
            <a:rPr lang="et-EE" sz="4200" kern="1200" dirty="0" smtClean="0"/>
            <a:t> </a:t>
          </a:r>
          <a:r>
            <a:rPr lang="et-EE" sz="4200" kern="1200" dirty="0" err="1" smtClean="0"/>
            <a:t>assistant</a:t>
          </a:r>
          <a:endParaRPr lang="et-EE" sz="4200" kern="1200" dirty="0"/>
        </a:p>
      </dsp:txBody>
      <dsp:txXfrm>
        <a:off x="228591" y="3098793"/>
        <a:ext cx="3125390" cy="187523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26CFF2-A7CD-4273-AFD7-613706F412FC}">
      <dsp:nvSpPr>
        <dsp:cNvPr id="0" name=""/>
        <dsp:cNvSpPr/>
      </dsp:nvSpPr>
      <dsp:spPr>
        <a:xfrm>
          <a:off x="3048009" y="533401"/>
          <a:ext cx="2201912" cy="13211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t-EE" sz="3500" kern="1200" dirty="0" err="1" smtClean="0"/>
            <a:t>appraisal</a:t>
          </a:r>
          <a:endParaRPr lang="et-EE" sz="3500" kern="1200" dirty="0"/>
        </a:p>
      </dsp:txBody>
      <dsp:txXfrm>
        <a:off x="3048009" y="533401"/>
        <a:ext cx="2201912" cy="1321147"/>
      </dsp:txXfrm>
    </dsp:sp>
    <dsp:sp modelId="{8FB5EF55-2423-4E9B-88FA-67C9267712AD}">
      <dsp:nvSpPr>
        <dsp:cNvPr id="0" name=""/>
        <dsp:cNvSpPr/>
      </dsp:nvSpPr>
      <dsp:spPr>
        <a:xfrm>
          <a:off x="2343521" y="624045"/>
          <a:ext cx="598853" cy="1081035"/>
        </a:xfrm>
        <a:prstGeom prst="rightArrow">
          <a:avLst>
            <a:gd name="adj1" fmla="val 60000"/>
            <a:gd name="adj2" fmla="val 50000"/>
          </a:avLst>
        </a:prstGeom>
        <a:solidFill>
          <a:srgbClr val="FF0000"/>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t-EE" sz="2800" kern="1200"/>
        </a:p>
      </dsp:txBody>
      <dsp:txXfrm>
        <a:off x="2343521" y="624045"/>
        <a:ext cx="598853" cy="1081035"/>
      </dsp:txXfrm>
    </dsp:sp>
    <dsp:sp modelId="{DE4E0F40-FCD9-4D99-A1E9-9F2B3DD27672}">
      <dsp:nvSpPr>
        <dsp:cNvPr id="0" name=""/>
        <dsp:cNvSpPr/>
      </dsp:nvSpPr>
      <dsp:spPr>
        <a:xfrm>
          <a:off x="0" y="533401"/>
          <a:ext cx="2201912" cy="13211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t-EE" sz="3500" kern="1200" dirty="0" err="1" smtClean="0"/>
            <a:t>vision</a:t>
          </a:r>
          <a:endParaRPr lang="et-EE" sz="3500" kern="1200" dirty="0"/>
        </a:p>
      </dsp:txBody>
      <dsp:txXfrm>
        <a:off x="0" y="533401"/>
        <a:ext cx="2201912" cy="1321147"/>
      </dsp:txXfrm>
    </dsp:sp>
    <dsp:sp modelId="{4554BF7F-5EA2-48B3-8404-1670784D140C}">
      <dsp:nvSpPr>
        <dsp:cNvPr id="0" name=""/>
        <dsp:cNvSpPr/>
      </dsp:nvSpPr>
      <dsp:spPr>
        <a:xfrm rot="10800000">
          <a:off x="5472965" y="685800"/>
          <a:ext cx="522253" cy="1081035"/>
        </a:xfrm>
        <a:prstGeom prst="rightArrow">
          <a:avLst>
            <a:gd name="adj1" fmla="val 60000"/>
            <a:gd name="adj2" fmla="val 50000"/>
          </a:avLst>
        </a:prstGeom>
        <a:solidFill>
          <a:srgbClr val="FF0000"/>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t-EE" sz="2800" kern="1200"/>
        </a:p>
      </dsp:txBody>
      <dsp:txXfrm rot="10800000">
        <a:off x="5472965" y="685800"/>
        <a:ext cx="522253" cy="1081035"/>
      </dsp:txXfrm>
    </dsp:sp>
    <dsp:sp modelId="{C69AF28E-4A38-4F4E-A2E6-9AFDC89CFABB}">
      <dsp:nvSpPr>
        <dsp:cNvPr id="0" name=""/>
        <dsp:cNvSpPr/>
      </dsp:nvSpPr>
      <dsp:spPr>
        <a:xfrm>
          <a:off x="6172192" y="533401"/>
          <a:ext cx="2201912" cy="132114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t-EE" sz="3500" kern="1200" dirty="0" err="1" smtClean="0"/>
            <a:t>education</a:t>
          </a:r>
          <a:endParaRPr lang="et-EE" sz="3500" kern="1200" dirty="0"/>
        </a:p>
      </dsp:txBody>
      <dsp:txXfrm>
        <a:off x="6172192" y="533401"/>
        <a:ext cx="2201912" cy="1321147"/>
      </dsp:txXfrm>
    </dsp:sp>
    <dsp:sp modelId="{229D04C4-99AE-4A3B-87FE-4DAAFCADAF27}">
      <dsp:nvSpPr>
        <dsp:cNvPr id="0" name=""/>
        <dsp:cNvSpPr/>
      </dsp:nvSpPr>
      <dsp:spPr>
        <a:xfrm rot="16200000">
          <a:off x="6944252" y="1604537"/>
          <a:ext cx="658313" cy="1345701"/>
        </a:xfrm>
        <a:prstGeom prst="rightArrow">
          <a:avLst>
            <a:gd name="adj1" fmla="val 60000"/>
            <a:gd name="adj2" fmla="val 50000"/>
          </a:avLst>
        </a:prstGeom>
        <a:solidFill>
          <a:srgbClr val="FF0000"/>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t-EE" sz="2800" kern="1200"/>
        </a:p>
      </dsp:txBody>
      <dsp:txXfrm rot="16200000">
        <a:off x="6944252" y="1604537"/>
        <a:ext cx="658313" cy="1345701"/>
      </dsp:txXfrm>
    </dsp:sp>
    <dsp:sp modelId="{7CB347E1-D915-49FA-9BA0-CC47F52F2B8B}">
      <dsp:nvSpPr>
        <dsp:cNvPr id="0" name=""/>
        <dsp:cNvSpPr/>
      </dsp:nvSpPr>
      <dsp:spPr>
        <a:xfrm>
          <a:off x="6172720" y="2726382"/>
          <a:ext cx="2201912" cy="132114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t-EE" sz="3500" kern="1200" dirty="0" err="1" smtClean="0"/>
            <a:t>practice</a:t>
          </a:r>
          <a:endParaRPr lang="et-EE" sz="3500" kern="1200" dirty="0"/>
        </a:p>
      </dsp:txBody>
      <dsp:txXfrm>
        <a:off x="6172720" y="2726382"/>
        <a:ext cx="2201912" cy="1321147"/>
      </dsp:txXfrm>
    </dsp:sp>
    <dsp:sp modelId="{D3FDC321-4DF3-43D4-9BFA-CE12096BD7C4}">
      <dsp:nvSpPr>
        <dsp:cNvPr id="0" name=""/>
        <dsp:cNvSpPr/>
      </dsp:nvSpPr>
      <dsp:spPr>
        <a:xfrm rot="21581035">
          <a:off x="5486447" y="2773308"/>
          <a:ext cx="543686" cy="1174731"/>
        </a:xfrm>
        <a:prstGeom prst="rightArrow">
          <a:avLst>
            <a:gd name="adj1" fmla="val 60000"/>
            <a:gd name="adj2" fmla="val 50000"/>
          </a:avLst>
        </a:prstGeom>
        <a:solidFill>
          <a:srgbClr val="FF0000"/>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t-EE" sz="2800" kern="1200"/>
        </a:p>
      </dsp:txBody>
      <dsp:txXfrm rot="21581035">
        <a:off x="5486447" y="2773308"/>
        <a:ext cx="543686" cy="1174731"/>
      </dsp:txXfrm>
    </dsp:sp>
    <dsp:sp modelId="{B5845745-4854-4560-8D08-07E2C41CF2EA}">
      <dsp:nvSpPr>
        <dsp:cNvPr id="0" name=""/>
        <dsp:cNvSpPr/>
      </dsp:nvSpPr>
      <dsp:spPr>
        <a:xfrm>
          <a:off x="3124195" y="2743200"/>
          <a:ext cx="2201912" cy="1321147"/>
        </a:xfrm>
        <a:prstGeom prst="roundRect">
          <a:avLst>
            <a:gd name="adj" fmla="val 10000"/>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t-EE" sz="3500" b="1" kern="1200" dirty="0" smtClean="0">
              <a:solidFill>
                <a:srgbClr val="002060"/>
              </a:solidFill>
            </a:rPr>
            <a:t>MARKET</a:t>
          </a:r>
          <a:endParaRPr lang="et-EE" sz="3500" b="1" kern="1200" dirty="0">
            <a:solidFill>
              <a:srgbClr val="002060"/>
            </a:solidFill>
          </a:endParaRPr>
        </a:p>
      </dsp:txBody>
      <dsp:txXfrm>
        <a:off x="3124195" y="2743200"/>
        <a:ext cx="2201912" cy="132114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077065-7433-4EB2-AA9A-9A4055E310C5}">
      <dsp:nvSpPr>
        <dsp:cNvPr id="0" name=""/>
        <dsp:cNvSpPr/>
      </dsp:nvSpPr>
      <dsp:spPr>
        <a:xfrm>
          <a:off x="2176520" y="-2768"/>
          <a:ext cx="3321020" cy="2070100"/>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noProof="0" smtClean="0">
              <a:solidFill>
                <a:srgbClr val="002060"/>
              </a:solidFill>
            </a:rPr>
            <a:t>users satisfication</a:t>
          </a:r>
          <a:endParaRPr lang="en-GB" sz="1800" b="1" kern="1200" noProof="0">
            <a:solidFill>
              <a:srgbClr val="002060"/>
            </a:solidFill>
          </a:endParaRPr>
        </a:p>
      </dsp:txBody>
      <dsp:txXfrm>
        <a:off x="2176520" y="-2768"/>
        <a:ext cx="3321020" cy="2070100"/>
      </dsp:txXfrm>
    </dsp:sp>
    <dsp:sp modelId="{1E944095-F280-4A34-B439-B1BDF238BA35}">
      <dsp:nvSpPr>
        <dsp:cNvPr id="0" name=""/>
        <dsp:cNvSpPr/>
      </dsp:nvSpPr>
      <dsp:spPr>
        <a:xfrm>
          <a:off x="593514" y="2059030"/>
          <a:ext cx="3221406" cy="2064552"/>
        </a:xfrm>
        <a:prstGeom prst="triangl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noProof="0" smtClean="0">
              <a:solidFill>
                <a:srgbClr val="002060"/>
              </a:solidFill>
            </a:rPr>
            <a:t>sustainability</a:t>
          </a:r>
          <a:endParaRPr lang="en-GB" sz="1800" b="1" kern="1200" noProof="0">
            <a:solidFill>
              <a:srgbClr val="002060"/>
            </a:solidFill>
          </a:endParaRPr>
        </a:p>
      </dsp:txBody>
      <dsp:txXfrm>
        <a:off x="593514" y="2059030"/>
        <a:ext cx="3221406" cy="2064552"/>
      </dsp:txXfrm>
    </dsp:sp>
    <dsp:sp modelId="{FB629CC3-5BA9-4503-9EA8-E881E51634FC}">
      <dsp:nvSpPr>
        <dsp:cNvPr id="0" name=""/>
        <dsp:cNvSpPr/>
      </dsp:nvSpPr>
      <dsp:spPr>
        <a:xfrm rot="10800000">
          <a:off x="2176520" y="2061793"/>
          <a:ext cx="3321020" cy="2081175"/>
        </a:xfrm>
        <a:prstGeom prst="triangl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noProof="0" dirty="0" smtClean="0"/>
            <a:t>Real estate appraisal</a:t>
          </a:r>
          <a:endParaRPr lang="en-GB" sz="2800" b="1" kern="1200" noProof="0" dirty="0"/>
        </a:p>
      </dsp:txBody>
      <dsp:txXfrm rot="10800000">
        <a:off x="2176520" y="2061793"/>
        <a:ext cx="3321020" cy="2081175"/>
      </dsp:txXfrm>
    </dsp:sp>
    <dsp:sp modelId="{474A90EE-47AA-4554-A050-CA23A7287CD7}">
      <dsp:nvSpPr>
        <dsp:cNvPr id="0" name=""/>
        <dsp:cNvSpPr/>
      </dsp:nvSpPr>
      <dsp:spPr>
        <a:xfrm>
          <a:off x="3848094" y="2059030"/>
          <a:ext cx="3265686" cy="2070100"/>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noProof="0" dirty="0" smtClean="0"/>
            <a:t>energy</a:t>
          </a:r>
          <a:r>
            <a:rPr lang="en-GB" sz="1800" b="1" kern="1200" baseline="0" noProof="0" dirty="0" smtClean="0"/>
            <a:t> efficiency</a:t>
          </a:r>
          <a:endParaRPr lang="en-GB" sz="1800" b="1" kern="1200" noProof="0" dirty="0"/>
        </a:p>
      </dsp:txBody>
      <dsp:txXfrm>
        <a:off x="3848094" y="2059030"/>
        <a:ext cx="3265686" cy="20701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t-EE"/>
          </a:p>
        </p:txBody>
      </p:sp>
      <p:sp>
        <p:nvSpPr>
          <p:cNvPr id="3" name="Kuupäeva kohatäid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0DCA51D-6345-4148-9F55-FC4BBAC6B4F0}" type="datetimeFigureOut">
              <a:rPr lang="et-EE" smtClean="0"/>
              <a:pPr/>
              <a:t>14.06.2012</a:t>
            </a:fld>
            <a:endParaRPr lang="et-EE"/>
          </a:p>
        </p:txBody>
      </p:sp>
      <p:sp>
        <p:nvSpPr>
          <p:cNvPr id="4" name="Jaluse kohatäid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t-EE"/>
          </a:p>
        </p:txBody>
      </p:sp>
      <p:sp>
        <p:nvSpPr>
          <p:cNvPr id="5" name="Slaidinumbri kohatäid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1E8A3366-F1F0-4A40-9522-E976C1F99BBA}" type="slidenum">
              <a:rPr lang="et-EE" smtClean="0"/>
              <a:pPr/>
              <a:t>‹#›</a:t>
            </a:fld>
            <a:endParaRPr lang="et-EE"/>
          </a:p>
        </p:txBody>
      </p:sp>
    </p:spTree>
    <p:extLst>
      <p:ext uri="{BB962C8B-B14F-4D97-AF65-F5344CB8AC3E}">
        <p14:creationId xmlns="" xmlns:p14="http://schemas.microsoft.com/office/powerpoint/2010/main" val="39469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t-EE"/>
          </a:p>
        </p:txBody>
      </p:sp>
      <p:sp>
        <p:nvSpPr>
          <p:cNvPr id="3" name="Kuupäeva kohatäid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52577FF-6CB7-4B4E-86BD-0741F1CDF360}" type="datetimeFigureOut">
              <a:rPr lang="et-EE" smtClean="0"/>
              <a:pPr/>
              <a:t>14.06.2012</a:t>
            </a:fld>
            <a:endParaRPr lang="et-EE"/>
          </a:p>
        </p:txBody>
      </p:sp>
      <p:sp>
        <p:nvSpPr>
          <p:cNvPr id="4" name="Slaidi pildi kohatä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t-EE"/>
          </a:p>
        </p:txBody>
      </p:sp>
      <p:sp>
        <p:nvSpPr>
          <p:cNvPr id="5" name="Märkmete kohatäide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t-EE"/>
          </a:p>
        </p:txBody>
      </p:sp>
      <p:sp>
        <p:nvSpPr>
          <p:cNvPr id="7" name="Slaidinumbri kohatäid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5F659F6-E2C1-45A4-9086-831B65EFFCD9}" type="slidenum">
              <a:rPr lang="et-EE" smtClean="0"/>
              <a:pPr/>
              <a:t>‹#›</a:t>
            </a:fld>
            <a:endParaRPr lang="et-EE"/>
          </a:p>
        </p:txBody>
      </p:sp>
    </p:spTree>
    <p:extLst>
      <p:ext uri="{BB962C8B-B14F-4D97-AF65-F5344CB8AC3E}">
        <p14:creationId xmlns="" xmlns:p14="http://schemas.microsoft.com/office/powerpoint/2010/main" val="3347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endParaRPr lang="et-EE" dirty="0"/>
          </a:p>
        </p:txBody>
      </p:sp>
      <p:sp>
        <p:nvSpPr>
          <p:cNvPr id="4" name="Slaidinumbri kohatäide 3"/>
          <p:cNvSpPr>
            <a:spLocks noGrp="1"/>
          </p:cNvSpPr>
          <p:nvPr>
            <p:ph type="sldNum" sz="quarter" idx="10"/>
          </p:nvPr>
        </p:nvSpPr>
        <p:spPr/>
        <p:txBody>
          <a:bodyPr/>
          <a:lstStyle/>
          <a:p>
            <a:fld id="{65F659F6-E2C1-45A4-9086-831B65EFFCD9}" type="slidenum">
              <a:rPr lang="et-EE" smtClean="0"/>
              <a:pPr/>
              <a:t>10</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lislaid">
    <p:spTree>
      <p:nvGrpSpPr>
        <p:cNvPr id="1" name=""/>
        <p:cNvGrpSpPr/>
        <p:nvPr/>
      </p:nvGrpSpPr>
      <p:grpSpPr>
        <a:xfrm>
          <a:off x="0" y="0"/>
          <a:ext cx="0" cy="0"/>
          <a:chOff x="0" y="0"/>
          <a:chExt cx="0" cy="0"/>
        </a:xfrm>
      </p:grpSpPr>
      <p:sp>
        <p:nvSpPr>
          <p:cNvPr id="28" name="Kuupäeva kohatäide 27"/>
          <p:cNvSpPr>
            <a:spLocks noGrp="1"/>
          </p:cNvSpPr>
          <p:nvPr>
            <p:ph type="dt" sz="half" idx="10"/>
          </p:nvPr>
        </p:nvSpPr>
        <p:spPr/>
        <p:txBody>
          <a:bodyPr/>
          <a:lstStyle>
            <a:extLst/>
          </a:lstStyle>
          <a:p>
            <a:r>
              <a:rPr lang="et-EE" smtClean="0"/>
              <a:t>22.07.2011</a:t>
            </a:r>
            <a:endParaRPr lang="et-EE"/>
          </a:p>
        </p:txBody>
      </p:sp>
      <p:sp>
        <p:nvSpPr>
          <p:cNvPr id="17" name="Jaluse kohatäide 16"/>
          <p:cNvSpPr>
            <a:spLocks noGrp="1"/>
          </p:cNvSpPr>
          <p:nvPr>
            <p:ph type="ftr" sz="quarter" idx="11"/>
          </p:nvPr>
        </p:nvSpPr>
        <p:spPr/>
        <p:txBody>
          <a:bodyPr/>
          <a:lstStyle>
            <a:extLst/>
          </a:lstStyle>
          <a:p>
            <a:r>
              <a:rPr lang="et-EE" smtClean="0"/>
              <a:t>BVC2011#Kaarel Sahk#Mutual recognation ...</a:t>
            </a:r>
            <a:endParaRPr lang="et-EE"/>
          </a:p>
        </p:txBody>
      </p:sp>
      <p:sp>
        <p:nvSpPr>
          <p:cNvPr id="29" name="Slaidinumbri kohatäide 28"/>
          <p:cNvSpPr>
            <a:spLocks noGrp="1"/>
          </p:cNvSpPr>
          <p:nvPr>
            <p:ph type="sldNum" sz="quarter" idx="12"/>
          </p:nvPr>
        </p:nvSpPr>
        <p:spPr/>
        <p:txBody>
          <a:bodyPr/>
          <a:lstStyle>
            <a:extLst/>
          </a:lstStyle>
          <a:p>
            <a:fld id="{427650CF-7B6C-461A-A1C1-31222103A3B1}" type="slidenum">
              <a:rPr lang="et-EE" smtClean="0"/>
              <a:pPr/>
              <a:t>‹#›</a:t>
            </a:fld>
            <a:endParaRPr lang="et-EE"/>
          </a:p>
        </p:txBody>
      </p:sp>
      <p:sp>
        <p:nvSpPr>
          <p:cNvPr id="32" name="Ristküli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istküli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istküli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istküli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istküli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Pealkiri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t-EE" smtClean="0"/>
              <a:t>Klõpsake tiitlilaadi muutmiseks</a:t>
            </a:r>
            <a:endParaRPr kumimoji="0" lang="en-US"/>
          </a:p>
        </p:txBody>
      </p:sp>
      <p:sp>
        <p:nvSpPr>
          <p:cNvPr id="9" name="Alapealkiri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t-EE" smtClean="0"/>
              <a:t>Klõpsake juhtslaidi alamtiitli laadi redigeerimiseks</a:t>
            </a:r>
            <a:endParaRPr kumimoji="0" lang="en-US"/>
          </a:p>
        </p:txBody>
      </p:sp>
      <p:sp>
        <p:nvSpPr>
          <p:cNvPr id="56" name="Ristküli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istküli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istküli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istküli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extLst/>
          </a:lstStyle>
          <a:p>
            <a:r>
              <a:rPr kumimoji="0" lang="et-EE" smtClean="0"/>
              <a:t>Klõpsake tiitlilaadi muutmiseks</a:t>
            </a:r>
            <a:endParaRPr kumimoji="0" lang="en-US"/>
          </a:p>
        </p:txBody>
      </p:sp>
      <p:sp>
        <p:nvSpPr>
          <p:cNvPr id="3" name="Vertikaalteksti kohatäide 2"/>
          <p:cNvSpPr>
            <a:spLocks noGrp="1"/>
          </p:cNvSpPr>
          <p:nvPr>
            <p:ph type="body" orient="vert" idx="1"/>
          </p:nvPr>
        </p:nvSpPr>
        <p:spPr/>
        <p:txBody>
          <a:bodyPr vert="eaVert"/>
          <a:lstStyle>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Kuupäeva kohatäide 3"/>
          <p:cNvSpPr>
            <a:spLocks noGrp="1"/>
          </p:cNvSpPr>
          <p:nvPr>
            <p:ph type="dt" sz="half" idx="10"/>
          </p:nvPr>
        </p:nvSpPr>
        <p:spPr/>
        <p:txBody>
          <a:bodyPr/>
          <a:lstStyle>
            <a:extLst/>
          </a:lstStyle>
          <a:p>
            <a:r>
              <a:rPr lang="et-EE" smtClean="0"/>
              <a:t>22.07.2011</a:t>
            </a:r>
            <a:endParaRPr lang="et-EE"/>
          </a:p>
        </p:txBody>
      </p:sp>
      <p:sp>
        <p:nvSpPr>
          <p:cNvPr id="5" name="Jaluse kohatäide 4"/>
          <p:cNvSpPr>
            <a:spLocks noGrp="1"/>
          </p:cNvSpPr>
          <p:nvPr>
            <p:ph type="ftr" sz="quarter" idx="11"/>
          </p:nvPr>
        </p:nvSpPr>
        <p:spPr/>
        <p:txBody>
          <a:bodyPr/>
          <a:lstStyle>
            <a:extLst/>
          </a:lstStyle>
          <a:p>
            <a:r>
              <a:rPr lang="et-EE" smtClean="0"/>
              <a:t>BVC2011#Kaarel Sahk#Mutual recognation ...</a:t>
            </a:r>
            <a:endParaRPr lang="et-EE"/>
          </a:p>
        </p:txBody>
      </p:sp>
      <p:sp>
        <p:nvSpPr>
          <p:cNvPr id="6" name="Slaidinumbri kohatäide 5"/>
          <p:cNvSpPr>
            <a:spLocks noGrp="1"/>
          </p:cNvSpPr>
          <p:nvPr>
            <p:ph type="sldNum" sz="quarter" idx="12"/>
          </p:nvPr>
        </p:nvSpPr>
        <p:spPr/>
        <p:txBody>
          <a:bodyPr/>
          <a:lstStyle>
            <a:extLst/>
          </a:lstStyle>
          <a:p>
            <a:fld id="{427650CF-7B6C-461A-A1C1-31222103A3B1}"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9"/>
            <a:ext cx="1981200" cy="5851525"/>
          </a:xfrm>
        </p:spPr>
        <p:txBody>
          <a:bodyPr vert="eaVert" anchor="ctr"/>
          <a:lstStyle>
            <a:extLst/>
          </a:lstStyle>
          <a:p>
            <a:r>
              <a:rPr kumimoji="0" lang="et-EE" smtClean="0"/>
              <a:t>Klõpsake tiitlilaadi muutmiseks</a:t>
            </a:r>
            <a:endParaRPr kumimoji="0" lang="en-US"/>
          </a:p>
        </p:txBody>
      </p:sp>
      <p:sp>
        <p:nvSpPr>
          <p:cNvPr id="3" name="Vertikaalteksti kohatäide 2"/>
          <p:cNvSpPr>
            <a:spLocks noGrp="1"/>
          </p:cNvSpPr>
          <p:nvPr>
            <p:ph type="body" orient="vert" idx="1"/>
          </p:nvPr>
        </p:nvSpPr>
        <p:spPr>
          <a:xfrm>
            <a:off x="609600" y="274639"/>
            <a:ext cx="5867400" cy="5851525"/>
          </a:xfrm>
        </p:spPr>
        <p:txBody>
          <a:bodyPr vert="eaVert"/>
          <a:lstStyle>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Kuupäeva kohatäide 3"/>
          <p:cNvSpPr>
            <a:spLocks noGrp="1"/>
          </p:cNvSpPr>
          <p:nvPr>
            <p:ph type="dt" sz="half" idx="10"/>
          </p:nvPr>
        </p:nvSpPr>
        <p:spPr/>
        <p:txBody>
          <a:bodyPr/>
          <a:lstStyle>
            <a:extLst/>
          </a:lstStyle>
          <a:p>
            <a:r>
              <a:rPr lang="et-EE" smtClean="0"/>
              <a:t>22.07.2011</a:t>
            </a:r>
            <a:endParaRPr lang="et-EE"/>
          </a:p>
        </p:txBody>
      </p:sp>
      <p:sp>
        <p:nvSpPr>
          <p:cNvPr id="5" name="Jaluse kohatäide 4"/>
          <p:cNvSpPr>
            <a:spLocks noGrp="1"/>
          </p:cNvSpPr>
          <p:nvPr>
            <p:ph type="ftr" sz="quarter" idx="11"/>
          </p:nvPr>
        </p:nvSpPr>
        <p:spPr/>
        <p:txBody>
          <a:bodyPr/>
          <a:lstStyle>
            <a:extLst/>
          </a:lstStyle>
          <a:p>
            <a:r>
              <a:rPr lang="et-EE" smtClean="0"/>
              <a:t>BVC2011#Kaarel Sahk#Mutual recognation ...</a:t>
            </a:r>
            <a:endParaRPr lang="et-EE"/>
          </a:p>
        </p:txBody>
      </p:sp>
      <p:sp>
        <p:nvSpPr>
          <p:cNvPr id="6" name="Slaidinumbri kohatäide 5"/>
          <p:cNvSpPr>
            <a:spLocks noGrp="1"/>
          </p:cNvSpPr>
          <p:nvPr>
            <p:ph type="sldNum" sz="quarter" idx="12"/>
          </p:nvPr>
        </p:nvSpPr>
        <p:spPr/>
        <p:txBody>
          <a:bodyPr/>
          <a:lstStyle>
            <a:extLst/>
          </a:lstStyle>
          <a:p>
            <a:fld id="{427650CF-7B6C-461A-A1C1-31222103A3B1}"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extLst/>
          </a:lstStyle>
          <a:p>
            <a:r>
              <a:rPr kumimoji="0" lang="et-EE" smtClean="0"/>
              <a:t>Klõpsake tiitlilaadi muutmiseks</a:t>
            </a:r>
            <a:endParaRPr kumimoji="0" lang="en-US"/>
          </a:p>
        </p:txBody>
      </p:sp>
      <p:sp>
        <p:nvSpPr>
          <p:cNvPr id="3" name="Sisu kohatäide 2"/>
          <p:cNvSpPr>
            <a:spLocks noGrp="1"/>
          </p:cNvSpPr>
          <p:nvPr>
            <p:ph idx="1"/>
          </p:nvPr>
        </p:nvSpPr>
        <p:spPr/>
        <p:txBody>
          <a:bodyPr/>
          <a:lstStyle>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Kuupäeva kohatäide 3"/>
          <p:cNvSpPr>
            <a:spLocks noGrp="1"/>
          </p:cNvSpPr>
          <p:nvPr>
            <p:ph type="dt" sz="half" idx="10"/>
          </p:nvPr>
        </p:nvSpPr>
        <p:spPr/>
        <p:txBody>
          <a:bodyPr/>
          <a:lstStyle>
            <a:extLst/>
          </a:lstStyle>
          <a:p>
            <a:r>
              <a:rPr lang="et-EE" smtClean="0"/>
              <a:t>22.07.2011</a:t>
            </a:r>
            <a:endParaRPr lang="et-EE"/>
          </a:p>
        </p:txBody>
      </p:sp>
      <p:sp>
        <p:nvSpPr>
          <p:cNvPr id="5" name="Jaluse kohatäide 4"/>
          <p:cNvSpPr>
            <a:spLocks noGrp="1"/>
          </p:cNvSpPr>
          <p:nvPr>
            <p:ph type="ftr" sz="quarter" idx="11"/>
          </p:nvPr>
        </p:nvSpPr>
        <p:spPr/>
        <p:txBody>
          <a:bodyPr/>
          <a:lstStyle>
            <a:extLst/>
          </a:lstStyle>
          <a:p>
            <a:r>
              <a:rPr lang="et-EE" smtClean="0"/>
              <a:t>BVC2011#Kaarel Sahk#Mutual recognation ...</a:t>
            </a:r>
            <a:endParaRPr lang="et-EE"/>
          </a:p>
        </p:txBody>
      </p:sp>
      <p:sp>
        <p:nvSpPr>
          <p:cNvPr id="6" name="Slaidinumbri kohatäide 5"/>
          <p:cNvSpPr>
            <a:spLocks noGrp="1"/>
          </p:cNvSpPr>
          <p:nvPr>
            <p:ph type="sldNum" sz="quarter" idx="12"/>
          </p:nvPr>
        </p:nvSpPr>
        <p:spPr/>
        <p:txBody>
          <a:bodyPr/>
          <a:lstStyle>
            <a:extLst/>
          </a:lstStyle>
          <a:p>
            <a:fld id="{427650CF-7B6C-461A-A1C1-31222103A3B1}"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14" name="Vabakuju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Vabakuju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Vabakuju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Vabakuju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Vabakuju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Vabakuju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Vabakuju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Vabakuju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Vabakuju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Vabakuju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Vabakuju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Vabakuju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Vabakuju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Vabakuju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Vabakuju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ksti kohatäid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t-EE" smtClean="0"/>
              <a:t>Klõpsake juhtslaidi teksti laadide redigeerimiseks</a:t>
            </a:r>
          </a:p>
        </p:txBody>
      </p:sp>
      <p:sp>
        <p:nvSpPr>
          <p:cNvPr id="4" name="Kuupäeva kohatäide 3"/>
          <p:cNvSpPr>
            <a:spLocks noGrp="1"/>
          </p:cNvSpPr>
          <p:nvPr>
            <p:ph type="dt" sz="half" idx="10"/>
          </p:nvPr>
        </p:nvSpPr>
        <p:spPr/>
        <p:txBody>
          <a:bodyPr/>
          <a:lstStyle>
            <a:extLst/>
          </a:lstStyle>
          <a:p>
            <a:r>
              <a:rPr lang="et-EE" smtClean="0"/>
              <a:t>22.07.2011</a:t>
            </a:r>
            <a:endParaRPr lang="et-EE"/>
          </a:p>
        </p:txBody>
      </p:sp>
      <p:sp>
        <p:nvSpPr>
          <p:cNvPr id="5" name="Jaluse kohatäide 4"/>
          <p:cNvSpPr>
            <a:spLocks noGrp="1"/>
          </p:cNvSpPr>
          <p:nvPr>
            <p:ph type="ftr" sz="quarter" idx="11"/>
          </p:nvPr>
        </p:nvSpPr>
        <p:spPr/>
        <p:txBody>
          <a:bodyPr/>
          <a:lstStyle>
            <a:extLst/>
          </a:lstStyle>
          <a:p>
            <a:r>
              <a:rPr lang="et-EE" smtClean="0"/>
              <a:t>BVC2011#Kaarel Sahk#Mutual recognation ...</a:t>
            </a:r>
            <a:endParaRPr lang="et-EE"/>
          </a:p>
        </p:txBody>
      </p:sp>
      <p:sp>
        <p:nvSpPr>
          <p:cNvPr id="6" name="Slaidinumbri kohatäide 5"/>
          <p:cNvSpPr>
            <a:spLocks noGrp="1"/>
          </p:cNvSpPr>
          <p:nvPr>
            <p:ph type="sldNum" sz="quarter" idx="12"/>
          </p:nvPr>
        </p:nvSpPr>
        <p:spPr/>
        <p:txBody>
          <a:bodyPr/>
          <a:lstStyle>
            <a:extLst/>
          </a:lstStyle>
          <a:p>
            <a:fld id="{427650CF-7B6C-461A-A1C1-31222103A3B1}" type="slidenum">
              <a:rPr lang="et-EE" smtClean="0"/>
              <a:pPr/>
              <a:t>‹#›</a:t>
            </a:fld>
            <a:endParaRPr lang="et-EE"/>
          </a:p>
        </p:txBody>
      </p:sp>
      <p:sp>
        <p:nvSpPr>
          <p:cNvPr id="7" name="Ristküli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Pealkiri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t-EE" smtClean="0"/>
              <a:t>Klõpsake tiitlilaadi muutmiseks</a:t>
            </a:r>
            <a:endParaRPr kumimoji="0" lang="en-US"/>
          </a:p>
        </p:txBody>
      </p:sp>
      <p:sp>
        <p:nvSpPr>
          <p:cNvPr id="8" name="Ristküli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istküli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istküli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istküli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istküli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12064"/>
            <a:ext cx="8229600" cy="914400"/>
          </a:xfrm>
        </p:spPr>
        <p:txBody>
          <a:bodyPr/>
          <a:lstStyle>
            <a:extLst/>
          </a:lstStyle>
          <a:p>
            <a:r>
              <a:rPr kumimoji="0" lang="et-EE" smtClean="0"/>
              <a:t>Klõpsake tiitlilaadi muutmiseks</a:t>
            </a:r>
            <a:endParaRPr kumimoji="0" lang="en-US"/>
          </a:p>
        </p:txBody>
      </p:sp>
      <p:sp>
        <p:nvSpPr>
          <p:cNvPr id="3" name="Sisu kohatäide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Sisu kohatäide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5" name="Kuupäeva kohatäide 4"/>
          <p:cNvSpPr>
            <a:spLocks noGrp="1"/>
          </p:cNvSpPr>
          <p:nvPr>
            <p:ph type="dt" sz="half" idx="10"/>
          </p:nvPr>
        </p:nvSpPr>
        <p:spPr/>
        <p:txBody>
          <a:bodyPr/>
          <a:lstStyle>
            <a:extLst/>
          </a:lstStyle>
          <a:p>
            <a:r>
              <a:rPr lang="et-EE" smtClean="0"/>
              <a:t>22.07.2011</a:t>
            </a:r>
            <a:endParaRPr lang="et-EE"/>
          </a:p>
        </p:txBody>
      </p:sp>
      <p:sp>
        <p:nvSpPr>
          <p:cNvPr id="6" name="Jaluse kohatäide 5"/>
          <p:cNvSpPr>
            <a:spLocks noGrp="1"/>
          </p:cNvSpPr>
          <p:nvPr>
            <p:ph type="ftr" sz="quarter" idx="11"/>
          </p:nvPr>
        </p:nvSpPr>
        <p:spPr/>
        <p:txBody>
          <a:bodyPr/>
          <a:lstStyle>
            <a:extLst/>
          </a:lstStyle>
          <a:p>
            <a:r>
              <a:rPr lang="et-EE" smtClean="0"/>
              <a:t>BVC2011#Kaarel Sahk#Mutual recognation ...</a:t>
            </a:r>
            <a:endParaRPr lang="et-EE"/>
          </a:p>
        </p:txBody>
      </p:sp>
      <p:sp>
        <p:nvSpPr>
          <p:cNvPr id="7" name="Slaidinumbri kohatäide 6"/>
          <p:cNvSpPr>
            <a:spLocks noGrp="1"/>
          </p:cNvSpPr>
          <p:nvPr>
            <p:ph type="sldNum" sz="quarter" idx="12"/>
          </p:nvPr>
        </p:nvSpPr>
        <p:spPr/>
        <p:txBody>
          <a:bodyPr/>
          <a:lstStyle>
            <a:extLst/>
          </a:lstStyle>
          <a:p>
            <a:fld id="{427650CF-7B6C-461A-A1C1-31222103A3B1}"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õrdlus">
    <p:spTree>
      <p:nvGrpSpPr>
        <p:cNvPr id="1" name=""/>
        <p:cNvGrpSpPr/>
        <p:nvPr/>
      </p:nvGrpSpPr>
      <p:grpSpPr>
        <a:xfrm>
          <a:off x="0" y="0"/>
          <a:ext cx="0" cy="0"/>
          <a:chOff x="0" y="0"/>
          <a:chExt cx="0" cy="0"/>
        </a:xfrm>
      </p:grpSpPr>
      <p:sp>
        <p:nvSpPr>
          <p:cNvPr id="25" name="Ristküli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Pealkiri 1"/>
          <p:cNvSpPr>
            <a:spLocks noGrp="1"/>
          </p:cNvSpPr>
          <p:nvPr>
            <p:ph type="title"/>
          </p:nvPr>
        </p:nvSpPr>
        <p:spPr>
          <a:xfrm>
            <a:off x="504824" y="512064"/>
            <a:ext cx="7772400" cy="914400"/>
          </a:xfrm>
        </p:spPr>
        <p:txBody>
          <a:bodyPr anchor="t"/>
          <a:lstStyle>
            <a:lvl1pPr>
              <a:defRPr sz="4000"/>
            </a:lvl1pPr>
            <a:extLst/>
          </a:lstStyle>
          <a:p>
            <a:r>
              <a:rPr kumimoji="0" lang="et-EE" smtClean="0"/>
              <a:t>Klõpsake tiitlilaadi muutmiseks</a:t>
            </a:r>
            <a:endParaRPr kumimoji="0" lang="en-US"/>
          </a:p>
        </p:txBody>
      </p:sp>
      <p:sp>
        <p:nvSpPr>
          <p:cNvPr id="3" name="Teksti kohatäid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t-EE" smtClean="0"/>
              <a:t>Klõpsake juhtslaidi teksti laadide redigeerimiseks</a:t>
            </a:r>
          </a:p>
        </p:txBody>
      </p:sp>
      <p:sp>
        <p:nvSpPr>
          <p:cNvPr id="4" name="Teksti kohatäid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t-EE" smtClean="0"/>
              <a:t>Klõpsake juhtslaidi teksti laadide redigeerimiseks</a:t>
            </a:r>
          </a:p>
        </p:txBody>
      </p:sp>
      <p:sp>
        <p:nvSpPr>
          <p:cNvPr id="5" name="Sisu kohatäide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6" name="Sisu kohatäide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7" name="Kuupäeva kohatäide 6"/>
          <p:cNvSpPr>
            <a:spLocks noGrp="1"/>
          </p:cNvSpPr>
          <p:nvPr>
            <p:ph type="dt" sz="half" idx="10"/>
          </p:nvPr>
        </p:nvSpPr>
        <p:spPr/>
        <p:txBody>
          <a:bodyPr/>
          <a:lstStyle>
            <a:extLst/>
          </a:lstStyle>
          <a:p>
            <a:r>
              <a:rPr lang="et-EE" smtClean="0"/>
              <a:t>22.07.2011</a:t>
            </a:r>
            <a:endParaRPr lang="et-EE"/>
          </a:p>
        </p:txBody>
      </p:sp>
      <p:sp>
        <p:nvSpPr>
          <p:cNvPr id="8" name="Jaluse kohatäide 7"/>
          <p:cNvSpPr>
            <a:spLocks noGrp="1"/>
          </p:cNvSpPr>
          <p:nvPr>
            <p:ph type="ftr" sz="quarter" idx="11"/>
          </p:nvPr>
        </p:nvSpPr>
        <p:spPr/>
        <p:txBody>
          <a:bodyPr/>
          <a:lstStyle>
            <a:extLst/>
          </a:lstStyle>
          <a:p>
            <a:r>
              <a:rPr lang="et-EE" smtClean="0"/>
              <a:t>BVC2011#Kaarel Sahk#Mutual recognation ...</a:t>
            </a:r>
            <a:endParaRPr lang="et-EE"/>
          </a:p>
        </p:txBody>
      </p:sp>
      <p:sp>
        <p:nvSpPr>
          <p:cNvPr id="9" name="Slaidinumbri kohatäide 8"/>
          <p:cNvSpPr>
            <a:spLocks noGrp="1"/>
          </p:cNvSpPr>
          <p:nvPr>
            <p:ph type="sldNum" sz="quarter" idx="12"/>
          </p:nvPr>
        </p:nvSpPr>
        <p:spPr/>
        <p:txBody>
          <a:bodyPr/>
          <a:lstStyle>
            <a:extLst/>
          </a:lstStyle>
          <a:p>
            <a:fld id="{427650CF-7B6C-461A-A1C1-31222103A3B1}" type="slidenum">
              <a:rPr lang="et-EE" smtClean="0"/>
              <a:pPr/>
              <a:t>‹#›</a:t>
            </a:fld>
            <a:endParaRPr lang="et-EE"/>
          </a:p>
        </p:txBody>
      </p:sp>
      <p:sp>
        <p:nvSpPr>
          <p:cNvPr id="16" name="Ristküli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istküli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istküli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istküli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istküli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istküli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istküli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istküli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istküli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a:xfrm>
            <a:off x="914400" y="512064"/>
            <a:ext cx="7772400" cy="914400"/>
          </a:xfrm>
        </p:spPr>
        <p:txBody>
          <a:bodyPr/>
          <a:lstStyle>
            <a:lvl1pPr>
              <a:defRPr sz="4000" cap="none" baseline="0"/>
            </a:lvl1pPr>
            <a:extLst/>
          </a:lstStyle>
          <a:p>
            <a:r>
              <a:rPr kumimoji="0" lang="et-EE" smtClean="0"/>
              <a:t>Klõpsake tiitlilaadi muutmiseks</a:t>
            </a:r>
            <a:endParaRPr kumimoji="0" lang="en-US"/>
          </a:p>
        </p:txBody>
      </p:sp>
      <p:sp>
        <p:nvSpPr>
          <p:cNvPr id="3" name="Kuupäeva kohatäide 2"/>
          <p:cNvSpPr>
            <a:spLocks noGrp="1"/>
          </p:cNvSpPr>
          <p:nvPr>
            <p:ph type="dt" sz="half" idx="10"/>
          </p:nvPr>
        </p:nvSpPr>
        <p:spPr/>
        <p:txBody>
          <a:bodyPr/>
          <a:lstStyle>
            <a:extLst/>
          </a:lstStyle>
          <a:p>
            <a:r>
              <a:rPr lang="et-EE" smtClean="0"/>
              <a:t>22.07.2011</a:t>
            </a:r>
            <a:endParaRPr lang="et-EE"/>
          </a:p>
        </p:txBody>
      </p:sp>
      <p:sp>
        <p:nvSpPr>
          <p:cNvPr id="4" name="Jaluse kohatäide 3"/>
          <p:cNvSpPr>
            <a:spLocks noGrp="1"/>
          </p:cNvSpPr>
          <p:nvPr>
            <p:ph type="ftr" sz="quarter" idx="11"/>
          </p:nvPr>
        </p:nvSpPr>
        <p:spPr/>
        <p:txBody>
          <a:bodyPr/>
          <a:lstStyle>
            <a:extLst/>
          </a:lstStyle>
          <a:p>
            <a:r>
              <a:rPr lang="et-EE" smtClean="0"/>
              <a:t>BVC2011#Kaarel Sahk#Mutual recognation ...</a:t>
            </a:r>
            <a:endParaRPr lang="et-EE"/>
          </a:p>
        </p:txBody>
      </p:sp>
      <p:sp>
        <p:nvSpPr>
          <p:cNvPr id="5" name="Slaidinumbri kohatäide 4"/>
          <p:cNvSpPr>
            <a:spLocks noGrp="1"/>
          </p:cNvSpPr>
          <p:nvPr>
            <p:ph type="sldNum" sz="quarter" idx="12"/>
          </p:nvPr>
        </p:nvSpPr>
        <p:spPr/>
        <p:txBody>
          <a:bodyPr/>
          <a:lstStyle>
            <a:extLst/>
          </a:lstStyle>
          <a:p>
            <a:fld id="{427650CF-7B6C-461A-A1C1-31222103A3B1}"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extLst/>
          </a:lstStyle>
          <a:p>
            <a:r>
              <a:rPr lang="et-EE" smtClean="0"/>
              <a:t>22.07.2011</a:t>
            </a:r>
            <a:endParaRPr lang="et-EE"/>
          </a:p>
        </p:txBody>
      </p:sp>
      <p:sp>
        <p:nvSpPr>
          <p:cNvPr id="3" name="Jaluse kohatäide 2"/>
          <p:cNvSpPr>
            <a:spLocks noGrp="1"/>
          </p:cNvSpPr>
          <p:nvPr>
            <p:ph type="ftr" sz="quarter" idx="11"/>
          </p:nvPr>
        </p:nvSpPr>
        <p:spPr/>
        <p:txBody>
          <a:bodyPr/>
          <a:lstStyle>
            <a:extLst/>
          </a:lstStyle>
          <a:p>
            <a:r>
              <a:rPr lang="et-EE" smtClean="0"/>
              <a:t>BVC2011#Kaarel Sahk#Mutual recognation ...</a:t>
            </a:r>
            <a:endParaRPr lang="et-EE"/>
          </a:p>
        </p:txBody>
      </p:sp>
      <p:sp>
        <p:nvSpPr>
          <p:cNvPr id="4" name="Slaidinumbri kohatäide 3"/>
          <p:cNvSpPr>
            <a:spLocks noGrp="1"/>
          </p:cNvSpPr>
          <p:nvPr>
            <p:ph type="sldNum" sz="quarter" idx="12"/>
          </p:nvPr>
        </p:nvSpPr>
        <p:spPr/>
        <p:txBody>
          <a:bodyPr/>
          <a:lstStyle>
            <a:extLst/>
          </a:lstStyle>
          <a:p>
            <a:fld id="{427650CF-7B6C-461A-A1C1-31222103A3B1}"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685800" y="273050"/>
            <a:ext cx="8229600" cy="1162050"/>
          </a:xfrm>
        </p:spPr>
        <p:txBody>
          <a:bodyPr anchor="ctr"/>
          <a:lstStyle>
            <a:lvl1pPr algn="l">
              <a:buNone/>
              <a:defRPr sz="3600" b="0"/>
            </a:lvl1pPr>
            <a:extLst/>
          </a:lstStyle>
          <a:p>
            <a:r>
              <a:rPr kumimoji="0" lang="et-EE" smtClean="0"/>
              <a:t>Klõpsake tiitlilaadi muutmiseks</a:t>
            </a:r>
            <a:endParaRPr kumimoji="0" lang="en-US"/>
          </a:p>
        </p:txBody>
      </p:sp>
      <p:sp>
        <p:nvSpPr>
          <p:cNvPr id="3" name="Teksti kohatäid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t-EE" smtClean="0"/>
              <a:t>Klõpsake juhtslaidi teksti laadide redigeerimiseks</a:t>
            </a:r>
          </a:p>
        </p:txBody>
      </p:sp>
      <p:sp>
        <p:nvSpPr>
          <p:cNvPr id="4" name="Sisu kohatäide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t-EE" smtClean="0"/>
              <a:t>Klõpsake juhtslaidi teksti laadide redigeerimiseks</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5" name="Kuupäeva kohatäide 4"/>
          <p:cNvSpPr>
            <a:spLocks noGrp="1"/>
          </p:cNvSpPr>
          <p:nvPr>
            <p:ph type="dt" sz="half" idx="10"/>
          </p:nvPr>
        </p:nvSpPr>
        <p:spPr/>
        <p:txBody>
          <a:bodyPr/>
          <a:lstStyle>
            <a:extLst/>
          </a:lstStyle>
          <a:p>
            <a:r>
              <a:rPr lang="et-EE" smtClean="0"/>
              <a:t>22.07.2011</a:t>
            </a:r>
            <a:endParaRPr lang="et-EE"/>
          </a:p>
        </p:txBody>
      </p:sp>
      <p:sp>
        <p:nvSpPr>
          <p:cNvPr id="6" name="Jaluse kohatäide 5"/>
          <p:cNvSpPr>
            <a:spLocks noGrp="1"/>
          </p:cNvSpPr>
          <p:nvPr>
            <p:ph type="ftr" sz="quarter" idx="11"/>
          </p:nvPr>
        </p:nvSpPr>
        <p:spPr/>
        <p:txBody>
          <a:bodyPr/>
          <a:lstStyle>
            <a:extLst/>
          </a:lstStyle>
          <a:p>
            <a:r>
              <a:rPr lang="et-EE" smtClean="0"/>
              <a:t>BVC2011#Kaarel Sahk#Mutual recognation ...</a:t>
            </a:r>
            <a:endParaRPr lang="et-EE"/>
          </a:p>
        </p:txBody>
      </p:sp>
      <p:sp>
        <p:nvSpPr>
          <p:cNvPr id="7" name="Slaidinumbri kohatäide 6"/>
          <p:cNvSpPr>
            <a:spLocks noGrp="1"/>
          </p:cNvSpPr>
          <p:nvPr>
            <p:ph type="sldNum" sz="quarter" idx="12"/>
          </p:nvPr>
        </p:nvSpPr>
        <p:spPr/>
        <p:txBody>
          <a:bodyPr/>
          <a:lstStyle>
            <a:extLst/>
          </a:lstStyle>
          <a:p>
            <a:fld id="{427650CF-7B6C-461A-A1C1-31222103A3B1}"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8" name="Ristküli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irgkonnek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Rühm 9"/>
          <p:cNvGrpSpPr/>
          <p:nvPr/>
        </p:nvGrpSpPr>
        <p:grpSpPr>
          <a:xfrm rot="5400000">
            <a:off x="8514581" y="1219200"/>
            <a:ext cx="132763" cy="128466"/>
            <a:chOff x="6668087" y="1297746"/>
            <a:chExt cx="161840" cy="156602"/>
          </a:xfrm>
        </p:grpSpPr>
        <p:cxnSp>
          <p:nvCxnSpPr>
            <p:cNvPr id="15" name="Sirgkonnek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irgkonnek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irgkonnek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Pealkiri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t-EE" smtClean="0"/>
              <a:t>Klõpsake tiitlilaadi muutmiseks</a:t>
            </a:r>
            <a:endParaRPr kumimoji="0" lang="en-US"/>
          </a:p>
        </p:txBody>
      </p:sp>
      <p:sp>
        <p:nvSpPr>
          <p:cNvPr id="3" name="Pildi kohatäid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t-EE" smtClean="0"/>
              <a:t>Pildi lisamiseks klõpsake ikooni</a:t>
            </a:r>
            <a:endParaRPr kumimoji="0" lang="en-US"/>
          </a:p>
        </p:txBody>
      </p:sp>
      <p:sp>
        <p:nvSpPr>
          <p:cNvPr id="4" name="Teksti kohatäid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t-EE" smtClean="0"/>
              <a:t>Klõpsake juhtslaidi teksti laadide redigeerimiseks</a:t>
            </a:r>
          </a:p>
        </p:txBody>
      </p:sp>
      <p:grpSp>
        <p:nvGrpSpPr>
          <p:cNvPr id="14" name="Rühm 13"/>
          <p:cNvGrpSpPr/>
          <p:nvPr/>
        </p:nvGrpSpPr>
        <p:grpSpPr>
          <a:xfrm rot="5400000">
            <a:off x="8666981" y="1371600"/>
            <a:ext cx="132763" cy="128466"/>
            <a:chOff x="6668087" y="1297746"/>
            <a:chExt cx="161840" cy="156602"/>
          </a:xfrm>
        </p:grpSpPr>
        <p:cxnSp>
          <p:nvCxnSpPr>
            <p:cNvPr id="11" name="Sirgkonnek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irgkonnek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irgkonnek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Rühm 17"/>
          <p:cNvGrpSpPr/>
          <p:nvPr/>
        </p:nvGrpSpPr>
        <p:grpSpPr>
          <a:xfrm rot="5400000">
            <a:off x="8320088" y="1474763"/>
            <a:ext cx="132763" cy="128466"/>
            <a:chOff x="6668087" y="1297746"/>
            <a:chExt cx="161840" cy="156602"/>
          </a:xfrm>
        </p:grpSpPr>
        <p:cxnSp>
          <p:nvCxnSpPr>
            <p:cNvPr id="19" name="Sirgkonnek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irgkonnek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irgkonnek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Kuupäeva kohatäide 4"/>
          <p:cNvSpPr>
            <a:spLocks noGrp="1"/>
          </p:cNvSpPr>
          <p:nvPr>
            <p:ph type="dt" sz="half" idx="10"/>
          </p:nvPr>
        </p:nvSpPr>
        <p:spPr>
          <a:xfrm>
            <a:off x="6477000" y="55499"/>
            <a:ext cx="2133600" cy="365125"/>
          </a:xfrm>
        </p:spPr>
        <p:txBody>
          <a:bodyPr/>
          <a:lstStyle>
            <a:extLst/>
          </a:lstStyle>
          <a:p>
            <a:r>
              <a:rPr lang="et-EE" smtClean="0"/>
              <a:t>22.07.2011</a:t>
            </a:r>
            <a:endParaRPr lang="et-EE"/>
          </a:p>
        </p:txBody>
      </p:sp>
      <p:sp>
        <p:nvSpPr>
          <p:cNvPr id="6" name="Jaluse kohatäide 5"/>
          <p:cNvSpPr>
            <a:spLocks noGrp="1"/>
          </p:cNvSpPr>
          <p:nvPr>
            <p:ph type="ftr" sz="quarter" idx="11"/>
          </p:nvPr>
        </p:nvSpPr>
        <p:spPr>
          <a:xfrm>
            <a:off x="914400" y="55499"/>
            <a:ext cx="5562600" cy="365125"/>
          </a:xfrm>
        </p:spPr>
        <p:txBody>
          <a:bodyPr/>
          <a:lstStyle>
            <a:extLst/>
          </a:lstStyle>
          <a:p>
            <a:r>
              <a:rPr lang="et-EE" smtClean="0"/>
              <a:t>BVC2011#Kaarel Sahk#Mutual recognation ...</a:t>
            </a:r>
            <a:endParaRPr lang="et-EE"/>
          </a:p>
        </p:txBody>
      </p:sp>
      <p:sp>
        <p:nvSpPr>
          <p:cNvPr id="7" name="Slaidinumbri kohatäide 6"/>
          <p:cNvSpPr>
            <a:spLocks noGrp="1"/>
          </p:cNvSpPr>
          <p:nvPr>
            <p:ph type="sldNum" sz="quarter" idx="12"/>
          </p:nvPr>
        </p:nvSpPr>
        <p:spPr>
          <a:xfrm>
            <a:off x="8610600" y="55499"/>
            <a:ext cx="457200" cy="365125"/>
          </a:xfrm>
        </p:spPr>
        <p:txBody>
          <a:bodyPr/>
          <a:lstStyle>
            <a:extLst/>
          </a:lstStyle>
          <a:p>
            <a:fld id="{427650CF-7B6C-461A-A1C1-31222103A3B1}"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istküli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istküli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istküli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istküli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istküli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istküli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istküli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istküli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istküli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Pealkirja kohatäid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t-EE" smtClean="0"/>
              <a:t>Klõpsake tiitlilaadi muutmiseks</a:t>
            </a:r>
            <a:endParaRPr kumimoji="0" lang="en-US"/>
          </a:p>
        </p:txBody>
      </p:sp>
      <p:sp>
        <p:nvSpPr>
          <p:cNvPr id="13" name="Teksti kohatäid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t-EE" smtClean="0"/>
              <a:t>Klõpsake juhtslaidi teksti laadide redigeerimiseks</a:t>
            </a:r>
          </a:p>
          <a:p>
            <a:pPr lvl="1" eaLnBrk="1" latinLnBrk="0" hangingPunct="1"/>
            <a:r>
              <a:rPr kumimoji="0" lang="et-EE" smtClean="0"/>
              <a:t>Teine tase</a:t>
            </a:r>
          </a:p>
          <a:p>
            <a:pPr lvl="2" eaLnBrk="1" latinLnBrk="0" hangingPunct="1"/>
            <a:r>
              <a:rPr kumimoji="0" lang="et-EE" smtClean="0"/>
              <a:t>Kolmas tase</a:t>
            </a:r>
          </a:p>
          <a:p>
            <a:pPr lvl="3" eaLnBrk="1" latinLnBrk="0" hangingPunct="1"/>
            <a:r>
              <a:rPr kumimoji="0" lang="et-EE" smtClean="0"/>
              <a:t>Neljas tase</a:t>
            </a:r>
          </a:p>
          <a:p>
            <a:pPr lvl="4" eaLnBrk="1" latinLnBrk="0" hangingPunct="1"/>
            <a:r>
              <a:rPr kumimoji="0" lang="et-EE" smtClean="0"/>
              <a:t>Viies tase</a:t>
            </a:r>
            <a:endParaRPr kumimoji="0" lang="en-US"/>
          </a:p>
        </p:txBody>
      </p:sp>
      <p:sp>
        <p:nvSpPr>
          <p:cNvPr id="14" name="Kuupäeva kohatäid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r>
              <a:rPr lang="et-EE" smtClean="0"/>
              <a:t>22.07.2011</a:t>
            </a:r>
            <a:endParaRPr lang="et-EE"/>
          </a:p>
        </p:txBody>
      </p:sp>
      <p:sp>
        <p:nvSpPr>
          <p:cNvPr id="3" name="Jaluse kohatäid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t-EE" smtClean="0"/>
              <a:t>BVC2011#Kaarel Sahk#Mutual recognation ...</a:t>
            </a:r>
            <a:endParaRPr lang="et-EE"/>
          </a:p>
        </p:txBody>
      </p:sp>
      <p:sp>
        <p:nvSpPr>
          <p:cNvPr id="23" name="Slaidinumbri kohatäid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27650CF-7B6C-461A-A1C1-31222103A3B1}" type="slidenum">
              <a:rPr lang="et-EE" smtClean="0"/>
              <a:pPr/>
              <a:t>‹#›</a:t>
            </a:fld>
            <a:endParaRPr lang="et-E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wmf"/><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hyperlink" Target="http://www.sagefa.com/articles/The%20Science%20and%20Art%20of%20Business%20Valuation.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kaarel.sahk@emu.ee" TargetMode="External"/><Relationship Id="rId2" Type="http://schemas.openxmlformats.org/officeDocument/2006/relationships/hyperlink" Target="https://www.etis.ee/Portaal/isikuCV.aspx?LastNameFirstLetter=S&amp;PersonVID=43875&amp;lang=en&amp;FromUrl0=isikud.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533400" y="3505200"/>
            <a:ext cx="8382000" cy="2432304"/>
          </a:xfrm>
        </p:spPr>
        <p:txBody>
          <a:bodyPr/>
          <a:lstStyle/>
          <a:p>
            <a:pPr algn="ctr"/>
            <a:r>
              <a:rPr lang="lv-LV" sz="4800" cap="none" dirty="0" smtClean="0">
                <a:solidFill>
                  <a:srgbClr val="FFFF00"/>
                </a:solidFill>
                <a:latin typeface="+mn-lt"/>
              </a:rPr>
              <a:t>Mutual recognition of valuers’ qualification. Vol 2 </a:t>
            </a:r>
            <a:br>
              <a:rPr lang="lv-LV" sz="4800" cap="none" dirty="0" smtClean="0">
                <a:solidFill>
                  <a:srgbClr val="FFFF00"/>
                </a:solidFill>
                <a:latin typeface="+mn-lt"/>
              </a:rPr>
            </a:br>
            <a:r>
              <a:rPr lang="lv-LV" cap="none" dirty="0" smtClean="0">
                <a:solidFill>
                  <a:srgbClr val="FFFF00"/>
                </a:solidFill>
                <a:latin typeface="+mn-lt"/>
              </a:rPr>
              <a:t/>
            </a:r>
            <a:br>
              <a:rPr lang="lv-LV" cap="none" dirty="0" smtClean="0">
                <a:solidFill>
                  <a:srgbClr val="FFFF00"/>
                </a:solidFill>
                <a:latin typeface="+mn-lt"/>
              </a:rPr>
            </a:br>
            <a:r>
              <a:rPr lang="en-GB" sz="3200" i="1" cap="none" dirty="0" smtClean="0">
                <a:solidFill>
                  <a:schemeClr val="tx1"/>
                </a:solidFill>
              </a:rPr>
              <a:t>Kaarel Sahk, lecturer Estonian University of Life Sciences</a:t>
            </a:r>
            <a:r>
              <a:rPr lang="et-EE" sz="3200" dirty="0" smtClean="0"/>
              <a:t/>
            </a:r>
            <a:br>
              <a:rPr lang="et-EE" sz="3200" dirty="0" smtClean="0"/>
            </a:br>
            <a:r>
              <a:rPr lang="lv-LV" dirty="0" smtClean="0"/>
              <a:t/>
            </a:r>
            <a:br>
              <a:rPr lang="lv-LV" dirty="0" smtClean="0"/>
            </a:br>
            <a:endParaRPr lang="et-EE" dirty="0"/>
          </a:p>
        </p:txBody>
      </p:sp>
      <p:sp>
        <p:nvSpPr>
          <p:cNvPr id="3" name="Alapealkiri 2"/>
          <p:cNvSpPr>
            <a:spLocks noGrp="1"/>
          </p:cNvSpPr>
          <p:nvPr>
            <p:ph type="subTitle" idx="1"/>
          </p:nvPr>
        </p:nvSpPr>
        <p:spPr>
          <a:xfrm>
            <a:off x="609600" y="990600"/>
            <a:ext cx="8077200" cy="2667000"/>
          </a:xfrm>
        </p:spPr>
        <p:txBody>
          <a:bodyPr>
            <a:noAutofit/>
          </a:bodyPr>
          <a:lstStyle/>
          <a:p>
            <a:r>
              <a:rPr lang="en-GB" sz="4400" b="1" dirty="0" smtClean="0"/>
              <a:t> </a:t>
            </a:r>
            <a:endParaRPr lang="et-EE" sz="4400" dirty="0" smtClean="0"/>
          </a:p>
          <a:p>
            <a:pPr algn="ctr"/>
            <a:r>
              <a:rPr lang="en-GB" sz="4000" b="1" dirty="0" smtClean="0"/>
              <a:t>European Real Estate Society 19th Annual Conference </a:t>
            </a:r>
            <a:endParaRPr lang="et-EE" sz="4000" dirty="0" smtClean="0"/>
          </a:p>
          <a:p>
            <a:pPr algn="ctr"/>
            <a:r>
              <a:rPr lang="en-GB" sz="4000" b="1" dirty="0" smtClean="0"/>
              <a:t>13th-16th June 2012</a:t>
            </a:r>
            <a:endParaRPr lang="et-EE" sz="4000" dirty="0" smtClean="0"/>
          </a:p>
          <a:p>
            <a:endParaRPr lang="en-US" sz="4400" b="1" dirty="0">
              <a:solidFill>
                <a:srgbClr val="66FF33"/>
              </a:solidFill>
            </a:endParaRPr>
          </a:p>
        </p:txBody>
      </p:sp>
      <p:pic>
        <p:nvPicPr>
          <p:cNvPr id="4" name="Pilt 3"/>
          <p:cNvPicPr/>
          <p:nvPr/>
        </p:nvPicPr>
        <p:blipFill>
          <a:blip r:embed="rId2" cstate="print"/>
          <a:srcRect/>
          <a:stretch>
            <a:fillRect/>
          </a:stretch>
        </p:blipFill>
        <p:spPr bwMode="auto">
          <a:xfrm>
            <a:off x="381000" y="0"/>
            <a:ext cx="1447800" cy="1143000"/>
          </a:xfrm>
          <a:prstGeom prst="rect">
            <a:avLst/>
          </a:prstGeom>
          <a:noFill/>
          <a:ln w="9525">
            <a:noFill/>
            <a:miter lim="800000"/>
            <a:headEnd/>
            <a:tailEnd/>
          </a:ln>
        </p:spPr>
      </p:pic>
      <p:pic>
        <p:nvPicPr>
          <p:cNvPr id="5" name="Pilt 4"/>
          <p:cNvPicPr/>
          <p:nvPr/>
        </p:nvPicPr>
        <p:blipFill>
          <a:blip r:embed="rId3" cstate="print"/>
          <a:srcRect/>
          <a:stretch>
            <a:fillRect/>
          </a:stretch>
        </p:blipFill>
        <p:spPr bwMode="auto">
          <a:xfrm>
            <a:off x="7239001" y="0"/>
            <a:ext cx="1905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0"/>
            <a:ext cx="8763000" cy="914400"/>
          </a:xfrm>
        </p:spPr>
        <p:txBody>
          <a:bodyPr/>
          <a:lstStyle/>
          <a:p>
            <a:r>
              <a:rPr lang="en-US" sz="4800" b="1" dirty="0" smtClean="0">
                <a:solidFill>
                  <a:srgbClr val="66FF33"/>
                </a:solidFill>
              </a:rPr>
              <a:t>Local v.s. international requirements</a:t>
            </a:r>
            <a:r>
              <a:rPr lang="en-US" sz="4400" dirty="0" smtClean="0"/>
              <a:t/>
            </a:r>
            <a:br>
              <a:rPr lang="en-US" sz="4400" dirty="0" smtClean="0"/>
            </a:br>
            <a:endParaRPr lang="et-EE" sz="4400" b="1" dirty="0">
              <a:solidFill>
                <a:srgbClr val="66FF33"/>
              </a:solidFill>
            </a:endParaRPr>
          </a:p>
        </p:txBody>
      </p:sp>
      <p:graphicFrame>
        <p:nvGraphicFramePr>
          <p:cNvPr id="4" name="Skemaatiline diagramm 3"/>
          <p:cNvGraphicFramePr/>
          <p:nvPr/>
        </p:nvGraphicFramePr>
        <p:xfrm>
          <a:off x="533400" y="15240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Horisontaalrull 4"/>
          <p:cNvSpPr/>
          <p:nvPr/>
        </p:nvSpPr>
        <p:spPr>
          <a:xfrm>
            <a:off x="457200" y="1828800"/>
            <a:ext cx="2057400" cy="1033272"/>
          </a:xfrm>
          <a:prstGeom prst="horizontalScroll">
            <a:avLst/>
          </a:prstGeom>
          <a:solidFill>
            <a:srgbClr val="66FF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KTH; </a:t>
            </a:r>
            <a:r>
              <a:rPr lang="en-US" sz="2000" b="1" dirty="0" err="1" smtClean="0">
                <a:solidFill>
                  <a:srgbClr val="002060"/>
                </a:solidFill>
              </a:rPr>
              <a:t>ministris</a:t>
            </a:r>
            <a:r>
              <a:rPr lang="en-US" sz="2000" b="1" dirty="0" smtClean="0">
                <a:solidFill>
                  <a:srgbClr val="002060"/>
                </a:solidFill>
              </a:rPr>
              <a:t>, etc</a:t>
            </a:r>
            <a:endParaRPr lang="en-US" sz="2000" b="1" dirty="0">
              <a:solidFill>
                <a:srgbClr val="002060"/>
              </a:solidFill>
            </a:endParaRPr>
          </a:p>
        </p:txBody>
      </p:sp>
      <p:sp>
        <p:nvSpPr>
          <p:cNvPr id="6" name="Horisontaalrull 5"/>
          <p:cNvSpPr/>
          <p:nvPr/>
        </p:nvSpPr>
        <p:spPr>
          <a:xfrm>
            <a:off x="5715000" y="838200"/>
            <a:ext cx="2057400" cy="1033272"/>
          </a:xfrm>
          <a:prstGeom prst="horizontalScroll">
            <a:avLst/>
          </a:prstGeom>
          <a:solidFill>
            <a:schemeClr val="accent3">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KTI</a:t>
            </a:r>
            <a:r>
              <a:rPr lang="en-US" b="1" dirty="0" smtClean="0">
                <a:solidFill>
                  <a:srgbClr val="002060"/>
                </a:solidFill>
              </a:rPr>
              <a:t>; </a:t>
            </a:r>
            <a:r>
              <a:rPr lang="en-US" b="1" dirty="0" err="1" smtClean="0">
                <a:solidFill>
                  <a:srgbClr val="002060"/>
                </a:solidFill>
              </a:rPr>
              <a:t>ministris</a:t>
            </a:r>
            <a:r>
              <a:rPr lang="en-US" b="1" dirty="0" smtClean="0">
                <a:solidFill>
                  <a:srgbClr val="002060"/>
                </a:solidFill>
              </a:rPr>
              <a:t>, Land department, etc</a:t>
            </a:r>
            <a:endParaRPr lang="en-US" b="1" dirty="0">
              <a:solidFill>
                <a:srgbClr val="002060"/>
              </a:solidFill>
            </a:endParaRPr>
          </a:p>
        </p:txBody>
      </p:sp>
      <p:sp>
        <p:nvSpPr>
          <p:cNvPr id="7" name="Horisontaalrull 6"/>
          <p:cNvSpPr/>
          <p:nvPr/>
        </p:nvSpPr>
        <p:spPr>
          <a:xfrm>
            <a:off x="381000" y="4800600"/>
            <a:ext cx="2057400" cy="1033272"/>
          </a:xfrm>
          <a:prstGeom prst="horizontalScroll">
            <a:avLst/>
          </a:prstGeom>
          <a:solidFill>
            <a:schemeClr val="tx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Common law, education, etc</a:t>
            </a:r>
            <a:endParaRPr lang="en-US" sz="2000" b="1" dirty="0">
              <a:solidFill>
                <a:srgbClr val="002060"/>
              </a:solidFill>
            </a:endParaRPr>
          </a:p>
        </p:txBody>
      </p:sp>
      <p:sp>
        <p:nvSpPr>
          <p:cNvPr id="8" name="Horisontaalrull 7"/>
          <p:cNvSpPr/>
          <p:nvPr/>
        </p:nvSpPr>
        <p:spPr>
          <a:xfrm>
            <a:off x="6858000" y="5562600"/>
            <a:ext cx="2057400" cy="1033272"/>
          </a:xfrm>
          <a:prstGeom prst="horizontalScroll">
            <a:avLst/>
          </a:prstGeom>
          <a:solidFill>
            <a:schemeClr val="tx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Regulations, civil law</a:t>
            </a:r>
            <a:endParaRPr lang="en-US" b="1" dirty="0">
              <a:solidFill>
                <a:srgbClr val="002060"/>
              </a:solidFill>
            </a:endParaRPr>
          </a:p>
        </p:txBody>
      </p:sp>
      <p:sp>
        <p:nvSpPr>
          <p:cNvPr id="9" name="Horisontaalrull 8"/>
          <p:cNvSpPr/>
          <p:nvPr/>
        </p:nvSpPr>
        <p:spPr>
          <a:xfrm>
            <a:off x="6858000" y="4038600"/>
            <a:ext cx="2057400" cy="1033272"/>
          </a:xfrm>
          <a:prstGeom prst="horizontalScroll">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Histrorically</a:t>
            </a:r>
            <a:r>
              <a:rPr lang="en-US" b="1" dirty="0" smtClean="0">
                <a:solidFill>
                  <a:schemeClr val="tx1"/>
                </a:solidFill>
              </a:rPr>
              <a:t> thinking, education</a:t>
            </a:r>
            <a:endParaRPr lang="en-US" b="1" dirty="0">
              <a:solidFill>
                <a:schemeClr val="tx1"/>
              </a:solidFill>
            </a:endParaRPr>
          </a:p>
        </p:txBody>
      </p:sp>
      <p:sp>
        <p:nvSpPr>
          <p:cNvPr id="10" name="Neliknoolega viiktekst 9"/>
          <p:cNvSpPr/>
          <p:nvPr/>
        </p:nvSpPr>
        <p:spPr>
          <a:xfrm>
            <a:off x="3429000" y="2667000"/>
            <a:ext cx="2362200" cy="2514600"/>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1" name="Ristkülik 10"/>
          <p:cNvSpPr/>
          <p:nvPr/>
        </p:nvSpPr>
        <p:spPr>
          <a:xfrm>
            <a:off x="3581400" y="3276600"/>
            <a:ext cx="21336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Baltic’s valuers qualification</a:t>
            </a:r>
            <a:endParaRPr lang="en-US" sz="2400" b="1" dirty="0"/>
          </a:p>
        </p:txBody>
      </p:sp>
      <p:sp>
        <p:nvSpPr>
          <p:cNvPr id="15"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6"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7"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10</a:t>
            </a:fld>
            <a:endParaRPr lang="et-E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animBg="1"/>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ealkiri 1"/>
          <p:cNvSpPr>
            <a:spLocks noGrp="1"/>
          </p:cNvSpPr>
          <p:nvPr>
            <p:ph type="title"/>
          </p:nvPr>
        </p:nvSpPr>
        <p:spPr>
          <a:xfrm>
            <a:off x="381000" y="152400"/>
            <a:ext cx="7696200" cy="914400"/>
          </a:xfrm>
        </p:spPr>
        <p:txBody>
          <a:bodyPr/>
          <a:lstStyle/>
          <a:p>
            <a:r>
              <a:rPr lang="et-EE" sz="4800" b="1" dirty="0" err="1" smtClean="0">
                <a:solidFill>
                  <a:srgbClr val="66FF33"/>
                </a:solidFill>
              </a:rPr>
              <a:t>Valuation</a:t>
            </a:r>
            <a:r>
              <a:rPr lang="et-EE" sz="4800" b="1" dirty="0" smtClean="0">
                <a:solidFill>
                  <a:srgbClr val="66FF33"/>
                </a:solidFill>
              </a:rPr>
              <a:t> </a:t>
            </a:r>
            <a:r>
              <a:rPr lang="et-EE" sz="4800" b="1" dirty="0" err="1" smtClean="0">
                <a:solidFill>
                  <a:srgbClr val="66FF33"/>
                </a:solidFill>
              </a:rPr>
              <a:t>standards</a:t>
            </a:r>
            <a:r>
              <a:rPr lang="en-GB" sz="4800" b="1" dirty="0" smtClean="0">
                <a:solidFill>
                  <a:srgbClr val="66FF33"/>
                </a:solidFill>
              </a:rPr>
              <a:t> (01)</a:t>
            </a:r>
          </a:p>
        </p:txBody>
      </p:sp>
      <p:graphicFrame>
        <p:nvGraphicFramePr>
          <p:cNvPr id="9" name="Diagram 8"/>
          <p:cNvGraphicFramePr/>
          <p:nvPr/>
        </p:nvGraphicFramePr>
        <p:xfrm>
          <a:off x="1752600" y="1676400"/>
          <a:ext cx="5791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a:off x="0" y="1905000"/>
            <a:ext cx="1752600" cy="388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800" b="1" dirty="0" smtClean="0">
                <a:solidFill>
                  <a:schemeClr val="tx1"/>
                </a:solidFill>
              </a:rPr>
              <a:t>USPAP</a:t>
            </a:r>
          </a:p>
          <a:p>
            <a:pPr algn="ctr"/>
            <a:r>
              <a:rPr lang="et-EE" sz="2800" b="1" dirty="0" smtClean="0">
                <a:solidFill>
                  <a:schemeClr val="tx1"/>
                </a:solidFill>
              </a:rPr>
              <a:t>2009</a:t>
            </a:r>
            <a:endParaRPr lang="et-EE" sz="2800" b="1" dirty="0">
              <a:solidFill>
                <a:schemeClr val="tx1"/>
              </a:solidFill>
            </a:endParaRPr>
          </a:p>
        </p:txBody>
      </p:sp>
      <p:sp>
        <p:nvSpPr>
          <p:cNvPr id="11" name="Right Arrow 10"/>
          <p:cNvSpPr/>
          <p:nvPr/>
        </p:nvSpPr>
        <p:spPr>
          <a:xfrm flipH="1">
            <a:off x="7620000" y="1752600"/>
            <a:ext cx="1371600" cy="388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800" b="1" dirty="0" err="1" smtClean="0">
                <a:solidFill>
                  <a:schemeClr val="tx1"/>
                </a:solidFill>
              </a:rPr>
              <a:t>Red</a:t>
            </a:r>
            <a:r>
              <a:rPr lang="et-EE" sz="2800" b="1" dirty="0" smtClean="0">
                <a:solidFill>
                  <a:schemeClr val="tx1"/>
                </a:solidFill>
              </a:rPr>
              <a:t> </a:t>
            </a:r>
            <a:r>
              <a:rPr lang="et-EE" sz="2800" b="1" dirty="0" err="1" smtClean="0">
                <a:solidFill>
                  <a:schemeClr val="tx1"/>
                </a:solidFill>
              </a:rPr>
              <a:t>Book</a:t>
            </a:r>
            <a:endParaRPr lang="et-EE" sz="2800" b="1" dirty="0" smtClean="0">
              <a:solidFill>
                <a:schemeClr val="tx1"/>
              </a:solidFill>
            </a:endParaRPr>
          </a:p>
          <a:p>
            <a:pPr algn="ctr"/>
            <a:r>
              <a:rPr lang="et-EE" sz="2800" b="1" dirty="0" smtClean="0">
                <a:solidFill>
                  <a:schemeClr val="tx1"/>
                </a:solidFill>
              </a:rPr>
              <a:t>2009</a:t>
            </a:r>
            <a:endParaRPr lang="et-EE" sz="2800" b="1" dirty="0">
              <a:solidFill>
                <a:schemeClr val="tx1"/>
              </a:solidFill>
            </a:endParaRPr>
          </a:p>
        </p:txBody>
      </p:sp>
      <p:sp>
        <p:nvSpPr>
          <p:cNvPr id="12" name="Horizontal Scroll 11"/>
          <p:cNvSpPr/>
          <p:nvPr/>
        </p:nvSpPr>
        <p:spPr>
          <a:xfrm>
            <a:off x="0" y="5562600"/>
            <a:ext cx="2286000" cy="103327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smtClean="0">
                <a:solidFill>
                  <a:srgbClr val="002060"/>
                </a:solidFill>
              </a:rPr>
              <a:t>US </a:t>
            </a:r>
            <a:r>
              <a:rPr lang="et-EE" sz="2000" b="1" dirty="0" err="1" smtClean="0">
                <a:solidFill>
                  <a:srgbClr val="002060"/>
                </a:solidFill>
              </a:rPr>
              <a:t>influenced</a:t>
            </a:r>
            <a:r>
              <a:rPr lang="et-EE" sz="2000" b="1" dirty="0" smtClean="0">
                <a:solidFill>
                  <a:srgbClr val="002060"/>
                </a:solidFill>
              </a:rPr>
              <a:t> </a:t>
            </a:r>
            <a:r>
              <a:rPr lang="et-EE" sz="2000" b="1" dirty="0" err="1" smtClean="0">
                <a:solidFill>
                  <a:srgbClr val="002060"/>
                </a:solidFill>
              </a:rPr>
              <a:t>countries</a:t>
            </a:r>
            <a:endParaRPr lang="et-EE" sz="2000" b="1" dirty="0">
              <a:solidFill>
                <a:srgbClr val="002060"/>
              </a:solidFill>
            </a:endParaRPr>
          </a:p>
        </p:txBody>
      </p:sp>
      <p:sp>
        <p:nvSpPr>
          <p:cNvPr id="13" name="Horizontal Scroll 12"/>
          <p:cNvSpPr/>
          <p:nvPr/>
        </p:nvSpPr>
        <p:spPr>
          <a:xfrm>
            <a:off x="6858000" y="5562600"/>
            <a:ext cx="2286000" cy="103327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smtClean="0">
                <a:solidFill>
                  <a:srgbClr val="002060"/>
                </a:solidFill>
              </a:rPr>
              <a:t>RICS </a:t>
            </a:r>
            <a:r>
              <a:rPr lang="et-EE" sz="2000" b="1" dirty="0" err="1" smtClean="0">
                <a:solidFill>
                  <a:srgbClr val="002060"/>
                </a:solidFill>
              </a:rPr>
              <a:t>influenced</a:t>
            </a:r>
            <a:r>
              <a:rPr lang="et-EE" sz="2000" b="1" dirty="0" smtClean="0">
                <a:solidFill>
                  <a:srgbClr val="002060"/>
                </a:solidFill>
              </a:rPr>
              <a:t> </a:t>
            </a:r>
            <a:r>
              <a:rPr lang="et-EE" sz="2000" b="1" dirty="0" err="1" smtClean="0">
                <a:solidFill>
                  <a:srgbClr val="002060"/>
                </a:solidFill>
              </a:rPr>
              <a:t>countries</a:t>
            </a:r>
            <a:endParaRPr lang="et-EE" sz="2000" b="1" dirty="0">
              <a:solidFill>
                <a:srgbClr val="002060"/>
              </a:solidFill>
            </a:endParaRPr>
          </a:p>
        </p:txBody>
      </p:sp>
      <p:grpSp>
        <p:nvGrpSpPr>
          <p:cNvPr id="2" name="Group 13"/>
          <p:cNvGrpSpPr/>
          <p:nvPr/>
        </p:nvGrpSpPr>
        <p:grpSpPr>
          <a:xfrm>
            <a:off x="2895600" y="4495800"/>
            <a:ext cx="4671425" cy="1039790"/>
            <a:chOff x="1119773" y="2815749"/>
            <a:chExt cx="4671425" cy="1039790"/>
          </a:xfrm>
        </p:grpSpPr>
        <p:sp>
          <p:nvSpPr>
            <p:cNvPr id="15" name="Round Same Side Corner Rectangle 14"/>
            <p:cNvSpPr/>
            <p:nvPr/>
          </p:nvSpPr>
          <p:spPr>
            <a:xfrm rot="5400000">
              <a:off x="2935591" y="999931"/>
              <a:ext cx="1039790" cy="4671425"/>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1119774" y="2866506"/>
              <a:ext cx="4620667" cy="93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t-EE" sz="3600" b="1" kern="1200" dirty="0" err="1" smtClean="0"/>
                <a:t>Germany</a:t>
              </a:r>
              <a:endParaRPr lang="et-EE" sz="3600" b="1" kern="1200" dirty="0"/>
            </a:p>
            <a:p>
              <a:pPr marL="571500" lvl="2" indent="-285750" algn="l" defTabSz="1289050">
                <a:lnSpc>
                  <a:spcPct val="90000"/>
                </a:lnSpc>
                <a:spcBef>
                  <a:spcPct val="0"/>
                </a:spcBef>
                <a:spcAft>
                  <a:spcPct val="15000"/>
                </a:spcAft>
                <a:buChar char="••"/>
              </a:pPr>
              <a:r>
                <a:rPr lang="et-EE" sz="2900" kern="1200" dirty="0" smtClean="0"/>
                <a:t>BVS &amp; DVP </a:t>
              </a:r>
              <a:r>
                <a:rPr lang="et-EE" sz="2900" kern="1200" dirty="0" err="1" smtClean="0"/>
                <a:t>regulations</a:t>
              </a:r>
              <a:endParaRPr lang="et-EE" sz="2900" kern="1200" dirty="0"/>
            </a:p>
          </p:txBody>
        </p:sp>
      </p:grpSp>
      <p:sp>
        <p:nvSpPr>
          <p:cNvPr id="17" name="Right Arrow 16"/>
          <p:cNvSpPr/>
          <p:nvPr/>
        </p:nvSpPr>
        <p:spPr>
          <a:xfrm flipH="1">
            <a:off x="7543800" y="1752600"/>
            <a:ext cx="1447800" cy="388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800" b="1" dirty="0" smtClean="0">
                <a:solidFill>
                  <a:schemeClr val="tx1"/>
                </a:solidFill>
              </a:rPr>
              <a:t>RICS</a:t>
            </a:r>
          </a:p>
        </p:txBody>
      </p:sp>
      <p:sp>
        <p:nvSpPr>
          <p:cNvPr id="18" name="Right Arrow 17"/>
          <p:cNvSpPr/>
          <p:nvPr/>
        </p:nvSpPr>
        <p:spPr>
          <a:xfrm>
            <a:off x="0" y="1905000"/>
            <a:ext cx="1752600" cy="3886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b="1" dirty="0" err="1" smtClean="0">
                <a:solidFill>
                  <a:schemeClr val="tx1"/>
                </a:solidFill>
              </a:rPr>
              <a:t>Appraisal</a:t>
            </a:r>
            <a:endParaRPr lang="et-EE" sz="2000" b="1" dirty="0" smtClean="0">
              <a:solidFill>
                <a:schemeClr val="tx1"/>
              </a:solidFill>
            </a:endParaRPr>
          </a:p>
          <a:p>
            <a:pPr algn="ctr"/>
            <a:r>
              <a:rPr lang="et-EE" sz="2000" b="1" dirty="0" err="1" smtClean="0">
                <a:solidFill>
                  <a:schemeClr val="tx1"/>
                </a:solidFill>
              </a:rPr>
              <a:t>Found</a:t>
            </a:r>
            <a:r>
              <a:rPr lang="et-EE" sz="2000" b="1" dirty="0" smtClean="0">
                <a:solidFill>
                  <a:schemeClr val="tx1"/>
                </a:solidFill>
              </a:rPr>
              <a:t>.</a:t>
            </a:r>
          </a:p>
        </p:txBody>
      </p:sp>
      <p:sp>
        <p:nvSpPr>
          <p:cNvPr id="19"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20"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1"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11</a:t>
            </a:fld>
            <a:endParaRPr lang="et-E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838200" y="0"/>
            <a:ext cx="8305800" cy="914400"/>
          </a:xfrm>
        </p:spPr>
        <p:txBody>
          <a:bodyPr/>
          <a:lstStyle/>
          <a:p>
            <a:r>
              <a:rPr lang="en-US" sz="4400" b="1" dirty="0" smtClean="0">
                <a:solidFill>
                  <a:srgbClr val="66FF33"/>
                </a:solidFill>
              </a:rPr>
              <a:t>Academically institutions role</a:t>
            </a:r>
            <a:r>
              <a:rPr lang="en-US" sz="4400" dirty="0" smtClean="0"/>
              <a:t/>
            </a:r>
            <a:br>
              <a:rPr lang="en-US" sz="4400" dirty="0" smtClean="0"/>
            </a:br>
            <a:endParaRPr lang="et-EE" sz="4400" b="1" dirty="0">
              <a:solidFill>
                <a:srgbClr val="66FF33"/>
              </a:solidFill>
            </a:endParaRPr>
          </a:p>
        </p:txBody>
      </p:sp>
      <p:sp>
        <p:nvSpPr>
          <p:cNvPr id="3" name="Sisu kohatäide 2"/>
          <p:cNvSpPr>
            <a:spLocks noGrp="1"/>
          </p:cNvSpPr>
          <p:nvPr>
            <p:ph idx="1"/>
          </p:nvPr>
        </p:nvSpPr>
        <p:spPr>
          <a:xfrm>
            <a:off x="914400" y="1600200"/>
            <a:ext cx="7772400" cy="4755360"/>
          </a:xfrm>
        </p:spPr>
        <p:txBody>
          <a:bodyPr>
            <a:normAutofit/>
          </a:bodyPr>
          <a:lstStyle/>
          <a:p>
            <a:r>
              <a:rPr lang="en-GB" sz="3600" dirty="0" smtClean="0"/>
              <a:t>C</a:t>
            </a:r>
            <a:r>
              <a:rPr lang="et-EE" sz="3600" dirty="0" smtClean="0"/>
              <a:t>y</a:t>
            </a:r>
            <a:r>
              <a:rPr lang="en-GB" sz="3600" dirty="0" smtClean="0"/>
              <a:t>c</a:t>
            </a:r>
            <a:r>
              <a:rPr lang="et-EE" sz="3600" dirty="0" err="1" smtClean="0"/>
              <a:t>lical</a:t>
            </a:r>
            <a:r>
              <a:rPr lang="en-GB" sz="3600" dirty="0" smtClean="0"/>
              <a:t> overview of  appraisal procedure fundamentals</a:t>
            </a:r>
          </a:p>
          <a:p>
            <a:r>
              <a:rPr lang="en-GB" sz="3600" dirty="0" smtClean="0"/>
              <a:t>Obligatory – permanent application of market needs</a:t>
            </a:r>
          </a:p>
          <a:p>
            <a:r>
              <a:rPr lang="en-GB" sz="3600" dirty="0" smtClean="0"/>
              <a:t>Participation in </a:t>
            </a:r>
            <a:r>
              <a:rPr lang="et-EE" sz="3600" dirty="0" err="1" smtClean="0"/>
              <a:t>professional</a:t>
            </a:r>
            <a:r>
              <a:rPr lang="et-EE" sz="3600" smtClean="0"/>
              <a:t> </a:t>
            </a:r>
            <a:r>
              <a:rPr lang="en-GB" sz="3600" smtClean="0"/>
              <a:t>certification </a:t>
            </a:r>
            <a:r>
              <a:rPr lang="en-GB" sz="3600" dirty="0" smtClean="0"/>
              <a:t>procedure</a:t>
            </a:r>
          </a:p>
          <a:p>
            <a:endParaRPr lang="en-US" sz="3200" dirty="0"/>
          </a:p>
        </p:txBody>
      </p:sp>
      <p:sp>
        <p:nvSpPr>
          <p:cNvPr id="7"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8"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9"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12</a:t>
            </a:fld>
            <a:endParaRPr lang="et-EE"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143000"/>
          </a:xfrm>
        </p:spPr>
        <p:txBody>
          <a:bodyPr/>
          <a:lstStyle/>
          <a:p>
            <a:r>
              <a:rPr lang="en-US" b="1" dirty="0">
                <a:solidFill>
                  <a:srgbClr val="66FF33"/>
                </a:solidFill>
              </a:rPr>
              <a:t>Core relationship of academically real estate education</a:t>
            </a:r>
          </a:p>
        </p:txBody>
      </p:sp>
      <p:sp>
        <p:nvSpPr>
          <p:cNvPr id="54275" name="Oval 3" descr="Picture 079"/>
          <p:cNvSpPr>
            <a:spLocks noChangeArrowheads="1"/>
          </p:cNvSpPr>
          <p:nvPr/>
        </p:nvSpPr>
        <p:spPr bwMode="auto">
          <a:xfrm>
            <a:off x="1371600" y="2057400"/>
            <a:ext cx="6477000" cy="4343400"/>
          </a:xfrm>
          <a:prstGeom prst="ellipse">
            <a:avLst/>
          </a:prstGeom>
          <a:blipFill dpi="0" rotWithShape="0">
            <a:blip r:embed="rId2" cstate="print"/>
            <a:srcRect/>
            <a:stretch>
              <a:fillRect/>
            </a:stretch>
          </a:blipFill>
          <a:ln w="38100">
            <a:solidFill>
              <a:srgbClr val="FF3300"/>
            </a:solidFill>
            <a:round/>
            <a:headEnd/>
            <a:tailEnd/>
          </a:ln>
          <a:effectLst/>
        </p:spPr>
        <p:txBody>
          <a:bodyPr wrap="none" anchor="ctr"/>
          <a:lstStyle/>
          <a:p>
            <a:pPr algn="ctr"/>
            <a:endParaRPr kumimoji="0" lang="en-GB"/>
          </a:p>
        </p:txBody>
      </p:sp>
      <p:sp>
        <p:nvSpPr>
          <p:cNvPr id="54276" name="Oval 4" descr="Picture 012"/>
          <p:cNvSpPr>
            <a:spLocks noChangeArrowheads="1"/>
          </p:cNvSpPr>
          <p:nvPr/>
        </p:nvSpPr>
        <p:spPr bwMode="auto">
          <a:xfrm>
            <a:off x="2514600" y="2057400"/>
            <a:ext cx="4267200" cy="2743200"/>
          </a:xfrm>
          <a:prstGeom prst="ellipse">
            <a:avLst/>
          </a:prstGeom>
          <a:blipFill dpi="0" rotWithShape="0">
            <a:blip r:embed="rId3" cstate="print"/>
            <a:srcRect/>
            <a:stretch>
              <a:fillRect/>
            </a:stretch>
          </a:blipFill>
          <a:ln w="38100">
            <a:solidFill>
              <a:srgbClr val="FF3300"/>
            </a:solidFill>
            <a:round/>
            <a:headEnd/>
            <a:tailEnd/>
          </a:ln>
          <a:effectLst/>
        </p:spPr>
        <p:txBody>
          <a:bodyPr wrap="none" anchor="ctr"/>
          <a:lstStyle/>
          <a:p>
            <a:pPr algn="ctr"/>
            <a:endParaRPr kumimoji="0" lang="et-EE" sz="2800" b="1">
              <a:solidFill>
                <a:schemeClr val="bg1"/>
              </a:solidFill>
            </a:endParaRPr>
          </a:p>
          <a:p>
            <a:pPr algn="ctr"/>
            <a:endParaRPr kumimoji="0" lang="et-EE" sz="2800" b="1">
              <a:solidFill>
                <a:schemeClr val="bg1"/>
              </a:solidFill>
            </a:endParaRPr>
          </a:p>
          <a:p>
            <a:pPr algn="ctr"/>
            <a:endParaRPr kumimoji="0" lang="en-US" sz="2800" b="1">
              <a:solidFill>
                <a:schemeClr val="bg1"/>
              </a:solidFill>
            </a:endParaRPr>
          </a:p>
        </p:txBody>
      </p:sp>
      <p:sp>
        <p:nvSpPr>
          <p:cNvPr id="54277" name="Oval 5" descr="Picture 023"/>
          <p:cNvSpPr>
            <a:spLocks noChangeArrowheads="1"/>
          </p:cNvSpPr>
          <p:nvPr/>
        </p:nvSpPr>
        <p:spPr bwMode="auto">
          <a:xfrm>
            <a:off x="2971800" y="2057400"/>
            <a:ext cx="3048000" cy="1371600"/>
          </a:xfrm>
          <a:prstGeom prst="ellipse">
            <a:avLst/>
          </a:prstGeom>
          <a:blipFill dpi="0" rotWithShape="0">
            <a:blip r:embed="rId4" cstate="print"/>
            <a:srcRect/>
            <a:stretch>
              <a:fillRect/>
            </a:stretch>
          </a:blipFill>
          <a:ln w="28575">
            <a:solidFill>
              <a:srgbClr val="FF3300"/>
            </a:solidFill>
            <a:round/>
            <a:headEnd/>
            <a:tailEnd/>
          </a:ln>
          <a:effectLst/>
        </p:spPr>
        <p:txBody>
          <a:bodyPr wrap="none" anchor="ctr"/>
          <a:lstStyle/>
          <a:p>
            <a:pPr algn="ctr"/>
            <a:r>
              <a:rPr kumimoji="0" lang="en-US" sz="2800" b="1" dirty="0">
                <a:solidFill>
                  <a:srgbClr val="FFFF00"/>
                </a:solidFill>
              </a:rPr>
              <a:t>Bachelor Studies</a:t>
            </a:r>
          </a:p>
        </p:txBody>
      </p:sp>
      <p:sp>
        <p:nvSpPr>
          <p:cNvPr id="54278" name="Line 6"/>
          <p:cNvSpPr>
            <a:spLocks noChangeShapeType="1"/>
          </p:cNvSpPr>
          <p:nvPr/>
        </p:nvSpPr>
        <p:spPr bwMode="auto">
          <a:xfrm>
            <a:off x="4419600" y="1905000"/>
            <a:ext cx="3581400" cy="0"/>
          </a:xfrm>
          <a:prstGeom prst="line">
            <a:avLst/>
          </a:prstGeom>
          <a:noFill/>
          <a:ln w="76200">
            <a:solidFill>
              <a:srgbClr val="FF3300"/>
            </a:solidFill>
            <a:round/>
            <a:headEnd/>
            <a:tailEnd type="triangle" w="med" len="med"/>
          </a:ln>
          <a:effectLst/>
        </p:spPr>
        <p:txBody>
          <a:bodyPr/>
          <a:lstStyle/>
          <a:p>
            <a:endParaRPr lang="et-EE"/>
          </a:p>
        </p:txBody>
      </p:sp>
      <p:sp>
        <p:nvSpPr>
          <p:cNvPr id="54279" name="Line 7"/>
          <p:cNvSpPr>
            <a:spLocks noChangeShapeType="1"/>
          </p:cNvSpPr>
          <p:nvPr/>
        </p:nvSpPr>
        <p:spPr bwMode="auto">
          <a:xfrm flipH="1">
            <a:off x="1295400" y="1905000"/>
            <a:ext cx="3124200" cy="0"/>
          </a:xfrm>
          <a:prstGeom prst="line">
            <a:avLst/>
          </a:prstGeom>
          <a:noFill/>
          <a:ln w="76200">
            <a:solidFill>
              <a:srgbClr val="FF0000"/>
            </a:solidFill>
            <a:round/>
            <a:headEnd/>
            <a:tailEnd type="triangle" w="med" len="med"/>
          </a:ln>
          <a:effectLst/>
        </p:spPr>
        <p:txBody>
          <a:bodyPr/>
          <a:lstStyle/>
          <a:p>
            <a:endParaRPr lang="et-EE"/>
          </a:p>
        </p:txBody>
      </p:sp>
      <p:sp>
        <p:nvSpPr>
          <p:cNvPr id="54280" name="Line 8"/>
          <p:cNvSpPr>
            <a:spLocks noChangeShapeType="1"/>
          </p:cNvSpPr>
          <p:nvPr/>
        </p:nvSpPr>
        <p:spPr bwMode="auto">
          <a:xfrm>
            <a:off x="1143000" y="2057400"/>
            <a:ext cx="0" cy="4191000"/>
          </a:xfrm>
          <a:prstGeom prst="line">
            <a:avLst/>
          </a:prstGeom>
          <a:noFill/>
          <a:ln w="76200">
            <a:solidFill>
              <a:srgbClr val="FF0000"/>
            </a:solidFill>
            <a:round/>
            <a:headEnd/>
            <a:tailEnd type="triangle" w="med" len="med"/>
          </a:ln>
          <a:effectLst/>
        </p:spPr>
        <p:txBody>
          <a:bodyPr/>
          <a:lstStyle/>
          <a:p>
            <a:endParaRPr lang="et-EE"/>
          </a:p>
        </p:txBody>
      </p:sp>
      <p:sp>
        <p:nvSpPr>
          <p:cNvPr id="54281" name="Text Box 9"/>
          <p:cNvSpPr txBox="1">
            <a:spLocks noChangeArrowheads="1"/>
          </p:cNvSpPr>
          <p:nvPr/>
        </p:nvSpPr>
        <p:spPr bwMode="auto">
          <a:xfrm>
            <a:off x="2895600" y="4876800"/>
            <a:ext cx="3400425" cy="1066800"/>
          </a:xfrm>
          <a:prstGeom prst="rect">
            <a:avLst/>
          </a:prstGeom>
          <a:noFill/>
          <a:ln w="9525">
            <a:noFill/>
            <a:miter lim="800000"/>
            <a:headEnd/>
            <a:tailEnd/>
          </a:ln>
          <a:effectLst/>
        </p:spPr>
        <p:txBody>
          <a:bodyPr wrap="none">
            <a:spAutoFit/>
          </a:bodyPr>
          <a:lstStyle/>
          <a:p>
            <a:r>
              <a:rPr kumimoji="0" lang="en-US" sz="3200" b="1" dirty="0">
                <a:solidFill>
                  <a:srgbClr val="FFFF00"/>
                </a:solidFill>
              </a:rPr>
              <a:t>Doctoral and Post </a:t>
            </a:r>
          </a:p>
          <a:p>
            <a:r>
              <a:rPr kumimoji="0" lang="en-US" sz="3200" b="1" dirty="0">
                <a:solidFill>
                  <a:srgbClr val="FFFF00"/>
                </a:solidFill>
              </a:rPr>
              <a:t>ˇDoctoral Studies</a:t>
            </a:r>
          </a:p>
        </p:txBody>
      </p:sp>
      <p:sp>
        <p:nvSpPr>
          <p:cNvPr id="54282" name="Text Box 10"/>
          <p:cNvSpPr txBox="1">
            <a:spLocks noChangeArrowheads="1"/>
          </p:cNvSpPr>
          <p:nvPr/>
        </p:nvSpPr>
        <p:spPr bwMode="auto">
          <a:xfrm>
            <a:off x="0" y="3962400"/>
            <a:ext cx="1219200" cy="457200"/>
          </a:xfrm>
          <a:prstGeom prst="rect">
            <a:avLst/>
          </a:prstGeom>
          <a:noFill/>
          <a:ln w="9525">
            <a:noFill/>
            <a:miter lim="800000"/>
            <a:headEnd/>
            <a:tailEnd/>
          </a:ln>
          <a:effectLst/>
        </p:spPr>
        <p:txBody>
          <a:bodyPr>
            <a:spAutoFit/>
          </a:bodyPr>
          <a:lstStyle/>
          <a:p>
            <a:pPr algn="r"/>
            <a:r>
              <a:rPr kumimoji="0" lang="et-EE" sz="2400" b="1" dirty="0">
                <a:solidFill>
                  <a:srgbClr val="FFFF00"/>
                </a:solidFill>
              </a:rPr>
              <a:t>Time</a:t>
            </a:r>
            <a:endParaRPr kumimoji="0" lang="en-GB" sz="2400" b="1" dirty="0">
              <a:solidFill>
                <a:srgbClr val="FFFF00"/>
              </a:solidFill>
            </a:endParaRPr>
          </a:p>
        </p:txBody>
      </p:sp>
      <p:sp>
        <p:nvSpPr>
          <p:cNvPr id="54283" name="Text Box 11"/>
          <p:cNvSpPr txBox="1">
            <a:spLocks noChangeArrowheads="1"/>
          </p:cNvSpPr>
          <p:nvPr/>
        </p:nvSpPr>
        <p:spPr bwMode="auto">
          <a:xfrm>
            <a:off x="1676400" y="1219200"/>
            <a:ext cx="6019800" cy="457200"/>
          </a:xfrm>
          <a:prstGeom prst="rect">
            <a:avLst/>
          </a:prstGeom>
          <a:noFill/>
          <a:ln w="9525">
            <a:noFill/>
            <a:miter lim="800000"/>
            <a:headEnd/>
            <a:tailEnd/>
          </a:ln>
          <a:effectLst/>
        </p:spPr>
        <p:txBody>
          <a:bodyPr>
            <a:spAutoFit/>
          </a:bodyPr>
          <a:lstStyle/>
          <a:p>
            <a:pPr algn="ctr"/>
            <a:r>
              <a:rPr kumimoji="0" lang="en-US" sz="2400" b="1" dirty="0">
                <a:solidFill>
                  <a:srgbClr val="FFFF00"/>
                </a:solidFill>
              </a:rPr>
              <a:t>Capacity of Academically Studies</a:t>
            </a:r>
          </a:p>
        </p:txBody>
      </p:sp>
      <p:sp>
        <p:nvSpPr>
          <p:cNvPr id="54284" name="Text Box 12"/>
          <p:cNvSpPr txBox="1">
            <a:spLocks noChangeArrowheads="1"/>
          </p:cNvSpPr>
          <p:nvPr/>
        </p:nvSpPr>
        <p:spPr bwMode="auto">
          <a:xfrm>
            <a:off x="3200400" y="3657600"/>
            <a:ext cx="3048000" cy="519113"/>
          </a:xfrm>
          <a:prstGeom prst="rect">
            <a:avLst/>
          </a:prstGeom>
          <a:noFill/>
          <a:ln w="9525">
            <a:noFill/>
            <a:miter lim="800000"/>
            <a:headEnd/>
            <a:tailEnd/>
          </a:ln>
          <a:effectLst/>
        </p:spPr>
        <p:txBody>
          <a:bodyPr>
            <a:spAutoFit/>
          </a:bodyPr>
          <a:lstStyle/>
          <a:p>
            <a:r>
              <a:rPr kumimoji="0" lang="en-US" sz="2800" b="1" dirty="0">
                <a:solidFill>
                  <a:srgbClr val="FFFF00"/>
                </a:solidFill>
              </a:rPr>
              <a:t>Master Studies</a:t>
            </a:r>
          </a:p>
        </p:txBody>
      </p:sp>
      <p:sp>
        <p:nvSpPr>
          <p:cNvPr id="16" name="Ristkülik 15"/>
          <p:cNvSpPr/>
          <p:nvPr/>
        </p:nvSpPr>
        <p:spPr>
          <a:xfrm>
            <a:off x="8077200" y="1752600"/>
            <a:ext cx="6096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smtClean="0">
                <a:solidFill>
                  <a:schemeClr val="tx1"/>
                </a:solidFill>
              </a:rPr>
              <a:t>3  years</a:t>
            </a:r>
            <a:endParaRPr lang="en-US" sz="2400" b="1">
              <a:solidFill>
                <a:schemeClr val="tx1"/>
              </a:solidFill>
            </a:endParaRPr>
          </a:p>
        </p:txBody>
      </p:sp>
      <p:sp>
        <p:nvSpPr>
          <p:cNvPr id="17" name="Ristkülik 16"/>
          <p:cNvSpPr/>
          <p:nvPr/>
        </p:nvSpPr>
        <p:spPr>
          <a:xfrm>
            <a:off x="8153400" y="3124200"/>
            <a:ext cx="6096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chemeClr val="tx1"/>
                </a:solidFill>
              </a:rPr>
              <a:t>2 years</a:t>
            </a:r>
            <a:endParaRPr lang="en-US" sz="2400" b="1" dirty="0">
              <a:solidFill>
                <a:schemeClr val="tx1"/>
              </a:solidFill>
            </a:endParaRPr>
          </a:p>
        </p:txBody>
      </p:sp>
      <p:sp>
        <p:nvSpPr>
          <p:cNvPr id="18" name="Ristkülik 17"/>
          <p:cNvSpPr/>
          <p:nvPr/>
        </p:nvSpPr>
        <p:spPr>
          <a:xfrm>
            <a:off x="8229600" y="4648200"/>
            <a:ext cx="6096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smtClean="0">
                <a:solidFill>
                  <a:schemeClr val="tx1"/>
                </a:solidFill>
              </a:rPr>
              <a:t>3-4  years</a:t>
            </a:r>
            <a:endParaRPr lang="en-US" sz="2400" b="1">
              <a:solidFill>
                <a:schemeClr val="tx1"/>
              </a:solidFill>
            </a:endParaRPr>
          </a:p>
        </p:txBody>
      </p:sp>
      <p:sp>
        <p:nvSpPr>
          <p:cNvPr id="22"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23"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4"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13</a:t>
            </a:fld>
            <a:endParaRPr lang="et-EE"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0"/>
            <a:ext cx="8839200" cy="1143000"/>
          </a:xfrm>
        </p:spPr>
        <p:txBody>
          <a:bodyPr/>
          <a:lstStyle/>
          <a:p>
            <a:r>
              <a:rPr lang="en-US" b="1" dirty="0">
                <a:solidFill>
                  <a:srgbClr val="66FF33"/>
                </a:solidFill>
              </a:rPr>
              <a:t>Core relationship of real estate education</a:t>
            </a:r>
            <a:endParaRPr lang="en-GB" b="1" dirty="0">
              <a:solidFill>
                <a:srgbClr val="66FF33"/>
              </a:solidFill>
            </a:endParaRPr>
          </a:p>
        </p:txBody>
      </p:sp>
      <p:sp>
        <p:nvSpPr>
          <p:cNvPr id="55299" name="Rectangle 3"/>
          <p:cNvSpPr>
            <a:spLocks noChangeArrowheads="1"/>
          </p:cNvSpPr>
          <p:nvPr/>
        </p:nvSpPr>
        <p:spPr bwMode="auto">
          <a:xfrm>
            <a:off x="228600" y="0"/>
            <a:ext cx="9144000" cy="1143000"/>
          </a:xfrm>
          <a:prstGeom prst="rect">
            <a:avLst/>
          </a:prstGeom>
          <a:noFill/>
          <a:ln w="9525">
            <a:noFill/>
            <a:miter lim="800000"/>
            <a:headEnd/>
            <a:tailEnd/>
          </a:ln>
          <a:effectLst/>
        </p:spPr>
        <p:txBody>
          <a:bodyPr anchor="ctr"/>
          <a:lstStyle/>
          <a:p>
            <a:pPr algn="ctr"/>
            <a:endParaRPr kumimoji="0" lang="en-GB" sz="4400" b="1">
              <a:solidFill>
                <a:srgbClr val="FF3300"/>
              </a:solidFill>
            </a:endParaRPr>
          </a:p>
        </p:txBody>
      </p:sp>
      <p:sp>
        <p:nvSpPr>
          <p:cNvPr id="55300" name="Oval 4" descr="Picture 079"/>
          <p:cNvSpPr>
            <a:spLocks noChangeArrowheads="1"/>
          </p:cNvSpPr>
          <p:nvPr/>
        </p:nvSpPr>
        <p:spPr bwMode="auto">
          <a:xfrm>
            <a:off x="1600200" y="2057400"/>
            <a:ext cx="6477000" cy="4343400"/>
          </a:xfrm>
          <a:prstGeom prst="ellipse">
            <a:avLst/>
          </a:prstGeom>
          <a:blipFill dpi="0" rotWithShape="0">
            <a:blip r:embed="rId2" cstate="print"/>
            <a:srcRect/>
            <a:stretch>
              <a:fillRect/>
            </a:stretch>
          </a:blipFill>
          <a:ln w="38100">
            <a:solidFill>
              <a:srgbClr val="FF3300"/>
            </a:solidFill>
            <a:round/>
            <a:headEnd/>
            <a:tailEnd/>
          </a:ln>
          <a:effectLst/>
        </p:spPr>
        <p:txBody>
          <a:bodyPr wrap="none" anchor="ctr"/>
          <a:lstStyle/>
          <a:p>
            <a:pPr algn="ctr"/>
            <a:endParaRPr kumimoji="0" lang="en-GB"/>
          </a:p>
        </p:txBody>
      </p:sp>
      <p:sp>
        <p:nvSpPr>
          <p:cNvPr id="55301" name="Oval 5" descr="Picture 012"/>
          <p:cNvSpPr>
            <a:spLocks noChangeArrowheads="1"/>
          </p:cNvSpPr>
          <p:nvPr/>
        </p:nvSpPr>
        <p:spPr bwMode="auto">
          <a:xfrm>
            <a:off x="2971800" y="2057400"/>
            <a:ext cx="4267200" cy="2743200"/>
          </a:xfrm>
          <a:prstGeom prst="ellipse">
            <a:avLst/>
          </a:prstGeom>
          <a:blipFill dpi="0" rotWithShape="0">
            <a:blip r:embed="rId3" cstate="print"/>
            <a:srcRect/>
            <a:stretch>
              <a:fillRect/>
            </a:stretch>
          </a:blipFill>
          <a:ln w="38100">
            <a:solidFill>
              <a:srgbClr val="FF3300"/>
            </a:solidFill>
            <a:round/>
            <a:headEnd/>
            <a:tailEnd/>
          </a:ln>
          <a:effectLst/>
        </p:spPr>
        <p:txBody>
          <a:bodyPr wrap="none" anchor="ctr"/>
          <a:lstStyle/>
          <a:p>
            <a:pPr algn="ctr"/>
            <a:endParaRPr kumimoji="0" lang="et-EE" sz="2800" b="1" dirty="0">
              <a:solidFill>
                <a:schemeClr val="bg1"/>
              </a:solidFill>
            </a:endParaRPr>
          </a:p>
          <a:p>
            <a:pPr algn="ctr"/>
            <a:r>
              <a:rPr kumimoji="0" lang="et-EE" sz="3200" b="1" dirty="0">
                <a:solidFill>
                  <a:srgbClr val="FFFF00"/>
                </a:solidFill>
              </a:rPr>
              <a:t>Professional </a:t>
            </a:r>
            <a:r>
              <a:rPr kumimoji="0" lang="en-US" sz="3200" b="1" dirty="0">
                <a:solidFill>
                  <a:srgbClr val="FFFF00"/>
                </a:solidFill>
              </a:rPr>
              <a:t>Studies</a:t>
            </a:r>
          </a:p>
        </p:txBody>
      </p:sp>
      <p:sp>
        <p:nvSpPr>
          <p:cNvPr id="55302" name="Oval 6" descr="Picture 023"/>
          <p:cNvSpPr>
            <a:spLocks noChangeArrowheads="1"/>
          </p:cNvSpPr>
          <p:nvPr/>
        </p:nvSpPr>
        <p:spPr bwMode="auto">
          <a:xfrm>
            <a:off x="3429000" y="2057400"/>
            <a:ext cx="3048000" cy="1371600"/>
          </a:xfrm>
          <a:prstGeom prst="ellipse">
            <a:avLst/>
          </a:prstGeom>
          <a:blipFill dpi="0" rotWithShape="0">
            <a:blip r:embed="rId4" cstate="print"/>
            <a:srcRect/>
            <a:stretch>
              <a:fillRect/>
            </a:stretch>
          </a:blipFill>
          <a:ln w="28575">
            <a:solidFill>
              <a:srgbClr val="FF3300"/>
            </a:solidFill>
            <a:round/>
            <a:headEnd/>
            <a:tailEnd/>
          </a:ln>
          <a:effectLst/>
        </p:spPr>
        <p:txBody>
          <a:bodyPr wrap="none" anchor="ctr"/>
          <a:lstStyle/>
          <a:p>
            <a:pPr algn="ctr"/>
            <a:r>
              <a:rPr kumimoji="0" lang="en-US" sz="2800" b="1" dirty="0">
                <a:solidFill>
                  <a:srgbClr val="FFFF00"/>
                </a:solidFill>
              </a:rPr>
              <a:t>Higher Education</a:t>
            </a:r>
          </a:p>
        </p:txBody>
      </p:sp>
      <p:sp>
        <p:nvSpPr>
          <p:cNvPr id="55303" name="Line 7"/>
          <p:cNvSpPr>
            <a:spLocks noChangeShapeType="1"/>
          </p:cNvSpPr>
          <p:nvPr/>
        </p:nvSpPr>
        <p:spPr bwMode="auto">
          <a:xfrm>
            <a:off x="4648200" y="1905000"/>
            <a:ext cx="3581400" cy="0"/>
          </a:xfrm>
          <a:prstGeom prst="line">
            <a:avLst/>
          </a:prstGeom>
          <a:noFill/>
          <a:ln w="76200">
            <a:solidFill>
              <a:srgbClr val="FF3300"/>
            </a:solidFill>
            <a:round/>
            <a:headEnd/>
            <a:tailEnd type="triangle" w="med" len="med"/>
          </a:ln>
          <a:effectLst/>
        </p:spPr>
        <p:txBody>
          <a:bodyPr/>
          <a:lstStyle/>
          <a:p>
            <a:endParaRPr lang="et-EE"/>
          </a:p>
        </p:txBody>
      </p:sp>
      <p:sp>
        <p:nvSpPr>
          <p:cNvPr id="55304" name="Line 8"/>
          <p:cNvSpPr>
            <a:spLocks noChangeShapeType="1"/>
          </p:cNvSpPr>
          <p:nvPr/>
        </p:nvSpPr>
        <p:spPr bwMode="auto">
          <a:xfrm flipH="1">
            <a:off x="1524000" y="1905000"/>
            <a:ext cx="3124200" cy="0"/>
          </a:xfrm>
          <a:prstGeom prst="line">
            <a:avLst/>
          </a:prstGeom>
          <a:noFill/>
          <a:ln w="76200">
            <a:solidFill>
              <a:srgbClr val="FF3300"/>
            </a:solidFill>
            <a:round/>
            <a:headEnd/>
            <a:tailEnd type="triangle" w="med" len="med"/>
          </a:ln>
          <a:effectLst/>
        </p:spPr>
        <p:txBody>
          <a:bodyPr/>
          <a:lstStyle/>
          <a:p>
            <a:endParaRPr lang="et-EE"/>
          </a:p>
        </p:txBody>
      </p:sp>
      <p:sp>
        <p:nvSpPr>
          <p:cNvPr id="55305" name="Line 9"/>
          <p:cNvSpPr>
            <a:spLocks noChangeShapeType="1"/>
          </p:cNvSpPr>
          <p:nvPr/>
        </p:nvSpPr>
        <p:spPr bwMode="auto">
          <a:xfrm>
            <a:off x="1371600" y="2057400"/>
            <a:ext cx="0" cy="4191000"/>
          </a:xfrm>
          <a:prstGeom prst="line">
            <a:avLst/>
          </a:prstGeom>
          <a:noFill/>
          <a:ln w="76200">
            <a:solidFill>
              <a:srgbClr val="FF0000"/>
            </a:solidFill>
            <a:round/>
            <a:headEnd/>
            <a:tailEnd type="triangle" w="med" len="med"/>
          </a:ln>
          <a:effectLst/>
        </p:spPr>
        <p:txBody>
          <a:bodyPr/>
          <a:lstStyle/>
          <a:p>
            <a:endParaRPr lang="et-EE"/>
          </a:p>
        </p:txBody>
      </p:sp>
      <p:sp>
        <p:nvSpPr>
          <p:cNvPr id="55306" name="Text Box 10"/>
          <p:cNvSpPr txBox="1">
            <a:spLocks noChangeArrowheads="1"/>
          </p:cNvSpPr>
          <p:nvPr/>
        </p:nvSpPr>
        <p:spPr bwMode="auto">
          <a:xfrm>
            <a:off x="3200400" y="4953000"/>
            <a:ext cx="3594100" cy="579438"/>
          </a:xfrm>
          <a:prstGeom prst="rect">
            <a:avLst/>
          </a:prstGeom>
          <a:noFill/>
          <a:ln w="9525">
            <a:noFill/>
            <a:miter lim="800000"/>
            <a:headEnd/>
            <a:tailEnd/>
          </a:ln>
          <a:effectLst/>
        </p:spPr>
        <p:txBody>
          <a:bodyPr wrap="none">
            <a:spAutoFit/>
          </a:bodyPr>
          <a:lstStyle/>
          <a:p>
            <a:r>
              <a:rPr kumimoji="0" lang="et-EE" sz="3200" b="1" dirty="0" err="1">
                <a:solidFill>
                  <a:srgbClr val="FFFF00"/>
                </a:solidFill>
              </a:rPr>
              <a:t>Long</a:t>
            </a:r>
            <a:r>
              <a:rPr kumimoji="0" lang="et-EE" sz="3200" b="1" dirty="0">
                <a:solidFill>
                  <a:srgbClr val="FFFF00"/>
                </a:solidFill>
              </a:rPr>
              <a:t> </a:t>
            </a:r>
            <a:r>
              <a:rPr kumimoji="0" lang="en-US" sz="3200" b="1" dirty="0">
                <a:solidFill>
                  <a:srgbClr val="FFFF00"/>
                </a:solidFill>
              </a:rPr>
              <a:t>Life Learning</a:t>
            </a:r>
          </a:p>
        </p:txBody>
      </p:sp>
      <p:sp>
        <p:nvSpPr>
          <p:cNvPr id="55307" name="Text Box 11"/>
          <p:cNvSpPr txBox="1">
            <a:spLocks noChangeArrowheads="1"/>
          </p:cNvSpPr>
          <p:nvPr/>
        </p:nvSpPr>
        <p:spPr bwMode="auto">
          <a:xfrm>
            <a:off x="0" y="3927475"/>
            <a:ext cx="1219200" cy="523220"/>
          </a:xfrm>
          <a:prstGeom prst="rect">
            <a:avLst/>
          </a:prstGeom>
          <a:noFill/>
          <a:ln w="9525">
            <a:noFill/>
            <a:miter lim="800000"/>
            <a:headEnd/>
            <a:tailEnd/>
          </a:ln>
          <a:effectLst/>
        </p:spPr>
        <p:txBody>
          <a:bodyPr>
            <a:spAutoFit/>
          </a:bodyPr>
          <a:lstStyle/>
          <a:p>
            <a:pPr algn="r"/>
            <a:r>
              <a:rPr kumimoji="0" lang="et-EE" sz="2800" b="1" dirty="0">
                <a:solidFill>
                  <a:srgbClr val="FFFF00"/>
                </a:solidFill>
              </a:rPr>
              <a:t>Time</a:t>
            </a:r>
            <a:endParaRPr kumimoji="0" lang="en-GB" sz="2800" b="1" dirty="0">
              <a:solidFill>
                <a:srgbClr val="FFFF00"/>
              </a:solidFill>
            </a:endParaRPr>
          </a:p>
        </p:txBody>
      </p:sp>
      <p:sp>
        <p:nvSpPr>
          <p:cNvPr id="55308" name="Text Box 12"/>
          <p:cNvSpPr txBox="1">
            <a:spLocks noChangeArrowheads="1"/>
          </p:cNvSpPr>
          <p:nvPr/>
        </p:nvSpPr>
        <p:spPr bwMode="auto">
          <a:xfrm>
            <a:off x="3048000" y="1371600"/>
            <a:ext cx="3886200" cy="523220"/>
          </a:xfrm>
          <a:prstGeom prst="rect">
            <a:avLst/>
          </a:prstGeom>
          <a:noFill/>
          <a:ln w="9525">
            <a:noFill/>
            <a:miter lim="800000"/>
            <a:headEnd/>
            <a:tailEnd/>
          </a:ln>
          <a:effectLst/>
        </p:spPr>
        <p:txBody>
          <a:bodyPr>
            <a:spAutoFit/>
          </a:bodyPr>
          <a:lstStyle/>
          <a:p>
            <a:pPr algn="ctr"/>
            <a:r>
              <a:rPr kumimoji="0" lang="en-US" sz="2800" b="1" dirty="0">
                <a:solidFill>
                  <a:srgbClr val="FFFF00"/>
                </a:solidFill>
              </a:rPr>
              <a:t>Capacity of Studies</a:t>
            </a:r>
          </a:p>
        </p:txBody>
      </p:sp>
      <p:sp>
        <p:nvSpPr>
          <p:cNvPr id="19"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20"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1"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14</a:t>
            </a:fld>
            <a:endParaRPr lang="et-EE"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p:spPr>
        <p:txBody>
          <a:bodyPr/>
          <a:lstStyle/>
          <a:p>
            <a:r>
              <a:rPr lang="en-US" b="1" dirty="0">
                <a:solidFill>
                  <a:srgbClr val="66FF33"/>
                </a:solidFill>
              </a:rPr>
              <a:t>Core relationship of three levels of real </a:t>
            </a:r>
            <a:r>
              <a:rPr lang="en-US" b="1" dirty="0" smtClean="0">
                <a:solidFill>
                  <a:srgbClr val="66FF33"/>
                </a:solidFill>
              </a:rPr>
              <a:t>estate</a:t>
            </a:r>
            <a:r>
              <a:rPr lang="et-EE" b="1" dirty="0" smtClean="0">
                <a:solidFill>
                  <a:srgbClr val="66FF33"/>
                </a:solidFill>
              </a:rPr>
              <a:t> </a:t>
            </a:r>
            <a:r>
              <a:rPr lang="et-EE" b="1" dirty="0" err="1" smtClean="0">
                <a:solidFill>
                  <a:srgbClr val="66FF33"/>
                </a:solidFill>
              </a:rPr>
              <a:t>profession</a:t>
            </a:r>
            <a:r>
              <a:rPr lang="et-EE" b="1" dirty="0" smtClean="0">
                <a:solidFill>
                  <a:srgbClr val="66FF33"/>
                </a:solidFill>
              </a:rPr>
              <a:t> </a:t>
            </a:r>
            <a:r>
              <a:rPr lang="et-EE" b="1" dirty="0" err="1" smtClean="0">
                <a:solidFill>
                  <a:srgbClr val="66FF33"/>
                </a:solidFill>
              </a:rPr>
              <a:t>quality</a:t>
            </a:r>
            <a:endParaRPr lang="en-US" b="1" dirty="0">
              <a:solidFill>
                <a:srgbClr val="66FF33"/>
              </a:solidFill>
            </a:endParaRPr>
          </a:p>
        </p:txBody>
      </p:sp>
      <p:sp>
        <p:nvSpPr>
          <p:cNvPr id="56323" name="Rectangle 3"/>
          <p:cNvSpPr>
            <a:spLocks noChangeArrowheads="1"/>
          </p:cNvSpPr>
          <p:nvPr/>
        </p:nvSpPr>
        <p:spPr bwMode="auto">
          <a:xfrm>
            <a:off x="152400" y="228600"/>
            <a:ext cx="8991600" cy="1143000"/>
          </a:xfrm>
          <a:prstGeom prst="rect">
            <a:avLst/>
          </a:prstGeom>
          <a:noFill/>
          <a:ln w="9525">
            <a:noFill/>
            <a:miter lim="800000"/>
            <a:headEnd/>
            <a:tailEnd/>
          </a:ln>
          <a:effectLst/>
        </p:spPr>
        <p:txBody>
          <a:bodyPr anchor="ctr"/>
          <a:lstStyle/>
          <a:p>
            <a:pPr algn="ctr"/>
            <a:endParaRPr kumimoji="0" lang="en-GB" sz="4400" b="1">
              <a:solidFill>
                <a:srgbClr val="FF3300"/>
              </a:solidFill>
            </a:endParaRPr>
          </a:p>
        </p:txBody>
      </p:sp>
      <p:sp>
        <p:nvSpPr>
          <p:cNvPr id="56324" name="Rectangle 4"/>
          <p:cNvSpPr>
            <a:spLocks noChangeArrowheads="1"/>
          </p:cNvSpPr>
          <p:nvPr/>
        </p:nvSpPr>
        <p:spPr bwMode="auto">
          <a:xfrm>
            <a:off x="228600" y="0"/>
            <a:ext cx="9144000" cy="1371600"/>
          </a:xfrm>
          <a:prstGeom prst="rect">
            <a:avLst/>
          </a:prstGeom>
          <a:noFill/>
          <a:ln w="9525">
            <a:noFill/>
            <a:miter lim="800000"/>
            <a:headEnd/>
            <a:tailEnd/>
          </a:ln>
          <a:effectLst/>
        </p:spPr>
        <p:txBody>
          <a:bodyPr anchor="ctr"/>
          <a:lstStyle/>
          <a:p>
            <a:pPr algn="ctr"/>
            <a:endParaRPr kumimoji="0" lang="en-GB" sz="4400" b="1">
              <a:solidFill>
                <a:srgbClr val="FF3300"/>
              </a:solidFill>
            </a:endParaRPr>
          </a:p>
        </p:txBody>
      </p:sp>
      <p:sp>
        <p:nvSpPr>
          <p:cNvPr id="56325" name="Oval 5" descr="Picture 079"/>
          <p:cNvSpPr>
            <a:spLocks noChangeArrowheads="1"/>
          </p:cNvSpPr>
          <p:nvPr/>
        </p:nvSpPr>
        <p:spPr bwMode="auto">
          <a:xfrm>
            <a:off x="990600" y="2133600"/>
            <a:ext cx="6477000" cy="4343400"/>
          </a:xfrm>
          <a:prstGeom prst="ellipse">
            <a:avLst/>
          </a:prstGeom>
          <a:blipFill dpi="0" rotWithShape="0">
            <a:blip r:embed="rId2" cstate="print"/>
            <a:srcRect/>
            <a:stretch>
              <a:fillRect/>
            </a:stretch>
          </a:blipFill>
          <a:ln w="38100">
            <a:solidFill>
              <a:srgbClr val="FF3300"/>
            </a:solidFill>
            <a:round/>
            <a:headEnd/>
            <a:tailEnd/>
          </a:ln>
          <a:effectLst/>
        </p:spPr>
        <p:txBody>
          <a:bodyPr wrap="none" anchor="ctr"/>
          <a:lstStyle/>
          <a:p>
            <a:pPr algn="ctr"/>
            <a:endParaRPr kumimoji="0" lang="en-GB"/>
          </a:p>
        </p:txBody>
      </p:sp>
      <p:sp>
        <p:nvSpPr>
          <p:cNvPr id="56326" name="Oval 6" descr="Picture 012"/>
          <p:cNvSpPr>
            <a:spLocks noChangeArrowheads="1"/>
          </p:cNvSpPr>
          <p:nvPr/>
        </p:nvSpPr>
        <p:spPr bwMode="auto">
          <a:xfrm>
            <a:off x="2057400" y="2133600"/>
            <a:ext cx="4267200" cy="2743200"/>
          </a:xfrm>
          <a:prstGeom prst="ellipse">
            <a:avLst/>
          </a:prstGeom>
          <a:blipFill dpi="0" rotWithShape="0">
            <a:blip r:embed="rId3" cstate="print"/>
            <a:srcRect/>
            <a:stretch>
              <a:fillRect/>
            </a:stretch>
          </a:blipFill>
          <a:ln w="38100">
            <a:solidFill>
              <a:srgbClr val="FF3300"/>
            </a:solidFill>
            <a:round/>
            <a:headEnd/>
            <a:tailEnd/>
          </a:ln>
          <a:effectLst/>
        </p:spPr>
        <p:txBody>
          <a:bodyPr wrap="none" anchor="ctr"/>
          <a:lstStyle/>
          <a:p>
            <a:pPr algn="ctr"/>
            <a:endParaRPr kumimoji="0" lang="et-EE" sz="2800" b="1" dirty="0">
              <a:solidFill>
                <a:schemeClr val="bg1"/>
              </a:solidFill>
            </a:endParaRPr>
          </a:p>
          <a:p>
            <a:pPr algn="ctr"/>
            <a:endParaRPr kumimoji="0" lang="et-EE" sz="2800" b="1" dirty="0">
              <a:solidFill>
                <a:schemeClr val="bg1"/>
              </a:solidFill>
            </a:endParaRPr>
          </a:p>
          <a:p>
            <a:pPr algn="ctr"/>
            <a:r>
              <a:rPr kumimoji="0" lang="en-GB" sz="2800" b="1" dirty="0">
                <a:solidFill>
                  <a:schemeClr val="tx2"/>
                </a:solidFill>
              </a:rPr>
              <a:t>Production Qualities</a:t>
            </a:r>
          </a:p>
        </p:txBody>
      </p:sp>
      <p:sp>
        <p:nvSpPr>
          <p:cNvPr id="56327" name="Oval 7" descr="Picture 023"/>
          <p:cNvSpPr>
            <a:spLocks noChangeArrowheads="1"/>
          </p:cNvSpPr>
          <p:nvPr/>
        </p:nvSpPr>
        <p:spPr bwMode="auto">
          <a:xfrm>
            <a:off x="2819400" y="2133600"/>
            <a:ext cx="3048000" cy="1371600"/>
          </a:xfrm>
          <a:prstGeom prst="ellipse">
            <a:avLst/>
          </a:prstGeom>
          <a:blipFill dpi="0" rotWithShape="0">
            <a:blip r:embed="rId4" cstate="print"/>
            <a:srcRect/>
            <a:stretch>
              <a:fillRect/>
            </a:stretch>
          </a:blipFill>
          <a:ln w="28575">
            <a:solidFill>
              <a:srgbClr val="FF3300"/>
            </a:solidFill>
            <a:round/>
            <a:headEnd/>
            <a:tailEnd/>
          </a:ln>
          <a:effectLst/>
        </p:spPr>
        <p:txBody>
          <a:bodyPr wrap="none" anchor="ctr"/>
          <a:lstStyle/>
          <a:p>
            <a:pPr algn="ctr"/>
            <a:r>
              <a:rPr kumimoji="0" lang="en-US" sz="2800" b="1">
                <a:solidFill>
                  <a:schemeClr val="tx2"/>
                </a:solidFill>
              </a:rPr>
              <a:t>Personal Quality</a:t>
            </a:r>
          </a:p>
        </p:txBody>
      </p:sp>
      <p:sp>
        <p:nvSpPr>
          <p:cNvPr id="56328" name="Line 8"/>
          <p:cNvSpPr>
            <a:spLocks noChangeShapeType="1"/>
          </p:cNvSpPr>
          <p:nvPr/>
        </p:nvSpPr>
        <p:spPr bwMode="auto">
          <a:xfrm>
            <a:off x="4648200" y="1905000"/>
            <a:ext cx="3581400" cy="0"/>
          </a:xfrm>
          <a:prstGeom prst="line">
            <a:avLst/>
          </a:prstGeom>
          <a:noFill/>
          <a:ln w="76200">
            <a:solidFill>
              <a:srgbClr val="FF3300"/>
            </a:solidFill>
            <a:round/>
            <a:headEnd/>
            <a:tailEnd type="triangle" w="med" len="med"/>
          </a:ln>
          <a:effectLst/>
        </p:spPr>
        <p:txBody>
          <a:bodyPr/>
          <a:lstStyle/>
          <a:p>
            <a:endParaRPr lang="et-EE"/>
          </a:p>
        </p:txBody>
      </p:sp>
      <p:sp>
        <p:nvSpPr>
          <p:cNvPr id="56329" name="Line 9"/>
          <p:cNvSpPr>
            <a:spLocks noChangeShapeType="1"/>
          </p:cNvSpPr>
          <p:nvPr/>
        </p:nvSpPr>
        <p:spPr bwMode="auto">
          <a:xfrm flipH="1">
            <a:off x="1066800" y="1905000"/>
            <a:ext cx="3581400" cy="0"/>
          </a:xfrm>
          <a:prstGeom prst="line">
            <a:avLst/>
          </a:prstGeom>
          <a:noFill/>
          <a:ln w="57150">
            <a:solidFill>
              <a:srgbClr val="FF3300"/>
            </a:solidFill>
            <a:round/>
            <a:headEnd/>
            <a:tailEnd type="triangle" w="med" len="med"/>
          </a:ln>
          <a:effectLst/>
        </p:spPr>
        <p:txBody>
          <a:bodyPr/>
          <a:lstStyle/>
          <a:p>
            <a:endParaRPr lang="et-EE"/>
          </a:p>
        </p:txBody>
      </p:sp>
      <p:sp>
        <p:nvSpPr>
          <p:cNvPr id="56330" name="Line 10"/>
          <p:cNvSpPr>
            <a:spLocks noChangeShapeType="1"/>
          </p:cNvSpPr>
          <p:nvPr/>
        </p:nvSpPr>
        <p:spPr bwMode="auto">
          <a:xfrm>
            <a:off x="762000" y="1905000"/>
            <a:ext cx="0" cy="4267200"/>
          </a:xfrm>
          <a:prstGeom prst="line">
            <a:avLst/>
          </a:prstGeom>
          <a:noFill/>
          <a:ln w="76200">
            <a:solidFill>
              <a:srgbClr val="FF0000"/>
            </a:solidFill>
            <a:round/>
            <a:headEnd/>
            <a:tailEnd type="triangle" w="med" len="med"/>
          </a:ln>
          <a:effectLst/>
        </p:spPr>
        <p:txBody>
          <a:bodyPr/>
          <a:lstStyle/>
          <a:p>
            <a:endParaRPr lang="et-EE"/>
          </a:p>
        </p:txBody>
      </p:sp>
      <p:sp>
        <p:nvSpPr>
          <p:cNvPr id="56331" name="Text Box 11"/>
          <p:cNvSpPr txBox="1">
            <a:spLocks noChangeArrowheads="1"/>
          </p:cNvSpPr>
          <p:nvPr/>
        </p:nvSpPr>
        <p:spPr bwMode="auto">
          <a:xfrm>
            <a:off x="2590800" y="4953000"/>
            <a:ext cx="3267075" cy="1066800"/>
          </a:xfrm>
          <a:prstGeom prst="rect">
            <a:avLst/>
          </a:prstGeom>
          <a:noFill/>
          <a:ln w="9525">
            <a:noFill/>
            <a:miter lim="800000"/>
            <a:headEnd/>
            <a:tailEnd/>
          </a:ln>
          <a:effectLst/>
        </p:spPr>
        <p:txBody>
          <a:bodyPr wrap="none">
            <a:spAutoFit/>
          </a:bodyPr>
          <a:lstStyle/>
          <a:p>
            <a:r>
              <a:rPr kumimoji="0" lang="en-US" sz="3200" b="1">
                <a:solidFill>
                  <a:srgbClr val="FFFFFF"/>
                </a:solidFill>
              </a:rPr>
              <a:t>Services Qualities</a:t>
            </a:r>
          </a:p>
          <a:p>
            <a:endParaRPr kumimoji="0" lang="en-US" sz="3200" b="1">
              <a:solidFill>
                <a:srgbClr val="FFFFFF"/>
              </a:solidFill>
            </a:endParaRPr>
          </a:p>
        </p:txBody>
      </p:sp>
      <p:sp>
        <p:nvSpPr>
          <p:cNvPr id="56332" name="Text Box 12"/>
          <p:cNvSpPr txBox="1">
            <a:spLocks noChangeArrowheads="1"/>
          </p:cNvSpPr>
          <p:nvPr/>
        </p:nvSpPr>
        <p:spPr bwMode="auto">
          <a:xfrm>
            <a:off x="3048000" y="1371600"/>
            <a:ext cx="3886200" cy="457200"/>
          </a:xfrm>
          <a:prstGeom prst="rect">
            <a:avLst/>
          </a:prstGeom>
          <a:noFill/>
          <a:ln w="9525">
            <a:noFill/>
            <a:miter lim="800000"/>
            <a:headEnd/>
            <a:tailEnd/>
          </a:ln>
          <a:effectLst/>
        </p:spPr>
        <p:txBody>
          <a:bodyPr>
            <a:spAutoFit/>
          </a:bodyPr>
          <a:lstStyle/>
          <a:p>
            <a:pPr algn="ctr"/>
            <a:r>
              <a:rPr kumimoji="0" lang="en-US" sz="2400" b="1" dirty="0">
                <a:solidFill>
                  <a:srgbClr val="FFFF00"/>
                </a:solidFill>
              </a:rPr>
              <a:t>Capacity of Studies</a:t>
            </a:r>
          </a:p>
        </p:txBody>
      </p:sp>
      <p:sp>
        <p:nvSpPr>
          <p:cNvPr id="56333" name="AutoShape 13"/>
          <p:cNvSpPr>
            <a:spLocks noChangeArrowheads="1"/>
          </p:cNvSpPr>
          <p:nvPr/>
        </p:nvSpPr>
        <p:spPr bwMode="auto">
          <a:xfrm>
            <a:off x="5181600" y="1828800"/>
            <a:ext cx="962025" cy="914400"/>
          </a:xfrm>
          <a:prstGeom prst="star5">
            <a:avLst/>
          </a:prstGeom>
          <a:solidFill>
            <a:srgbClr val="FF3300"/>
          </a:solidFill>
          <a:ln w="9525">
            <a:solidFill>
              <a:schemeClr val="tx1"/>
            </a:solidFill>
            <a:miter lim="800000"/>
            <a:headEnd/>
            <a:tailEnd/>
          </a:ln>
          <a:effectLst/>
        </p:spPr>
        <p:txBody>
          <a:bodyPr wrap="none" anchor="ctr"/>
          <a:lstStyle/>
          <a:p>
            <a:endParaRPr lang="et-EE"/>
          </a:p>
        </p:txBody>
      </p:sp>
      <p:sp>
        <p:nvSpPr>
          <p:cNvPr id="56334" name="AutoShape 14"/>
          <p:cNvSpPr>
            <a:spLocks noChangeArrowheads="1"/>
          </p:cNvSpPr>
          <p:nvPr/>
        </p:nvSpPr>
        <p:spPr bwMode="auto">
          <a:xfrm>
            <a:off x="5562600" y="3657600"/>
            <a:ext cx="962025" cy="914400"/>
          </a:xfrm>
          <a:prstGeom prst="star5">
            <a:avLst/>
          </a:prstGeom>
          <a:solidFill>
            <a:srgbClr val="FF3300"/>
          </a:solidFill>
          <a:ln w="9525">
            <a:solidFill>
              <a:schemeClr val="tx1"/>
            </a:solidFill>
            <a:miter lim="800000"/>
            <a:headEnd/>
            <a:tailEnd/>
          </a:ln>
          <a:effectLst/>
        </p:spPr>
        <p:txBody>
          <a:bodyPr wrap="none" anchor="ctr"/>
          <a:lstStyle/>
          <a:p>
            <a:endParaRPr lang="et-EE"/>
          </a:p>
        </p:txBody>
      </p:sp>
      <p:sp>
        <p:nvSpPr>
          <p:cNvPr id="56335" name="AutoShape 15"/>
          <p:cNvSpPr>
            <a:spLocks noChangeArrowheads="1"/>
          </p:cNvSpPr>
          <p:nvPr/>
        </p:nvSpPr>
        <p:spPr bwMode="auto">
          <a:xfrm>
            <a:off x="5486400" y="4724400"/>
            <a:ext cx="962025" cy="914400"/>
          </a:xfrm>
          <a:prstGeom prst="star5">
            <a:avLst/>
          </a:prstGeom>
          <a:solidFill>
            <a:srgbClr val="FF3300"/>
          </a:solidFill>
          <a:ln w="9525">
            <a:solidFill>
              <a:schemeClr val="tx1"/>
            </a:solidFill>
            <a:miter lim="800000"/>
            <a:headEnd/>
            <a:tailEnd/>
          </a:ln>
          <a:effectLst/>
        </p:spPr>
        <p:txBody>
          <a:bodyPr wrap="none" anchor="ctr"/>
          <a:lstStyle/>
          <a:p>
            <a:endParaRPr lang="et-EE"/>
          </a:p>
        </p:txBody>
      </p:sp>
      <p:sp>
        <p:nvSpPr>
          <p:cNvPr id="56336" name="AutoShape 16"/>
          <p:cNvSpPr>
            <a:spLocks noChangeArrowheads="1"/>
          </p:cNvSpPr>
          <p:nvPr/>
        </p:nvSpPr>
        <p:spPr bwMode="auto">
          <a:xfrm>
            <a:off x="7162800" y="2057400"/>
            <a:ext cx="1981200" cy="838200"/>
          </a:xfrm>
          <a:prstGeom prst="wedgeRectCallout">
            <a:avLst>
              <a:gd name="adj1" fmla="val -202036"/>
              <a:gd name="adj2" fmla="val 80918"/>
            </a:avLst>
          </a:prstGeom>
          <a:solidFill>
            <a:srgbClr val="FFFF00"/>
          </a:solidFill>
          <a:ln w="9525">
            <a:solidFill>
              <a:schemeClr val="tx1"/>
            </a:solidFill>
            <a:miter lim="800000"/>
            <a:headEnd/>
            <a:tailEnd/>
          </a:ln>
          <a:effectLst/>
        </p:spPr>
        <p:txBody>
          <a:bodyPr/>
          <a:lstStyle/>
          <a:p>
            <a:pPr algn="ctr"/>
            <a:r>
              <a:rPr kumimoji="0" lang="et-EE" b="1" dirty="0" smtClean="0">
                <a:solidFill>
                  <a:schemeClr val="accent2"/>
                </a:solidFill>
              </a:rPr>
              <a:t>EVS, </a:t>
            </a:r>
            <a:r>
              <a:rPr kumimoji="0" lang="et-EE" b="1" dirty="0" err="1" smtClean="0">
                <a:solidFill>
                  <a:schemeClr val="accent2"/>
                </a:solidFill>
              </a:rPr>
              <a:t>TEGoVA</a:t>
            </a:r>
            <a:r>
              <a:rPr kumimoji="0" lang="et-EE" b="1" dirty="0" smtClean="0">
                <a:solidFill>
                  <a:schemeClr val="accent2"/>
                </a:solidFill>
              </a:rPr>
              <a:t>, </a:t>
            </a:r>
            <a:r>
              <a:rPr kumimoji="0" lang="et-EE" b="1" dirty="0" err="1" smtClean="0">
                <a:solidFill>
                  <a:schemeClr val="accent2"/>
                </a:solidFill>
              </a:rPr>
              <a:t>professional</a:t>
            </a:r>
            <a:r>
              <a:rPr kumimoji="0" lang="et-EE" b="1" dirty="0" smtClean="0">
                <a:solidFill>
                  <a:schemeClr val="accent2"/>
                </a:solidFill>
              </a:rPr>
              <a:t> </a:t>
            </a:r>
            <a:r>
              <a:rPr kumimoji="0" lang="et-EE" b="1" dirty="0" err="1" smtClean="0">
                <a:solidFill>
                  <a:schemeClr val="accent2"/>
                </a:solidFill>
              </a:rPr>
              <a:t>standards</a:t>
            </a:r>
            <a:endParaRPr kumimoji="0" lang="en-GB" b="1" dirty="0">
              <a:solidFill>
                <a:schemeClr val="accent2"/>
              </a:solidFill>
            </a:endParaRPr>
          </a:p>
        </p:txBody>
      </p:sp>
      <p:sp>
        <p:nvSpPr>
          <p:cNvPr id="56337" name="AutoShape 17"/>
          <p:cNvSpPr>
            <a:spLocks noChangeArrowheads="1"/>
          </p:cNvSpPr>
          <p:nvPr/>
        </p:nvSpPr>
        <p:spPr bwMode="auto">
          <a:xfrm>
            <a:off x="7239000" y="3276600"/>
            <a:ext cx="1905000" cy="609600"/>
          </a:xfrm>
          <a:prstGeom prst="wedgeRectCallout">
            <a:avLst>
              <a:gd name="adj1" fmla="val -208983"/>
              <a:gd name="adj2" fmla="val 111690"/>
            </a:avLst>
          </a:prstGeom>
          <a:solidFill>
            <a:srgbClr val="FFFF00"/>
          </a:solidFill>
          <a:ln w="9525">
            <a:solidFill>
              <a:schemeClr val="tx1"/>
            </a:solidFill>
            <a:miter lim="800000"/>
            <a:headEnd/>
            <a:tailEnd/>
          </a:ln>
          <a:effectLst/>
        </p:spPr>
        <p:txBody>
          <a:bodyPr/>
          <a:lstStyle/>
          <a:p>
            <a:pPr algn="ctr"/>
            <a:r>
              <a:rPr kumimoji="0" lang="et-EE" b="1" dirty="0" err="1" smtClean="0">
                <a:solidFill>
                  <a:schemeClr val="accent2"/>
                </a:solidFill>
              </a:rPr>
              <a:t>IVS</a:t>
            </a:r>
            <a:r>
              <a:rPr kumimoji="0" lang="et-EE" b="1" dirty="0" smtClean="0">
                <a:solidFill>
                  <a:schemeClr val="accent2"/>
                </a:solidFill>
              </a:rPr>
              <a:t>, </a:t>
            </a:r>
            <a:r>
              <a:rPr kumimoji="0" lang="et-EE" b="1" dirty="0" err="1" smtClean="0">
                <a:solidFill>
                  <a:schemeClr val="accent2"/>
                </a:solidFill>
              </a:rPr>
              <a:t>Red</a:t>
            </a:r>
            <a:r>
              <a:rPr kumimoji="0" lang="et-EE" b="1" dirty="0" smtClean="0">
                <a:solidFill>
                  <a:schemeClr val="accent2"/>
                </a:solidFill>
              </a:rPr>
              <a:t> </a:t>
            </a:r>
            <a:r>
              <a:rPr kumimoji="0" lang="et-EE" b="1" dirty="0" err="1" smtClean="0">
                <a:solidFill>
                  <a:schemeClr val="accent2"/>
                </a:solidFill>
              </a:rPr>
              <a:t>Book</a:t>
            </a:r>
            <a:r>
              <a:rPr kumimoji="0" lang="et-EE" b="1" dirty="0" smtClean="0">
                <a:solidFill>
                  <a:schemeClr val="accent2"/>
                </a:solidFill>
              </a:rPr>
              <a:t>, </a:t>
            </a:r>
            <a:r>
              <a:rPr kumimoji="0" lang="et-EE" b="1" dirty="0" err="1" smtClean="0">
                <a:solidFill>
                  <a:schemeClr val="accent2"/>
                </a:solidFill>
              </a:rPr>
              <a:t>IAS</a:t>
            </a:r>
            <a:endParaRPr kumimoji="0" lang="en-GB" b="1" dirty="0">
              <a:solidFill>
                <a:schemeClr val="accent2"/>
              </a:solidFill>
            </a:endParaRPr>
          </a:p>
        </p:txBody>
      </p:sp>
      <p:sp>
        <p:nvSpPr>
          <p:cNvPr id="56338" name="AutoShape 18"/>
          <p:cNvSpPr>
            <a:spLocks noChangeArrowheads="1"/>
          </p:cNvSpPr>
          <p:nvPr/>
        </p:nvSpPr>
        <p:spPr bwMode="auto">
          <a:xfrm>
            <a:off x="7391400" y="5867400"/>
            <a:ext cx="1752600" cy="609600"/>
          </a:xfrm>
          <a:prstGeom prst="wedgeRectCallout">
            <a:avLst>
              <a:gd name="adj1" fmla="val -215308"/>
              <a:gd name="adj2" fmla="val -93707"/>
            </a:avLst>
          </a:prstGeom>
          <a:solidFill>
            <a:srgbClr val="FFFF00"/>
          </a:solidFill>
          <a:ln w="9525">
            <a:solidFill>
              <a:schemeClr val="tx1"/>
            </a:solidFill>
            <a:miter lim="800000"/>
            <a:headEnd/>
            <a:tailEnd/>
          </a:ln>
          <a:effectLst/>
        </p:spPr>
        <p:txBody>
          <a:bodyPr/>
          <a:lstStyle/>
          <a:p>
            <a:pPr algn="ctr"/>
            <a:r>
              <a:rPr kumimoji="0" lang="et-EE" sz="2400" b="1" dirty="0">
                <a:solidFill>
                  <a:schemeClr val="accent2"/>
                </a:solidFill>
              </a:rPr>
              <a:t>ISO</a:t>
            </a:r>
            <a:endParaRPr kumimoji="0" lang="en-GB" sz="2400" b="1" dirty="0">
              <a:solidFill>
                <a:schemeClr val="accent2"/>
              </a:solidFill>
            </a:endParaRPr>
          </a:p>
        </p:txBody>
      </p:sp>
      <p:sp>
        <p:nvSpPr>
          <p:cNvPr id="56339" name="Text Box 19"/>
          <p:cNvSpPr txBox="1">
            <a:spLocks noChangeArrowheads="1"/>
          </p:cNvSpPr>
          <p:nvPr/>
        </p:nvSpPr>
        <p:spPr bwMode="auto">
          <a:xfrm>
            <a:off x="381000" y="1371600"/>
            <a:ext cx="860425" cy="457200"/>
          </a:xfrm>
          <a:prstGeom prst="rect">
            <a:avLst/>
          </a:prstGeom>
          <a:noFill/>
          <a:ln w="12700" cap="sq">
            <a:noFill/>
            <a:miter lim="800000"/>
            <a:headEnd type="none" w="sm" len="sm"/>
            <a:tailEnd type="none" w="sm" len="sm"/>
          </a:ln>
          <a:effectLst/>
        </p:spPr>
        <p:txBody>
          <a:bodyPr wrap="none">
            <a:spAutoFit/>
          </a:bodyPr>
          <a:lstStyle/>
          <a:p>
            <a:r>
              <a:rPr lang="et-EE" sz="2400" b="1" dirty="0">
                <a:solidFill>
                  <a:srgbClr val="FFFF00"/>
                </a:solidFill>
              </a:rPr>
              <a:t>Time</a:t>
            </a:r>
          </a:p>
        </p:txBody>
      </p:sp>
      <p:sp>
        <p:nvSpPr>
          <p:cNvPr id="23"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24"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5"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15</a:t>
            </a:fld>
            <a:endParaRPr lang="et-EE"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ealkiri 1"/>
          <p:cNvSpPr>
            <a:spLocks noGrp="1"/>
          </p:cNvSpPr>
          <p:nvPr>
            <p:ph type="title"/>
          </p:nvPr>
        </p:nvSpPr>
        <p:spPr>
          <a:xfrm>
            <a:off x="381000" y="0"/>
            <a:ext cx="8763000" cy="859536"/>
          </a:xfrm>
        </p:spPr>
        <p:txBody>
          <a:bodyPr/>
          <a:lstStyle/>
          <a:p>
            <a:r>
              <a:rPr lang="en-GB" sz="4800" b="1" dirty="0" smtClean="0">
                <a:solidFill>
                  <a:srgbClr val="66FF33"/>
                </a:solidFill>
              </a:rPr>
              <a:t>Quality – is this the thing what do we need</a:t>
            </a:r>
            <a:r>
              <a:rPr lang="et-EE" sz="4800" b="1" dirty="0" smtClean="0">
                <a:solidFill>
                  <a:srgbClr val="66FF33"/>
                </a:solidFill>
              </a:rPr>
              <a:t>?</a:t>
            </a:r>
            <a:r>
              <a:rPr lang="en-GB" sz="4800" b="1" dirty="0" smtClean="0">
                <a:solidFill>
                  <a:srgbClr val="66FF33"/>
                </a:solidFill>
              </a:rPr>
              <a:t> </a:t>
            </a:r>
          </a:p>
        </p:txBody>
      </p:sp>
      <p:sp>
        <p:nvSpPr>
          <p:cNvPr id="9" name="Content Placeholder 8"/>
          <p:cNvSpPr>
            <a:spLocks noGrp="1"/>
          </p:cNvSpPr>
          <p:nvPr>
            <p:ph idx="4294967295"/>
          </p:nvPr>
        </p:nvSpPr>
        <p:spPr>
          <a:xfrm>
            <a:off x="1371600" y="1905000"/>
            <a:ext cx="7772400" cy="4572000"/>
          </a:xfrm>
        </p:spPr>
        <p:txBody>
          <a:bodyPr/>
          <a:lstStyle/>
          <a:p>
            <a:endParaRPr lang="et-EE" b="1" i="1" dirty="0" smtClean="0"/>
          </a:p>
          <a:p>
            <a:endParaRPr lang="et-EE" dirty="0"/>
          </a:p>
        </p:txBody>
      </p:sp>
      <p:graphicFrame>
        <p:nvGraphicFramePr>
          <p:cNvPr id="10" name="Diagram 9"/>
          <p:cNvGraphicFramePr/>
          <p:nvPr/>
        </p:nvGraphicFramePr>
        <p:xfrm>
          <a:off x="1066800" y="1447800"/>
          <a:ext cx="76962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5-Point Star 10"/>
          <p:cNvSpPr/>
          <p:nvPr/>
        </p:nvSpPr>
        <p:spPr>
          <a:xfrm>
            <a:off x="3200400" y="3200400"/>
            <a:ext cx="3200400" cy="2362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solidFill>
                <a:srgbClr val="FF0000"/>
              </a:solidFill>
            </a:endParaRPr>
          </a:p>
        </p:txBody>
      </p:sp>
      <p:sp>
        <p:nvSpPr>
          <p:cNvPr id="12" name="Rectangle 11"/>
          <p:cNvSpPr/>
          <p:nvPr/>
        </p:nvSpPr>
        <p:spPr>
          <a:xfrm>
            <a:off x="3505200" y="3886200"/>
            <a:ext cx="2667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3200" b="1" dirty="0" smtClean="0"/>
              <a:t>APPRAISAL</a:t>
            </a:r>
            <a:endParaRPr lang="et-EE" sz="3200" b="1" dirty="0"/>
          </a:p>
        </p:txBody>
      </p:sp>
      <p:sp>
        <p:nvSpPr>
          <p:cNvPr id="13" name="Horizontal Scroll 12"/>
          <p:cNvSpPr/>
          <p:nvPr/>
        </p:nvSpPr>
        <p:spPr>
          <a:xfrm>
            <a:off x="4876800" y="1524000"/>
            <a:ext cx="2819400" cy="1033272"/>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2060"/>
                </a:solidFill>
              </a:rPr>
              <a:t>Proffesional  satandards </a:t>
            </a:r>
            <a:endParaRPr lang="en-US" b="1">
              <a:solidFill>
                <a:srgbClr val="002060"/>
              </a:solidFill>
            </a:endParaRPr>
          </a:p>
        </p:txBody>
      </p:sp>
      <p:sp>
        <p:nvSpPr>
          <p:cNvPr id="14" name="Horizontal Scroll 13"/>
          <p:cNvSpPr/>
          <p:nvPr/>
        </p:nvSpPr>
        <p:spPr>
          <a:xfrm>
            <a:off x="6324600" y="4038600"/>
            <a:ext cx="2819400" cy="1033272"/>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2060"/>
                </a:solidFill>
              </a:rPr>
              <a:t>Valuation satandards </a:t>
            </a:r>
            <a:endParaRPr lang="en-US" b="1">
              <a:solidFill>
                <a:srgbClr val="002060"/>
              </a:solidFill>
            </a:endParaRPr>
          </a:p>
        </p:txBody>
      </p:sp>
      <p:sp>
        <p:nvSpPr>
          <p:cNvPr id="15" name="Horizontal Scroll 14"/>
          <p:cNvSpPr/>
          <p:nvPr/>
        </p:nvSpPr>
        <p:spPr>
          <a:xfrm>
            <a:off x="381000" y="4038600"/>
            <a:ext cx="2819400" cy="1033272"/>
          </a:xfrm>
          <a:prstGeom prst="horizontalScrol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2060"/>
                </a:solidFill>
              </a:rPr>
              <a:t>Service satandards </a:t>
            </a:r>
            <a:endParaRPr lang="en-US" b="1">
              <a:solidFill>
                <a:srgbClr val="002060"/>
              </a:solidFill>
            </a:endParaRPr>
          </a:p>
        </p:txBody>
      </p:sp>
      <p:sp>
        <p:nvSpPr>
          <p:cNvPr id="19"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20"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1"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16</a:t>
            </a:fld>
            <a:endParaRPr lang="et-EE"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0"/>
            <a:ext cx="8763000" cy="914400"/>
          </a:xfrm>
        </p:spPr>
        <p:txBody>
          <a:bodyPr/>
          <a:lstStyle/>
          <a:p>
            <a:r>
              <a:rPr lang="en-US" sz="4800" b="1" dirty="0" smtClean="0">
                <a:solidFill>
                  <a:srgbClr val="66FF33"/>
                </a:solidFill>
              </a:rPr>
              <a:t>Different  applications</a:t>
            </a:r>
            <a:br>
              <a:rPr lang="en-US" sz="4800" b="1" dirty="0" smtClean="0">
                <a:solidFill>
                  <a:srgbClr val="66FF33"/>
                </a:solidFill>
              </a:rPr>
            </a:br>
            <a:endParaRPr lang="et-EE" sz="4800" b="1" dirty="0">
              <a:solidFill>
                <a:srgbClr val="66FF33"/>
              </a:solidFill>
            </a:endParaRPr>
          </a:p>
        </p:txBody>
      </p:sp>
      <p:sp>
        <p:nvSpPr>
          <p:cNvPr id="3" name="Sisu kohatäide 2"/>
          <p:cNvSpPr>
            <a:spLocks noGrp="1"/>
          </p:cNvSpPr>
          <p:nvPr>
            <p:ph idx="1"/>
          </p:nvPr>
        </p:nvSpPr>
        <p:spPr>
          <a:xfrm>
            <a:off x="914400" y="990600"/>
            <a:ext cx="7924800" cy="5334000"/>
          </a:xfrm>
        </p:spPr>
        <p:txBody>
          <a:bodyPr>
            <a:noAutofit/>
          </a:bodyPr>
          <a:lstStyle/>
          <a:p>
            <a:r>
              <a:rPr lang="en-GB" sz="3200" dirty="0" smtClean="0"/>
              <a:t>Who will influence the nature of </a:t>
            </a:r>
            <a:r>
              <a:rPr lang="en-US" sz="3200" dirty="0" smtClean="0"/>
              <a:t>recognition</a:t>
            </a:r>
            <a:r>
              <a:rPr lang="en-GB" sz="3200" dirty="0" smtClean="0"/>
              <a:t>?</a:t>
            </a:r>
            <a:endParaRPr lang="en-GB" sz="3200" dirty="0" smtClean="0"/>
          </a:p>
          <a:p>
            <a:r>
              <a:rPr lang="en-GB" sz="3200" dirty="0" smtClean="0"/>
              <a:t>Procedure  and the market diversification</a:t>
            </a:r>
          </a:p>
          <a:p>
            <a:pPr lvl="1"/>
            <a:r>
              <a:rPr lang="en-GB" sz="2800" dirty="0" smtClean="0"/>
              <a:t>Inside v.s. external valuation </a:t>
            </a:r>
          </a:p>
          <a:p>
            <a:pPr lvl="1"/>
            <a:r>
              <a:rPr lang="en-GB" sz="2800" dirty="0" smtClean="0"/>
              <a:t>Inside  valuation -  result based, qualification is  second rate</a:t>
            </a:r>
          </a:p>
          <a:p>
            <a:r>
              <a:rPr lang="en-GB" sz="3200" dirty="0" smtClean="0"/>
              <a:t>External valuation – market &amp; profession based, not oriented to the result</a:t>
            </a:r>
          </a:p>
          <a:p>
            <a:r>
              <a:rPr lang="en-GB" sz="3200" dirty="0" smtClean="0"/>
              <a:t>Gross border valuation – we go</a:t>
            </a:r>
            <a:r>
              <a:rPr lang="et-EE" sz="3200" dirty="0" smtClean="0"/>
              <a:t>, </a:t>
            </a:r>
            <a:r>
              <a:rPr lang="en-US" sz="3200" dirty="0" smtClean="0"/>
              <a:t>or</a:t>
            </a:r>
            <a:r>
              <a:rPr lang="en-GB" sz="3200" dirty="0" smtClean="0"/>
              <a:t> they come – how to manage?</a:t>
            </a:r>
            <a:endParaRPr lang="en-GB" sz="3200" dirty="0"/>
          </a:p>
        </p:txBody>
      </p:sp>
      <p:sp>
        <p:nvSpPr>
          <p:cNvPr id="7"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8"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9"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17</a:t>
            </a:fld>
            <a:endParaRPr lang="et-EE"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ealkiri 1"/>
          <p:cNvSpPr>
            <a:spLocks noGrp="1"/>
          </p:cNvSpPr>
          <p:nvPr>
            <p:ph type="title"/>
          </p:nvPr>
        </p:nvSpPr>
        <p:spPr>
          <a:xfrm>
            <a:off x="381000" y="0"/>
            <a:ext cx="8763000" cy="859536"/>
          </a:xfrm>
        </p:spPr>
        <p:txBody>
          <a:bodyPr/>
          <a:lstStyle/>
          <a:p>
            <a:r>
              <a:rPr lang="et-EE" sz="4800" b="1" dirty="0" err="1" smtClean="0">
                <a:solidFill>
                  <a:srgbClr val="66FF33"/>
                </a:solidFill>
              </a:rPr>
              <a:t>Triangula</a:t>
            </a:r>
            <a:r>
              <a:rPr lang="et-EE" sz="4800" b="1" dirty="0" smtClean="0">
                <a:solidFill>
                  <a:srgbClr val="66FF33"/>
                </a:solidFill>
              </a:rPr>
              <a:t> </a:t>
            </a:r>
            <a:r>
              <a:rPr lang="et-EE" sz="4800" b="1" dirty="0" err="1" smtClean="0">
                <a:solidFill>
                  <a:srgbClr val="66FF33"/>
                </a:solidFill>
              </a:rPr>
              <a:t>of</a:t>
            </a:r>
            <a:r>
              <a:rPr lang="et-EE" sz="4800" b="1" dirty="0" smtClean="0">
                <a:solidFill>
                  <a:srgbClr val="66FF33"/>
                </a:solidFill>
              </a:rPr>
              <a:t> </a:t>
            </a:r>
            <a:r>
              <a:rPr lang="et-EE" sz="4800" b="1" dirty="0" err="1" smtClean="0">
                <a:solidFill>
                  <a:srgbClr val="66FF33"/>
                </a:solidFill>
              </a:rPr>
              <a:t>hopes</a:t>
            </a:r>
            <a:r>
              <a:rPr lang="en-GB" sz="4800" b="1" dirty="0" smtClean="0">
                <a:solidFill>
                  <a:srgbClr val="66FF33"/>
                </a:solidFill>
              </a:rPr>
              <a:t> </a:t>
            </a:r>
            <a:r>
              <a:rPr lang="et-EE" sz="4800" b="1" dirty="0" err="1" smtClean="0">
                <a:solidFill>
                  <a:srgbClr val="66FF33"/>
                </a:solidFill>
              </a:rPr>
              <a:t>for</a:t>
            </a:r>
            <a:r>
              <a:rPr lang="et-EE" sz="4800" b="1" dirty="0" smtClean="0">
                <a:solidFill>
                  <a:srgbClr val="66FF33"/>
                </a:solidFill>
              </a:rPr>
              <a:t> </a:t>
            </a:r>
            <a:r>
              <a:rPr lang="et-EE" sz="4800" b="1" dirty="0" err="1" smtClean="0">
                <a:solidFill>
                  <a:srgbClr val="66FF33"/>
                </a:solidFill>
              </a:rPr>
              <a:t>appraisal</a:t>
            </a:r>
            <a:endParaRPr lang="en-US" sz="4800" b="1" dirty="0" smtClean="0">
              <a:solidFill>
                <a:srgbClr val="66FF33"/>
              </a:solidFill>
            </a:endParaRPr>
          </a:p>
        </p:txBody>
      </p:sp>
      <p:sp>
        <p:nvSpPr>
          <p:cNvPr id="9" name="Content Placeholder 8"/>
          <p:cNvSpPr>
            <a:spLocks noGrp="1"/>
          </p:cNvSpPr>
          <p:nvPr>
            <p:ph idx="4294967295"/>
          </p:nvPr>
        </p:nvSpPr>
        <p:spPr>
          <a:xfrm>
            <a:off x="1371600" y="1784350"/>
            <a:ext cx="7772400" cy="4572000"/>
          </a:xfrm>
        </p:spPr>
        <p:txBody>
          <a:bodyPr/>
          <a:lstStyle/>
          <a:p>
            <a:endParaRPr lang="et-EE" b="1" i="1" dirty="0" smtClean="0"/>
          </a:p>
          <a:p>
            <a:endParaRPr lang="et-EE" dirty="0"/>
          </a:p>
        </p:txBody>
      </p:sp>
      <p:graphicFrame>
        <p:nvGraphicFramePr>
          <p:cNvPr id="10" name="Diagram 9"/>
          <p:cNvGraphicFramePr/>
          <p:nvPr/>
        </p:nvGraphicFramePr>
        <p:xfrm>
          <a:off x="1066800" y="1676400"/>
          <a:ext cx="76962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own Ribbon 10"/>
          <p:cNvSpPr/>
          <p:nvPr/>
        </p:nvSpPr>
        <p:spPr>
          <a:xfrm>
            <a:off x="381000" y="1600200"/>
            <a:ext cx="3962400" cy="1146048"/>
          </a:xfrm>
          <a:prstGeom prst="ribbon">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Appraisal environment</a:t>
            </a:r>
            <a:endParaRPr lang="en-US" sz="2400" b="1" dirty="0">
              <a:solidFill>
                <a:srgbClr val="FF0000"/>
              </a:solidFill>
            </a:endParaRPr>
          </a:p>
        </p:txBody>
      </p:sp>
      <p:sp>
        <p:nvSpPr>
          <p:cNvPr id="12" name="Striped Right Arrow 11"/>
          <p:cNvSpPr/>
          <p:nvPr/>
        </p:nvSpPr>
        <p:spPr>
          <a:xfrm rot="19148357" flipH="1">
            <a:off x="5504064" y="1376875"/>
            <a:ext cx="2102282" cy="1326904"/>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smtClean="0">
                <a:solidFill>
                  <a:srgbClr val="FF0000"/>
                </a:solidFill>
              </a:rPr>
              <a:t>Appraisers approach</a:t>
            </a:r>
            <a:endParaRPr lang="en-US" sz="2000" b="1" dirty="0">
              <a:solidFill>
                <a:srgbClr val="FF0000"/>
              </a:solidFill>
            </a:endParaRPr>
          </a:p>
        </p:txBody>
      </p:sp>
      <p:sp>
        <p:nvSpPr>
          <p:cNvPr id="13" name="Striped Right Arrow 12"/>
          <p:cNvSpPr/>
          <p:nvPr/>
        </p:nvSpPr>
        <p:spPr>
          <a:xfrm rot="19156513" flipH="1">
            <a:off x="7104263" y="3434275"/>
            <a:ext cx="2102282" cy="1326904"/>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t-EE" sz="2000" b="1" dirty="0" err="1" smtClean="0">
                <a:solidFill>
                  <a:schemeClr val="accent3">
                    <a:lumMod val="50000"/>
                  </a:schemeClr>
                </a:solidFill>
              </a:rPr>
              <a:t>Owners</a:t>
            </a:r>
            <a:r>
              <a:rPr lang="en-US" sz="2000" b="1" dirty="0" smtClean="0">
                <a:solidFill>
                  <a:schemeClr val="accent3">
                    <a:lumMod val="50000"/>
                  </a:schemeClr>
                </a:solidFill>
              </a:rPr>
              <a:t> approach</a:t>
            </a:r>
            <a:endParaRPr lang="en-US" sz="2000" b="1" dirty="0">
              <a:solidFill>
                <a:schemeClr val="accent3">
                  <a:lumMod val="50000"/>
                </a:schemeClr>
              </a:solidFill>
            </a:endParaRPr>
          </a:p>
        </p:txBody>
      </p:sp>
      <p:sp>
        <p:nvSpPr>
          <p:cNvPr id="14" name="Striped Right Arrow 13"/>
          <p:cNvSpPr/>
          <p:nvPr/>
        </p:nvSpPr>
        <p:spPr>
          <a:xfrm rot="13088370" flipH="1" flipV="1">
            <a:off x="573714" y="3569209"/>
            <a:ext cx="2102282" cy="1373603"/>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smtClean="0">
                <a:solidFill>
                  <a:srgbClr val="0070C0"/>
                </a:solidFill>
              </a:rPr>
              <a:t>Users approach</a:t>
            </a:r>
            <a:endParaRPr lang="en-US" sz="2000" b="1" dirty="0">
              <a:solidFill>
                <a:srgbClr val="0070C0"/>
              </a:solidFill>
            </a:endParaRPr>
          </a:p>
        </p:txBody>
      </p:sp>
      <p:sp>
        <p:nvSpPr>
          <p:cNvPr id="18"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9"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0"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18</a:t>
            </a:fld>
            <a:endParaRPr lang="et-EE"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cstate="print"/>
          <a:srcRect/>
          <a:stretch>
            <a:fillRect/>
          </a:stretch>
        </p:blipFill>
        <p:spPr bwMode="auto">
          <a:xfrm>
            <a:off x="228600" y="0"/>
            <a:ext cx="10744200" cy="6858000"/>
          </a:xfrm>
          <a:prstGeom prst="rect">
            <a:avLst/>
          </a:prstGeom>
          <a:noFill/>
          <a:ln w="9525">
            <a:noFill/>
            <a:miter lim="800000"/>
            <a:headEnd/>
            <a:tailEnd/>
          </a:ln>
          <a:effectLst/>
        </p:spPr>
      </p:pic>
      <p:sp>
        <p:nvSpPr>
          <p:cNvPr id="2" name="Title 1"/>
          <p:cNvSpPr>
            <a:spLocks noGrp="1"/>
          </p:cNvSpPr>
          <p:nvPr>
            <p:ph type="title"/>
          </p:nvPr>
        </p:nvSpPr>
        <p:spPr>
          <a:xfrm>
            <a:off x="304800" y="0"/>
            <a:ext cx="10591800" cy="914400"/>
          </a:xfrm>
        </p:spPr>
        <p:txBody>
          <a:bodyPr/>
          <a:lstStyle/>
          <a:p>
            <a:r>
              <a:rPr lang="en-US" sz="4800" b="1" dirty="0" smtClean="0">
                <a:solidFill>
                  <a:srgbClr val="00FF00"/>
                </a:solidFill>
                <a:latin typeface="Arial" pitchFamily="34" charset="0"/>
                <a:cs typeface="Arial" pitchFamily="34" charset="0"/>
              </a:rPr>
              <a:t>Who are interested in?</a:t>
            </a:r>
            <a:endParaRPr lang="en-US" sz="4800" b="1" dirty="0">
              <a:solidFill>
                <a:srgbClr val="00FF00"/>
              </a:solidFill>
              <a:latin typeface="Arial" pitchFamily="34" charset="0"/>
              <a:cs typeface="Arial" pitchFamily="34" charset="0"/>
            </a:endParaRPr>
          </a:p>
        </p:txBody>
      </p:sp>
      <p:grpSp>
        <p:nvGrpSpPr>
          <p:cNvPr id="3" name="Group 2"/>
          <p:cNvGrpSpPr/>
          <p:nvPr/>
        </p:nvGrpSpPr>
        <p:grpSpPr>
          <a:xfrm>
            <a:off x="381000" y="6008915"/>
            <a:ext cx="8763000" cy="849085"/>
            <a:chOff x="0" y="5094514"/>
            <a:chExt cx="8763000" cy="849085"/>
          </a:xfrm>
        </p:grpSpPr>
        <p:sp>
          <p:nvSpPr>
            <p:cNvPr id="4" name="Trapezoid 3"/>
            <p:cNvSpPr/>
            <p:nvPr/>
          </p:nvSpPr>
          <p:spPr>
            <a:xfrm>
              <a:off x="0" y="5094514"/>
              <a:ext cx="8763000" cy="849085"/>
            </a:xfrm>
            <a:prstGeom prst="trapezoid">
              <a:avLst>
                <a:gd name="adj" fmla="val 73718"/>
              </a:avLst>
            </a:prstGeom>
          </p:spPr>
          <p:style>
            <a:lnRef idx="2">
              <a:schemeClr val="accent3">
                <a:shade val="50000"/>
              </a:schemeClr>
            </a:lnRef>
            <a:fillRef idx="1">
              <a:schemeClr val="accent3"/>
            </a:fillRef>
            <a:effectRef idx="0">
              <a:schemeClr val="accent3"/>
            </a:effectRef>
            <a:fontRef idx="minor">
              <a:schemeClr val="lt1"/>
            </a:fontRef>
          </p:style>
        </p:sp>
        <p:sp>
          <p:nvSpPr>
            <p:cNvPr id="5" name="Trapezoid 4"/>
            <p:cNvSpPr/>
            <p:nvPr/>
          </p:nvSpPr>
          <p:spPr>
            <a:xfrm>
              <a:off x="1533524" y="5094514"/>
              <a:ext cx="5695950" cy="849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smtClean="0">
                  <a:solidFill>
                    <a:srgbClr val="FF0000"/>
                  </a:solidFill>
                </a:rPr>
                <a:t>First time buyers</a:t>
              </a:r>
              <a:endParaRPr lang="en-US" sz="2700" b="1" kern="1200">
                <a:solidFill>
                  <a:srgbClr val="FF0000"/>
                </a:solidFill>
              </a:endParaRPr>
            </a:p>
          </p:txBody>
        </p:sp>
      </p:grpSp>
      <p:grpSp>
        <p:nvGrpSpPr>
          <p:cNvPr id="6" name="Group 5"/>
          <p:cNvGrpSpPr/>
          <p:nvPr/>
        </p:nvGrpSpPr>
        <p:grpSpPr>
          <a:xfrm>
            <a:off x="990600" y="5170715"/>
            <a:ext cx="7511142" cy="849085"/>
            <a:chOff x="625928" y="4245428"/>
            <a:chExt cx="7511142" cy="849085"/>
          </a:xfrm>
        </p:grpSpPr>
        <p:sp>
          <p:nvSpPr>
            <p:cNvPr id="7" name="Trapezoid 6"/>
            <p:cNvSpPr/>
            <p:nvPr/>
          </p:nvSpPr>
          <p:spPr>
            <a:xfrm>
              <a:off x="625928" y="4245428"/>
              <a:ext cx="7511142" cy="849085"/>
            </a:xfrm>
            <a:prstGeom prst="trapezoid">
              <a:avLst>
                <a:gd name="adj" fmla="val 73718"/>
              </a:avLst>
            </a:prstGeom>
          </p:spPr>
          <p:style>
            <a:lnRef idx="2">
              <a:schemeClr val="lt1">
                <a:hueOff val="0"/>
                <a:satOff val="0"/>
                <a:lumOff val="0"/>
                <a:alphaOff val="0"/>
              </a:schemeClr>
            </a:lnRef>
            <a:fillRef idx="1">
              <a:schemeClr val="accent2">
                <a:hueOff val="-14438182"/>
                <a:satOff val="13047"/>
                <a:lumOff val="1473"/>
                <a:alphaOff val="0"/>
              </a:schemeClr>
            </a:fillRef>
            <a:effectRef idx="0">
              <a:schemeClr val="accent2">
                <a:hueOff val="-14438182"/>
                <a:satOff val="13047"/>
                <a:lumOff val="1473"/>
                <a:alphaOff val="0"/>
              </a:schemeClr>
            </a:effectRef>
            <a:fontRef idx="minor">
              <a:schemeClr val="lt1"/>
            </a:fontRef>
          </p:style>
        </p:sp>
        <p:sp>
          <p:nvSpPr>
            <p:cNvPr id="8" name="Trapezoid 4"/>
            <p:cNvSpPr/>
            <p:nvPr/>
          </p:nvSpPr>
          <p:spPr>
            <a:xfrm>
              <a:off x="1940378" y="4245428"/>
              <a:ext cx="4882242" cy="849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smtClean="0">
                  <a:solidFill>
                    <a:srgbClr val="002060"/>
                  </a:solidFill>
                </a:rPr>
                <a:t>Second time buyers</a:t>
              </a:r>
              <a:endParaRPr lang="en-US" sz="2700" b="1" kern="1200">
                <a:solidFill>
                  <a:srgbClr val="002060"/>
                </a:solidFill>
              </a:endParaRPr>
            </a:p>
          </p:txBody>
        </p:sp>
      </p:grpSp>
      <p:grpSp>
        <p:nvGrpSpPr>
          <p:cNvPr id="9" name="Group 14"/>
          <p:cNvGrpSpPr/>
          <p:nvPr/>
        </p:nvGrpSpPr>
        <p:grpSpPr>
          <a:xfrm>
            <a:off x="1600200" y="4332515"/>
            <a:ext cx="6259285" cy="849085"/>
            <a:chOff x="1251857" y="3396342"/>
            <a:chExt cx="6259285" cy="849085"/>
          </a:xfrm>
        </p:grpSpPr>
        <p:sp>
          <p:nvSpPr>
            <p:cNvPr id="16" name="Trapezoid 15"/>
            <p:cNvSpPr/>
            <p:nvPr/>
          </p:nvSpPr>
          <p:spPr>
            <a:xfrm>
              <a:off x="1251857" y="3396342"/>
              <a:ext cx="6259285" cy="849085"/>
            </a:xfrm>
            <a:prstGeom prst="trapezoid">
              <a:avLst>
                <a:gd name="adj" fmla="val 73718"/>
              </a:avLst>
            </a:prstGeom>
          </p:spPr>
          <p:style>
            <a:lnRef idx="2">
              <a:schemeClr val="lt1">
                <a:hueOff val="0"/>
                <a:satOff val="0"/>
                <a:lumOff val="0"/>
                <a:alphaOff val="0"/>
              </a:schemeClr>
            </a:lnRef>
            <a:fillRef idx="1">
              <a:schemeClr val="accent2">
                <a:hueOff val="-11550546"/>
                <a:satOff val="10438"/>
                <a:lumOff val="1179"/>
                <a:alphaOff val="0"/>
              </a:schemeClr>
            </a:fillRef>
            <a:effectRef idx="0">
              <a:schemeClr val="accent2">
                <a:hueOff val="-11550546"/>
                <a:satOff val="10438"/>
                <a:lumOff val="1179"/>
                <a:alphaOff val="0"/>
              </a:schemeClr>
            </a:effectRef>
            <a:fontRef idx="minor">
              <a:schemeClr val="lt1"/>
            </a:fontRef>
          </p:style>
        </p:sp>
        <p:sp>
          <p:nvSpPr>
            <p:cNvPr id="17" name="Trapezoid 4"/>
            <p:cNvSpPr/>
            <p:nvPr/>
          </p:nvSpPr>
          <p:spPr>
            <a:xfrm>
              <a:off x="2347232" y="3396342"/>
              <a:ext cx="4068535" cy="849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smtClean="0">
                  <a:solidFill>
                    <a:srgbClr val="C00000"/>
                  </a:solidFill>
                </a:rPr>
                <a:t>Speculators &amp; agents</a:t>
              </a:r>
              <a:endParaRPr lang="en-US" sz="2700" b="1" kern="1200">
                <a:solidFill>
                  <a:srgbClr val="C00000"/>
                </a:solidFill>
              </a:endParaRPr>
            </a:p>
          </p:txBody>
        </p:sp>
      </p:grpSp>
      <p:grpSp>
        <p:nvGrpSpPr>
          <p:cNvPr id="10" name="Group 17"/>
          <p:cNvGrpSpPr/>
          <p:nvPr/>
        </p:nvGrpSpPr>
        <p:grpSpPr>
          <a:xfrm>
            <a:off x="2209800" y="3494315"/>
            <a:ext cx="5007428" cy="849085"/>
            <a:chOff x="1877785" y="2547257"/>
            <a:chExt cx="5007428" cy="849085"/>
          </a:xfrm>
        </p:grpSpPr>
        <p:sp>
          <p:nvSpPr>
            <p:cNvPr id="19" name="Trapezoid 18"/>
            <p:cNvSpPr/>
            <p:nvPr/>
          </p:nvSpPr>
          <p:spPr>
            <a:xfrm>
              <a:off x="1877785" y="2547257"/>
              <a:ext cx="5007428" cy="849085"/>
            </a:xfrm>
            <a:prstGeom prst="trapezoid">
              <a:avLst>
                <a:gd name="adj" fmla="val 73718"/>
              </a:avLst>
            </a:prstGeom>
          </p:spPr>
          <p:style>
            <a:lnRef idx="2">
              <a:schemeClr val="lt1">
                <a:hueOff val="0"/>
                <a:satOff val="0"/>
                <a:lumOff val="0"/>
                <a:alphaOff val="0"/>
              </a:schemeClr>
            </a:lnRef>
            <a:fillRef idx="1">
              <a:schemeClr val="accent2">
                <a:hueOff val="-8662909"/>
                <a:satOff val="7828"/>
                <a:lumOff val="884"/>
                <a:alphaOff val="0"/>
              </a:schemeClr>
            </a:fillRef>
            <a:effectRef idx="0">
              <a:schemeClr val="accent2">
                <a:hueOff val="-8662909"/>
                <a:satOff val="7828"/>
                <a:lumOff val="884"/>
                <a:alphaOff val="0"/>
              </a:schemeClr>
            </a:effectRef>
            <a:fontRef idx="minor">
              <a:schemeClr val="lt1"/>
            </a:fontRef>
          </p:style>
        </p:sp>
        <p:sp>
          <p:nvSpPr>
            <p:cNvPr id="20" name="Trapezoid 4"/>
            <p:cNvSpPr/>
            <p:nvPr/>
          </p:nvSpPr>
          <p:spPr>
            <a:xfrm>
              <a:off x="2754085" y="2547257"/>
              <a:ext cx="3254828" cy="849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smtClean="0">
                  <a:solidFill>
                    <a:srgbClr val="002060"/>
                  </a:solidFill>
                </a:rPr>
                <a:t>Real estate brokers</a:t>
              </a:r>
              <a:endParaRPr lang="en-US" sz="2700" b="1" kern="1200">
                <a:solidFill>
                  <a:srgbClr val="002060"/>
                </a:solidFill>
              </a:endParaRPr>
            </a:p>
          </p:txBody>
        </p:sp>
      </p:grpSp>
      <p:grpSp>
        <p:nvGrpSpPr>
          <p:cNvPr id="11" name="Group 20"/>
          <p:cNvGrpSpPr/>
          <p:nvPr/>
        </p:nvGrpSpPr>
        <p:grpSpPr>
          <a:xfrm>
            <a:off x="2819400" y="2656115"/>
            <a:ext cx="3755571" cy="849085"/>
            <a:chOff x="2503714" y="1698171"/>
            <a:chExt cx="3755571" cy="849085"/>
          </a:xfrm>
        </p:grpSpPr>
        <p:sp>
          <p:nvSpPr>
            <p:cNvPr id="22" name="Trapezoid 21"/>
            <p:cNvSpPr/>
            <p:nvPr/>
          </p:nvSpPr>
          <p:spPr>
            <a:xfrm>
              <a:off x="2503714" y="1698171"/>
              <a:ext cx="3755571" cy="849085"/>
            </a:xfrm>
            <a:prstGeom prst="trapezoid">
              <a:avLst>
                <a:gd name="adj" fmla="val 73718"/>
              </a:avLst>
            </a:prstGeom>
          </p:spPr>
          <p:style>
            <a:lnRef idx="2">
              <a:schemeClr val="lt1">
                <a:hueOff val="0"/>
                <a:satOff val="0"/>
                <a:lumOff val="0"/>
                <a:alphaOff val="0"/>
              </a:schemeClr>
            </a:lnRef>
            <a:fillRef idx="1">
              <a:schemeClr val="accent2">
                <a:hueOff val="-5775273"/>
                <a:satOff val="5219"/>
                <a:lumOff val="589"/>
                <a:alphaOff val="0"/>
              </a:schemeClr>
            </a:fillRef>
            <a:effectRef idx="0">
              <a:schemeClr val="accent2">
                <a:hueOff val="-5775273"/>
                <a:satOff val="5219"/>
                <a:lumOff val="589"/>
                <a:alphaOff val="0"/>
              </a:schemeClr>
            </a:effectRef>
            <a:fontRef idx="minor">
              <a:schemeClr val="lt1"/>
            </a:fontRef>
          </p:style>
        </p:sp>
        <p:sp>
          <p:nvSpPr>
            <p:cNvPr id="23" name="Trapezoid 4"/>
            <p:cNvSpPr/>
            <p:nvPr/>
          </p:nvSpPr>
          <p:spPr>
            <a:xfrm>
              <a:off x="3160939" y="1698171"/>
              <a:ext cx="2441121" cy="849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smtClean="0"/>
                <a:t>RE developers</a:t>
              </a:r>
              <a:endParaRPr lang="en-US" sz="2700" b="1" kern="1200"/>
            </a:p>
          </p:txBody>
        </p:sp>
      </p:grpSp>
      <p:grpSp>
        <p:nvGrpSpPr>
          <p:cNvPr id="12" name="Group 23"/>
          <p:cNvGrpSpPr/>
          <p:nvPr/>
        </p:nvGrpSpPr>
        <p:grpSpPr>
          <a:xfrm>
            <a:off x="3429000" y="1817915"/>
            <a:ext cx="2503714" cy="849085"/>
            <a:chOff x="3129642" y="849085"/>
            <a:chExt cx="2503714" cy="849085"/>
          </a:xfrm>
        </p:grpSpPr>
        <p:sp>
          <p:nvSpPr>
            <p:cNvPr id="25" name="Trapezoid 24"/>
            <p:cNvSpPr/>
            <p:nvPr/>
          </p:nvSpPr>
          <p:spPr>
            <a:xfrm>
              <a:off x="3129642" y="849085"/>
              <a:ext cx="2503714" cy="849085"/>
            </a:xfrm>
            <a:prstGeom prst="trapezoid">
              <a:avLst>
                <a:gd name="adj" fmla="val 73718"/>
              </a:avLst>
            </a:prstGeom>
          </p:spPr>
          <p:style>
            <a:lnRef idx="2">
              <a:schemeClr val="lt1">
                <a:hueOff val="0"/>
                <a:satOff val="0"/>
                <a:lumOff val="0"/>
                <a:alphaOff val="0"/>
              </a:schemeClr>
            </a:lnRef>
            <a:fillRef idx="1">
              <a:schemeClr val="accent2">
                <a:hueOff val="-2887636"/>
                <a:satOff val="2609"/>
                <a:lumOff val="295"/>
                <a:alphaOff val="0"/>
              </a:schemeClr>
            </a:fillRef>
            <a:effectRef idx="0">
              <a:schemeClr val="accent2">
                <a:hueOff val="-2887636"/>
                <a:satOff val="2609"/>
                <a:lumOff val="295"/>
                <a:alphaOff val="0"/>
              </a:schemeClr>
            </a:effectRef>
            <a:fontRef idx="minor">
              <a:schemeClr val="lt1"/>
            </a:fontRef>
          </p:style>
        </p:sp>
        <p:sp>
          <p:nvSpPr>
            <p:cNvPr id="26" name="Trapezoid 4"/>
            <p:cNvSpPr/>
            <p:nvPr/>
          </p:nvSpPr>
          <p:spPr>
            <a:xfrm>
              <a:off x="3567792" y="849085"/>
              <a:ext cx="1627414" cy="849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smtClean="0">
                  <a:solidFill>
                    <a:schemeClr val="tx1">
                      <a:lumMod val="85000"/>
                    </a:schemeClr>
                  </a:solidFill>
                </a:rPr>
                <a:t>Press</a:t>
              </a:r>
              <a:endParaRPr lang="en-US" sz="2700" b="1" kern="1200">
                <a:solidFill>
                  <a:schemeClr val="tx1">
                    <a:lumMod val="85000"/>
                  </a:schemeClr>
                </a:solidFill>
              </a:endParaRPr>
            </a:p>
          </p:txBody>
        </p:sp>
      </p:grpSp>
      <p:grpSp>
        <p:nvGrpSpPr>
          <p:cNvPr id="13" name="Group 26"/>
          <p:cNvGrpSpPr/>
          <p:nvPr/>
        </p:nvGrpSpPr>
        <p:grpSpPr>
          <a:xfrm>
            <a:off x="4038600" y="990600"/>
            <a:ext cx="1251857" cy="849085"/>
            <a:chOff x="3755571" y="0"/>
            <a:chExt cx="1251857" cy="849085"/>
          </a:xfrm>
        </p:grpSpPr>
        <p:sp>
          <p:nvSpPr>
            <p:cNvPr id="28" name="Trapezoid 27"/>
            <p:cNvSpPr/>
            <p:nvPr/>
          </p:nvSpPr>
          <p:spPr>
            <a:xfrm>
              <a:off x="3755571" y="0"/>
              <a:ext cx="1251857" cy="849085"/>
            </a:xfrm>
            <a:prstGeom prst="trapezoid">
              <a:avLst>
                <a:gd name="adj" fmla="val 73718"/>
              </a:avLst>
            </a:prstGeom>
            <a:solidFill>
              <a:srgbClr val="FF0000"/>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Trapezoid 4"/>
            <p:cNvSpPr/>
            <p:nvPr/>
          </p:nvSpPr>
          <p:spPr>
            <a:xfrm>
              <a:off x="3755571" y="0"/>
              <a:ext cx="1251857" cy="8490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t-EE" sz="2700" kern="1200"/>
            </a:p>
          </p:txBody>
        </p:sp>
      </p:grpSp>
      <p:sp>
        <p:nvSpPr>
          <p:cNvPr id="30" name="Rectangle 29"/>
          <p:cNvSpPr/>
          <p:nvPr/>
        </p:nvSpPr>
        <p:spPr>
          <a:xfrm>
            <a:off x="2819400" y="979715"/>
            <a:ext cx="3810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Government &amp; banks </a:t>
            </a:r>
            <a:endParaRPr lang="en-US" sz="2800" b="1"/>
          </a:p>
        </p:txBody>
      </p:sp>
      <p:sp>
        <p:nvSpPr>
          <p:cNvPr id="31" name="Down Arrow 30"/>
          <p:cNvSpPr/>
          <p:nvPr/>
        </p:nvSpPr>
        <p:spPr>
          <a:xfrm rot="10800000">
            <a:off x="7086600" y="990600"/>
            <a:ext cx="1828800" cy="21976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002060"/>
                </a:solidFill>
              </a:rPr>
              <a:t>Influence is expanding</a:t>
            </a:r>
            <a:endParaRPr lang="en-US" sz="2400" b="1" dirty="0">
              <a:solidFill>
                <a:srgbClr val="002060"/>
              </a:solidFill>
            </a:endParaRPr>
          </a:p>
        </p:txBody>
      </p:sp>
      <p:sp>
        <p:nvSpPr>
          <p:cNvPr id="32" name="Up Arrow 31"/>
          <p:cNvSpPr/>
          <p:nvPr/>
        </p:nvSpPr>
        <p:spPr>
          <a:xfrm>
            <a:off x="381000" y="1676400"/>
            <a:ext cx="1905000" cy="2273808"/>
          </a:xfrm>
          <a:prstGeom prst="up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002060"/>
                </a:solidFill>
              </a:rPr>
              <a:t>Multiplicity is falling</a:t>
            </a:r>
            <a:endParaRPr lang="en-US" sz="2400" b="1" dirty="0">
              <a:solidFill>
                <a:srgbClr val="002060"/>
              </a:solidFill>
            </a:endParaRPr>
          </a:p>
        </p:txBody>
      </p:sp>
      <p:sp>
        <p:nvSpPr>
          <p:cNvPr id="33" name="Lint ülaltvaates 32"/>
          <p:cNvSpPr/>
          <p:nvPr/>
        </p:nvSpPr>
        <p:spPr>
          <a:xfrm>
            <a:off x="533400" y="2362200"/>
            <a:ext cx="9144000" cy="3810000"/>
          </a:xfrm>
          <a:prstGeom prst="ribbon">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800" b="1" dirty="0" err="1" smtClean="0">
                <a:solidFill>
                  <a:schemeClr val="tx1"/>
                </a:solidFill>
              </a:rPr>
              <a:t>Estonina</a:t>
            </a:r>
            <a:r>
              <a:rPr lang="et-EE" sz="2800" b="1" dirty="0" smtClean="0">
                <a:solidFill>
                  <a:schemeClr val="tx1"/>
                </a:solidFill>
              </a:rPr>
              <a:t> </a:t>
            </a:r>
            <a:r>
              <a:rPr lang="et-EE" sz="2800" b="1" dirty="0" err="1" smtClean="0">
                <a:solidFill>
                  <a:schemeClr val="tx1"/>
                </a:solidFill>
              </a:rPr>
              <a:t>experience</a:t>
            </a:r>
            <a:r>
              <a:rPr lang="et-EE" sz="2800" b="1" dirty="0" smtClean="0">
                <a:solidFill>
                  <a:schemeClr val="tx1"/>
                </a:solidFill>
              </a:rPr>
              <a:t> </a:t>
            </a:r>
          </a:p>
          <a:p>
            <a:pPr algn="ctr"/>
            <a:r>
              <a:rPr lang="et-EE" sz="2800" b="1" dirty="0" err="1" smtClean="0">
                <a:solidFill>
                  <a:schemeClr val="tx1"/>
                </a:solidFill>
              </a:rPr>
              <a:t>first</a:t>
            </a:r>
            <a:r>
              <a:rPr lang="et-EE" sz="2800" b="1" dirty="0" smtClean="0">
                <a:solidFill>
                  <a:schemeClr val="tx1"/>
                </a:solidFill>
              </a:rPr>
              <a:t> </a:t>
            </a:r>
            <a:r>
              <a:rPr lang="et-EE" sz="2800" b="1" dirty="0" err="1" smtClean="0">
                <a:solidFill>
                  <a:schemeClr val="tx1"/>
                </a:solidFill>
              </a:rPr>
              <a:t>time</a:t>
            </a:r>
            <a:r>
              <a:rPr lang="et-EE" sz="2800" b="1" dirty="0" smtClean="0">
                <a:solidFill>
                  <a:schemeClr val="tx1"/>
                </a:solidFill>
              </a:rPr>
              <a:t> </a:t>
            </a:r>
            <a:r>
              <a:rPr lang="et-EE" sz="2800" b="1" dirty="0" err="1" smtClean="0">
                <a:solidFill>
                  <a:schemeClr val="tx1"/>
                </a:solidFill>
              </a:rPr>
              <a:t>buyer</a:t>
            </a:r>
            <a:r>
              <a:rPr lang="et-EE" sz="2800" b="1" dirty="0" smtClean="0">
                <a:solidFill>
                  <a:schemeClr val="tx1"/>
                </a:solidFill>
              </a:rPr>
              <a:t>  ≠ </a:t>
            </a:r>
            <a:r>
              <a:rPr lang="et-EE" sz="2800" b="1" dirty="0" err="1" smtClean="0">
                <a:solidFill>
                  <a:schemeClr val="tx1"/>
                </a:solidFill>
              </a:rPr>
              <a:t>prime</a:t>
            </a:r>
            <a:r>
              <a:rPr lang="et-EE" sz="2800" b="1" dirty="0" smtClean="0">
                <a:solidFill>
                  <a:schemeClr val="tx1"/>
                </a:solidFill>
              </a:rPr>
              <a:t> market</a:t>
            </a:r>
          </a:p>
          <a:p>
            <a:pPr algn="ctr"/>
            <a:r>
              <a:rPr lang="et-EE" sz="2800" b="1" dirty="0" err="1" smtClean="0">
                <a:solidFill>
                  <a:schemeClr val="tx1"/>
                </a:solidFill>
              </a:rPr>
              <a:t>second</a:t>
            </a:r>
            <a:r>
              <a:rPr lang="et-EE" sz="2800" b="1" dirty="0" smtClean="0">
                <a:solidFill>
                  <a:schemeClr val="tx1"/>
                </a:solidFill>
              </a:rPr>
              <a:t> </a:t>
            </a:r>
            <a:r>
              <a:rPr lang="et-EE" sz="2800" b="1" dirty="0" err="1" smtClean="0">
                <a:solidFill>
                  <a:schemeClr val="tx1"/>
                </a:solidFill>
              </a:rPr>
              <a:t>time</a:t>
            </a:r>
            <a:r>
              <a:rPr lang="et-EE" sz="2800" b="1" dirty="0" smtClean="0">
                <a:solidFill>
                  <a:schemeClr val="tx1"/>
                </a:solidFill>
              </a:rPr>
              <a:t> </a:t>
            </a:r>
            <a:r>
              <a:rPr lang="et-EE" sz="2800" b="1" dirty="0" err="1" smtClean="0">
                <a:solidFill>
                  <a:schemeClr val="tx1"/>
                </a:solidFill>
              </a:rPr>
              <a:t>buyer</a:t>
            </a:r>
            <a:r>
              <a:rPr lang="et-EE" sz="2800" b="1" dirty="0" smtClean="0">
                <a:solidFill>
                  <a:schemeClr val="tx1"/>
                </a:solidFill>
              </a:rPr>
              <a:t> ≠ </a:t>
            </a:r>
            <a:r>
              <a:rPr lang="et-EE" sz="2800" b="1" dirty="0" err="1" smtClean="0">
                <a:solidFill>
                  <a:schemeClr val="tx1"/>
                </a:solidFill>
              </a:rPr>
              <a:t>secondary</a:t>
            </a:r>
            <a:r>
              <a:rPr lang="et-EE" sz="2800" b="1" dirty="0" smtClean="0">
                <a:solidFill>
                  <a:schemeClr val="tx1"/>
                </a:solidFill>
              </a:rPr>
              <a:t> market  </a:t>
            </a:r>
            <a:endParaRPr lang="et-EE" sz="2800" b="1" dirty="0">
              <a:solidFill>
                <a:schemeClr val="tx1"/>
              </a:solidFill>
            </a:endParaRPr>
          </a:p>
        </p:txBody>
      </p:sp>
      <p:sp>
        <p:nvSpPr>
          <p:cNvPr id="38"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39"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40"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19</a:t>
            </a:fld>
            <a:endParaRPr lang="et-E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linds(horizontal)">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checkerboard(across)">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heckerboard(across)">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2"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ox(in)">
                                      <p:cBhvr>
                                        <p:cTn id="75" dur="5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heel(4)">
                                      <p:cBhvr>
                                        <p:cTn id="80"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0" grpId="0"/>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a:xfrm>
            <a:off x="533400" y="228600"/>
            <a:ext cx="8382000" cy="6248400"/>
          </a:xfrm>
        </p:spPr>
        <p:txBody>
          <a:bodyPr>
            <a:normAutofit fontScale="70000" lnSpcReduction="20000"/>
          </a:bodyPr>
          <a:lstStyle/>
          <a:p>
            <a:r>
              <a:rPr lang="en-GB" b="1" dirty="0" smtClean="0"/>
              <a:t>Abstract</a:t>
            </a:r>
            <a:endParaRPr lang="et-EE" dirty="0" smtClean="0"/>
          </a:p>
          <a:p>
            <a:r>
              <a:rPr lang="en-GB" dirty="0" smtClean="0"/>
              <a:t>Real estate appraisal, basically its results are strongly linked with qualification of appraisers involved in of the valuation procedure. Trough a description of the valuers qualification foundation based on the academically curriculum, on the professional experience and ongoing educational development - LLL, we arrive to the professional approval. Solving the question asked a decade ago by Barry Gilbertson: Is a real estate appraisal an art or a science? , we are returning to the other founding question: What are the items, in modern approach a staff that helps to valuers to pass the recognition. In this case are existing two firstly different ways of recognition procedure, the national and international one. The nature of valuer’s qualification and its more sophisticated and detailed analyze bring us to conclusion that over the border as a recognition will move only a science, while qualification and its applications are country based arts. Finally it is evidential that the changes of qualification processes must take into account the both directions, the art and the science, and follow in this case the both mainstreams national and international that are linked with EU development, which turn the different dynamic into one, overall mutual process.  </a:t>
            </a:r>
            <a:endParaRPr lang="et-EE" dirty="0" smtClean="0"/>
          </a:p>
          <a:p>
            <a:r>
              <a:rPr lang="en-GB" smtClean="0"/>
              <a:t> </a:t>
            </a:r>
            <a:r>
              <a:rPr lang="en-GB" i="1" smtClean="0"/>
              <a:t>Keywords</a:t>
            </a:r>
            <a:r>
              <a:rPr lang="en-GB" i="1" dirty="0" smtClean="0"/>
              <a:t>: </a:t>
            </a:r>
            <a:r>
              <a:rPr lang="lv-LV" i="1" dirty="0" smtClean="0"/>
              <a:t>recognition, of valuers’ qualification, LLL; certification </a:t>
            </a:r>
            <a:endParaRPr lang="et-EE" dirty="0" smtClean="0"/>
          </a:p>
          <a:p>
            <a:endParaRPr lang="et-EE" dirty="0"/>
          </a:p>
        </p:txBody>
      </p:sp>
      <p:sp>
        <p:nvSpPr>
          <p:cNvPr id="4" name="Kuupäeva kohatäide 3"/>
          <p:cNvSpPr>
            <a:spLocks noGrp="1"/>
          </p:cNvSpPr>
          <p:nvPr>
            <p:ph type="dt" sz="half" idx="10"/>
          </p:nvPr>
        </p:nvSpPr>
        <p:spPr>
          <a:xfrm>
            <a:off x="6400800" y="6492875"/>
            <a:ext cx="2133600" cy="365125"/>
          </a:xfrm>
        </p:spPr>
        <p:txBody>
          <a:bodyPr/>
          <a:lstStyle/>
          <a:p>
            <a:r>
              <a:rPr lang="et-EE" sz="1200" b="1" dirty="0" smtClean="0"/>
              <a:t>14-16.06.2012</a:t>
            </a:r>
            <a:endParaRPr lang="et-EE" sz="1200" b="1" dirty="0"/>
          </a:p>
        </p:txBody>
      </p:sp>
      <p:sp>
        <p:nvSpPr>
          <p:cNvPr id="5" name="Jaluse kohatäide 4"/>
          <p:cNvSpPr>
            <a:spLocks noGrp="1"/>
          </p:cNvSpPr>
          <p:nvPr>
            <p:ph type="ftr" sz="quarter" idx="11"/>
          </p:nvPr>
        </p:nvSpPr>
        <p:spPr>
          <a:xfrm>
            <a:off x="381000" y="6484234"/>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a:t>
            </a:r>
            <a:r>
              <a:rPr lang="en-US" sz="1200" b="1" dirty="0" err="1" smtClean="0"/>
              <a:t>recognation</a:t>
            </a:r>
            <a:r>
              <a:rPr lang="en-US" sz="1200" b="1" dirty="0" smtClean="0"/>
              <a:t> of valuers’ qualification</a:t>
            </a:r>
            <a:endParaRPr lang="en-US" sz="1200" b="1" dirty="0"/>
          </a:p>
        </p:txBody>
      </p:sp>
      <p:sp>
        <p:nvSpPr>
          <p:cNvPr id="6" name="Slaidinumbri kohatäide 5"/>
          <p:cNvSpPr>
            <a:spLocks noGrp="1"/>
          </p:cNvSpPr>
          <p:nvPr>
            <p:ph type="sldNum" sz="quarter" idx="12"/>
          </p:nvPr>
        </p:nvSpPr>
        <p:spPr>
          <a:xfrm>
            <a:off x="8686800" y="6484234"/>
            <a:ext cx="457200" cy="365125"/>
          </a:xfrm>
        </p:spPr>
        <p:txBody>
          <a:bodyPr/>
          <a:lstStyle/>
          <a:p>
            <a:fld id="{427650CF-7B6C-461A-A1C1-31222103A3B1}" type="slidenum">
              <a:rPr lang="et-EE" b="1" smtClean="0"/>
              <a:pPr/>
              <a:t>2</a:t>
            </a:fld>
            <a:endParaRPr lang="et-EE"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alkiri 6"/>
          <p:cNvSpPr>
            <a:spLocks noGrp="1"/>
          </p:cNvSpPr>
          <p:nvPr>
            <p:ph type="title"/>
          </p:nvPr>
        </p:nvSpPr>
        <p:spPr>
          <a:xfrm>
            <a:off x="381000" y="0"/>
            <a:ext cx="8763000" cy="914400"/>
          </a:xfrm>
        </p:spPr>
        <p:txBody>
          <a:bodyPr/>
          <a:lstStyle/>
          <a:p>
            <a:r>
              <a:rPr lang="en-US" sz="4400" b="1" dirty="0" err="1" smtClean="0">
                <a:solidFill>
                  <a:srgbClr val="66FF33"/>
                </a:solidFill>
              </a:rPr>
              <a:t>Copmentence</a:t>
            </a:r>
            <a:r>
              <a:rPr lang="en-GB" sz="4400" b="1" dirty="0" smtClean="0">
                <a:solidFill>
                  <a:srgbClr val="66FF33"/>
                </a:solidFill>
              </a:rPr>
              <a:t> </a:t>
            </a:r>
            <a:r>
              <a:rPr lang="en-GB" sz="4400" b="1" dirty="0" smtClean="0">
                <a:solidFill>
                  <a:srgbClr val="66FF33"/>
                </a:solidFill>
              </a:rPr>
              <a:t>– the tool for recognition </a:t>
            </a:r>
            <a:endParaRPr lang="en-GB" sz="4400" b="1" dirty="0">
              <a:solidFill>
                <a:srgbClr val="66FF33"/>
              </a:solidFill>
            </a:endParaRPr>
          </a:p>
        </p:txBody>
      </p:sp>
      <p:graphicFrame>
        <p:nvGraphicFramePr>
          <p:cNvPr id="8" name="Diagram 7"/>
          <p:cNvGraphicFramePr/>
          <p:nvPr/>
        </p:nvGraphicFramePr>
        <p:xfrm>
          <a:off x="1752600" y="1143000"/>
          <a:ext cx="7543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5-Point Star 8"/>
          <p:cNvSpPr/>
          <p:nvPr/>
        </p:nvSpPr>
        <p:spPr>
          <a:xfrm>
            <a:off x="4800600" y="3200400"/>
            <a:ext cx="1447800" cy="1219200"/>
          </a:xfrm>
          <a:prstGeom prst="star5">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Rounded Rectangular Callout 10"/>
          <p:cNvSpPr/>
          <p:nvPr/>
        </p:nvSpPr>
        <p:spPr>
          <a:xfrm>
            <a:off x="609600" y="1981200"/>
            <a:ext cx="2514600" cy="1219200"/>
          </a:xfrm>
          <a:prstGeom prst="wedgeRoundRectCallout">
            <a:avLst>
              <a:gd name="adj1" fmla="val 148724"/>
              <a:gd name="adj2" fmla="val 105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Ethical- behavioural competence</a:t>
            </a:r>
            <a:endParaRPr lang="en-GB" b="1" dirty="0"/>
          </a:p>
        </p:txBody>
      </p:sp>
      <p:sp>
        <p:nvSpPr>
          <p:cNvPr id="12" name="Pealkiri 6"/>
          <p:cNvSpPr txBox="1">
            <a:spLocks/>
          </p:cNvSpPr>
          <p:nvPr/>
        </p:nvSpPr>
        <p:spPr>
          <a:xfrm>
            <a:off x="381000" y="5867400"/>
            <a:ext cx="8763000" cy="6858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Frances</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Plimmer</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(2002)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Mutual</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recognition</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of</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professional</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qualifications</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Property</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Management</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Vol</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20 </a:t>
            </a:r>
            <a:r>
              <a:rPr kumimoji="0" lang="et-EE" sz="1600" b="1" i="0" u="none" strike="noStrike" kern="1200" cap="none" spc="-100" normalizeH="0" baseline="0" noProof="0" dirty="0" err="1" smtClean="0">
                <a:ln>
                  <a:noFill/>
                </a:ln>
                <a:solidFill>
                  <a:srgbClr val="FFFF00"/>
                </a:solidFill>
                <a:effectLst/>
                <a:uLnTx/>
                <a:uFillTx/>
                <a:latin typeface="+mj-lt"/>
                <a:ea typeface="+mj-ea"/>
                <a:cs typeface="+mj-cs"/>
              </a:rPr>
              <a:t>Iss</a:t>
            </a:r>
            <a:r>
              <a:rPr kumimoji="0" lang="et-EE" sz="1600" b="1" i="0" u="none" strike="noStrike" kern="1200" cap="none" spc="-100" normalizeH="0" baseline="0" noProof="0" dirty="0" smtClean="0">
                <a:ln>
                  <a:noFill/>
                </a:ln>
                <a:solidFill>
                  <a:srgbClr val="FFFF00"/>
                </a:solidFill>
                <a:effectLst/>
                <a:uLnTx/>
                <a:uFillTx/>
                <a:latin typeface="+mj-lt"/>
                <a:ea typeface="+mj-ea"/>
                <a:cs typeface="+mj-cs"/>
              </a:rPr>
              <a:t>: 2, pp.114 - 136</a:t>
            </a:r>
            <a:endParaRPr kumimoji="0" lang="et-EE" sz="1600" b="1" i="0" u="none" strike="noStrike" kern="1200" cap="none" spc="-100" normalizeH="0" baseline="0" noProof="0" dirty="0">
              <a:ln>
                <a:noFill/>
              </a:ln>
              <a:solidFill>
                <a:srgbClr val="FFFF00"/>
              </a:solidFill>
              <a:effectLst/>
              <a:uLnTx/>
              <a:uFillTx/>
              <a:latin typeface="+mj-lt"/>
              <a:ea typeface="+mj-ea"/>
              <a:cs typeface="+mj-cs"/>
            </a:endParaRPr>
          </a:p>
        </p:txBody>
      </p:sp>
      <p:sp>
        <p:nvSpPr>
          <p:cNvPr id="13"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4"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5"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20</a:t>
            </a:fld>
            <a:endParaRPr lang="et-EE" b="1" dirty="0"/>
          </a:p>
        </p:txBody>
      </p:sp>
    </p:spTree>
    <p:extLst>
      <p:ext uri="{BB962C8B-B14F-4D97-AF65-F5344CB8AC3E}">
        <p14:creationId xmlns="" xmlns:p14="http://schemas.microsoft.com/office/powerpoint/2010/main" val="9170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alkiri 6"/>
          <p:cNvSpPr>
            <a:spLocks noGrp="1"/>
          </p:cNvSpPr>
          <p:nvPr>
            <p:ph type="title"/>
          </p:nvPr>
        </p:nvSpPr>
        <p:spPr>
          <a:xfrm>
            <a:off x="381000" y="5562600"/>
            <a:ext cx="8763000" cy="1295400"/>
          </a:xfrm>
        </p:spPr>
        <p:txBody>
          <a:bodyPr/>
          <a:lstStyle/>
          <a:p>
            <a:r>
              <a:rPr lang="en-US" sz="1600" b="1" dirty="0" smtClean="0">
                <a:solidFill>
                  <a:schemeClr val="tx1"/>
                </a:solidFill>
              </a:rPr>
              <a:t>Lay Cheng Lim, Alastair Adair, Stanley </a:t>
            </a:r>
            <a:r>
              <a:rPr lang="en-US" sz="1600" b="1" dirty="0" err="1" smtClean="0">
                <a:solidFill>
                  <a:schemeClr val="tx1"/>
                </a:solidFill>
              </a:rPr>
              <a:t>McGreal</a:t>
            </a:r>
            <a:r>
              <a:rPr lang="en-US" sz="1600" b="1" dirty="0" smtClean="0">
                <a:solidFill>
                  <a:schemeClr val="tx1"/>
                </a:solidFill>
              </a:rPr>
              <a:t>, James Webb, (2006) "Strategic management and operations of real estate valuation service providers in Hong Kong", Journal of Property Investment &amp; Finance, Vol. 24 </a:t>
            </a:r>
            <a:r>
              <a:rPr lang="en-US" sz="1600" b="1" dirty="0" err="1" smtClean="0">
                <a:solidFill>
                  <a:schemeClr val="tx1"/>
                </a:solidFill>
              </a:rPr>
              <a:t>Iss</a:t>
            </a:r>
            <a:r>
              <a:rPr lang="en-US" sz="1600" b="1" dirty="0" smtClean="0">
                <a:solidFill>
                  <a:schemeClr val="tx1"/>
                </a:solidFill>
              </a:rPr>
              <a:t>: 4, pp.343 - 362</a:t>
            </a:r>
            <a:endParaRPr lang="et-EE" sz="1600" b="1" dirty="0">
              <a:solidFill>
                <a:schemeClr val="tx1"/>
              </a:solidFill>
            </a:endParaRPr>
          </a:p>
        </p:txBody>
      </p:sp>
      <p:sp>
        <p:nvSpPr>
          <p:cNvPr id="8"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9"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0"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21</a:t>
            </a:fld>
            <a:endParaRPr lang="et-EE" b="1" dirty="0"/>
          </a:p>
        </p:txBody>
      </p:sp>
      <p:pic>
        <p:nvPicPr>
          <p:cNvPr id="27649" name="Picture 1"/>
          <p:cNvPicPr>
            <a:picLocks noChangeAspect="1" noChangeArrowheads="1"/>
          </p:cNvPicPr>
          <p:nvPr/>
        </p:nvPicPr>
        <p:blipFill>
          <a:blip r:embed="rId2" cstate="print"/>
          <a:srcRect/>
          <a:stretch>
            <a:fillRect/>
          </a:stretch>
        </p:blipFill>
        <p:spPr bwMode="auto">
          <a:xfrm>
            <a:off x="314325" y="1371600"/>
            <a:ext cx="8829675" cy="4191000"/>
          </a:xfrm>
          <a:prstGeom prst="rect">
            <a:avLst/>
          </a:prstGeom>
          <a:noFill/>
          <a:ln w="9525">
            <a:noFill/>
            <a:miter lim="800000"/>
            <a:headEnd/>
            <a:tailEnd/>
          </a:ln>
        </p:spPr>
      </p:pic>
      <p:sp>
        <p:nvSpPr>
          <p:cNvPr id="12" name="Pealkiri 1"/>
          <p:cNvSpPr txBox="1">
            <a:spLocks/>
          </p:cNvSpPr>
          <p:nvPr/>
        </p:nvSpPr>
        <p:spPr>
          <a:xfrm>
            <a:off x="304800" y="0"/>
            <a:ext cx="8839200" cy="15240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100" normalizeH="0" baseline="0" noProof="0" smtClean="0">
                <a:ln>
                  <a:noFill/>
                </a:ln>
                <a:solidFill>
                  <a:srgbClr val="66FF33"/>
                </a:solidFill>
                <a:effectLst/>
                <a:uLnTx/>
                <a:uFillTx/>
                <a:latin typeface="+mj-lt"/>
                <a:ea typeface="+mj-ea"/>
                <a:cs typeface="+mj-cs"/>
              </a:rPr>
              <a:t>Lim, Adair, McGreal &amp; Webb founded in their research</a:t>
            </a:r>
            <a:endParaRPr kumimoji="0" lang="en-GB" sz="4000" b="1" i="0" u="none" strike="noStrike" kern="1200" cap="none" spc="-100" normalizeH="0" baseline="0" noProof="0" dirty="0">
              <a:ln>
                <a:noFill/>
              </a:ln>
              <a:solidFill>
                <a:srgbClr val="66FF33"/>
              </a:solidFill>
              <a:effectLst/>
              <a:uLnTx/>
              <a:uFillTx/>
              <a:latin typeface="+mj-lt"/>
              <a:ea typeface="+mj-ea"/>
              <a:cs typeface="+mj-cs"/>
            </a:endParaRPr>
          </a:p>
        </p:txBody>
      </p:sp>
    </p:spTree>
    <p:extLst>
      <p:ext uri="{BB962C8B-B14F-4D97-AF65-F5344CB8AC3E}">
        <p14:creationId xmlns="" xmlns:p14="http://schemas.microsoft.com/office/powerpoint/2010/main" val="4172575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04800" y="0"/>
            <a:ext cx="8839200" cy="1524000"/>
          </a:xfrm>
        </p:spPr>
        <p:txBody>
          <a:bodyPr/>
          <a:lstStyle/>
          <a:p>
            <a:r>
              <a:rPr lang="et-EE" b="1" dirty="0" smtClean="0">
                <a:solidFill>
                  <a:srgbClr val="66FF33"/>
                </a:solidFill>
              </a:rPr>
              <a:t>… </a:t>
            </a:r>
            <a:r>
              <a:rPr lang="en-GB" b="1" dirty="0" smtClean="0">
                <a:solidFill>
                  <a:srgbClr val="66FF33"/>
                </a:solidFill>
              </a:rPr>
              <a:t>research</a:t>
            </a:r>
            <a:r>
              <a:rPr lang="et-EE" b="1" dirty="0" smtClean="0">
                <a:solidFill>
                  <a:srgbClr val="66FF33"/>
                </a:solidFill>
              </a:rPr>
              <a:t> </a:t>
            </a:r>
            <a:r>
              <a:rPr lang="et-EE" b="1" dirty="0" err="1" smtClean="0">
                <a:solidFill>
                  <a:srgbClr val="66FF33"/>
                </a:solidFill>
              </a:rPr>
              <a:t>according</a:t>
            </a:r>
            <a:r>
              <a:rPr lang="et-EE" b="1" dirty="0" smtClean="0">
                <a:solidFill>
                  <a:srgbClr val="66FF33"/>
                </a:solidFill>
              </a:rPr>
              <a:t> </a:t>
            </a:r>
            <a:r>
              <a:rPr lang="et-EE" b="1" dirty="0" err="1" smtClean="0">
                <a:solidFill>
                  <a:srgbClr val="66FF33"/>
                </a:solidFill>
              </a:rPr>
              <a:t>the</a:t>
            </a:r>
            <a:r>
              <a:rPr lang="et-EE" b="1" dirty="0" smtClean="0">
                <a:solidFill>
                  <a:srgbClr val="66FF33"/>
                </a:solidFill>
              </a:rPr>
              <a:t> </a:t>
            </a:r>
            <a:r>
              <a:rPr lang="et-EE" b="1" dirty="0" err="1" smtClean="0">
                <a:solidFill>
                  <a:srgbClr val="66FF33"/>
                </a:solidFill>
              </a:rPr>
              <a:t>professional</a:t>
            </a:r>
            <a:r>
              <a:rPr lang="et-EE" b="1" dirty="0" smtClean="0">
                <a:solidFill>
                  <a:srgbClr val="66FF33"/>
                </a:solidFill>
              </a:rPr>
              <a:t> </a:t>
            </a:r>
            <a:r>
              <a:rPr lang="et-EE" b="1" dirty="0" err="1" smtClean="0">
                <a:solidFill>
                  <a:srgbClr val="66FF33"/>
                </a:solidFill>
              </a:rPr>
              <a:t>memebership</a:t>
            </a:r>
            <a:r>
              <a:rPr lang="et-EE" b="1" dirty="0" smtClean="0">
                <a:solidFill>
                  <a:srgbClr val="66FF33"/>
                </a:solidFill>
              </a:rPr>
              <a:t> and </a:t>
            </a:r>
            <a:r>
              <a:rPr lang="et-EE" b="1" dirty="0" err="1" smtClean="0">
                <a:solidFill>
                  <a:srgbClr val="66FF33"/>
                </a:solidFill>
              </a:rPr>
              <a:t>academic</a:t>
            </a:r>
            <a:r>
              <a:rPr lang="et-EE" b="1" dirty="0" smtClean="0">
                <a:solidFill>
                  <a:srgbClr val="66FF33"/>
                </a:solidFill>
              </a:rPr>
              <a:t> </a:t>
            </a:r>
            <a:r>
              <a:rPr lang="et-EE" b="1" dirty="0" err="1" smtClean="0">
                <a:solidFill>
                  <a:srgbClr val="66FF33"/>
                </a:solidFill>
              </a:rPr>
              <a:t>qualification</a:t>
            </a:r>
            <a:endParaRPr lang="en-GB" b="1" dirty="0">
              <a:solidFill>
                <a:srgbClr val="66FF33"/>
              </a:solidFill>
            </a:endParaRPr>
          </a:p>
        </p:txBody>
      </p:sp>
      <p:sp>
        <p:nvSpPr>
          <p:cNvPr id="8"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9"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0"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22</a:t>
            </a:fld>
            <a:endParaRPr lang="et-EE" b="1" dirty="0"/>
          </a:p>
        </p:txBody>
      </p:sp>
      <p:pic>
        <p:nvPicPr>
          <p:cNvPr id="26625" name="Picture 1"/>
          <p:cNvPicPr>
            <a:picLocks noChangeAspect="1" noChangeArrowheads="1"/>
          </p:cNvPicPr>
          <p:nvPr/>
        </p:nvPicPr>
        <p:blipFill>
          <a:blip r:embed="rId2" cstate="print"/>
          <a:srcRect/>
          <a:stretch>
            <a:fillRect/>
          </a:stretch>
        </p:blipFill>
        <p:spPr bwMode="auto">
          <a:xfrm>
            <a:off x="838200" y="2057400"/>
            <a:ext cx="8001000" cy="4291724"/>
          </a:xfrm>
          <a:prstGeom prst="rect">
            <a:avLst/>
          </a:prstGeom>
          <a:noFill/>
          <a:ln w="9525">
            <a:noFill/>
            <a:miter lim="800000"/>
            <a:headEnd/>
            <a:tailEnd/>
          </a:ln>
        </p:spPr>
      </p:pic>
    </p:spTree>
    <p:extLst>
      <p:ext uri="{BB962C8B-B14F-4D97-AF65-F5344CB8AC3E}">
        <p14:creationId xmlns="" xmlns:p14="http://schemas.microsoft.com/office/powerpoint/2010/main" val="3918501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ealkiri 1"/>
          <p:cNvSpPr>
            <a:spLocks noGrp="1"/>
          </p:cNvSpPr>
          <p:nvPr>
            <p:ph type="title"/>
          </p:nvPr>
        </p:nvSpPr>
        <p:spPr>
          <a:xfrm>
            <a:off x="304800" y="0"/>
            <a:ext cx="8839200" cy="990600"/>
          </a:xfrm>
        </p:spPr>
        <p:txBody>
          <a:bodyPr/>
          <a:lstStyle/>
          <a:p>
            <a:r>
              <a:rPr lang="et-EE" sz="4400" b="1" dirty="0" err="1" smtClean="0">
                <a:solidFill>
                  <a:srgbClr val="66FF33"/>
                </a:solidFill>
              </a:rPr>
              <a:t>One</a:t>
            </a:r>
            <a:r>
              <a:rPr lang="et-EE" sz="4400" b="1" dirty="0" smtClean="0">
                <a:solidFill>
                  <a:srgbClr val="66FF33"/>
                </a:solidFill>
              </a:rPr>
              <a:t> </a:t>
            </a:r>
            <a:r>
              <a:rPr lang="et-EE" sz="4400" b="1" dirty="0" err="1" smtClean="0">
                <a:solidFill>
                  <a:srgbClr val="66FF33"/>
                </a:solidFill>
              </a:rPr>
              <a:t>other</a:t>
            </a:r>
            <a:r>
              <a:rPr lang="et-EE" sz="4400" b="1" dirty="0" smtClean="0">
                <a:solidFill>
                  <a:srgbClr val="66FF33"/>
                </a:solidFill>
              </a:rPr>
              <a:t> </a:t>
            </a:r>
            <a:r>
              <a:rPr lang="et-EE" sz="4400" b="1" dirty="0" err="1" smtClean="0">
                <a:solidFill>
                  <a:srgbClr val="66FF33"/>
                </a:solidFill>
              </a:rPr>
              <a:t>current</a:t>
            </a:r>
            <a:r>
              <a:rPr lang="et-EE" sz="4400" b="1" dirty="0" smtClean="0">
                <a:solidFill>
                  <a:srgbClr val="66FF33"/>
                </a:solidFill>
              </a:rPr>
              <a:t> </a:t>
            </a:r>
            <a:r>
              <a:rPr lang="et-EE" sz="4400" b="1" dirty="0" err="1" smtClean="0">
                <a:solidFill>
                  <a:srgbClr val="66FF33"/>
                </a:solidFill>
              </a:rPr>
              <a:t>tendency</a:t>
            </a:r>
            <a:endParaRPr lang="en-GB" sz="4400" b="1" dirty="0" smtClean="0">
              <a:solidFill>
                <a:srgbClr val="66FF33"/>
              </a:solidFill>
            </a:endParaRPr>
          </a:p>
        </p:txBody>
      </p:sp>
      <p:graphicFrame>
        <p:nvGraphicFramePr>
          <p:cNvPr id="9" name="Diagram 8"/>
          <p:cNvGraphicFramePr/>
          <p:nvPr/>
        </p:nvGraphicFramePr>
        <p:xfrm>
          <a:off x="762000" y="1397000"/>
          <a:ext cx="8001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9"/>
          <p:cNvGrpSpPr/>
          <p:nvPr/>
        </p:nvGrpSpPr>
        <p:grpSpPr>
          <a:xfrm rot="5400000">
            <a:off x="1421803" y="3150196"/>
            <a:ext cx="762001" cy="1472009"/>
            <a:chOff x="3650456" y="203199"/>
            <a:chExt cx="662582" cy="1472009"/>
          </a:xfrm>
          <a:solidFill>
            <a:srgbClr val="FF0000"/>
          </a:solidFill>
        </p:grpSpPr>
        <p:sp>
          <p:nvSpPr>
            <p:cNvPr id="11" name="Right Arrow 10"/>
            <p:cNvSpPr/>
            <p:nvPr/>
          </p:nvSpPr>
          <p:spPr>
            <a:xfrm>
              <a:off x="3650456" y="203199"/>
              <a:ext cx="662582" cy="1472009"/>
            </a:xfrm>
            <a:prstGeom prst="rightArrow">
              <a:avLst>
                <a:gd name="adj1" fmla="val 60000"/>
                <a:gd name="adj2" fmla="val 50000"/>
              </a:avLst>
            </a:prstGeom>
            <a:grpFill/>
            <a:ln w="28575">
              <a:solidFill>
                <a:schemeClr val="tx1"/>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ight Arrow 4"/>
            <p:cNvSpPr/>
            <p:nvPr/>
          </p:nvSpPr>
          <p:spPr>
            <a:xfrm>
              <a:off x="3650456" y="497601"/>
              <a:ext cx="463807" cy="883205"/>
            </a:xfrm>
            <a:prstGeom prst="rect">
              <a:avLst/>
            </a:prstGeom>
            <a:grpFill/>
            <a:ln w="28575">
              <a:noFill/>
            </a:ln>
          </p:spPr>
          <p:style>
            <a:lnRef idx="0">
              <a:scrgbClr r="0" g="0" b="0"/>
            </a:lnRef>
            <a:fillRef idx="0">
              <a:scrgbClr r="0" g="0" b="0"/>
            </a:fillRef>
            <a:effectRef idx="0">
              <a:scrgbClr r="0" g="0" b="0"/>
            </a:effectRef>
            <a:fontRef idx="minor">
              <a:schemeClr val="lt1"/>
            </a:fontRef>
          </p:style>
          <p:txBody>
            <a:bodyPr spcFirstLastPara="0" vert="vert270" wrap="square" lIns="0" tIns="0" rIns="0" bIns="0" numCol="1" spcCol="1270" anchor="ctr" anchorCtr="0">
              <a:noAutofit/>
            </a:bodyPr>
            <a:lstStyle/>
            <a:p>
              <a:pPr lvl="0" algn="ctr" defTabSz="1466850">
                <a:lnSpc>
                  <a:spcPct val="90000"/>
                </a:lnSpc>
                <a:spcBef>
                  <a:spcPct val="0"/>
                </a:spcBef>
                <a:spcAft>
                  <a:spcPct val="35000"/>
                </a:spcAft>
              </a:pPr>
              <a:r>
                <a:rPr lang="et-EE" sz="3300" kern="1200" dirty="0" smtClean="0"/>
                <a:t>A1</a:t>
              </a:r>
              <a:endParaRPr lang="et-EE" sz="3300" kern="1200" dirty="0"/>
            </a:p>
          </p:txBody>
        </p:sp>
      </p:grpSp>
      <p:grpSp>
        <p:nvGrpSpPr>
          <p:cNvPr id="3" name="Group 12"/>
          <p:cNvGrpSpPr/>
          <p:nvPr/>
        </p:nvGrpSpPr>
        <p:grpSpPr>
          <a:xfrm rot="16200000">
            <a:off x="2831505" y="3188296"/>
            <a:ext cx="838202" cy="1472009"/>
            <a:chOff x="3650456" y="203199"/>
            <a:chExt cx="662582" cy="1472009"/>
          </a:xfrm>
          <a:solidFill>
            <a:srgbClr val="FFC000"/>
          </a:solidFill>
        </p:grpSpPr>
        <p:sp>
          <p:nvSpPr>
            <p:cNvPr id="14" name="Right Arrow 13"/>
            <p:cNvSpPr/>
            <p:nvPr/>
          </p:nvSpPr>
          <p:spPr>
            <a:xfrm>
              <a:off x="3650456" y="203199"/>
              <a:ext cx="662582" cy="1472009"/>
            </a:xfrm>
            <a:prstGeom prst="rightArrow">
              <a:avLst>
                <a:gd name="adj1" fmla="val 60000"/>
                <a:gd name="adj2" fmla="val 50000"/>
              </a:avLst>
            </a:prstGeom>
            <a:grpFill/>
            <a:ln w="19050">
              <a:solidFill>
                <a:schemeClr val="tx1"/>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ight Arrow 4"/>
            <p:cNvSpPr/>
            <p:nvPr/>
          </p:nvSpPr>
          <p:spPr>
            <a:xfrm>
              <a:off x="3650456" y="497601"/>
              <a:ext cx="463807" cy="883205"/>
            </a:xfrm>
            <a:prstGeom prst="rect">
              <a:avLst/>
            </a:prstGeom>
            <a:grpFill/>
            <a:ln w="28575">
              <a:noFill/>
            </a:ln>
          </p:spPr>
          <p:style>
            <a:lnRef idx="0">
              <a:scrgbClr r="0" g="0" b="0"/>
            </a:lnRef>
            <a:fillRef idx="0">
              <a:scrgbClr r="0" g="0" b="0"/>
            </a:fillRef>
            <a:effectRef idx="0">
              <a:scrgbClr r="0" g="0" b="0"/>
            </a:effectRef>
            <a:fontRef idx="minor">
              <a:schemeClr val="lt1"/>
            </a:fontRef>
          </p:style>
          <p:txBody>
            <a:bodyPr spcFirstLastPara="0" vert="vert" wrap="square" lIns="0" tIns="0" rIns="0" bIns="0" numCol="1" spcCol="1270" anchor="ctr" anchorCtr="0">
              <a:noAutofit/>
            </a:bodyPr>
            <a:lstStyle/>
            <a:p>
              <a:pPr lvl="0" algn="ctr" defTabSz="1466850">
                <a:lnSpc>
                  <a:spcPct val="90000"/>
                </a:lnSpc>
                <a:spcBef>
                  <a:spcPct val="0"/>
                </a:spcBef>
                <a:spcAft>
                  <a:spcPct val="35000"/>
                </a:spcAft>
              </a:pPr>
              <a:r>
                <a:rPr lang="et-EE" sz="3300" dirty="0" smtClean="0"/>
                <a:t>A2</a:t>
              </a:r>
              <a:endParaRPr lang="et-EE" sz="3300" kern="1200" dirty="0"/>
            </a:p>
          </p:txBody>
        </p:sp>
      </p:grpSp>
      <p:sp>
        <p:nvSpPr>
          <p:cNvPr id="16" name="Rounded Rectangle 15"/>
          <p:cNvSpPr/>
          <p:nvPr/>
        </p:nvSpPr>
        <p:spPr>
          <a:xfrm>
            <a:off x="762000" y="1219200"/>
            <a:ext cx="3657600" cy="53340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w="57150">
                <a:solidFill>
                  <a:srgbClr val="FFFF00"/>
                </a:solidFill>
              </a:ln>
            </a:endParaRPr>
          </a:p>
        </p:txBody>
      </p:sp>
      <p:pic>
        <p:nvPicPr>
          <p:cNvPr id="1026" name="Picture 2" descr="C:\Program Files\Microsoft Office\MEDIA\CAGCAT10\j0185604.wmf"/>
          <p:cNvPicPr>
            <a:picLocks noChangeAspect="1" noChangeArrowheads="1"/>
          </p:cNvPicPr>
          <p:nvPr/>
        </p:nvPicPr>
        <p:blipFill>
          <a:blip r:embed="rId7" cstate="print"/>
          <a:srcRect/>
          <a:stretch>
            <a:fillRect/>
          </a:stretch>
        </p:blipFill>
        <p:spPr bwMode="auto">
          <a:xfrm>
            <a:off x="5334000" y="1371600"/>
            <a:ext cx="3276600" cy="2057400"/>
          </a:xfrm>
          <a:prstGeom prst="rect">
            <a:avLst/>
          </a:prstGeom>
          <a:solidFill>
            <a:srgbClr val="66FF33"/>
          </a:solidFill>
          <a:ln w="28575">
            <a:solidFill>
              <a:srgbClr val="66FF33"/>
            </a:solidFill>
          </a:ln>
        </p:spPr>
      </p:pic>
      <p:sp>
        <p:nvSpPr>
          <p:cNvPr id="20" name="Rectangle 19"/>
          <p:cNvSpPr/>
          <p:nvPr/>
        </p:nvSpPr>
        <p:spPr>
          <a:xfrm rot="16200000">
            <a:off x="4572000" y="441960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3200" b="1" dirty="0" smtClean="0"/>
              <a:t>B1</a:t>
            </a:r>
            <a:endParaRPr lang="et-EE" sz="3200" b="1" dirty="0"/>
          </a:p>
        </p:txBody>
      </p:sp>
      <p:sp>
        <p:nvSpPr>
          <p:cNvPr id="21" name="Right Arrow 20"/>
          <p:cNvSpPr/>
          <p:nvPr/>
        </p:nvSpPr>
        <p:spPr>
          <a:xfrm>
            <a:off x="4343400" y="5105400"/>
            <a:ext cx="1143000" cy="1447800"/>
          </a:xfrm>
          <a:prstGeom prst="rightArrow">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9" name="Rectangle 18"/>
          <p:cNvSpPr/>
          <p:nvPr/>
        </p:nvSpPr>
        <p:spPr>
          <a:xfrm rot="5400000">
            <a:off x="4343400" y="533400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3200" b="1" dirty="0" smtClean="0"/>
              <a:t>B2</a:t>
            </a:r>
            <a:endParaRPr lang="et-EE" sz="3200" b="1" dirty="0"/>
          </a:p>
        </p:txBody>
      </p:sp>
      <p:sp>
        <p:nvSpPr>
          <p:cNvPr id="22"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23"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4"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23</a:t>
            </a:fld>
            <a:endParaRPr lang="et-EE"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0" y="0"/>
            <a:ext cx="9144000" cy="914400"/>
          </a:xfrm>
        </p:spPr>
        <p:txBody>
          <a:bodyPr/>
          <a:lstStyle/>
          <a:p>
            <a:r>
              <a:rPr lang="en-US" sz="4800" b="1" dirty="0" smtClean="0">
                <a:solidFill>
                  <a:srgbClr val="66FF33"/>
                </a:solidFill>
              </a:rPr>
              <a:t>International certification</a:t>
            </a:r>
            <a:r>
              <a:rPr lang="en-US" sz="4800" dirty="0" smtClean="0"/>
              <a:t> </a:t>
            </a:r>
            <a:r>
              <a:rPr lang="en-US" sz="4400" dirty="0" smtClean="0"/>
              <a:t/>
            </a:r>
            <a:br>
              <a:rPr lang="en-US" sz="4400" dirty="0" smtClean="0"/>
            </a:br>
            <a:endParaRPr lang="et-EE" sz="4400" b="1" dirty="0">
              <a:solidFill>
                <a:srgbClr val="66FF33"/>
              </a:solidFill>
            </a:endParaRPr>
          </a:p>
        </p:txBody>
      </p:sp>
      <p:sp>
        <p:nvSpPr>
          <p:cNvPr id="4" name="Sisu kohatäide 3"/>
          <p:cNvSpPr>
            <a:spLocks noGrp="1"/>
          </p:cNvSpPr>
          <p:nvPr>
            <p:ph idx="1"/>
          </p:nvPr>
        </p:nvSpPr>
        <p:spPr>
          <a:xfrm>
            <a:off x="609600" y="1143000"/>
            <a:ext cx="8077200" cy="5212560"/>
          </a:xfrm>
        </p:spPr>
        <p:txBody>
          <a:bodyPr>
            <a:normAutofit/>
          </a:bodyPr>
          <a:lstStyle/>
          <a:p>
            <a:r>
              <a:rPr lang="en-GB" sz="3200" b="1" dirty="0" smtClean="0"/>
              <a:t>The price for certification  must guarantee</a:t>
            </a:r>
          </a:p>
          <a:p>
            <a:pPr lvl="1">
              <a:buClr>
                <a:srgbClr val="66FF33"/>
              </a:buClr>
              <a:buSzPct val="120000"/>
              <a:buFont typeface="Wingdings" pitchFamily="2" charset="2"/>
              <a:buChar char="è"/>
            </a:pPr>
            <a:r>
              <a:rPr lang="en-GB" sz="3200" dirty="0" smtClean="0"/>
              <a:t>Recognition</a:t>
            </a:r>
            <a:r>
              <a:rPr lang="et-EE" sz="3200" dirty="0" smtClean="0"/>
              <a:t>- on </a:t>
            </a:r>
            <a:r>
              <a:rPr lang="et-EE" sz="3200" dirty="0" err="1" smtClean="0"/>
              <a:t>both</a:t>
            </a:r>
            <a:r>
              <a:rPr lang="et-EE" sz="3200" dirty="0" smtClean="0"/>
              <a:t> </a:t>
            </a:r>
            <a:r>
              <a:rPr lang="et-EE" sz="3200" dirty="0" err="1" smtClean="0"/>
              <a:t>levels</a:t>
            </a:r>
            <a:endParaRPr lang="en-GB" sz="3200" dirty="0" smtClean="0"/>
          </a:p>
          <a:p>
            <a:pPr lvl="1">
              <a:buClr>
                <a:srgbClr val="66FF33"/>
              </a:buClr>
              <a:buSzPct val="120000"/>
              <a:buFont typeface="Wingdings" pitchFamily="2" charset="2"/>
              <a:buChar char="è"/>
            </a:pPr>
            <a:r>
              <a:rPr lang="en-GB" sz="3200" dirty="0" smtClean="0"/>
              <a:t>Insurance</a:t>
            </a:r>
            <a:r>
              <a:rPr lang="et-EE" sz="3200" dirty="0" smtClean="0"/>
              <a:t>- </a:t>
            </a:r>
            <a:r>
              <a:rPr lang="et-EE" sz="3200" dirty="0" err="1" smtClean="0"/>
              <a:t>appraisers</a:t>
            </a:r>
            <a:r>
              <a:rPr lang="et-EE" sz="3200" dirty="0" smtClean="0"/>
              <a:t> and </a:t>
            </a:r>
            <a:r>
              <a:rPr lang="et-EE" sz="3200" dirty="0" err="1" smtClean="0"/>
              <a:t>firms</a:t>
            </a:r>
            <a:r>
              <a:rPr lang="et-EE" sz="3200" dirty="0" smtClean="0"/>
              <a:t> </a:t>
            </a:r>
            <a:r>
              <a:rPr lang="et-EE" sz="3200" dirty="0" err="1" smtClean="0"/>
              <a:t>insurance</a:t>
            </a:r>
            <a:endParaRPr lang="en-GB" sz="3200" dirty="0" smtClean="0"/>
          </a:p>
          <a:p>
            <a:pPr lvl="1">
              <a:buClr>
                <a:srgbClr val="66FF33"/>
              </a:buClr>
              <a:buSzPct val="120000"/>
              <a:buFont typeface="Wingdings" pitchFamily="2" charset="2"/>
              <a:buChar char="è"/>
            </a:pPr>
            <a:r>
              <a:rPr lang="en-GB" sz="3200" dirty="0" smtClean="0"/>
              <a:t>Target orientation</a:t>
            </a:r>
            <a:endParaRPr lang="et-EE" sz="3200" dirty="0" smtClean="0"/>
          </a:p>
          <a:p>
            <a:pPr lvl="1">
              <a:buClr>
                <a:srgbClr val="66FF33"/>
              </a:buClr>
              <a:buSzPct val="120000"/>
              <a:buFont typeface="Wingdings" pitchFamily="2" charset="2"/>
              <a:buChar char="è"/>
            </a:pPr>
            <a:r>
              <a:rPr lang="en-GB" sz="3200" dirty="0" smtClean="0"/>
              <a:t>Be in correlation with the service charges </a:t>
            </a:r>
          </a:p>
          <a:p>
            <a:r>
              <a:rPr lang="en-GB" sz="3600" b="1" dirty="0" smtClean="0">
                <a:solidFill>
                  <a:srgbClr val="FFFF00"/>
                </a:solidFill>
              </a:rPr>
              <a:t>Overall system is possible but not effective yet</a:t>
            </a:r>
          </a:p>
          <a:p>
            <a:r>
              <a:rPr lang="en-US" sz="3600" b="1" dirty="0" smtClean="0">
                <a:solidFill>
                  <a:srgbClr val="FFFF00"/>
                </a:solidFill>
              </a:rPr>
              <a:t>Or do we need it in the first place?</a:t>
            </a:r>
            <a:endParaRPr lang="en-US" sz="3600" b="1" dirty="0">
              <a:solidFill>
                <a:srgbClr val="FFFF00"/>
              </a:solidFill>
            </a:endParaRPr>
          </a:p>
        </p:txBody>
      </p:sp>
      <p:sp>
        <p:nvSpPr>
          <p:cNvPr id="8"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9"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0"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24</a:t>
            </a:fld>
            <a:endParaRPr lang="et-EE"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0"/>
            <a:ext cx="8763000" cy="914400"/>
          </a:xfrm>
        </p:spPr>
        <p:txBody>
          <a:bodyPr rtlCol="0">
            <a:noAutofit/>
          </a:bodyPr>
          <a:lstStyle/>
          <a:p>
            <a:pPr fontAlgn="auto">
              <a:spcAft>
                <a:spcPts val="0"/>
              </a:spcAft>
              <a:defRPr/>
            </a:pPr>
            <a:r>
              <a:rPr lang="et-EE" sz="4800" b="1" dirty="0" err="1" smtClean="0">
                <a:solidFill>
                  <a:srgbClr val="66FF33"/>
                </a:solidFill>
              </a:rPr>
              <a:t>Certification</a:t>
            </a:r>
            <a:r>
              <a:rPr lang="en-US" sz="4800" b="1" dirty="0" smtClean="0">
                <a:solidFill>
                  <a:srgbClr val="66FF33"/>
                </a:solidFill>
              </a:rPr>
              <a:t> </a:t>
            </a:r>
            <a:r>
              <a:rPr lang="et-EE" sz="4800" b="1" dirty="0" err="1" smtClean="0">
                <a:solidFill>
                  <a:srgbClr val="66FF33"/>
                </a:solidFill>
              </a:rPr>
              <a:t>drivers</a:t>
            </a:r>
            <a:endParaRPr lang="en-US" sz="4800" b="1" dirty="0">
              <a:solidFill>
                <a:srgbClr val="66FF33"/>
              </a:solidFill>
            </a:endParaRPr>
          </a:p>
        </p:txBody>
      </p:sp>
      <p:sp>
        <p:nvSpPr>
          <p:cNvPr id="24578" name="Sisu kohatäide 11"/>
          <p:cNvSpPr>
            <a:spLocks noGrp="1"/>
          </p:cNvSpPr>
          <p:nvPr>
            <p:ph idx="4294967295"/>
          </p:nvPr>
        </p:nvSpPr>
        <p:spPr>
          <a:xfrm>
            <a:off x="0" y="1524000"/>
            <a:ext cx="8229600" cy="4602163"/>
          </a:xfrm>
        </p:spPr>
        <p:txBody>
          <a:bodyPr/>
          <a:lstStyle/>
          <a:p>
            <a:r>
              <a:rPr lang="et-EE" b="1" i="1" dirty="0" smtClean="0"/>
              <a:t>‘</a:t>
            </a:r>
            <a:endParaRPr lang="en-GB" sz="3200" dirty="0" smtClean="0"/>
          </a:p>
          <a:p>
            <a:endParaRPr lang="en-GB" dirty="0" smtClean="0"/>
          </a:p>
          <a:p>
            <a:endParaRPr lang="et-EE" b="1" dirty="0" smtClean="0">
              <a:solidFill>
                <a:srgbClr val="FF0000"/>
              </a:solidFill>
            </a:endParaRPr>
          </a:p>
        </p:txBody>
      </p:sp>
      <p:graphicFrame>
        <p:nvGraphicFramePr>
          <p:cNvPr id="9" name="Diagram 8"/>
          <p:cNvGraphicFramePr/>
          <p:nvPr/>
        </p:nvGraphicFramePr>
        <p:xfrm>
          <a:off x="457200" y="990600"/>
          <a:ext cx="8382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p:cNvSpPr/>
          <p:nvPr/>
        </p:nvSpPr>
        <p:spPr>
          <a:xfrm rot="16200000">
            <a:off x="4381500" y="2705100"/>
            <a:ext cx="685800" cy="1219200"/>
          </a:xfrm>
          <a:prstGeom prst="rightArrow">
            <a:avLst>
              <a:gd name="adj1" fmla="val 60000"/>
              <a:gd name="adj2" fmla="val 50000"/>
            </a:avLst>
          </a:prstGeom>
          <a:solidFill>
            <a:srgbClr val="FF0000"/>
          </a:solidFill>
          <a:ln w="28575">
            <a:solidFill>
              <a:schemeClr val="tx1"/>
            </a:solidFill>
          </a:ln>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Bent Arrow 12"/>
          <p:cNvSpPr/>
          <p:nvPr/>
        </p:nvSpPr>
        <p:spPr>
          <a:xfrm rot="16200000">
            <a:off x="1371600" y="2819400"/>
            <a:ext cx="1676400" cy="2133600"/>
          </a:xfrm>
          <a:prstGeom prst="bentArrow">
            <a:avLst/>
          </a:prstGeom>
          <a:solidFill>
            <a:srgbClr val="FF0000"/>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
        <p:nvSpPr>
          <p:cNvPr id="14" name="Right Brace 13"/>
          <p:cNvSpPr/>
          <p:nvPr/>
        </p:nvSpPr>
        <p:spPr>
          <a:xfrm rot="16200000">
            <a:off x="4305300" y="3009900"/>
            <a:ext cx="990600" cy="5029200"/>
          </a:xfrm>
          <a:prstGeom prst="rightBrace">
            <a:avLst>
              <a:gd name="adj1" fmla="val 8333"/>
              <a:gd name="adj2" fmla="val 50000"/>
            </a:avLst>
          </a:prstGeom>
          <a:ln w="57150">
            <a:solidFill>
              <a:srgbClr val="66FF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t-EE"/>
          </a:p>
        </p:txBody>
      </p:sp>
      <p:sp>
        <p:nvSpPr>
          <p:cNvPr id="15" name="Rectangle 14"/>
          <p:cNvSpPr/>
          <p:nvPr/>
        </p:nvSpPr>
        <p:spPr>
          <a:xfrm>
            <a:off x="2133600" y="5334000"/>
            <a:ext cx="5410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3200" b="1" dirty="0" smtClean="0"/>
              <a:t>BEAUTY OF VALUATION</a:t>
            </a:r>
            <a:endParaRPr lang="et-EE" sz="3200" b="1" dirty="0"/>
          </a:p>
        </p:txBody>
      </p:sp>
      <p:sp>
        <p:nvSpPr>
          <p:cNvPr id="17"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8"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9"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25</a:t>
            </a:fld>
            <a:endParaRPr lang="et-EE"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ealkiri 1"/>
          <p:cNvSpPr>
            <a:spLocks noGrp="1"/>
          </p:cNvSpPr>
          <p:nvPr>
            <p:ph type="title"/>
          </p:nvPr>
        </p:nvSpPr>
        <p:spPr>
          <a:xfrm>
            <a:off x="381000" y="0"/>
            <a:ext cx="8763000" cy="1143000"/>
          </a:xfrm>
        </p:spPr>
        <p:txBody>
          <a:bodyPr/>
          <a:lstStyle/>
          <a:p>
            <a:r>
              <a:rPr lang="en-GB" sz="4800" b="1" dirty="0" smtClean="0">
                <a:solidFill>
                  <a:srgbClr val="66FF33"/>
                </a:solidFill>
              </a:rPr>
              <a:t>… in particular</a:t>
            </a:r>
          </a:p>
        </p:txBody>
      </p:sp>
      <p:sp>
        <p:nvSpPr>
          <p:cNvPr id="35842" name="Sisu kohatäide 11"/>
          <p:cNvSpPr>
            <a:spLocks noGrp="1"/>
          </p:cNvSpPr>
          <p:nvPr>
            <p:ph idx="1"/>
          </p:nvPr>
        </p:nvSpPr>
        <p:spPr>
          <a:xfrm>
            <a:off x="457200" y="1447800"/>
            <a:ext cx="8229600" cy="4953000"/>
          </a:xfrm>
        </p:spPr>
        <p:txBody>
          <a:bodyPr/>
          <a:lstStyle/>
          <a:p>
            <a:pPr marL="342900" lvl="1" indent="-342900">
              <a:buFont typeface="Arial" charset="0"/>
              <a:buChar char="•"/>
            </a:pPr>
            <a:r>
              <a:rPr lang="en-GB" sz="3200" dirty="0" smtClean="0"/>
              <a:t>Subsequent checking of previous actions and contemporary lay out</a:t>
            </a:r>
          </a:p>
          <a:p>
            <a:pPr marL="598932" lvl="2" indent="-342900">
              <a:buClr>
                <a:srgbClr val="FF0000"/>
              </a:buClr>
              <a:buSzPct val="110000"/>
              <a:buFont typeface="Wingdings" pitchFamily="2" charset="2"/>
              <a:buChar char=""/>
            </a:pPr>
            <a:r>
              <a:rPr lang="en-GB" sz="3000" dirty="0" smtClean="0"/>
              <a:t>Internal quality control</a:t>
            </a:r>
          </a:p>
          <a:p>
            <a:pPr marL="598932" lvl="2" indent="-342900">
              <a:buClr>
                <a:srgbClr val="FF0000"/>
              </a:buClr>
              <a:buSzPct val="110000"/>
              <a:buFont typeface="Wingdings" pitchFamily="2" charset="2"/>
              <a:buChar char=""/>
            </a:pPr>
            <a:r>
              <a:rPr lang="en-GB" sz="3000" dirty="0" smtClean="0"/>
              <a:t>Standardization of procedure</a:t>
            </a:r>
          </a:p>
          <a:p>
            <a:pPr marL="742950" lvl="2" indent="-342900">
              <a:buClr>
                <a:srgbClr val="FF0000"/>
              </a:buClr>
              <a:buSzPct val="110000"/>
              <a:buFont typeface="Wingdings" pitchFamily="2" charset="2"/>
              <a:buChar char=""/>
            </a:pPr>
            <a:r>
              <a:rPr lang="en-GB" dirty="0" smtClean="0"/>
              <a:t>Production quality – different valuation standards</a:t>
            </a:r>
          </a:p>
          <a:p>
            <a:pPr marL="742950" lvl="2" indent="-342900">
              <a:buClr>
                <a:srgbClr val="FF0000"/>
              </a:buClr>
              <a:buSzPct val="110000"/>
              <a:buFont typeface="Wingdings" pitchFamily="2" charset="2"/>
              <a:buChar char=""/>
            </a:pPr>
            <a:r>
              <a:rPr lang="en-GB" dirty="0" smtClean="0"/>
              <a:t>Producer quality – professional standards and requirements</a:t>
            </a:r>
          </a:p>
          <a:p>
            <a:pPr marL="742950" lvl="2" indent="-342900">
              <a:buClr>
                <a:srgbClr val="FF0000"/>
              </a:buClr>
              <a:buSzPct val="110000"/>
              <a:buFont typeface="Wingdings" pitchFamily="2" charset="2"/>
              <a:buChar char=""/>
            </a:pPr>
            <a:r>
              <a:rPr lang="en-GB" dirty="0" smtClean="0"/>
              <a:t>Service quality:</a:t>
            </a:r>
          </a:p>
          <a:p>
            <a:pPr marL="1200150" lvl="3" indent="-342900">
              <a:buClr>
                <a:srgbClr val="FF0000"/>
              </a:buClr>
              <a:buSzPct val="110000"/>
              <a:buFont typeface="Wingdings" pitchFamily="2" charset="2"/>
              <a:buChar char=""/>
            </a:pPr>
            <a:r>
              <a:rPr lang="en-GB" sz="2400" dirty="0" smtClean="0"/>
              <a:t>Based on existing standards</a:t>
            </a:r>
          </a:p>
          <a:p>
            <a:pPr marL="1200150" lvl="3" indent="-342900">
              <a:buClr>
                <a:srgbClr val="FF0000"/>
              </a:buClr>
              <a:buSzPct val="110000"/>
              <a:buFont typeface="Wingdings" pitchFamily="2" charset="2"/>
              <a:buChar char=""/>
            </a:pPr>
            <a:r>
              <a:rPr lang="en-GB" sz="2400" dirty="0" smtClean="0"/>
              <a:t>Based on service standards, e.g. ISO 9001</a:t>
            </a:r>
            <a:endParaRPr lang="en-GB" dirty="0" smtClean="0"/>
          </a:p>
          <a:p>
            <a:endParaRPr lang="en-GB" b="1" dirty="0" smtClean="0">
              <a:solidFill>
                <a:srgbClr val="FF0000"/>
              </a:solidFill>
            </a:endParaRPr>
          </a:p>
        </p:txBody>
      </p:sp>
      <p:sp>
        <p:nvSpPr>
          <p:cNvPr id="4" name="Paremlooksulg 3"/>
          <p:cNvSpPr/>
          <p:nvPr/>
        </p:nvSpPr>
        <p:spPr>
          <a:xfrm flipH="1">
            <a:off x="6858000" y="2362200"/>
            <a:ext cx="1371600" cy="4038600"/>
          </a:xfrm>
          <a:prstGeom prst="rightBrace">
            <a:avLst>
              <a:gd name="adj1" fmla="val 8333"/>
              <a:gd name="adj2" fmla="val 50965"/>
            </a:avLst>
          </a:prstGeom>
          <a:noFill/>
          <a:ln w="38100">
            <a:solidFill>
              <a:srgbClr val="66FF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t-EE"/>
          </a:p>
        </p:txBody>
      </p:sp>
      <p:sp>
        <p:nvSpPr>
          <p:cNvPr id="5" name="Ristkülik 4"/>
          <p:cNvSpPr/>
          <p:nvPr/>
        </p:nvSpPr>
        <p:spPr>
          <a:xfrm rot="16200000">
            <a:off x="6324600" y="3962400"/>
            <a:ext cx="41148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All these are objects of  future</a:t>
            </a:r>
            <a:r>
              <a:rPr lang="en-US" sz="2800" b="1" i="1" dirty="0" smtClean="0">
                <a:solidFill>
                  <a:srgbClr val="FF0000"/>
                </a:solidFill>
              </a:rPr>
              <a:t>  </a:t>
            </a:r>
            <a:r>
              <a:rPr lang="en-US" sz="2800" b="1" dirty="0" err="1" smtClean="0">
                <a:solidFill>
                  <a:srgbClr val="FF0000"/>
                </a:solidFill>
              </a:rPr>
              <a:t>recogntion</a:t>
            </a:r>
            <a:endParaRPr lang="en-US" sz="2800" b="1" dirty="0">
              <a:solidFill>
                <a:srgbClr val="FF0000"/>
              </a:solidFill>
            </a:endParaRPr>
          </a:p>
        </p:txBody>
      </p:sp>
      <p:sp>
        <p:nvSpPr>
          <p:cNvPr id="9"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0"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1"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26</a:t>
            </a:fld>
            <a:endParaRPr lang="et-EE"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p:cNvSpPr>
            <a:spLocks noGrp="1"/>
          </p:cNvSpPr>
          <p:nvPr>
            <p:ph type="title"/>
          </p:nvPr>
        </p:nvSpPr>
        <p:spPr>
          <a:xfrm>
            <a:off x="381000" y="0"/>
            <a:ext cx="9296400" cy="914400"/>
          </a:xfrm>
        </p:spPr>
        <p:txBody>
          <a:bodyPr/>
          <a:lstStyle/>
          <a:p>
            <a:r>
              <a:rPr lang="et-EE" b="1" dirty="0" smtClean="0">
                <a:solidFill>
                  <a:srgbClr val="66FF33"/>
                </a:solidFill>
              </a:rPr>
              <a:t>Science </a:t>
            </a:r>
            <a:r>
              <a:rPr lang="et-EE" b="1" i="1" dirty="0" err="1" smtClean="0">
                <a:solidFill>
                  <a:srgbClr val="66FF33"/>
                </a:solidFill>
              </a:rPr>
              <a:t>v.s.</a:t>
            </a:r>
            <a:r>
              <a:rPr lang="et-EE" b="1" dirty="0" err="1" smtClean="0">
                <a:solidFill>
                  <a:srgbClr val="66FF33"/>
                </a:solidFill>
              </a:rPr>
              <a:t>art</a:t>
            </a:r>
            <a:r>
              <a:rPr lang="et-EE" b="1" dirty="0" smtClean="0">
                <a:solidFill>
                  <a:srgbClr val="66FF33"/>
                </a:solidFill>
              </a:rPr>
              <a:t> </a:t>
            </a:r>
            <a:r>
              <a:rPr lang="en-US" b="1" dirty="0" smtClean="0">
                <a:solidFill>
                  <a:srgbClr val="66FF33"/>
                </a:solidFill>
              </a:rPr>
              <a:t>Is appraisal </a:t>
            </a:r>
            <a:r>
              <a:rPr lang="et-EE" b="1" dirty="0" smtClean="0">
                <a:solidFill>
                  <a:srgbClr val="66FF33"/>
                </a:solidFill>
              </a:rPr>
              <a:t>(</a:t>
            </a:r>
            <a:r>
              <a:rPr lang="en-US" b="1" dirty="0" smtClean="0">
                <a:solidFill>
                  <a:srgbClr val="66FF33"/>
                </a:solidFill>
              </a:rPr>
              <a:t>valuation) an art or a science?</a:t>
            </a:r>
            <a:endParaRPr lang="en-GB" b="1" dirty="0" smtClean="0">
              <a:solidFill>
                <a:srgbClr val="66FF33"/>
              </a:solidFill>
            </a:endParaRPr>
          </a:p>
        </p:txBody>
      </p:sp>
      <p:sp>
        <p:nvSpPr>
          <p:cNvPr id="16386" name="Sisu kohatäide 2"/>
          <p:cNvSpPr>
            <a:spLocks noGrp="1"/>
          </p:cNvSpPr>
          <p:nvPr>
            <p:ph idx="4294967295"/>
          </p:nvPr>
        </p:nvSpPr>
        <p:spPr>
          <a:xfrm>
            <a:off x="5486400" y="4724400"/>
            <a:ext cx="3200400" cy="1720850"/>
          </a:xfrm>
        </p:spPr>
        <p:txBody>
          <a:bodyPr/>
          <a:lstStyle/>
          <a:p>
            <a:pPr lvl="1"/>
            <a:endParaRPr lang="et-EE" sz="3200" dirty="0" smtClean="0"/>
          </a:p>
          <a:p>
            <a:endParaRPr lang="et-EE" dirty="0" smtClean="0"/>
          </a:p>
        </p:txBody>
      </p:sp>
      <p:pic>
        <p:nvPicPr>
          <p:cNvPr id="22" name="Picture 2" descr="F:\BVC\4911489388_8f52d6b820_o.jpg"/>
          <p:cNvPicPr>
            <a:picLocks noChangeAspect="1" noChangeArrowheads="1"/>
          </p:cNvPicPr>
          <p:nvPr/>
        </p:nvPicPr>
        <p:blipFill>
          <a:blip r:embed="rId2" cstate="print"/>
          <a:srcRect/>
          <a:stretch>
            <a:fillRect/>
          </a:stretch>
        </p:blipFill>
        <p:spPr bwMode="auto">
          <a:xfrm>
            <a:off x="762000" y="1524000"/>
            <a:ext cx="8001000" cy="4676907"/>
          </a:xfrm>
          <a:prstGeom prst="rect">
            <a:avLst/>
          </a:prstGeom>
          <a:noFill/>
        </p:spPr>
      </p:pic>
      <p:sp>
        <p:nvSpPr>
          <p:cNvPr id="8" name="Rectangle 3"/>
          <p:cNvSpPr txBox="1">
            <a:spLocks noChangeArrowheads="1"/>
          </p:cNvSpPr>
          <p:nvPr/>
        </p:nvSpPr>
        <p:spPr>
          <a:xfrm>
            <a:off x="685800" y="1524000"/>
            <a:ext cx="8077200" cy="4724400"/>
          </a:xfrm>
          <a:prstGeom prst="rect">
            <a:avLst/>
          </a:prstGeom>
          <a:solidFill>
            <a:schemeClr val="tx1"/>
          </a:solidFill>
        </p:spPr>
        <p:txBody>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600" b="1" i="1" u="none" strike="noStrike" kern="1200" cap="none" spc="0" normalizeH="0" baseline="0" noProof="0" dirty="0" smtClean="0">
                <a:ln>
                  <a:noFill/>
                </a:ln>
                <a:solidFill>
                  <a:srgbClr val="002060"/>
                </a:solidFill>
                <a:effectLst/>
                <a:uLnTx/>
                <a:uFillTx/>
                <a:latin typeface="+mn-lt"/>
                <a:ea typeface="+mn-ea"/>
                <a:cs typeface="+mn-cs"/>
              </a:rPr>
              <a:t>Valuation</a:t>
            </a:r>
            <a:r>
              <a:rPr kumimoji="0" lang="et-EE" sz="3600" b="1" i="0" u="none" strike="noStrike" kern="1200" cap="none" spc="0" normalizeH="0" baseline="0" noProof="0" dirty="0" smtClean="0">
                <a:ln>
                  <a:noFill/>
                </a:ln>
                <a:solidFill>
                  <a:srgbClr val="002060"/>
                </a:solidFill>
                <a:effectLst/>
                <a:uLnTx/>
                <a:uFillTx/>
                <a:latin typeface="+mn-lt"/>
                <a:ea typeface="+mn-ea"/>
                <a:cs typeface="+mn-cs"/>
              </a:rPr>
              <a:t> v.s. </a:t>
            </a:r>
            <a:r>
              <a:rPr kumimoji="0" lang="et-EE" sz="3600" b="1" i="1" u="none" strike="noStrike" kern="1200" cap="none" spc="0" normalizeH="0" baseline="0" noProof="0" dirty="0" err="1" smtClean="0">
                <a:ln>
                  <a:noFill/>
                </a:ln>
                <a:solidFill>
                  <a:srgbClr val="002060"/>
                </a:solidFill>
                <a:effectLst/>
                <a:uLnTx/>
                <a:uFillTx/>
                <a:latin typeface="+mn-lt"/>
                <a:ea typeface="+mn-ea"/>
                <a:cs typeface="+mn-cs"/>
              </a:rPr>
              <a:t>Appraisal</a:t>
            </a:r>
            <a:endParaRPr kumimoji="0" lang="et-EE" sz="3600" b="1" i="0" u="none" strike="noStrike" kern="1200" cap="none" spc="0" normalizeH="0" baseline="0" noProof="0" dirty="0" smtClean="0">
              <a:ln>
                <a:noFill/>
              </a:ln>
              <a:solidFill>
                <a:srgbClr val="002060"/>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GB" sz="3600" b="1" i="1" u="none" strike="noStrike" kern="1200" cap="none" spc="0" normalizeH="0" baseline="0" noProof="0" dirty="0" smtClean="0">
                <a:ln>
                  <a:noFill/>
                </a:ln>
                <a:solidFill>
                  <a:srgbClr val="002060"/>
                </a:solidFill>
                <a:effectLst/>
                <a:uLnTx/>
                <a:uFillTx/>
                <a:latin typeface="+mn-lt"/>
                <a:ea typeface="+mn-ea"/>
                <a:cs typeface="+mn-cs"/>
              </a:rPr>
              <a:t>Art: thing in which skill may be exercised.</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GB" sz="3600" b="1" i="1" u="none" strike="noStrike" kern="1200" cap="none" spc="0" normalizeH="0" baseline="0" noProof="0" dirty="0" smtClean="0">
                <a:ln>
                  <a:noFill/>
                </a:ln>
                <a:solidFill>
                  <a:srgbClr val="002060"/>
                </a:solidFill>
                <a:effectLst/>
                <a:uLnTx/>
                <a:uFillTx/>
                <a:latin typeface="+mn-lt"/>
                <a:ea typeface="+mn-ea"/>
                <a:cs typeface="+mn-cs"/>
              </a:rPr>
              <a:t>Science: systematic and formulated knowledge</a:t>
            </a:r>
            <a:r>
              <a:rPr kumimoji="0" lang="et-EE" sz="3600" b="1" i="1" u="none" strike="noStrike" kern="1200" cap="none" spc="0" normalizeH="0" baseline="0" noProof="0" dirty="0" smtClean="0">
                <a:ln>
                  <a:noFill/>
                </a:ln>
                <a:solidFill>
                  <a:srgbClr val="002060"/>
                </a:solidFill>
                <a:effectLst/>
                <a:uLnTx/>
                <a:uFillTx/>
                <a:latin typeface="+mn-lt"/>
                <a:ea typeface="+mn-ea"/>
                <a:cs typeface="+mn-cs"/>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Tx/>
              <a:buNone/>
              <a:tabLst/>
              <a:defRPr/>
            </a:pPr>
            <a:r>
              <a:rPr kumimoji="0" lang="et-EE" sz="3600" b="1" i="1" u="none" strike="noStrike" kern="1200" cap="none" spc="0" normalizeH="0" baseline="0" noProof="0" dirty="0" smtClean="0">
                <a:ln>
                  <a:noFill/>
                </a:ln>
                <a:solidFill>
                  <a:srgbClr val="002060"/>
                </a:solidFill>
                <a:effectLst/>
                <a:uLnTx/>
                <a:uFillTx/>
                <a:latin typeface="+mn-lt"/>
                <a:ea typeface="+mn-ea"/>
                <a:cs typeface="+mn-cs"/>
              </a:rPr>
              <a:t>	</a:t>
            </a:r>
            <a:r>
              <a:rPr kumimoji="0" lang="en-GB" sz="3600" b="1" i="1" u="none" strike="noStrike" kern="1200" cap="none" spc="0" normalizeH="0" baseline="0" noProof="0" dirty="0" smtClean="0">
                <a:ln>
                  <a:noFill/>
                </a:ln>
                <a:solidFill>
                  <a:srgbClr val="002060"/>
                </a:solidFill>
                <a:effectLst/>
                <a:uLnTx/>
                <a:uFillTx/>
                <a:latin typeface="+mn-lt"/>
                <a:ea typeface="+mn-ea"/>
                <a:cs typeface="+mn-cs"/>
              </a:rPr>
              <a:t>Source: The Concise Oxford Dictionary</a:t>
            </a:r>
          </a:p>
        </p:txBody>
      </p:sp>
      <p:sp>
        <p:nvSpPr>
          <p:cNvPr id="12"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3"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4"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27</a:t>
            </a:fld>
            <a:endParaRPr lang="et-E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ealkiri 1"/>
          <p:cNvSpPr>
            <a:spLocks noGrp="1"/>
          </p:cNvSpPr>
          <p:nvPr>
            <p:ph type="title"/>
          </p:nvPr>
        </p:nvSpPr>
        <p:spPr>
          <a:xfrm>
            <a:off x="381000" y="0"/>
            <a:ext cx="8763000" cy="914400"/>
          </a:xfrm>
        </p:spPr>
        <p:txBody>
          <a:bodyPr/>
          <a:lstStyle/>
          <a:p>
            <a:r>
              <a:rPr lang="en-GB" sz="4800" b="1" dirty="0" smtClean="0">
                <a:solidFill>
                  <a:srgbClr val="66FF33"/>
                </a:solidFill>
              </a:rPr>
              <a:t>Finally</a:t>
            </a:r>
            <a:r>
              <a:rPr lang="et-EE" sz="4800" b="1" dirty="0" smtClean="0">
                <a:solidFill>
                  <a:srgbClr val="66FF33"/>
                </a:solidFill>
              </a:rPr>
              <a:t> …</a:t>
            </a:r>
            <a:endParaRPr lang="en-GB" sz="4800" b="1" dirty="0" smtClean="0">
              <a:solidFill>
                <a:srgbClr val="66FF33"/>
              </a:solidFill>
            </a:endParaRPr>
          </a:p>
        </p:txBody>
      </p:sp>
      <p:sp>
        <p:nvSpPr>
          <p:cNvPr id="36866" name="Sisu kohatäide 11"/>
          <p:cNvSpPr>
            <a:spLocks noGrp="1"/>
          </p:cNvSpPr>
          <p:nvPr>
            <p:ph idx="1"/>
          </p:nvPr>
        </p:nvSpPr>
        <p:spPr>
          <a:xfrm>
            <a:off x="533400" y="914400"/>
            <a:ext cx="8382000" cy="5486400"/>
          </a:xfrm>
        </p:spPr>
        <p:txBody>
          <a:bodyPr>
            <a:normAutofit fontScale="85000" lnSpcReduction="20000"/>
          </a:bodyPr>
          <a:lstStyle/>
          <a:p>
            <a:pPr lvl="1">
              <a:buFont typeface="Wingdings" pitchFamily="2" charset="2"/>
              <a:buChar char="Ø"/>
            </a:pPr>
            <a:endParaRPr lang="en-GB" sz="3200" dirty="0" smtClean="0"/>
          </a:p>
          <a:p>
            <a:r>
              <a:rPr lang="en-GB" sz="3800" b="1" dirty="0" smtClean="0"/>
              <a:t>The changes of the valuation environment are connected with economic situation dynamics, but:</a:t>
            </a:r>
          </a:p>
          <a:p>
            <a:pPr lvl="1">
              <a:buFont typeface="Wingdings" pitchFamily="2" charset="2"/>
              <a:buChar char="v"/>
            </a:pPr>
            <a:r>
              <a:rPr lang="en-GB" sz="3800" b="1" dirty="0" smtClean="0">
                <a:solidFill>
                  <a:schemeClr val="accent6">
                    <a:lumMod val="60000"/>
                    <a:lumOff val="40000"/>
                  </a:schemeClr>
                </a:solidFill>
              </a:rPr>
              <a:t>Before</a:t>
            </a:r>
            <a:r>
              <a:rPr lang="en-GB" sz="3800" dirty="0" smtClean="0"/>
              <a:t>  crisis - factors that cause and produce the economic changes</a:t>
            </a:r>
          </a:p>
          <a:p>
            <a:pPr lvl="1">
              <a:buFont typeface="Wingdings" pitchFamily="2" charset="2"/>
              <a:buChar char="v"/>
            </a:pPr>
            <a:r>
              <a:rPr lang="en-GB" sz="3800" b="1" dirty="0" smtClean="0">
                <a:solidFill>
                  <a:schemeClr val="accent6">
                    <a:lumMod val="60000"/>
                    <a:lumOff val="40000"/>
                  </a:schemeClr>
                </a:solidFill>
              </a:rPr>
              <a:t>After crisis </a:t>
            </a:r>
            <a:r>
              <a:rPr lang="en-GB" sz="3800" dirty="0" smtClean="0"/>
              <a:t>- factors that reflect the economic changes</a:t>
            </a:r>
            <a:r>
              <a:rPr lang="et-EE" sz="3200" dirty="0" smtClean="0"/>
              <a:t/>
            </a:r>
            <a:br>
              <a:rPr lang="et-EE" sz="3200" dirty="0" smtClean="0"/>
            </a:br>
            <a:endParaRPr lang="et-EE" sz="3200" dirty="0" smtClean="0"/>
          </a:p>
          <a:p>
            <a:pPr lvl="1">
              <a:buNone/>
            </a:pPr>
            <a:r>
              <a:rPr lang="en-GB" sz="4200" b="1" dirty="0" smtClean="0">
                <a:solidFill>
                  <a:srgbClr val="66FF33"/>
                </a:solidFill>
              </a:rPr>
              <a:t>The both, before and after must be accounted  and in the use - if we want to be (back) in business</a:t>
            </a:r>
          </a:p>
        </p:txBody>
      </p:sp>
      <p:sp>
        <p:nvSpPr>
          <p:cNvPr id="7"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8"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9"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28</a:t>
            </a:fld>
            <a:endParaRPr lang="et-EE"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ealkiri 1"/>
          <p:cNvSpPr>
            <a:spLocks noGrp="1"/>
          </p:cNvSpPr>
          <p:nvPr>
            <p:ph type="title"/>
          </p:nvPr>
        </p:nvSpPr>
        <p:spPr>
          <a:xfrm>
            <a:off x="381000" y="0"/>
            <a:ext cx="8763000" cy="914400"/>
          </a:xfrm>
        </p:spPr>
        <p:txBody>
          <a:bodyPr/>
          <a:lstStyle/>
          <a:p>
            <a:r>
              <a:rPr lang="et-EE" sz="4800" dirty="0" smtClean="0">
                <a:solidFill>
                  <a:srgbClr val="66FF33"/>
                </a:solidFill>
              </a:rPr>
              <a:t>… f</a:t>
            </a:r>
            <a:r>
              <a:rPr lang="en-GB" sz="4800" dirty="0" err="1" smtClean="0">
                <a:solidFill>
                  <a:srgbClr val="66FF33"/>
                </a:solidFill>
              </a:rPr>
              <a:t>i</a:t>
            </a:r>
            <a:r>
              <a:rPr lang="en-GB" sz="4800" b="1" dirty="0" err="1" smtClean="0">
                <a:solidFill>
                  <a:srgbClr val="66FF33"/>
                </a:solidFill>
              </a:rPr>
              <a:t>nally</a:t>
            </a:r>
            <a:r>
              <a:rPr lang="et-EE" sz="4800" b="1" dirty="0" smtClean="0">
                <a:solidFill>
                  <a:srgbClr val="66FF33"/>
                </a:solidFill>
              </a:rPr>
              <a:t> …</a:t>
            </a:r>
            <a:endParaRPr lang="en-GB" sz="4800" b="1" dirty="0" smtClean="0">
              <a:solidFill>
                <a:srgbClr val="66FF33"/>
              </a:solidFill>
            </a:endParaRPr>
          </a:p>
        </p:txBody>
      </p:sp>
      <p:sp>
        <p:nvSpPr>
          <p:cNvPr id="36866" name="Sisu kohatäide 11"/>
          <p:cNvSpPr>
            <a:spLocks noGrp="1"/>
          </p:cNvSpPr>
          <p:nvPr>
            <p:ph idx="1"/>
          </p:nvPr>
        </p:nvSpPr>
        <p:spPr>
          <a:xfrm>
            <a:off x="457200" y="381000"/>
            <a:ext cx="8382000" cy="5943600"/>
          </a:xfrm>
        </p:spPr>
        <p:txBody>
          <a:bodyPr>
            <a:normAutofit lnSpcReduction="10000"/>
          </a:bodyPr>
          <a:lstStyle/>
          <a:p>
            <a:pPr lvl="1">
              <a:buFont typeface="Wingdings" pitchFamily="2" charset="2"/>
              <a:buChar char="Ø"/>
            </a:pPr>
            <a:endParaRPr lang="en-GB" sz="3200" dirty="0" smtClean="0"/>
          </a:p>
          <a:p>
            <a:r>
              <a:rPr lang="en-GB" b="1" dirty="0" smtClean="0"/>
              <a:t>The  market participants understandings (market triangular) should </a:t>
            </a:r>
            <a:r>
              <a:rPr lang="en-GB" b="1" u="sng" dirty="0" smtClean="0"/>
              <a:t>to do</a:t>
            </a:r>
          </a:p>
          <a:p>
            <a:pPr lvl="1">
              <a:buFont typeface="Wingdings" pitchFamily="2" charset="2"/>
              <a:buChar char="v"/>
            </a:pPr>
            <a:r>
              <a:rPr lang="en-GB" sz="3200" b="1" dirty="0" smtClean="0">
                <a:solidFill>
                  <a:srgbClr val="FFFF00"/>
                </a:solidFill>
              </a:rPr>
              <a:t>To equalize  - </a:t>
            </a:r>
            <a:r>
              <a:rPr lang="en-GB" sz="3200" b="1" dirty="0" smtClean="0"/>
              <a:t>commonly and contemporary therefore exists a huge different between the approaches </a:t>
            </a:r>
            <a:r>
              <a:rPr lang="en-GB" sz="3200" b="1" dirty="0" smtClean="0">
                <a:solidFill>
                  <a:srgbClr val="66FF33"/>
                </a:solidFill>
              </a:rPr>
              <a:t>– as final goal is one, this must be eliminated</a:t>
            </a:r>
          </a:p>
          <a:p>
            <a:pPr lvl="1">
              <a:buFont typeface="Wingdings" pitchFamily="2" charset="2"/>
              <a:buChar char="v"/>
            </a:pPr>
            <a:r>
              <a:rPr lang="en-GB" sz="3200" b="1" dirty="0" smtClean="0">
                <a:solidFill>
                  <a:srgbClr val="FFFF00"/>
                </a:solidFill>
              </a:rPr>
              <a:t>To develop – </a:t>
            </a:r>
            <a:r>
              <a:rPr lang="en-GB" sz="3200" b="1" dirty="0" smtClean="0"/>
              <a:t>the all participants need a contemporary or collateral advices</a:t>
            </a:r>
            <a:r>
              <a:rPr lang="en-GB" sz="3200" b="1" dirty="0" smtClean="0">
                <a:solidFill>
                  <a:srgbClr val="66FF33"/>
                </a:solidFill>
              </a:rPr>
              <a:t>, the similar conditions are important</a:t>
            </a:r>
          </a:p>
          <a:p>
            <a:pPr lvl="1">
              <a:buFont typeface="Wingdings" pitchFamily="2" charset="2"/>
              <a:buChar char="v"/>
            </a:pPr>
            <a:r>
              <a:rPr lang="en-GB" sz="3200" b="1" dirty="0" smtClean="0">
                <a:solidFill>
                  <a:srgbClr val="FFFF00"/>
                </a:solidFill>
              </a:rPr>
              <a:t>To use LLL </a:t>
            </a:r>
            <a:r>
              <a:rPr lang="en-GB" sz="3200" b="1" dirty="0" smtClean="0"/>
              <a:t>– it is a variant</a:t>
            </a:r>
            <a:r>
              <a:rPr lang="en-GB" sz="3200" b="1" dirty="0" smtClean="0">
                <a:solidFill>
                  <a:srgbClr val="66FF33"/>
                </a:solidFill>
              </a:rPr>
              <a:t>, but do not work without </a:t>
            </a:r>
            <a:r>
              <a:rPr lang="en-US" sz="3200" b="1" dirty="0" smtClean="0">
                <a:solidFill>
                  <a:srgbClr val="66FF33"/>
                </a:solidFill>
              </a:rPr>
              <a:t>enough</a:t>
            </a:r>
            <a:r>
              <a:rPr lang="et-EE" sz="3200" b="1" dirty="0" smtClean="0">
                <a:solidFill>
                  <a:srgbClr val="66FF33"/>
                </a:solidFill>
              </a:rPr>
              <a:t> </a:t>
            </a:r>
            <a:r>
              <a:rPr lang="en-GB" sz="3200" b="1" dirty="0" smtClean="0">
                <a:solidFill>
                  <a:srgbClr val="66FF33"/>
                </a:solidFill>
              </a:rPr>
              <a:t>generalization</a:t>
            </a:r>
            <a:endParaRPr lang="en-GB" sz="3200" dirty="0" smtClean="0">
              <a:solidFill>
                <a:srgbClr val="66FF33"/>
              </a:solidFill>
            </a:endParaRPr>
          </a:p>
        </p:txBody>
      </p:sp>
      <p:sp>
        <p:nvSpPr>
          <p:cNvPr id="7"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8"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9"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29</a:t>
            </a:fld>
            <a:endParaRPr lang="et-EE"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0"/>
            <a:ext cx="8686800" cy="914400"/>
          </a:xfrm>
        </p:spPr>
        <p:txBody>
          <a:bodyPr/>
          <a:lstStyle/>
          <a:p>
            <a:r>
              <a:rPr lang="lv-LV" b="1" dirty="0">
                <a:solidFill>
                  <a:srgbClr val="66FF33"/>
                </a:solidFill>
              </a:rPr>
              <a:t>Qualification of valuers – do we need unification</a:t>
            </a:r>
            <a:endParaRPr lang="et-EE" dirty="0"/>
          </a:p>
        </p:txBody>
      </p:sp>
      <p:sp>
        <p:nvSpPr>
          <p:cNvPr id="7" name="Sisu kohatäide 6"/>
          <p:cNvSpPr>
            <a:spLocks noGrp="1"/>
          </p:cNvSpPr>
          <p:nvPr>
            <p:ph idx="1"/>
          </p:nvPr>
        </p:nvSpPr>
        <p:spPr>
          <a:xfrm>
            <a:off x="838200" y="1676400"/>
            <a:ext cx="8077200" cy="4679160"/>
          </a:xfrm>
        </p:spPr>
        <p:txBody>
          <a:bodyPr>
            <a:normAutofit fontScale="92500"/>
          </a:bodyPr>
          <a:lstStyle/>
          <a:p>
            <a:r>
              <a:rPr lang="en-US" sz="3200" b="1" dirty="0"/>
              <a:t>Local and international </a:t>
            </a:r>
            <a:r>
              <a:rPr lang="en-US" sz="3200" b="1" dirty="0" smtClean="0"/>
              <a:t>requirements</a:t>
            </a:r>
            <a:r>
              <a:rPr lang="et-EE" sz="3200" b="1" dirty="0" smtClean="0"/>
              <a:t> – </a:t>
            </a:r>
            <a:r>
              <a:rPr lang="en-US" sz="3200" b="1" dirty="0" smtClean="0"/>
              <a:t>common interests </a:t>
            </a:r>
          </a:p>
          <a:p>
            <a:r>
              <a:rPr lang="en-US" sz="3200" b="1" dirty="0" smtClean="0"/>
              <a:t>Local </a:t>
            </a:r>
            <a:r>
              <a:rPr lang="en-US" sz="3200" b="1" dirty="0"/>
              <a:t>v.s. international </a:t>
            </a:r>
            <a:r>
              <a:rPr lang="en-US" sz="3200" b="1" dirty="0" smtClean="0"/>
              <a:t>requirements</a:t>
            </a:r>
            <a:r>
              <a:rPr lang="et-EE" sz="3200" b="1" dirty="0" smtClean="0"/>
              <a:t> - </a:t>
            </a:r>
            <a:r>
              <a:rPr lang="et-EE" sz="3200" b="1" dirty="0" err="1" smtClean="0"/>
              <a:t>opposition</a:t>
            </a:r>
            <a:endParaRPr lang="en-US" sz="3200" b="1" dirty="0"/>
          </a:p>
          <a:p>
            <a:r>
              <a:rPr lang="en-US" sz="3200" b="1" dirty="0"/>
              <a:t>Legal effects of unification</a:t>
            </a:r>
          </a:p>
          <a:p>
            <a:r>
              <a:rPr lang="en-US" sz="3200" b="1" dirty="0"/>
              <a:t>Academically institutions </a:t>
            </a:r>
            <a:r>
              <a:rPr lang="en-US" sz="3200" b="1" dirty="0" smtClean="0"/>
              <a:t>role</a:t>
            </a:r>
            <a:r>
              <a:rPr lang="et-EE" sz="3200" b="1" dirty="0" smtClean="0"/>
              <a:t> </a:t>
            </a:r>
            <a:r>
              <a:rPr lang="et-EE" sz="3200" b="1" dirty="0" err="1" smtClean="0"/>
              <a:t>in</a:t>
            </a:r>
            <a:r>
              <a:rPr lang="et-EE" sz="3200" b="1" dirty="0" smtClean="0"/>
              <a:t> </a:t>
            </a:r>
            <a:r>
              <a:rPr lang="et-EE" sz="3200" b="1" dirty="0" err="1" smtClean="0"/>
              <a:t>qualification</a:t>
            </a:r>
            <a:endParaRPr lang="et-EE" sz="3200" b="1" dirty="0"/>
          </a:p>
          <a:p>
            <a:r>
              <a:rPr lang="en-US" sz="3200" b="1" dirty="0"/>
              <a:t>Different  applications</a:t>
            </a:r>
          </a:p>
          <a:p>
            <a:r>
              <a:rPr lang="en-US" sz="3200" b="1" dirty="0"/>
              <a:t>International certification </a:t>
            </a:r>
            <a:r>
              <a:rPr lang="et-EE" sz="3200" b="1" dirty="0" smtClean="0"/>
              <a:t> - are </a:t>
            </a:r>
            <a:r>
              <a:rPr lang="en-US" sz="3200" b="1" dirty="0" smtClean="0"/>
              <a:t>the rules similar </a:t>
            </a:r>
            <a:endParaRPr lang="en-US" sz="3200" b="1" dirty="0"/>
          </a:p>
        </p:txBody>
      </p:sp>
      <p:sp>
        <p:nvSpPr>
          <p:cNvPr id="4" name="Kuupäeva kohatäide 3"/>
          <p:cNvSpPr>
            <a:spLocks noGrp="1"/>
          </p:cNvSpPr>
          <p:nvPr>
            <p:ph type="dt" sz="half" idx="10"/>
          </p:nvPr>
        </p:nvSpPr>
        <p:spPr/>
        <p:txBody>
          <a:bodyPr/>
          <a:lstStyle/>
          <a:p>
            <a:r>
              <a:rPr lang="et-EE" sz="1200" b="1" dirty="0" smtClean="0"/>
              <a:t>14-16.06.2012</a:t>
            </a:r>
            <a:endParaRPr lang="et-EE" sz="1200" b="1" dirty="0"/>
          </a:p>
        </p:txBody>
      </p:sp>
      <p:sp>
        <p:nvSpPr>
          <p:cNvPr id="5" name="Jaluse kohatäide 4"/>
          <p:cNvSpPr>
            <a:spLocks noGrp="1"/>
          </p:cNvSpPr>
          <p:nvPr>
            <p:ph type="ftr" sz="quarter" idx="11"/>
          </p:nvPr>
        </p:nvSpPr>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6" name="Slaidinumbri kohatäide 5"/>
          <p:cNvSpPr>
            <a:spLocks noGrp="1"/>
          </p:cNvSpPr>
          <p:nvPr>
            <p:ph type="sldNum" sz="quarter" idx="12"/>
          </p:nvPr>
        </p:nvSpPr>
        <p:spPr/>
        <p:txBody>
          <a:bodyPr/>
          <a:lstStyle/>
          <a:p>
            <a:fld id="{427650CF-7B6C-461A-A1C1-31222103A3B1}" type="slidenum">
              <a:rPr lang="et-EE" b="1" smtClean="0"/>
              <a:pPr/>
              <a:t>3</a:t>
            </a:fld>
            <a:endParaRPr lang="et-EE" b="1" dirty="0"/>
          </a:p>
        </p:txBody>
      </p:sp>
    </p:spTree>
    <p:extLst>
      <p:ext uri="{BB962C8B-B14F-4D97-AF65-F5344CB8AC3E}">
        <p14:creationId xmlns="" xmlns:p14="http://schemas.microsoft.com/office/powerpoint/2010/main" val="3124575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0"/>
            <a:ext cx="8763000" cy="914400"/>
          </a:xfrm>
        </p:spPr>
        <p:txBody>
          <a:bodyPr/>
          <a:lstStyle/>
          <a:p>
            <a:pPr algn="r"/>
            <a:r>
              <a:rPr lang="en-GB" sz="4800" b="1" dirty="0" smtClean="0">
                <a:solidFill>
                  <a:srgbClr val="66FF33"/>
                </a:solidFill>
                <a:latin typeface="Arial" pitchFamily="34" charset="0"/>
                <a:cs typeface="Arial" pitchFamily="34" charset="0"/>
              </a:rPr>
              <a:t>Object of </a:t>
            </a:r>
            <a:r>
              <a:rPr lang="en-GB" sz="4800" b="1" dirty="0" err="1" smtClean="0">
                <a:solidFill>
                  <a:srgbClr val="66FF33"/>
                </a:solidFill>
                <a:latin typeface="Arial" pitchFamily="34" charset="0"/>
                <a:cs typeface="Arial" pitchFamily="34" charset="0"/>
              </a:rPr>
              <a:t>satisfication</a:t>
            </a:r>
            <a:r>
              <a:rPr lang="en-GB" sz="4800" b="1" dirty="0" smtClean="0">
                <a:solidFill>
                  <a:srgbClr val="66FF33"/>
                </a:solidFill>
                <a:latin typeface="Arial" pitchFamily="34" charset="0"/>
                <a:cs typeface="Arial" pitchFamily="34" charset="0"/>
              </a:rPr>
              <a:t> – a new </a:t>
            </a:r>
            <a:r>
              <a:rPr lang="en-GB" sz="4800" b="1" dirty="0" err="1" smtClean="0">
                <a:solidFill>
                  <a:srgbClr val="66FF33"/>
                </a:solidFill>
                <a:latin typeface="Arial" pitchFamily="34" charset="0"/>
                <a:cs typeface="Arial" pitchFamily="34" charset="0"/>
              </a:rPr>
              <a:t>paradidm</a:t>
            </a:r>
            <a:endParaRPr lang="en-GB" sz="4800" b="1" dirty="0">
              <a:solidFill>
                <a:srgbClr val="66FF33"/>
              </a:solidFill>
              <a:latin typeface="Arial" pitchFamily="34" charset="0"/>
              <a:cs typeface="Arial" pitchFamily="34" charset="0"/>
            </a:endParaRPr>
          </a:p>
        </p:txBody>
      </p:sp>
      <p:graphicFrame>
        <p:nvGraphicFramePr>
          <p:cNvPr id="6" name="Skemaatiline diagramm 5"/>
          <p:cNvGraphicFramePr/>
          <p:nvPr/>
        </p:nvGraphicFramePr>
        <p:xfrm>
          <a:off x="1066800" y="2438400"/>
          <a:ext cx="7696200"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Rühm 6"/>
          <p:cNvGrpSpPr/>
          <p:nvPr/>
        </p:nvGrpSpPr>
        <p:grpSpPr>
          <a:xfrm>
            <a:off x="381000" y="1905000"/>
            <a:ext cx="3810004" cy="2387605"/>
            <a:chOff x="2349497" y="2365370"/>
            <a:chExt cx="3810004" cy="2387605"/>
          </a:xfrm>
        </p:grpSpPr>
        <p:sp>
          <p:nvSpPr>
            <p:cNvPr id="8" name="Võrdkülgne kolmnurk 7"/>
            <p:cNvSpPr/>
            <p:nvPr/>
          </p:nvSpPr>
          <p:spPr>
            <a:xfrm rot="10800000">
              <a:off x="2349497" y="2365370"/>
              <a:ext cx="3810004" cy="2387605"/>
            </a:xfrm>
            <a:prstGeom prst="triangl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p>
          </p:txBody>
        </p:sp>
        <p:sp>
          <p:nvSpPr>
            <p:cNvPr id="9" name="Võrdkülgne kolmnurk 4"/>
            <p:cNvSpPr/>
            <p:nvPr/>
          </p:nvSpPr>
          <p:spPr>
            <a:xfrm rot="21600000">
              <a:off x="3301998" y="2365370"/>
              <a:ext cx="1905002" cy="11938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n-GB" sz="4300" kern="1200"/>
            </a:p>
          </p:txBody>
        </p:sp>
      </p:grpSp>
      <p:cxnSp>
        <p:nvCxnSpPr>
          <p:cNvPr id="11" name="Sirgkonnektor 10"/>
          <p:cNvCxnSpPr>
            <a:stCxn id="8" idx="2"/>
          </p:cNvCxnSpPr>
          <p:nvPr/>
        </p:nvCxnSpPr>
        <p:spPr>
          <a:xfrm rot="16200000" flipH="1">
            <a:off x="4076702" y="2019302"/>
            <a:ext cx="2590800" cy="2362196"/>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3" name="Sirgkonnektor 12"/>
          <p:cNvCxnSpPr>
            <a:stCxn id="8" idx="0"/>
          </p:cNvCxnSpPr>
          <p:nvPr/>
        </p:nvCxnSpPr>
        <p:spPr>
          <a:xfrm rot="16200000" flipH="1">
            <a:off x="2489204" y="4089403"/>
            <a:ext cx="2184397" cy="259080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4" name="Sirgkonnektor 13"/>
          <p:cNvCxnSpPr>
            <a:stCxn id="8" idx="4"/>
          </p:cNvCxnSpPr>
          <p:nvPr/>
        </p:nvCxnSpPr>
        <p:spPr>
          <a:xfrm rot="16200000" flipH="1">
            <a:off x="571500" y="1714500"/>
            <a:ext cx="2590800" cy="297180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7" name="Ristkülik 16"/>
          <p:cNvSpPr/>
          <p:nvPr/>
        </p:nvSpPr>
        <p:spPr>
          <a:xfrm>
            <a:off x="762000" y="1981200"/>
            <a:ext cx="2971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800" b="1" dirty="0" smtClean="0">
                <a:solidFill>
                  <a:schemeClr val="tx1"/>
                </a:solidFill>
              </a:rPr>
              <a:t>Real </a:t>
            </a:r>
            <a:r>
              <a:rPr lang="et-EE" sz="2800" b="1" dirty="0" err="1" smtClean="0">
                <a:solidFill>
                  <a:schemeClr val="tx1"/>
                </a:solidFill>
              </a:rPr>
              <a:t>estate</a:t>
            </a:r>
            <a:r>
              <a:rPr lang="et-EE" sz="2800" b="1" dirty="0" smtClean="0">
                <a:solidFill>
                  <a:schemeClr val="tx1"/>
                </a:solidFill>
              </a:rPr>
              <a:t> </a:t>
            </a:r>
            <a:r>
              <a:rPr lang="et-EE" sz="2800" b="1" dirty="0" err="1" smtClean="0">
                <a:solidFill>
                  <a:schemeClr val="tx1"/>
                </a:solidFill>
              </a:rPr>
              <a:t>appraisal</a:t>
            </a:r>
            <a:endParaRPr lang="et-EE" sz="2800" b="1" dirty="0" smtClean="0">
              <a:solidFill>
                <a:schemeClr val="tx1"/>
              </a:solidFill>
            </a:endParaRPr>
          </a:p>
        </p:txBody>
      </p:sp>
      <p:sp>
        <p:nvSpPr>
          <p:cNvPr id="24" name="Horisontaalrull 23"/>
          <p:cNvSpPr/>
          <p:nvPr/>
        </p:nvSpPr>
        <p:spPr>
          <a:xfrm>
            <a:off x="2971800" y="838200"/>
            <a:ext cx="1828800" cy="1033272"/>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smtClean="0">
                <a:solidFill>
                  <a:srgbClr val="002060"/>
                </a:solidFill>
              </a:rPr>
              <a:t>user</a:t>
            </a:r>
            <a:endParaRPr lang="en-GB" sz="2400" b="1">
              <a:solidFill>
                <a:srgbClr val="002060"/>
              </a:solidFill>
            </a:endParaRPr>
          </a:p>
        </p:txBody>
      </p:sp>
      <p:sp>
        <p:nvSpPr>
          <p:cNvPr id="25" name="Horisontaalrull 24"/>
          <p:cNvSpPr/>
          <p:nvPr/>
        </p:nvSpPr>
        <p:spPr>
          <a:xfrm>
            <a:off x="381000" y="4191000"/>
            <a:ext cx="1828800" cy="1033272"/>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rgbClr val="002060"/>
                </a:solidFill>
              </a:rPr>
              <a:t>valuer</a:t>
            </a:r>
            <a:endParaRPr lang="en-GB" sz="2400" b="1" dirty="0">
              <a:solidFill>
                <a:srgbClr val="002060"/>
              </a:solidFill>
            </a:endParaRPr>
          </a:p>
        </p:txBody>
      </p:sp>
      <p:sp>
        <p:nvSpPr>
          <p:cNvPr id="26" name="Horisontaalrull 25"/>
          <p:cNvSpPr/>
          <p:nvPr/>
        </p:nvSpPr>
        <p:spPr>
          <a:xfrm>
            <a:off x="0" y="838200"/>
            <a:ext cx="1828800" cy="1066800"/>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2060"/>
                </a:solidFill>
              </a:rPr>
              <a:t>client</a:t>
            </a:r>
            <a:endParaRPr lang="en-GB" sz="2400" b="1" dirty="0">
              <a:solidFill>
                <a:srgbClr val="002060"/>
              </a:solidFill>
            </a:endParaRPr>
          </a:p>
        </p:txBody>
      </p:sp>
      <p:sp>
        <p:nvSpPr>
          <p:cNvPr id="19"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20"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21"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30</a:t>
            </a:fld>
            <a:endParaRPr lang="et-EE" b="1" dirty="0"/>
          </a:p>
        </p:txBody>
      </p:sp>
      <p:sp>
        <p:nvSpPr>
          <p:cNvPr id="22" name="Horizontal Scroll 21"/>
          <p:cNvSpPr/>
          <p:nvPr/>
        </p:nvSpPr>
        <p:spPr>
          <a:xfrm>
            <a:off x="6400800" y="2819400"/>
            <a:ext cx="2743200" cy="1600200"/>
          </a:xfrm>
          <a:prstGeom prst="horizontalScroll">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Movement form </a:t>
            </a:r>
            <a:r>
              <a:rPr lang="et-EE" b="1" dirty="0" err="1" smtClean="0">
                <a:solidFill>
                  <a:srgbClr val="FF0000"/>
                </a:solidFill>
              </a:rPr>
              <a:t>the</a:t>
            </a:r>
            <a:r>
              <a:rPr lang="et-EE" b="1" dirty="0" smtClean="0">
                <a:solidFill>
                  <a:srgbClr val="FF0000"/>
                </a:solidFill>
              </a:rPr>
              <a:t> </a:t>
            </a:r>
            <a:r>
              <a:rPr lang="en-US" b="1" dirty="0" err="1" smtClean="0">
                <a:solidFill>
                  <a:srgbClr val="FF0000"/>
                </a:solidFill>
              </a:rPr>
              <a:t>ou</a:t>
            </a:r>
            <a:r>
              <a:rPr lang="et-EE" b="1" dirty="0" smtClean="0">
                <a:solidFill>
                  <a:srgbClr val="FF0000"/>
                </a:solidFill>
              </a:rPr>
              <a:t>t</a:t>
            </a:r>
            <a:r>
              <a:rPr lang="en-US" b="1" dirty="0" smtClean="0">
                <a:solidFill>
                  <a:srgbClr val="FF0000"/>
                </a:solidFill>
              </a:rPr>
              <a:t>side linkage to the inside  connection</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4)">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ox(in)">
                                      <p:cBhvr>
                                        <p:cTn id="41" dur="500"/>
                                        <p:tgtEl>
                                          <p:spTgt spid="11"/>
                                        </p:tgtEl>
                                      </p:cBhvr>
                                    </p:animEffect>
                                  </p:childTnLst>
                                </p:cTn>
                              </p:par>
                              <p:par>
                                <p:cTn id="42" presetID="4"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par>
                                <p:cTn id="45" presetID="4"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1" nodeType="clickEffect">
                                  <p:stCondLst>
                                    <p:cond delay="0"/>
                                  </p:stCondLst>
                                  <p:childTnLst>
                                    <p:animMotion origin="layout" path="M 3.33333E-6 2.32192E-6 L 0.03333 0.22456 " pathEditMode="relative" rAng="0" ptsTypes="AA">
                                      <p:cBhvr>
                                        <p:cTn id="51" dur="2000" fill="hold"/>
                                        <p:tgtEl>
                                          <p:spTgt spid="25"/>
                                        </p:tgtEl>
                                        <p:attrNameLst>
                                          <p:attrName>ppt_x</p:attrName>
                                          <p:attrName>ppt_y</p:attrName>
                                        </p:attrNameLst>
                                      </p:cBhvr>
                                      <p:rCtr x="17" y="112"/>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1" nodeType="clickEffect">
                                  <p:stCondLst>
                                    <p:cond delay="0"/>
                                  </p:stCondLst>
                                  <p:childTnLst>
                                    <p:animMotion origin="layout" path="M 0 4.27746E-6 L 0.80833 0.6437 " pathEditMode="relative" rAng="0" ptsTypes="AA">
                                      <p:cBhvr>
                                        <p:cTn id="55" dur="2000" fill="hold"/>
                                        <p:tgtEl>
                                          <p:spTgt spid="26"/>
                                        </p:tgtEl>
                                        <p:attrNameLst>
                                          <p:attrName>ppt_x</p:attrName>
                                          <p:attrName>ppt_y</p:attrName>
                                        </p:attrNameLst>
                                      </p:cBhvr>
                                      <p:rCtr x="40400" y="32200"/>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1" nodeType="clickEffect">
                                  <p:stCondLst>
                                    <p:cond delay="0"/>
                                  </p:stCondLst>
                                  <p:childTnLst>
                                    <p:animMotion origin="layout" path="M 5.55112E-17 -6.35838E-7 L 0.225 0.14682 " pathEditMode="relative" rAng="0" ptsTypes="AA">
                                      <p:cBhvr>
                                        <p:cTn id="59" dur="2000" fill="hold"/>
                                        <p:tgtEl>
                                          <p:spTgt spid="24"/>
                                        </p:tgtEl>
                                        <p:attrNameLst>
                                          <p:attrName>ppt_x</p:attrName>
                                          <p:attrName>ppt_y</p:attrName>
                                        </p:attrNameLst>
                                      </p:cBhvr>
                                      <p:rCtr x="11200" y="7300"/>
                                    </p:animMotion>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7" grpId="0"/>
      <p:bldP spid="24" grpId="0" animBg="1"/>
      <p:bldP spid="24" grpId="1" animBg="1"/>
      <p:bldP spid="25" grpId="0" animBg="1"/>
      <p:bldP spid="25" grpId="1" animBg="1"/>
      <p:bldP spid="26" grpId="0" animBg="1"/>
      <p:bldP spid="26" grpId="1"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3400" y="152400"/>
            <a:ext cx="8458200" cy="914400"/>
          </a:xfrm>
        </p:spPr>
        <p:txBody>
          <a:bodyPr/>
          <a:lstStyle/>
          <a:p>
            <a:r>
              <a:rPr lang="en-US" sz="4400" b="1" dirty="0" smtClean="0">
                <a:solidFill>
                  <a:srgbClr val="66FF33"/>
                </a:solidFill>
              </a:rPr>
              <a:t>Some </a:t>
            </a:r>
            <a:r>
              <a:rPr lang="en-US" sz="4400" b="1" dirty="0" err="1" smtClean="0">
                <a:solidFill>
                  <a:srgbClr val="66FF33"/>
                </a:solidFill>
              </a:rPr>
              <a:t>referneces</a:t>
            </a:r>
            <a:endParaRPr lang="en-US" sz="4400" b="1" dirty="0">
              <a:solidFill>
                <a:srgbClr val="66FF33"/>
              </a:solidFill>
            </a:endParaRPr>
          </a:p>
        </p:txBody>
      </p:sp>
      <p:sp>
        <p:nvSpPr>
          <p:cNvPr id="7" name="Sisu kohatäide 6"/>
          <p:cNvSpPr>
            <a:spLocks noGrp="1"/>
          </p:cNvSpPr>
          <p:nvPr>
            <p:ph idx="1"/>
          </p:nvPr>
        </p:nvSpPr>
        <p:spPr>
          <a:xfrm>
            <a:off x="381000" y="1066800"/>
            <a:ext cx="8610600" cy="5288760"/>
          </a:xfrm>
        </p:spPr>
        <p:txBody>
          <a:bodyPr>
            <a:normAutofit fontScale="70000" lnSpcReduction="20000"/>
          </a:bodyPr>
          <a:lstStyle/>
          <a:p>
            <a:pPr marL="582930" lvl="0" indent="-514350">
              <a:buFont typeface="+mj-lt"/>
              <a:buAutoNum type="arabicPeriod"/>
            </a:pPr>
            <a:r>
              <a:rPr lang="et-EE" sz="2100" b="1" spc="-100" dirty="0" err="1" smtClean="0"/>
              <a:t>Frances</a:t>
            </a:r>
            <a:r>
              <a:rPr lang="et-EE" sz="2100" b="1" spc="-100" dirty="0" smtClean="0"/>
              <a:t> </a:t>
            </a:r>
            <a:r>
              <a:rPr lang="et-EE" sz="2100" b="1" spc="-100" dirty="0" err="1" smtClean="0"/>
              <a:t>Plimmer</a:t>
            </a:r>
            <a:r>
              <a:rPr lang="et-EE" sz="2100" b="1" spc="-100" dirty="0" smtClean="0"/>
              <a:t>, (2002) "</a:t>
            </a:r>
            <a:r>
              <a:rPr lang="et-EE" sz="2100" b="1" spc="-100" dirty="0" err="1" smtClean="0"/>
              <a:t>Mutual</a:t>
            </a:r>
            <a:r>
              <a:rPr lang="et-EE" sz="2100" b="1" spc="-100" dirty="0" smtClean="0"/>
              <a:t> </a:t>
            </a:r>
            <a:r>
              <a:rPr lang="et-EE" sz="2100" b="1" spc="-100" dirty="0" err="1" smtClean="0"/>
              <a:t>recognition</a:t>
            </a:r>
            <a:r>
              <a:rPr lang="et-EE" sz="2100" b="1" spc="-100" dirty="0" smtClean="0"/>
              <a:t> </a:t>
            </a:r>
            <a:r>
              <a:rPr lang="et-EE" sz="2100" b="1" spc="-100" dirty="0" err="1" smtClean="0"/>
              <a:t>of</a:t>
            </a:r>
            <a:r>
              <a:rPr lang="et-EE" sz="2100" b="1" spc="-100" dirty="0" smtClean="0"/>
              <a:t> </a:t>
            </a:r>
            <a:r>
              <a:rPr lang="et-EE" sz="2100" b="1" spc="-100" dirty="0" err="1" smtClean="0"/>
              <a:t>professional</a:t>
            </a:r>
            <a:r>
              <a:rPr lang="et-EE" sz="2100" b="1" spc="-100" dirty="0" smtClean="0"/>
              <a:t> </a:t>
            </a:r>
            <a:r>
              <a:rPr lang="et-EE" sz="2100" b="1" spc="-100" dirty="0" err="1" smtClean="0"/>
              <a:t>qualifications</a:t>
            </a:r>
            <a:r>
              <a:rPr lang="et-EE" sz="2100" b="1" spc="-100" dirty="0" smtClean="0"/>
              <a:t>", </a:t>
            </a:r>
            <a:r>
              <a:rPr lang="et-EE" sz="2100" b="1" spc="-100" dirty="0" err="1" smtClean="0"/>
              <a:t>Property</a:t>
            </a:r>
            <a:r>
              <a:rPr lang="et-EE" sz="2100" b="1" spc="-100" dirty="0" smtClean="0"/>
              <a:t> </a:t>
            </a:r>
            <a:r>
              <a:rPr lang="et-EE" sz="2100" b="1" spc="-100" dirty="0" err="1" smtClean="0"/>
              <a:t>Management</a:t>
            </a:r>
            <a:r>
              <a:rPr lang="et-EE" sz="2100" b="1" spc="-100" dirty="0" smtClean="0"/>
              <a:t>, </a:t>
            </a:r>
            <a:r>
              <a:rPr lang="et-EE" sz="2100" b="1" spc="-100" dirty="0" err="1" smtClean="0"/>
              <a:t>Vol</a:t>
            </a:r>
            <a:r>
              <a:rPr lang="et-EE" sz="2100" b="1" spc="-100" dirty="0" smtClean="0"/>
              <a:t>. 20 </a:t>
            </a:r>
            <a:r>
              <a:rPr lang="et-EE" sz="2100" b="1" spc="-100" dirty="0" err="1" smtClean="0"/>
              <a:t>Iss</a:t>
            </a:r>
            <a:r>
              <a:rPr lang="et-EE" sz="2100" b="1" spc="-100" dirty="0" smtClean="0"/>
              <a:t>: 2, pp.114 – 136</a:t>
            </a:r>
          </a:p>
          <a:p>
            <a:pPr marL="582930" lvl="0" indent="-514350">
              <a:buFont typeface="+mj-lt"/>
              <a:buAutoNum type="arabicPeriod"/>
            </a:pPr>
            <a:r>
              <a:rPr lang="en-US" sz="2100" b="1" dirty="0" smtClean="0"/>
              <a:t>Lay Cheng Lim, Alastair Adair, Stanley </a:t>
            </a:r>
            <a:r>
              <a:rPr lang="en-US" sz="2100" b="1" dirty="0" err="1" smtClean="0"/>
              <a:t>McGreal</a:t>
            </a:r>
            <a:r>
              <a:rPr lang="en-US" sz="2100" b="1" dirty="0" smtClean="0"/>
              <a:t>, James Webb, (2006) "Strategic management and operations of real estate valuation service providers in Hong Kong", Journal of Property Investment &amp; Finance, Vol. 24 </a:t>
            </a:r>
            <a:r>
              <a:rPr lang="en-US" sz="2100" b="1" dirty="0" err="1" smtClean="0"/>
              <a:t>Iss</a:t>
            </a:r>
            <a:r>
              <a:rPr lang="en-US" sz="2100" b="1" dirty="0" smtClean="0"/>
              <a:t>: 4, pp.343 – 362</a:t>
            </a:r>
            <a:endParaRPr lang="et-EE" sz="2100" b="1" spc="-100" dirty="0" smtClean="0"/>
          </a:p>
          <a:p>
            <a:pPr marL="582930" lvl="0" indent="-514350">
              <a:buFont typeface="+mj-lt"/>
              <a:buAutoNum type="arabicPeriod"/>
            </a:pPr>
            <a:r>
              <a:rPr lang="en-GB" sz="2100" dirty="0" smtClean="0"/>
              <a:t>Encyclopaedia of real estate terms : based on American and English practice, with terms from the Commonwealth as well as the civil law, Scots, and French law / Damien Abbott London ; Washington, DC : Delta Alpha, c2000</a:t>
            </a:r>
            <a:r>
              <a:rPr lang="et-EE" sz="2100" dirty="0" smtClean="0"/>
              <a:t>    </a:t>
            </a:r>
            <a:r>
              <a:rPr lang="et-EE" sz="2100" dirty="0" err="1" smtClean="0"/>
              <a:t>Семиотика</a:t>
            </a:r>
            <a:r>
              <a:rPr lang="et-EE" sz="2100" dirty="0" smtClean="0"/>
              <a:t> и </a:t>
            </a:r>
            <a:r>
              <a:rPr lang="et-EE" sz="2100" dirty="0" err="1" smtClean="0"/>
              <a:t>искусствометрия</a:t>
            </a:r>
            <a:r>
              <a:rPr lang="et-EE" sz="2100" dirty="0" smtClean="0"/>
              <a:t>. </a:t>
            </a:r>
            <a:r>
              <a:rPr lang="et-EE" sz="2100" dirty="0" err="1" smtClean="0"/>
              <a:t>Москва</a:t>
            </a:r>
            <a:r>
              <a:rPr lang="et-EE" sz="2100" dirty="0" smtClean="0"/>
              <a:t>, </a:t>
            </a:r>
            <a:r>
              <a:rPr lang="et-EE" sz="2100" dirty="0" err="1" smtClean="0"/>
              <a:t>Мир</a:t>
            </a:r>
            <a:r>
              <a:rPr lang="et-EE" sz="2100" dirty="0" smtClean="0"/>
              <a:t>, 1972</a:t>
            </a:r>
          </a:p>
          <a:p>
            <a:pPr marL="582930" lvl="0" indent="-514350">
              <a:buFont typeface="+mj-lt"/>
              <a:buAutoNum type="arabicPeriod"/>
            </a:pPr>
            <a:r>
              <a:rPr lang="et-EE" sz="2100" dirty="0" smtClean="0"/>
              <a:t>Torop, P (2011)  Kultuurinõukogu ja teaduskultuur</a:t>
            </a:r>
          </a:p>
          <a:p>
            <a:pPr marL="582930" lvl="0" indent="-514350">
              <a:buFont typeface="+mj-lt"/>
              <a:buAutoNum type="arabicPeriod"/>
            </a:pPr>
            <a:r>
              <a:rPr lang="et-EE" sz="2100" b="1" dirty="0" err="1" smtClean="0"/>
              <a:t>Parekh</a:t>
            </a:r>
            <a:r>
              <a:rPr lang="et-EE" sz="2100" b="1" dirty="0" smtClean="0"/>
              <a:t>, B</a:t>
            </a:r>
            <a:r>
              <a:rPr lang="et-EE" sz="2100" dirty="0" smtClean="0"/>
              <a:t> </a:t>
            </a:r>
            <a:r>
              <a:rPr lang="et-EE" sz="2100" dirty="0" err="1" smtClean="0"/>
              <a:t>Promoting</a:t>
            </a:r>
            <a:r>
              <a:rPr lang="et-EE" sz="2100" dirty="0" smtClean="0"/>
              <a:t> a </a:t>
            </a:r>
            <a:r>
              <a:rPr lang="et-EE" sz="2100" dirty="0" err="1" smtClean="0"/>
              <a:t>Global</a:t>
            </a:r>
            <a:r>
              <a:rPr lang="et-EE" sz="2100" dirty="0" smtClean="0"/>
              <a:t> </a:t>
            </a:r>
            <a:r>
              <a:rPr lang="et-EE" sz="2100" dirty="0" err="1" smtClean="0"/>
              <a:t>Culture</a:t>
            </a:r>
            <a:r>
              <a:rPr lang="et-EE" sz="2100" dirty="0" smtClean="0"/>
              <a:t> </a:t>
            </a:r>
            <a:r>
              <a:rPr lang="et-EE" sz="2100" dirty="0" err="1" smtClean="0"/>
              <a:t>of</a:t>
            </a:r>
            <a:r>
              <a:rPr lang="et-EE" sz="2100" dirty="0" smtClean="0"/>
              <a:t> Science. – </a:t>
            </a:r>
            <a:r>
              <a:rPr lang="et-EE" sz="2100" dirty="0" err="1" smtClean="0"/>
              <a:t>European</a:t>
            </a:r>
            <a:r>
              <a:rPr lang="et-EE" sz="2100" dirty="0" smtClean="0"/>
              <a:t> </a:t>
            </a:r>
            <a:r>
              <a:rPr lang="et-EE" sz="2100" dirty="0" err="1" smtClean="0"/>
              <a:t>Review</a:t>
            </a:r>
            <a:r>
              <a:rPr lang="et-EE" sz="2100" dirty="0" smtClean="0"/>
              <a:t> 2009, kd 17, nr 3-4, lk 477–486</a:t>
            </a:r>
          </a:p>
          <a:p>
            <a:pPr marL="582930" lvl="0" indent="-514350">
              <a:buFont typeface="+mj-lt"/>
              <a:buAutoNum type="arabicPeriod"/>
            </a:pPr>
            <a:r>
              <a:rPr lang="et-EE" sz="2100" dirty="0" err="1" smtClean="0"/>
              <a:t>Семиотика</a:t>
            </a:r>
            <a:r>
              <a:rPr lang="et-EE" sz="2100" dirty="0" smtClean="0"/>
              <a:t> и </a:t>
            </a:r>
            <a:r>
              <a:rPr lang="et-EE" sz="2100" dirty="0" err="1" smtClean="0"/>
              <a:t>искусствометрия</a:t>
            </a:r>
            <a:r>
              <a:rPr lang="et-EE" sz="2100" dirty="0" smtClean="0"/>
              <a:t>. </a:t>
            </a:r>
            <a:r>
              <a:rPr lang="et-EE" sz="2100" dirty="0" err="1" smtClean="0"/>
              <a:t>Москва</a:t>
            </a:r>
            <a:r>
              <a:rPr lang="et-EE" sz="2100" dirty="0" smtClean="0"/>
              <a:t>, </a:t>
            </a:r>
            <a:r>
              <a:rPr lang="et-EE" sz="2100" dirty="0" err="1" smtClean="0"/>
              <a:t>Мир</a:t>
            </a:r>
            <a:r>
              <a:rPr lang="et-EE" sz="2100" dirty="0" smtClean="0"/>
              <a:t>, 1972</a:t>
            </a:r>
          </a:p>
          <a:p>
            <a:pPr marL="582930" lvl="0" indent="-514350">
              <a:buFont typeface="+mj-lt"/>
              <a:buAutoNum type="arabicPeriod"/>
            </a:pPr>
            <a:r>
              <a:rPr lang="et-EE" sz="2100" dirty="0" smtClean="0"/>
              <a:t> </a:t>
            </a:r>
            <a:r>
              <a:rPr lang="et-EE" sz="2100" b="1" dirty="0" err="1" smtClean="0"/>
              <a:t>Leauanae</a:t>
            </a:r>
            <a:r>
              <a:rPr lang="et-EE" sz="2100" b="1" dirty="0" smtClean="0"/>
              <a:t> L. J; Rasmussen G. D.</a:t>
            </a:r>
            <a:r>
              <a:rPr lang="et-EE" sz="2100" dirty="0" smtClean="0"/>
              <a:t> </a:t>
            </a:r>
            <a:r>
              <a:rPr lang="et-EE" sz="2100" dirty="0" err="1" smtClean="0"/>
              <a:t>The</a:t>
            </a:r>
            <a:r>
              <a:rPr lang="et-EE" sz="2100" dirty="0" smtClean="0"/>
              <a:t> Science and Art </a:t>
            </a:r>
            <a:r>
              <a:rPr lang="et-EE" sz="2100" dirty="0" err="1" smtClean="0"/>
              <a:t>of</a:t>
            </a:r>
            <a:r>
              <a:rPr lang="et-EE" sz="2100" dirty="0" smtClean="0"/>
              <a:t> </a:t>
            </a:r>
            <a:r>
              <a:rPr lang="et-EE" sz="2100" dirty="0" err="1" smtClean="0"/>
              <a:t>Business</a:t>
            </a:r>
            <a:r>
              <a:rPr lang="et-EE" sz="2100" dirty="0" smtClean="0"/>
              <a:t> </a:t>
            </a:r>
            <a:r>
              <a:rPr lang="et-EE" sz="2100" dirty="0" err="1" smtClean="0"/>
              <a:t>Valuation</a:t>
            </a:r>
            <a:r>
              <a:rPr lang="et-EE" sz="2100" dirty="0" smtClean="0"/>
              <a:t>. </a:t>
            </a:r>
            <a:r>
              <a:rPr lang="et-EE" sz="2100" u="sng" dirty="0" smtClean="0">
                <a:hlinkClick r:id="rId2"/>
              </a:rPr>
              <a:t>http://www.sagefa.com/articles/The%20Science%20and%20Art%20of%20Business%20Valuation.pdf</a:t>
            </a:r>
            <a:r>
              <a:rPr lang="et-EE" sz="2100" dirty="0" smtClean="0"/>
              <a:t> 05.06.2012</a:t>
            </a:r>
            <a:endParaRPr lang="et-EE" sz="2100" b="1" dirty="0" smtClean="0"/>
          </a:p>
          <a:p>
            <a:pPr marL="582930" lvl="0" indent="-514350">
              <a:buFont typeface="+mj-lt"/>
              <a:buAutoNum type="arabicPeriod"/>
            </a:pPr>
            <a:r>
              <a:rPr lang="en-GB" sz="2100" b="1" dirty="0" smtClean="0"/>
              <a:t>Grover, R; </a:t>
            </a:r>
            <a:r>
              <a:rPr lang="en-GB" sz="2100" b="1" dirty="0" err="1" smtClean="0"/>
              <a:t>Soloviev</a:t>
            </a:r>
            <a:r>
              <a:rPr lang="en-GB" sz="2100" b="1" dirty="0" smtClean="0"/>
              <a:t>, M</a:t>
            </a:r>
            <a:r>
              <a:rPr lang="en-GB" sz="2100" dirty="0" smtClean="0"/>
              <a:t> (2004) Valuation: western influences on the development of Eastern European Valuation Standards. RICS. The Cutting Edge. ISBN 1-84219-031-8</a:t>
            </a:r>
            <a:endParaRPr lang="et-EE" sz="2100" dirty="0" smtClean="0"/>
          </a:p>
          <a:p>
            <a:pPr marL="582930" lvl="0" indent="-514350">
              <a:buFont typeface="+mj-lt"/>
              <a:buAutoNum type="arabicPeriod"/>
            </a:pPr>
            <a:r>
              <a:rPr lang="en-GB" sz="2100" dirty="0" smtClean="0"/>
              <a:t>Certification Brochure Delta Examination as  </a:t>
            </a:r>
            <a:r>
              <a:rPr lang="en-GB" sz="2100" dirty="0" err="1" smtClean="0"/>
              <a:t>HypZert</a:t>
            </a:r>
            <a:r>
              <a:rPr lang="en-GB" sz="2100" dirty="0" smtClean="0"/>
              <a:t> Real Estate </a:t>
            </a:r>
            <a:r>
              <a:rPr lang="en-GB" sz="2100" dirty="0" err="1" smtClean="0"/>
              <a:t>Valuer</a:t>
            </a:r>
            <a:r>
              <a:rPr lang="en-GB" sz="2100" dirty="0" smtClean="0"/>
              <a:t> for Mortgage Lending Valuation. CIS </a:t>
            </a:r>
            <a:r>
              <a:rPr lang="en-GB" sz="2100" dirty="0" err="1" smtClean="0"/>
              <a:t>HypZert</a:t>
            </a:r>
            <a:r>
              <a:rPr lang="en-GB" sz="2100" dirty="0" smtClean="0"/>
              <a:t> (MLV). Valid as at: December 12, 2011</a:t>
            </a:r>
            <a:endParaRPr lang="et-EE" sz="2100" dirty="0" smtClean="0"/>
          </a:p>
          <a:p>
            <a:pPr marL="582930" lvl="0" indent="-514350">
              <a:buFont typeface="+mj-lt"/>
              <a:buAutoNum type="arabicPeriod"/>
            </a:pPr>
            <a:r>
              <a:rPr lang="et-EE" sz="2100" b="1" dirty="0" err="1" smtClean="0"/>
              <a:t>Smalley</a:t>
            </a:r>
            <a:r>
              <a:rPr lang="et-EE" sz="2100" b="1" dirty="0" smtClean="0"/>
              <a:t> P. S.</a:t>
            </a:r>
            <a:r>
              <a:rPr lang="et-EE" sz="2100" dirty="0" smtClean="0"/>
              <a:t> </a:t>
            </a:r>
            <a:r>
              <a:rPr lang="et-EE" sz="2100" dirty="0" err="1" smtClean="0"/>
              <a:t>Appraisal</a:t>
            </a:r>
            <a:r>
              <a:rPr lang="et-EE" sz="2100" dirty="0" smtClean="0"/>
              <a:t>: Science </a:t>
            </a:r>
            <a:r>
              <a:rPr lang="et-EE" sz="2100" dirty="0" err="1" smtClean="0"/>
              <a:t>or</a:t>
            </a:r>
            <a:r>
              <a:rPr lang="et-EE" sz="2100" dirty="0" smtClean="0"/>
              <a:t> Art? </a:t>
            </a:r>
            <a:r>
              <a:rPr lang="et-EE" sz="2100" dirty="0" err="1" smtClean="0"/>
              <a:t>Appraisal</a:t>
            </a:r>
            <a:r>
              <a:rPr lang="et-EE" sz="2100" dirty="0" smtClean="0"/>
              <a:t> </a:t>
            </a:r>
            <a:r>
              <a:rPr lang="et-EE" sz="2100" dirty="0" err="1" smtClean="0"/>
              <a:t>Journal</a:t>
            </a:r>
            <a:r>
              <a:rPr lang="et-EE" sz="2100" dirty="0" smtClean="0"/>
              <a:t>, </a:t>
            </a:r>
            <a:r>
              <a:rPr lang="et-EE" sz="2100" dirty="0" err="1" smtClean="0"/>
              <a:t>April</a:t>
            </a:r>
            <a:r>
              <a:rPr lang="et-EE" sz="2100" dirty="0" smtClean="0"/>
              <a:t> 1995</a:t>
            </a:r>
          </a:p>
          <a:p>
            <a:pPr marL="582930" lvl="0" indent="-514350">
              <a:buFont typeface="+mj-lt"/>
              <a:buAutoNum type="arabicPeriod"/>
            </a:pPr>
            <a:r>
              <a:rPr lang="en-GB" sz="2100" b="1" dirty="0" smtClean="0"/>
              <a:t>Gilbertson, B.</a:t>
            </a:r>
            <a:r>
              <a:rPr lang="en-GB" sz="2100" dirty="0" smtClean="0"/>
              <a:t> Valuation or Appraisal: Art or Science. Global Real Estate Now, Spring 2001, pp 6-8</a:t>
            </a:r>
            <a:endParaRPr lang="et-EE" sz="2100" dirty="0" smtClean="0"/>
          </a:p>
          <a:p>
            <a:pPr marL="582930" indent="-514350">
              <a:buFont typeface="+mj-lt"/>
              <a:buAutoNum type="arabicPeriod"/>
            </a:pPr>
            <a:r>
              <a:rPr lang="en-GB" sz="2100" dirty="0" smtClean="0"/>
              <a:t>Ethics in real estate, edited by Stephen E. </a:t>
            </a:r>
            <a:r>
              <a:rPr lang="en-GB" sz="2100" dirty="0" err="1" smtClean="0"/>
              <a:t>Roulac</a:t>
            </a:r>
            <a:r>
              <a:rPr lang="en-GB" sz="2100" dirty="0" smtClean="0"/>
              <a:t> Boston, Mass: </a:t>
            </a:r>
            <a:r>
              <a:rPr lang="en-GB" sz="2100" dirty="0" err="1" smtClean="0"/>
              <a:t>Kluwer</a:t>
            </a:r>
            <a:r>
              <a:rPr lang="en-GB" sz="2100" dirty="0" smtClean="0"/>
              <a:t> Academic Publishers, 1999</a:t>
            </a:r>
            <a:endParaRPr lang="et-EE" sz="2100" dirty="0" smtClean="0"/>
          </a:p>
          <a:p>
            <a:endParaRPr lang="et-EE" sz="1600" b="1" dirty="0" smtClean="0"/>
          </a:p>
          <a:p>
            <a:endParaRPr lang="et-EE" sz="1600" dirty="0" smtClean="0"/>
          </a:p>
          <a:p>
            <a:pPr marL="582930" lvl="0" indent="-514350">
              <a:buFont typeface="+mj-lt"/>
              <a:buAutoNum type="arabicPeriod"/>
            </a:pPr>
            <a:endParaRPr lang="et-EE" sz="1600" dirty="0" smtClean="0"/>
          </a:p>
          <a:p>
            <a:pPr>
              <a:buNone/>
            </a:pPr>
            <a:endParaRPr lang="et-EE" sz="1600" dirty="0" smtClean="0"/>
          </a:p>
          <a:p>
            <a:pPr marL="582930" lvl="0" indent="-514350">
              <a:buFont typeface="+mj-lt"/>
              <a:buAutoNum type="arabicPeriod"/>
            </a:pPr>
            <a:endParaRPr lang="et-EE" sz="1600" dirty="0" smtClean="0"/>
          </a:p>
          <a:p>
            <a:endParaRPr lang="et-EE" dirty="0"/>
          </a:p>
        </p:txBody>
      </p:sp>
      <p:sp>
        <p:nvSpPr>
          <p:cNvPr id="4" name="Kuupäeva kohatäide 3"/>
          <p:cNvSpPr>
            <a:spLocks noGrp="1"/>
          </p:cNvSpPr>
          <p:nvPr>
            <p:ph type="dt" sz="half" idx="10"/>
          </p:nvPr>
        </p:nvSpPr>
        <p:spPr/>
        <p:txBody>
          <a:bodyPr/>
          <a:lstStyle/>
          <a:p>
            <a:r>
              <a:rPr lang="et-EE" sz="1200" b="1" dirty="0" smtClean="0"/>
              <a:t>14-16.06.2012</a:t>
            </a:r>
            <a:endParaRPr lang="et-EE" sz="1200" b="1" dirty="0"/>
          </a:p>
        </p:txBody>
      </p:sp>
      <p:sp>
        <p:nvSpPr>
          <p:cNvPr id="5" name="Jaluse kohatäide 4"/>
          <p:cNvSpPr>
            <a:spLocks noGrp="1"/>
          </p:cNvSpPr>
          <p:nvPr>
            <p:ph type="ftr" sz="quarter" idx="11"/>
          </p:nvPr>
        </p:nvSpPr>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6" name="Slaidinumbri kohatäide 5"/>
          <p:cNvSpPr>
            <a:spLocks noGrp="1"/>
          </p:cNvSpPr>
          <p:nvPr>
            <p:ph type="sldNum" sz="quarter" idx="12"/>
          </p:nvPr>
        </p:nvSpPr>
        <p:spPr/>
        <p:txBody>
          <a:bodyPr/>
          <a:lstStyle/>
          <a:p>
            <a:fld id="{427650CF-7B6C-461A-A1C1-31222103A3B1}" type="slidenum">
              <a:rPr lang="et-EE" b="1" smtClean="0"/>
              <a:pPr/>
              <a:t>31</a:t>
            </a:fld>
            <a:endParaRPr lang="et-EE" b="1" dirty="0"/>
          </a:p>
        </p:txBody>
      </p:sp>
    </p:spTree>
    <p:extLst>
      <p:ext uri="{BB962C8B-B14F-4D97-AF65-F5344CB8AC3E}">
        <p14:creationId xmlns="" xmlns:p14="http://schemas.microsoft.com/office/powerpoint/2010/main" val="3850015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7" name="Sisu kohatäide 6"/>
          <p:cNvSpPr>
            <a:spLocks noGrp="1"/>
          </p:cNvSpPr>
          <p:nvPr>
            <p:ph idx="1"/>
          </p:nvPr>
        </p:nvSpPr>
        <p:spPr/>
        <p:txBody>
          <a:bodyPr>
            <a:normAutofit lnSpcReduction="10000"/>
          </a:bodyPr>
          <a:lstStyle/>
          <a:p>
            <a:r>
              <a:rPr lang="en-US" dirty="0"/>
              <a:t>Author’s additional information</a:t>
            </a:r>
            <a:r>
              <a:rPr lang="et-EE" dirty="0"/>
              <a:t>:</a:t>
            </a:r>
            <a:br>
              <a:rPr lang="et-EE" dirty="0"/>
            </a:br>
            <a:r>
              <a:rPr lang="et-EE" dirty="0">
                <a:hlinkClick r:id="rId2"/>
              </a:rPr>
              <a:t>https://www.etis.ee/Portaal/isikuCV.aspx?LastNameFirstLetter=S&amp;PersonVID=43875&amp;lang=en&amp;FromUrl0=isikud.aspx</a:t>
            </a:r>
            <a:r>
              <a:rPr lang="et-EE" dirty="0"/>
              <a:t> </a:t>
            </a:r>
          </a:p>
          <a:p>
            <a:r>
              <a:rPr lang="et-EE" dirty="0"/>
              <a:t>E-mail </a:t>
            </a:r>
            <a:r>
              <a:rPr lang="en-US" dirty="0"/>
              <a:t>address</a:t>
            </a:r>
            <a:r>
              <a:rPr lang="et-EE" dirty="0"/>
              <a:t/>
            </a:r>
            <a:br>
              <a:rPr lang="et-EE" dirty="0"/>
            </a:br>
            <a:r>
              <a:rPr lang="et-EE" dirty="0">
                <a:hlinkClick r:id="rId3"/>
              </a:rPr>
              <a:t>kaarel.sahk@emu.ee</a:t>
            </a:r>
            <a:r>
              <a:rPr lang="et-EE" dirty="0"/>
              <a:t> </a:t>
            </a:r>
          </a:p>
          <a:p>
            <a:r>
              <a:rPr lang="et-EE" dirty="0"/>
              <a:t>Mail </a:t>
            </a:r>
            <a:r>
              <a:rPr lang="en-US" dirty="0"/>
              <a:t>address</a:t>
            </a:r>
            <a:r>
              <a:rPr lang="et-EE" dirty="0"/>
              <a:t/>
            </a:r>
            <a:br>
              <a:rPr lang="et-EE" dirty="0"/>
            </a:br>
            <a:r>
              <a:rPr lang="et-EE" dirty="0"/>
              <a:t>Kreutzwaldi 5, 51014</a:t>
            </a:r>
            <a:br>
              <a:rPr lang="et-EE" dirty="0"/>
            </a:br>
            <a:r>
              <a:rPr lang="et-EE" dirty="0"/>
              <a:t>Tartu</a:t>
            </a:r>
            <a:br>
              <a:rPr lang="et-EE" dirty="0"/>
            </a:br>
            <a:r>
              <a:rPr lang="et-EE" dirty="0"/>
              <a:t>Estonia</a:t>
            </a:r>
          </a:p>
          <a:p>
            <a:endParaRPr lang="et-EE" dirty="0"/>
          </a:p>
        </p:txBody>
      </p:sp>
      <p:sp>
        <p:nvSpPr>
          <p:cNvPr id="4" name="Kuupäeva kohatäide 3"/>
          <p:cNvSpPr>
            <a:spLocks noGrp="1"/>
          </p:cNvSpPr>
          <p:nvPr>
            <p:ph type="dt" sz="half" idx="10"/>
          </p:nvPr>
        </p:nvSpPr>
        <p:spPr/>
        <p:txBody>
          <a:bodyPr/>
          <a:lstStyle/>
          <a:p>
            <a:r>
              <a:rPr lang="et-EE" sz="1200" b="1" dirty="0" smtClean="0"/>
              <a:t>14-16.06.2012</a:t>
            </a:r>
            <a:endParaRPr lang="et-EE" sz="1200" b="1" dirty="0"/>
          </a:p>
        </p:txBody>
      </p:sp>
      <p:sp>
        <p:nvSpPr>
          <p:cNvPr id="5" name="Jaluse kohatäide 4"/>
          <p:cNvSpPr>
            <a:spLocks noGrp="1"/>
          </p:cNvSpPr>
          <p:nvPr>
            <p:ph type="ftr" sz="quarter" idx="11"/>
          </p:nvPr>
        </p:nvSpPr>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6" name="Slaidinumbri kohatäide 5"/>
          <p:cNvSpPr>
            <a:spLocks noGrp="1"/>
          </p:cNvSpPr>
          <p:nvPr>
            <p:ph type="sldNum" sz="quarter" idx="12"/>
          </p:nvPr>
        </p:nvSpPr>
        <p:spPr/>
        <p:txBody>
          <a:bodyPr/>
          <a:lstStyle/>
          <a:p>
            <a:fld id="{427650CF-7B6C-461A-A1C1-31222103A3B1}" type="slidenum">
              <a:rPr lang="et-EE" b="1" smtClean="0"/>
              <a:pPr/>
              <a:t>32</a:t>
            </a:fld>
            <a:endParaRPr lang="et-EE" b="1" dirty="0"/>
          </a:p>
        </p:txBody>
      </p:sp>
    </p:spTree>
    <p:extLst>
      <p:ext uri="{BB962C8B-B14F-4D97-AF65-F5344CB8AC3E}">
        <p14:creationId xmlns="" xmlns:p14="http://schemas.microsoft.com/office/powerpoint/2010/main" val="2729424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4" name="Kuupäeva kohatäide 3"/>
          <p:cNvSpPr>
            <a:spLocks noGrp="1"/>
          </p:cNvSpPr>
          <p:nvPr>
            <p:ph type="dt" sz="half" idx="10"/>
          </p:nvPr>
        </p:nvSpPr>
        <p:spPr/>
        <p:txBody>
          <a:bodyPr/>
          <a:lstStyle/>
          <a:p>
            <a:r>
              <a:rPr lang="et-EE" sz="1200" b="1" dirty="0" smtClean="0"/>
              <a:t>14-16.06.2012</a:t>
            </a:r>
            <a:endParaRPr lang="et-EE" sz="1200" b="1" dirty="0"/>
          </a:p>
        </p:txBody>
      </p:sp>
      <p:sp>
        <p:nvSpPr>
          <p:cNvPr id="5" name="Jaluse kohatäide 4"/>
          <p:cNvSpPr>
            <a:spLocks noGrp="1"/>
          </p:cNvSpPr>
          <p:nvPr>
            <p:ph type="ftr" sz="quarter" idx="11"/>
          </p:nvPr>
        </p:nvSpPr>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6" name="Slaidinumbri kohatäide 5"/>
          <p:cNvSpPr>
            <a:spLocks noGrp="1"/>
          </p:cNvSpPr>
          <p:nvPr>
            <p:ph type="sldNum" sz="quarter" idx="12"/>
          </p:nvPr>
        </p:nvSpPr>
        <p:spPr/>
        <p:txBody>
          <a:bodyPr/>
          <a:lstStyle/>
          <a:p>
            <a:fld id="{427650CF-7B6C-461A-A1C1-31222103A3B1}" type="slidenum">
              <a:rPr lang="et-EE" b="1" smtClean="0"/>
              <a:pPr/>
              <a:t>33</a:t>
            </a:fld>
            <a:endParaRPr lang="et-EE" b="1" dirty="0"/>
          </a:p>
        </p:txBody>
      </p:sp>
      <p:graphicFrame>
        <p:nvGraphicFramePr>
          <p:cNvPr id="3" name="Objekt 2"/>
          <p:cNvGraphicFramePr>
            <a:graphicFrameLocks noGrp="1" noChangeAspect="1"/>
          </p:cNvGraphicFramePr>
          <p:nvPr>
            <p:extLst>
              <p:ext uri="{D42A27DB-BD31-4B8C-83A1-F6EECF244321}">
                <p14:modId xmlns="" xmlns:p14="http://schemas.microsoft.com/office/powerpoint/2010/main" val="259070672"/>
              </p:ext>
            </p:extLst>
          </p:nvPr>
        </p:nvGraphicFramePr>
        <p:xfrm>
          <a:off x="457200" y="0"/>
          <a:ext cx="1947863" cy="2663825"/>
        </p:xfrm>
        <a:graphic>
          <a:graphicData uri="http://schemas.openxmlformats.org/presentationml/2006/ole">
            <p:oleObj spid="_x0000_s2063" name="Clip" r:id="rId3" imgW="2166845" imgH="2287575" progId="">
              <p:embed/>
            </p:oleObj>
          </a:graphicData>
        </a:graphic>
      </p:graphicFrame>
      <p:graphicFrame>
        <p:nvGraphicFramePr>
          <p:cNvPr id="8" name="Objekt 7"/>
          <p:cNvGraphicFramePr>
            <a:graphicFrameLocks noGrp="1" noChangeAspect="1"/>
          </p:cNvGraphicFramePr>
          <p:nvPr>
            <p:extLst>
              <p:ext uri="{D42A27DB-BD31-4B8C-83A1-F6EECF244321}">
                <p14:modId xmlns="" xmlns:p14="http://schemas.microsoft.com/office/powerpoint/2010/main" val="1374157667"/>
              </p:ext>
            </p:extLst>
          </p:nvPr>
        </p:nvGraphicFramePr>
        <p:xfrm>
          <a:off x="6977063" y="0"/>
          <a:ext cx="2166937" cy="2819400"/>
        </p:xfrm>
        <a:graphic>
          <a:graphicData uri="http://schemas.openxmlformats.org/presentationml/2006/ole">
            <p:oleObj spid="_x0000_s2064" name="Clip" r:id="rId4" imgW="2166845" imgH="2287575" progId="">
              <p:embed/>
            </p:oleObj>
          </a:graphicData>
        </a:graphic>
      </p:graphicFrame>
      <p:pic>
        <p:nvPicPr>
          <p:cNvPr id="2052" name="Picture 4"/>
          <p:cNvPicPr>
            <a:picLocks noGrp="1" noChangeAspect="1" noChangeArrowheads="1"/>
          </p:cNvPicPr>
          <p:nvPr>
            <p:ph idx="1"/>
          </p:nvPr>
        </p:nvPicPr>
        <p:blipFill>
          <a:blip r:embed="rId5" cstate="print">
            <a:extLst>
              <a:ext uri="{28A0092B-C50C-407E-A947-70E740481C1C}">
                <a14:useLocalDpi xmlns="" xmlns:a14="http://schemas.microsoft.com/office/drawing/2010/main" val="0"/>
              </a:ext>
            </a:extLst>
          </a:blip>
          <a:srcRect/>
          <a:stretch>
            <a:fillRect/>
          </a:stretch>
        </p:blipFill>
        <p:spPr bwMode="auto">
          <a:xfrm>
            <a:off x="914400" y="4238959"/>
            <a:ext cx="7772400" cy="1840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8632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sp>
        <p:nvSpPr>
          <p:cNvPr id="4" name="Kuupäeva kohatäide 3"/>
          <p:cNvSpPr>
            <a:spLocks noGrp="1"/>
          </p:cNvSpPr>
          <p:nvPr>
            <p:ph type="dt" sz="half" idx="10"/>
          </p:nvPr>
        </p:nvSpPr>
        <p:spPr/>
        <p:txBody>
          <a:bodyPr/>
          <a:lstStyle/>
          <a:p>
            <a:r>
              <a:rPr lang="et-EE" sz="1200" b="1" dirty="0" smtClean="0"/>
              <a:t>14-16.06.2012</a:t>
            </a:r>
            <a:endParaRPr lang="et-EE" sz="1200" b="1" dirty="0"/>
          </a:p>
        </p:txBody>
      </p:sp>
      <p:sp>
        <p:nvSpPr>
          <p:cNvPr id="5" name="Jaluse kohatäide 4"/>
          <p:cNvSpPr>
            <a:spLocks noGrp="1"/>
          </p:cNvSpPr>
          <p:nvPr>
            <p:ph type="ftr" sz="quarter" idx="11"/>
          </p:nvPr>
        </p:nvSpPr>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6" name="Slaidinumbri kohatäide 5"/>
          <p:cNvSpPr>
            <a:spLocks noGrp="1"/>
          </p:cNvSpPr>
          <p:nvPr>
            <p:ph type="sldNum" sz="quarter" idx="12"/>
          </p:nvPr>
        </p:nvSpPr>
        <p:spPr/>
        <p:txBody>
          <a:bodyPr/>
          <a:lstStyle/>
          <a:p>
            <a:fld id="{427650CF-7B6C-461A-A1C1-31222103A3B1}" type="slidenum">
              <a:rPr lang="et-EE" b="1" smtClean="0"/>
              <a:pPr/>
              <a:t>34</a:t>
            </a:fld>
            <a:endParaRPr lang="et-EE" b="1" dirty="0"/>
          </a:p>
        </p:txBody>
      </p:sp>
      <p:pic>
        <p:nvPicPr>
          <p:cNvPr id="8" name="Picture 2" descr="bd06876_[1]"/>
          <p:cNvPicPr>
            <a:picLocks noChangeAspect="1" noChangeArrowheads="1"/>
          </p:cNvPicPr>
          <p:nvPr/>
        </p:nvPicPr>
        <p:blipFill>
          <a:blip r:embed="rId2" cstate="print"/>
          <a:srcRect/>
          <a:stretch>
            <a:fillRect/>
          </a:stretch>
        </p:blipFill>
        <p:spPr bwMode="auto">
          <a:xfrm>
            <a:off x="2361971" y="381000"/>
            <a:ext cx="4249738" cy="3808412"/>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4114800"/>
            <a:ext cx="6675402" cy="21337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72816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0"/>
            <a:ext cx="8763000" cy="914400"/>
          </a:xfrm>
        </p:spPr>
        <p:txBody>
          <a:bodyPr/>
          <a:lstStyle/>
          <a:p>
            <a:r>
              <a:rPr lang="en-US" sz="4800" b="1" dirty="0" smtClean="0">
                <a:solidFill>
                  <a:srgbClr val="66FF33"/>
                </a:solidFill>
              </a:rPr>
              <a:t>Local and international requirements</a:t>
            </a:r>
            <a:r>
              <a:rPr lang="en-US" sz="4400" dirty="0" smtClean="0"/>
              <a:t/>
            </a:r>
            <a:br>
              <a:rPr lang="en-US" sz="4400" dirty="0" smtClean="0"/>
            </a:br>
            <a:endParaRPr lang="et-EE" sz="4400" b="1" dirty="0">
              <a:solidFill>
                <a:srgbClr val="66FF33"/>
              </a:solidFill>
            </a:endParaRPr>
          </a:p>
        </p:txBody>
      </p:sp>
      <p:sp>
        <p:nvSpPr>
          <p:cNvPr id="3" name="Sisu kohatäide 2"/>
          <p:cNvSpPr>
            <a:spLocks noGrp="1"/>
          </p:cNvSpPr>
          <p:nvPr>
            <p:ph idx="1"/>
          </p:nvPr>
        </p:nvSpPr>
        <p:spPr>
          <a:xfrm>
            <a:off x="685800" y="1783560"/>
            <a:ext cx="8001000" cy="4572000"/>
          </a:xfrm>
        </p:spPr>
        <p:txBody>
          <a:bodyPr>
            <a:normAutofit/>
          </a:bodyPr>
          <a:lstStyle/>
          <a:p>
            <a:r>
              <a:rPr lang="en-US" sz="3600" dirty="0" smtClean="0"/>
              <a:t>Some terms for management</a:t>
            </a:r>
            <a:r>
              <a:rPr lang="et-EE" sz="3600" dirty="0" smtClean="0"/>
              <a:t>  </a:t>
            </a:r>
            <a:r>
              <a:rPr lang="en-GB" sz="3600" dirty="0" smtClean="0"/>
              <a:t>problems</a:t>
            </a:r>
          </a:p>
          <a:p>
            <a:pPr lvl="1">
              <a:buClr>
                <a:srgbClr val="66FF33"/>
              </a:buClr>
              <a:buSzPct val="120000"/>
              <a:buFont typeface="Wingdings" pitchFamily="2" charset="2"/>
              <a:buChar char="è"/>
            </a:pPr>
            <a:r>
              <a:rPr lang="et-EE" sz="3600" dirty="0" smtClean="0"/>
              <a:t>    </a:t>
            </a:r>
            <a:r>
              <a:rPr lang="en-US" sz="3600" dirty="0" smtClean="0"/>
              <a:t>Unification </a:t>
            </a:r>
          </a:p>
          <a:p>
            <a:pPr lvl="1">
              <a:buClr>
                <a:srgbClr val="66FF33"/>
              </a:buClr>
              <a:buSzPct val="120000"/>
              <a:buFont typeface="Wingdings" pitchFamily="2" charset="2"/>
              <a:buChar char="è"/>
            </a:pPr>
            <a:r>
              <a:rPr lang="et-EE" sz="3600" dirty="0" smtClean="0"/>
              <a:t>    </a:t>
            </a:r>
            <a:r>
              <a:rPr lang="en-US" sz="3600" dirty="0" smtClean="0"/>
              <a:t>Standardization</a:t>
            </a:r>
          </a:p>
          <a:p>
            <a:pPr lvl="1">
              <a:buClr>
                <a:srgbClr val="66FF33"/>
              </a:buClr>
              <a:buSzPct val="120000"/>
              <a:buFont typeface="Wingdings" pitchFamily="2" charset="2"/>
              <a:buChar char="è"/>
            </a:pPr>
            <a:r>
              <a:rPr lang="et-EE" sz="3600" dirty="0" smtClean="0"/>
              <a:t>    </a:t>
            </a:r>
            <a:r>
              <a:rPr lang="en-US" sz="3600" dirty="0" smtClean="0"/>
              <a:t>Aggregation</a:t>
            </a:r>
          </a:p>
          <a:p>
            <a:pPr lvl="1">
              <a:buClr>
                <a:srgbClr val="66FF33"/>
              </a:buClr>
              <a:buSzPct val="120000"/>
              <a:buFont typeface="Wingdings" pitchFamily="2" charset="2"/>
              <a:buChar char="è"/>
            </a:pPr>
            <a:r>
              <a:rPr lang="et-EE" sz="3600" dirty="0" smtClean="0"/>
              <a:t>    </a:t>
            </a:r>
            <a:r>
              <a:rPr lang="en-GB" sz="3600" dirty="0" smtClean="0"/>
              <a:t>Complementing </a:t>
            </a:r>
            <a:endParaRPr lang="et-EE" sz="3600" dirty="0" smtClean="0"/>
          </a:p>
          <a:p>
            <a:pPr lvl="1">
              <a:buClr>
                <a:srgbClr val="66FF33"/>
              </a:buClr>
              <a:buSzPct val="120000"/>
              <a:buFont typeface="Wingdings" pitchFamily="2" charset="2"/>
              <a:buChar char="è"/>
            </a:pPr>
            <a:r>
              <a:rPr lang="et-EE" sz="3600" dirty="0" smtClean="0"/>
              <a:t>    </a:t>
            </a:r>
            <a:r>
              <a:rPr lang="en-US" sz="3600" dirty="0" smtClean="0"/>
              <a:t>Satisfactory</a:t>
            </a:r>
          </a:p>
          <a:p>
            <a:endParaRPr lang="en-US" sz="3200" dirty="0"/>
          </a:p>
        </p:txBody>
      </p:sp>
      <p:sp>
        <p:nvSpPr>
          <p:cNvPr id="7" name="Kuupäeva kohatäide 3"/>
          <p:cNvSpPr txBox="1">
            <a:spLocks/>
          </p:cNvSpPr>
          <p:nvPr/>
        </p:nvSpPr>
        <p:spPr>
          <a:xfrm>
            <a:off x="6019800" y="6492874"/>
            <a:ext cx="2133600" cy="365125"/>
          </a:xfrm>
          <a:prstGeom prst="rect">
            <a:avLst/>
          </a:prstGeom>
        </p:spPr>
        <p:txBody>
          <a:bodyPr vert="horz" anchor="b"/>
          <a:lstStyle>
            <a:defPPr>
              <a:defRPr lang="et-EE"/>
            </a:defPPr>
            <a:lvl1pPr marL="0" algn="l"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t-EE" sz="1200" b="1" dirty="0" smtClean="0"/>
              <a:t>14-16.06.2012</a:t>
            </a:r>
            <a:endParaRPr lang="et-EE" sz="1200" b="1" dirty="0"/>
          </a:p>
        </p:txBody>
      </p:sp>
      <p:sp>
        <p:nvSpPr>
          <p:cNvPr id="8" name="Jaluse kohatäide 4"/>
          <p:cNvSpPr txBox="1">
            <a:spLocks/>
          </p:cNvSpPr>
          <p:nvPr/>
        </p:nvSpPr>
        <p:spPr>
          <a:xfrm>
            <a:off x="381000" y="6492875"/>
            <a:ext cx="5562600" cy="365125"/>
          </a:xfrm>
          <a:prstGeom prst="rect">
            <a:avLst/>
          </a:prstGeom>
        </p:spPr>
        <p:txBody>
          <a:bodyPr vert="horz" anchor="b"/>
          <a:lstStyle>
            <a:defPPr>
              <a:defRPr lang="et-EE"/>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t>ERES 2012</a:t>
            </a:r>
            <a:r>
              <a:rPr lang="et-EE" sz="1200" b="1" dirty="0" smtClean="0"/>
              <a:t> </a:t>
            </a:r>
            <a:r>
              <a:rPr lang="en-US" sz="1200" b="1" dirty="0" smtClean="0"/>
              <a:t># Kaarel Sahk # Mutual recognition of valuers’ qualification</a:t>
            </a:r>
            <a:endParaRPr lang="en-US" sz="1200" b="1" dirty="0"/>
          </a:p>
        </p:txBody>
      </p:sp>
      <p:sp>
        <p:nvSpPr>
          <p:cNvPr id="9" name="Slaidinumbri kohatäide 5"/>
          <p:cNvSpPr txBox="1">
            <a:spLocks/>
          </p:cNvSpPr>
          <p:nvPr/>
        </p:nvSpPr>
        <p:spPr>
          <a:xfrm>
            <a:off x="8458200" y="6400800"/>
            <a:ext cx="457200" cy="365125"/>
          </a:xfrm>
          <a:prstGeom prst="rect">
            <a:avLst/>
          </a:prstGeom>
        </p:spPr>
        <p:txBody>
          <a:bodyPr vert="horz" anchor="b"/>
          <a:lstStyle>
            <a:defPPr>
              <a:defRPr lang="et-EE"/>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650CF-7B6C-461A-A1C1-31222103A3B1}" type="slidenum">
              <a:rPr lang="et-EE" b="1" smtClean="0"/>
              <a:pPr/>
              <a:t>4</a:t>
            </a:fld>
            <a:endParaRPr lang="et-EE"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alkiri 10"/>
          <p:cNvSpPr>
            <a:spLocks noGrp="1"/>
          </p:cNvSpPr>
          <p:nvPr>
            <p:ph type="title"/>
          </p:nvPr>
        </p:nvSpPr>
        <p:spPr>
          <a:xfrm>
            <a:off x="304800" y="0"/>
            <a:ext cx="8839200" cy="914400"/>
          </a:xfrm>
        </p:spPr>
        <p:txBody>
          <a:bodyPr/>
          <a:lstStyle/>
          <a:p>
            <a:r>
              <a:rPr lang="et-EE" sz="4400" b="1" dirty="0">
                <a:solidFill>
                  <a:srgbClr val="66FF33"/>
                </a:solidFill>
              </a:rPr>
              <a:t>M</a:t>
            </a:r>
            <a:r>
              <a:rPr lang="en-US" sz="4400" b="1" dirty="0" smtClean="0">
                <a:solidFill>
                  <a:srgbClr val="66FF33"/>
                </a:solidFill>
              </a:rPr>
              <a:t>eta</a:t>
            </a:r>
            <a:r>
              <a:rPr lang="et-EE" sz="4400" b="1" dirty="0" smtClean="0">
                <a:solidFill>
                  <a:srgbClr val="66FF33"/>
                </a:solidFill>
              </a:rPr>
              <a:t>d</a:t>
            </a:r>
            <a:r>
              <a:rPr lang="en-US" sz="4400" b="1" dirty="0" err="1" smtClean="0">
                <a:solidFill>
                  <a:srgbClr val="66FF33"/>
                </a:solidFill>
              </a:rPr>
              <a:t>isciplinarity</a:t>
            </a:r>
            <a:r>
              <a:rPr lang="en-US" sz="4400" b="1" dirty="0" smtClean="0">
                <a:solidFill>
                  <a:srgbClr val="66FF33"/>
                </a:solidFill>
              </a:rPr>
              <a:t> </a:t>
            </a:r>
            <a:r>
              <a:rPr lang="et-EE" sz="4400" b="1" dirty="0" smtClean="0">
                <a:solidFill>
                  <a:srgbClr val="66FF33"/>
                </a:solidFill>
              </a:rPr>
              <a:t>&amp;</a:t>
            </a:r>
            <a:r>
              <a:rPr lang="en-US" sz="4400" b="1" dirty="0" smtClean="0">
                <a:solidFill>
                  <a:srgbClr val="66FF33"/>
                </a:solidFill>
              </a:rPr>
              <a:t> multi</a:t>
            </a:r>
            <a:r>
              <a:rPr lang="et-EE" sz="4400" b="1" dirty="0" smtClean="0">
                <a:solidFill>
                  <a:srgbClr val="66FF33"/>
                </a:solidFill>
              </a:rPr>
              <a:t>d</a:t>
            </a:r>
            <a:r>
              <a:rPr lang="en-US" sz="4400" b="1" dirty="0" err="1" smtClean="0">
                <a:solidFill>
                  <a:srgbClr val="66FF33"/>
                </a:solidFill>
              </a:rPr>
              <a:t>isciplinarity</a:t>
            </a:r>
            <a:endParaRPr lang="et-EE" sz="4400" dirty="0">
              <a:solidFill>
                <a:srgbClr val="66FF33"/>
              </a:solidFill>
            </a:endParaRPr>
          </a:p>
        </p:txBody>
      </p:sp>
      <p:sp>
        <p:nvSpPr>
          <p:cNvPr id="12" name="Sisu kohatäide 11"/>
          <p:cNvSpPr>
            <a:spLocks noGrp="1"/>
          </p:cNvSpPr>
          <p:nvPr>
            <p:ph idx="1"/>
          </p:nvPr>
        </p:nvSpPr>
        <p:spPr>
          <a:xfrm>
            <a:off x="990600" y="1721640"/>
            <a:ext cx="7543800" cy="4526760"/>
          </a:xfrm>
        </p:spPr>
        <p:txBody>
          <a:bodyPr>
            <a:normAutofit fontScale="85000" lnSpcReduction="10000"/>
          </a:bodyPr>
          <a:lstStyle/>
          <a:p>
            <a:r>
              <a:rPr lang="et-EE" sz="3200" b="1" dirty="0" smtClean="0"/>
              <a:t>Professor </a:t>
            </a:r>
            <a:r>
              <a:rPr lang="en-US" sz="3200" b="1" dirty="0" smtClean="0"/>
              <a:t>Torop </a:t>
            </a:r>
            <a:r>
              <a:rPr lang="et-EE" sz="3200" b="1" dirty="0" smtClean="0"/>
              <a:t> </a:t>
            </a:r>
            <a:r>
              <a:rPr lang="et-EE" sz="3200" b="1" dirty="0" err="1" smtClean="0"/>
              <a:t>explained</a:t>
            </a:r>
            <a:r>
              <a:rPr lang="et-EE" sz="3200" b="1" dirty="0" smtClean="0"/>
              <a:t>  (professor </a:t>
            </a:r>
            <a:r>
              <a:rPr lang="et-EE" sz="3200" b="1" dirty="0" err="1" smtClean="0"/>
              <a:t>Lotman’s</a:t>
            </a:r>
            <a:r>
              <a:rPr lang="et-EE" sz="3200" b="1" dirty="0" smtClean="0"/>
              <a:t> </a:t>
            </a:r>
            <a:r>
              <a:rPr lang="et-EE" sz="3200" b="1" dirty="0" err="1" smtClean="0"/>
              <a:t>approach</a:t>
            </a:r>
            <a:r>
              <a:rPr lang="et-EE" sz="3200" b="1" dirty="0" smtClean="0"/>
              <a:t>)</a:t>
            </a:r>
            <a:r>
              <a:rPr lang="en-US" sz="3200" b="1" dirty="0" smtClean="0"/>
              <a:t> </a:t>
            </a:r>
            <a:r>
              <a:rPr lang="et-EE" sz="3200" b="1" dirty="0" smtClean="0"/>
              <a:t> - n</a:t>
            </a:r>
            <a:r>
              <a:rPr lang="en-US" sz="3200" b="1" dirty="0" err="1" smtClean="0"/>
              <a:t>ew</a:t>
            </a:r>
            <a:r>
              <a:rPr lang="en-US" sz="3200" b="1" dirty="0" smtClean="0"/>
              <a:t> or renewed viewpoint for problem’s solution</a:t>
            </a:r>
          </a:p>
          <a:p>
            <a:r>
              <a:rPr lang="en-US" sz="3200" i="1" dirty="0" smtClean="0"/>
              <a:t>It is the connection between “the language of mathematics” and “the language of art” in the single cultural structure, on the one hand, and the principal difference between their immanent organization, on the other hand, </a:t>
            </a:r>
            <a:r>
              <a:rPr lang="en-US" sz="3200" i="1" u="sng" dirty="0" smtClean="0"/>
              <a:t>that allows the reciprocal act of translation of texts in these languages, that is, allows them to mutually be the basis for creating a metalanguage of description</a:t>
            </a:r>
            <a:r>
              <a:rPr lang="en-US" sz="3200" i="1" dirty="0" smtClean="0"/>
              <a:t>.</a:t>
            </a:r>
            <a:endParaRPr lang="et-EE" sz="3200" b="1" i="1" dirty="0" smtClean="0"/>
          </a:p>
        </p:txBody>
      </p:sp>
      <p:sp>
        <p:nvSpPr>
          <p:cNvPr id="10"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3"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4"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5</a:t>
            </a:fld>
            <a:endParaRPr lang="et-EE" b="1" dirty="0"/>
          </a:p>
        </p:txBody>
      </p:sp>
    </p:spTree>
    <p:extLst>
      <p:ext uri="{BB962C8B-B14F-4D97-AF65-F5344CB8AC3E}">
        <p14:creationId xmlns="" xmlns:p14="http://schemas.microsoft.com/office/powerpoint/2010/main" val="2426613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alkiri 10"/>
          <p:cNvSpPr>
            <a:spLocks noGrp="1"/>
          </p:cNvSpPr>
          <p:nvPr>
            <p:ph type="title"/>
          </p:nvPr>
        </p:nvSpPr>
        <p:spPr>
          <a:xfrm>
            <a:off x="381000" y="0"/>
            <a:ext cx="8763000" cy="914400"/>
          </a:xfrm>
        </p:spPr>
        <p:txBody>
          <a:bodyPr/>
          <a:lstStyle/>
          <a:p>
            <a:r>
              <a:rPr lang="et-EE" sz="4400" b="1" dirty="0">
                <a:solidFill>
                  <a:srgbClr val="66FF33"/>
                </a:solidFill>
              </a:rPr>
              <a:t>M</a:t>
            </a:r>
            <a:r>
              <a:rPr lang="en-US" sz="4400" b="1" dirty="0" smtClean="0">
                <a:solidFill>
                  <a:srgbClr val="66FF33"/>
                </a:solidFill>
              </a:rPr>
              <a:t>eta</a:t>
            </a:r>
            <a:r>
              <a:rPr lang="et-EE" sz="4400" b="1" dirty="0" smtClean="0">
                <a:solidFill>
                  <a:srgbClr val="66FF33"/>
                </a:solidFill>
              </a:rPr>
              <a:t>d</a:t>
            </a:r>
            <a:r>
              <a:rPr lang="en-US" sz="4400" b="1" dirty="0" err="1" smtClean="0">
                <a:solidFill>
                  <a:srgbClr val="66FF33"/>
                </a:solidFill>
              </a:rPr>
              <a:t>isciplinarity</a:t>
            </a:r>
            <a:r>
              <a:rPr lang="en-US" sz="4400" b="1" dirty="0" smtClean="0">
                <a:solidFill>
                  <a:srgbClr val="66FF33"/>
                </a:solidFill>
              </a:rPr>
              <a:t> </a:t>
            </a:r>
            <a:r>
              <a:rPr lang="et-EE" sz="4400" b="1" dirty="0" smtClean="0">
                <a:solidFill>
                  <a:srgbClr val="66FF33"/>
                </a:solidFill>
              </a:rPr>
              <a:t>&amp;</a:t>
            </a:r>
            <a:r>
              <a:rPr lang="en-US" sz="4400" b="1" dirty="0" smtClean="0">
                <a:solidFill>
                  <a:srgbClr val="66FF33"/>
                </a:solidFill>
              </a:rPr>
              <a:t> multi</a:t>
            </a:r>
            <a:r>
              <a:rPr lang="et-EE" sz="4400" b="1" dirty="0" smtClean="0">
                <a:solidFill>
                  <a:srgbClr val="66FF33"/>
                </a:solidFill>
              </a:rPr>
              <a:t>d</a:t>
            </a:r>
            <a:r>
              <a:rPr lang="en-US" sz="4400" b="1" dirty="0" err="1" smtClean="0">
                <a:solidFill>
                  <a:srgbClr val="66FF33"/>
                </a:solidFill>
              </a:rPr>
              <a:t>isciplinarity</a:t>
            </a:r>
            <a:endParaRPr lang="et-EE" sz="4400" dirty="0">
              <a:solidFill>
                <a:srgbClr val="66FF33"/>
              </a:solidFill>
            </a:endParaRPr>
          </a:p>
        </p:txBody>
      </p:sp>
      <p:sp>
        <p:nvSpPr>
          <p:cNvPr id="12" name="Sisu kohatäide 11"/>
          <p:cNvSpPr>
            <a:spLocks noGrp="1"/>
          </p:cNvSpPr>
          <p:nvPr>
            <p:ph idx="1"/>
          </p:nvPr>
        </p:nvSpPr>
        <p:spPr>
          <a:xfrm>
            <a:off x="685800" y="1524000"/>
            <a:ext cx="8001000" cy="4831560"/>
          </a:xfrm>
        </p:spPr>
        <p:txBody>
          <a:bodyPr>
            <a:normAutofit/>
          </a:bodyPr>
          <a:lstStyle/>
          <a:p>
            <a:r>
              <a:rPr lang="en-GB" dirty="0" smtClean="0"/>
              <a:t>As</a:t>
            </a:r>
            <a:r>
              <a:rPr lang="et-EE" dirty="0" smtClean="0"/>
              <a:t> </a:t>
            </a:r>
            <a:r>
              <a:rPr lang="en-GB" dirty="0" smtClean="0"/>
              <a:t>a connection of art and science is </a:t>
            </a:r>
            <a:r>
              <a:rPr lang="en-US" dirty="0" smtClean="0"/>
              <a:t>born</a:t>
            </a:r>
            <a:r>
              <a:rPr lang="et-EE" dirty="0" smtClean="0"/>
              <a:t> </a:t>
            </a:r>
            <a:r>
              <a:rPr lang="en-GB" dirty="0" smtClean="0"/>
              <a:t> so called third viewpoint </a:t>
            </a:r>
            <a:r>
              <a:rPr lang="et-EE" dirty="0" smtClean="0"/>
              <a:t>- </a:t>
            </a:r>
            <a:r>
              <a:rPr lang="en-GB" dirty="0" smtClean="0"/>
              <a:t>contemporary meaning of transdiciplinarity.</a:t>
            </a:r>
          </a:p>
          <a:p>
            <a:r>
              <a:rPr lang="en-GB" dirty="0" smtClean="0"/>
              <a:t>Transdiciplin</a:t>
            </a:r>
            <a:r>
              <a:rPr lang="et-EE" dirty="0" smtClean="0"/>
              <a:t>a</a:t>
            </a:r>
            <a:r>
              <a:rPr lang="en-GB" dirty="0" err="1" smtClean="0"/>
              <a:t>rity</a:t>
            </a:r>
            <a:r>
              <a:rPr lang="en-GB" dirty="0" smtClean="0"/>
              <a:t> as a key word of contemporary approach of interdiciplinarity.</a:t>
            </a:r>
          </a:p>
          <a:p>
            <a:pPr lvl="1"/>
            <a:r>
              <a:rPr lang="en-GB" dirty="0" smtClean="0"/>
              <a:t>The fundamental terms are knowledge management and knowledge integration.</a:t>
            </a:r>
          </a:p>
          <a:p>
            <a:pPr lvl="1"/>
            <a:r>
              <a:rPr lang="en-US" dirty="0" smtClean="0"/>
              <a:t>Terms had led to co-operation </a:t>
            </a:r>
            <a:r>
              <a:rPr lang="en-GB" dirty="0" smtClean="0"/>
              <a:t>of different</a:t>
            </a:r>
            <a:r>
              <a:rPr lang="et-EE" dirty="0" smtClean="0"/>
              <a:t>t </a:t>
            </a:r>
            <a:r>
              <a:rPr lang="en-GB" dirty="0" smtClean="0"/>
              <a:t>disciplines and rising dialog between curricula </a:t>
            </a:r>
          </a:p>
          <a:p>
            <a:endParaRPr lang="et-EE" dirty="0"/>
          </a:p>
        </p:txBody>
      </p:sp>
      <p:sp>
        <p:nvSpPr>
          <p:cNvPr id="10"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3"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4"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6</a:t>
            </a:fld>
            <a:endParaRPr lang="et-EE" b="1" dirty="0"/>
          </a:p>
        </p:txBody>
      </p:sp>
    </p:spTree>
    <p:extLst>
      <p:ext uri="{BB962C8B-B14F-4D97-AF65-F5344CB8AC3E}">
        <p14:creationId xmlns="" xmlns:p14="http://schemas.microsoft.com/office/powerpoint/2010/main" val="2096672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28600"/>
            <a:ext cx="8458200" cy="914400"/>
          </a:xfrm>
        </p:spPr>
        <p:txBody>
          <a:bodyPr/>
          <a:lstStyle/>
          <a:p>
            <a:r>
              <a:rPr lang="en-GB" sz="4400" dirty="0" smtClean="0">
                <a:solidFill>
                  <a:srgbClr val="66FF33"/>
                </a:solidFill>
              </a:rPr>
              <a:t>One idea more</a:t>
            </a:r>
            <a:endParaRPr lang="en-GB" sz="4400" dirty="0">
              <a:solidFill>
                <a:srgbClr val="66FF33"/>
              </a:solidFill>
            </a:endParaRPr>
          </a:p>
        </p:txBody>
      </p:sp>
      <p:sp>
        <p:nvSpPr>
          <p:cNvPr id="3" name="Sisu kohatäide 2"/>
          <p:cNvSpPr>
            <a:spLocks noGrp="1"/>
          </p:cNvSpPr>
          <p:nvPr>
            <p:ph idx="1"/>
          </p:nvPr>
        </p:nvSpPr>
        <p:spPr>
          <a:xfrm>
            <a:off x="914400" y="1524000"/>
            <a:ext cx="7924800" cy="4800600"/>
          </a:xfrm>
        </p:spPr>
        <p:txBody>
          <a:bodyPr>
            <a:normAutofit lnSpcReduction="10000"/>
          </a:bodyPr>
          <a:lstStyle/>
          <a:p>
            <a:r>
              <a:rPr lang="en-GB" b="1" dirty="0" smtClean="0"/>
              <a:t>Paraphrasing </a:t>
            </a:r>
            <a:r>
              <a:rPr lang="en-GB" b="1" dirty="0" err="1" smtClean="0"/>
              <a:t>Parek</a:t>
            </a:r>
            <a:r>
              <a:rPr lang="en-GB" b="1" dirty="0" smtClean="0"/>
              <a:t> who’s writing about globalism we may overload his idea in following:</a:t>
            </a:r>
          </a:p>
          <a:p>
            <a:pPr algn="ctr"/>
            <a:r>
              <a:rPr lang="en-GB" sz="3600" b="1" dirty="0" smtClean="0">
                <a:solidFill>
                  <a:srgbClr val="FF0000"/>
                </a:solidFill>
              </a:rPr>
              <a:t>In the contest of development of studies, curricula as a foundation of real estate science is important to </a:t>
            </a:r>
            <a:r>
              <a:rPr lang="et-EE" sz="3600" b="1" dirty="0" err="1" smtClean="0">
                <a:solidFill>
                  <a:srgbClr val="FF0000"/>
                </a:solidFill>
              </a:rPr>
              <a:t>involve</a:t>
            </a:r>
            <a:r>
              <a:rPr lang="en-GB" sz="3600" b="1" dirty="0" smtClean="0">
                <a:solidFill>
                  <a:srgbClr val="FF0000"/>
                </a:solidFill>
              </a:rPr>
              <a:t>  the  multidimensional development of local curricula and studies</a:t>
            </a:r>
            <a:endParaRPr lang="en-GB" sz="3600" dirty="0" smtClean="0">
              <a:solidFill>
                <a:srgbClr val="FF0000"/>
              </a:solidFill>
            </a:endParaRPr>
          </a:p>
          <a:p>
            <a:endParaRPr lang="et-EE" dirty="0"/>
          </a:p>
        </p:txBody>
      </p:sp>
      <p:sp>
        <p:nvSpPr>
          <p:cNvPr id="10"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11"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12"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7</a:t>
            </a:fld>
            <a:endParaRPr lang="et-EE" b="1" dirty="0"/>
          </a:p>
        </p:txBody>
      </p:sp>
    </p:spTree>
    <p:extLst>
      <p:ext uri="{BB962C8B-B14F-4D97-AF65-F5344CB8AC3E}">
        <p14:creationId xmlns="" xmlns:p14="http://schemas.microsoft.com/office/powerpoint/2010/main" val="947592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152400"/>
            <a:ext cx="7772400" cy="914400"/>
          </a:xfrm>
        </p:spPr>
        <p:txBody>
          <a:bodyPr/>
          <a:lstStyle/>
          <a:p>
            <a:r>
              <a:rPr lang="en-US" sz="4400" b="1" dirty="0" smtClean="0">
                <a:solidFill>
                  <a:srgbClr val="66FF33"/>
                </a:solidFill>
              </a:rPr>
              <a:t>One more term – different viewpoints</a:t>
            </a:r>
            <a:endParaRPr lang="en-US" sz="4400" b="1" dirty="0">
              <a:solidFill>
                <a:srgbClr val="66FF33"/>
              </a:solidFill>
            </a:endParaRPr>
          </a:p>
        </p:txBody>
      </p:sp>
      <p:sp>
        <p:nvSpPr>
          <p:cNvPr id="3" name="Sisu kohatäide 2"/>
          <p:cNvSpPr>
            <a:spLocks noGrp="1"/>
          </p:cNvSpPr>
          <p:nvPr>
            <p:ph idx="1"/>
          </p:nvPr>
        </p:nvSpPr>
        <p:spPr/>
        <p:txBody>
          <a:bodyPr>
            <a:normAutofit/>
          </a:bodyPr>
          <a:lstStyle/>
          <a:p>
            <a:r>
              <a:rPr lang="en-US" sz="3600" b="1" dirty="0" smtClean="0"/>
              <a:t>Unification</a:t>
            </a:r>
            <a:r>
              <a:rPr lang="et-EE" sz="3600" b="1" dirty="0" smtClean="0"/>
              <a:t> </a:t>
            </a:r>
            <a:r>
              <a:rPr lang="en-US" sz="3600" b="1" dirty="0" smtClean="0"/>
              <a:t>is an algorithmic process by which one attempts to solve the </a:t>
            </a:r>
            <a:r>
              <a:rPr lang="en-US" sz="3600" b="1" dirty="0" smtClean="0"/>
              <a:t>satisfactoriness  </a:t>
            </a:r>
            <a:r>
              <a:rPr lang="en-US" sz="3600" b="1" dirty="0" smtClean="0"/>
              <a:t>problem. The goal of unification is to find a substitution which demonstrates that two seemingly different terms are in fact either identical or just equal. </a:t>
            </a:r>
            <a:endParaRPr lang="et-EE" sz="3600" b="1" dirty="0"/>
          </a:p>
        </p:txBody>
      </p:sp>
      <p:sp>
        <p:nvSpPr>
          <p:cNvPr id="7"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8"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9"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8</a:t>
            </a:fld>
            <a:endParaRPr lang="et-EE"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1000" y="228600"/>
            <a:ext cx="8763000" cy="914400"/>
          </a:xfrm>
        </p:spPr>
        <p:txBody>
          <a:bodyPr/>
          <a:lstStyle/>
          <a:p>
            <a:r>
              <a:rPr lang="en-US" sz="4400" b="1" dirty="0" smtClean="0">
                <a:solidFill>
                  <a:srgbClr val="66FF33"/>
                </a:solidFill>
              </a:rPr>
              <a:t>Legal effects of unification</a:t>
            </a:r>
            <a:r>
              <a:rPr lang="en-US" sz="4400" dirty="0" smtClean="0"/>
              <a:t/>
            </a:r>
            <a:br>
              <a:rPr lang="en-US" sz="4400" dirty="0" smtClean="0"/>
            </a:br>
            <a:endParaRPr lang="et-EE" sz="4400" b="1" dirty="0">
              <a:solidFill>
                <a:srgbClr val="66FF33"/>
              </a:solidFill>
            </a:endParaRPr>
          </a:p>
        </p:txBody>
      </p:sp>
      <p:sp>
        <p:nvSpPr>
          <p:cNvPr id="3" name="Sisu kohatäide 2"/>
          <p:cNvSpPr>
            <a:spLocks noGrp="1"/>
          </p:cNvSpPr>
          <p:nvPr>
            <p:ph idx="1"/>
          </p:nvPr>
        </p:nvSpPr>
        <p:spPr>
          <a:xfrm>
            <a:off x="533400" y="1752600"/>
            <a:ext cx="8077200" cy="4572000"/>
          </a:xfrm>
        </p:spPr>
        <p:txBody>
          <a:bodyPr>
            <a:normAutofit/>
          </a:bodyPr>
          <a:lstStyle/>
          <a:p>
            <a:r>
              <a:rPr lang="en-GB" sz="3200" b="1" dirty="0" smtClean="0"/>
              <a:t>What do the new </a:t>
            </a:r>
            <a:r>
              <a:rPr lang="en-GB" sz="3200" b="1" dirty="0" smtClean="0"/>
              <a:t>homeland</a:t>
            </a:r>
            <a:r>
              <a:rPr lang="et-EE" sz="3200" b="1" dirty="0" smtClean="0"/>
              <a:t> (EU) </a:t>
            </a:r>
            <a:r>
              <a:rPr lang="en-GB" sz="3200" b="1" dirty="0" smtClean="0"/>
              <a:t> </a:t>
            </a:r>
            <a:r>
              <a:rPr lang="en-GB" sz="3200" b="1" dirty="0" smtClean="0"/>
              <a:t>require?</a:t>
            </a:r>
          </a:p>
          <a:p>
            <a:pPr lvl="1">
              <a:buClr>
                <a:srgbClr val="66FF33"/>
              </a:buClr>
              <a:buSzPct val="120000"/>
              <a:buFont typeface="Wingdings" pitchFamily="2" charset="2"/>
              <a:buChar char=""/>
            </a:pPr>
            <a:r>
              <a:rPr lang="en-GB" sz="3200" dirty="0" smtClean="0"/>
              <a:t>Gross border influences were existing</a:t>
            </a:r>
          </a:p>
          <a:p>
            <a:pPr lvl="1">
              <a:buClr>
                <a:srgbClr val="66FF33"/>
              </a:buClr>
              <a:buSzPct val="120000"/>
              <a:buFont typeface="Wingdings" pitchFamily="2" charset="2"/>
              <a:buChar char=""/>
            </a:pPr>
            <a:r>
              <a:rPr lang="en-GB" sz="3200" dirty="0" smtClean="0"/>
              <a:t>Gross border influences  are existing</a:t>
            </a:r>
          </a:p>
          <a:p>
            <a:pPr lvl="1">
              <a:buClr>
                <a:srgbClr val="66FF33"/>
              </a:buClr>
              <a:buSzPct val="120000"/>
              <a:buFont typeface="Wingdings" pitchFamily="2" charset="2"/>
              <a:buChar char=""/>
            </a:pPr>
            <a:r>
              <a:rPr lang="en-GB" sz="3200" dirty="0" smtClean="0"/>
              <a:t>Gross border influences will exist</a:t>
            </a:r>
          </a:p>
          <a:p>
            <a:r>
              <a:rPr lang="en-GB" sz="3200" b="1" dirty="0" smtClean="0"/>
              <a:t>EU; EC and </a:t>
            </a:r>
            <a:r>
              <a:rPr lang="en-GB" sz="3200" b="1" dirty="0" smtClean="0"/>
              <a:t>OECD</a:t>
            </a:r>
            <a:r>
              <a:rPr lang="et-EE" sz="3200" b="1" dirty="0" smtClean="0"/>
              <a:t> </a:t>
            </a:r>
            <a:r>
              <a:rPr lang="et-EE" sz="3200" b="1" dirty="0" err="1" smtClean="0"/>
              <a:t>influences</a:t>
            </a:r>
            <a:endParaRPr lang="en-GB" sz="3200" b="1" dirty="0" smtClean="0"/>
          </a:p>
          <a:p>
            <a:r>
              <a:rPr lang="en-GB" sz="3200" b="1" dirty="0" smtClean="0"/>
              <a:t>Why not </a:t>
            </a:r>
            <a:r>
              <a:rPr lang="et-EE" sz="3200" b="1" dirty="0" err="1" smtClean="0"/>
              <a:t>do</a:t>
            </a:r>
            <a:r>
              <a:rPr lang="et-EE" sz="3200" b="1" dirty="0" smtClean="0"/>
              <a:t> </a:t>
            </a:r>
            <a:r>
              <a:rPr lang="en-US" sz="3200" b="1" dirty="0" smtClean="0"/>
              <a:t>operate</a:t>
            </a:r>
            <a:r>
              <a:rPr lang="et-EE" sz="3200" b="1" dirty="0" smtClean="0"/>
              <a:t> </a:t>
            </a:r>
            <a:r>
              <a:rPr lang="en-GB" sz="3200" b="1" dirty="0" smtClean="0"/>
              <a:t>under the local law auspices?</a:t>
            </a:r>
          </a:p>
          <a:p>
            <a:endParaRPr lang="et-EE" sz="3200" dirty="0" smtClean="0"/>
          </a:p>
          <a:p>
            <a:endParaRPr lang="et-EE" sz="3200" dirty="0" smtClean="0"/>
          </a:p>
          <a:p>
            <a:endParaRPr lang="en-US" sz="3200" dirty="0"/>
          </a:p>
        </p:txBody>
      </p:sp>
      <p:sp>
        <p:nvSpPr>
          <p:cNvPr id="7" name="Kuupäeva kohatäide 3"/>
          <p:cNvSpPr>
            <a:spLocks noGrp="1"/>
          </p:cNvSpPr>
          <p:nvPr>
            <p:ph type="dt" sz="half" idx="10"/>
          </p:nvPr>
        </p:nvSpPr>
        <p:spPr>
          <a:xfrm>
            <a:off x="6477000" y="6416675"/>
            <a:ext cx="2133600" cy="365125"/>
          </a:xfrm>
        </p:spPr>
        <p:txBody>
          <a:bodyPr/>
          <a:lstStyle/>
          <a:p>
            <a:r>
              <a:rPr lang="et-EE" sz="1200" b="1" dirty="0" smtClean="0"/>
              <a:t>14-16.06.2012</a:t>
            </a:r>
            <a:endParaRPr lang="et-EE" sz="1200" b="1" dirty="0"/>
          </a:p>
        </p:txBody>
      </p:sp>
      <p:sp>
        <p:nvSpPr>
          <p:cNvPr id="8" name="Jaluse kohatäide 4"/>
          <p:cNvSpPr>
            <a:spLocks noGrp="1"/>
          </p:cNvSpPr>
          <p:nvPr>
            <p:ph type="ftr" sz="quarter" idx="11"/>
          </p:nvPr>
        </p:nvSpPr>
        <p:spPr>
          <a:xfrm>
            <a:off x="914400" y="6416675"/>
            <a:ext cx="5562600" cy="365125"/>
          </a:xfrm>
        </p:spPr>
        <p:txBody>
          <a:bodyPr/>
          <a:lstStyle/>
          <a:p>
            <a:r>
              <a:rPr lang="en-US" sz="1200" b="1" dirty="0"/>
              <a:t>ERES </a:t>
            </a:r>
            <a:r>
              <a:rPr lang="en-US" sz="1200" b="1" dirty="0" smtClean="0"/>
              <a:t>2012</a:t>
            </a:r>
            <a:r>
              <a:rPr lang="et-EE" sz="1200" b="1" dirty="0" smtClean="0"/>
              <a:t> </a:t>
            </a:r>
            <a:r>
              <a:rPr lang="en-US" sz="1200" b="1" dirty="0" smtClean="0"/>
              <a:t># </a:t>
            </a:r>
            <a:r>
              <a:rPr lang="en-US" sz="1200" b="1" dirty="0"/>
              <a:t>Kaarel Sahk # </a:t>
            </a:r>
            <a:r>
              <a:rPr lang="en-US" sz="1200" b="1" dirty="0" smtClean="0"/>
              <a:t>Mutual recognition of valuers’ qualification</a:t>
            </a:r>
            <a:endParaRPr lang="en-US" sz="1200" b="1" dirty="0"/>
          </a:p>
        </p:txBody>
      </p:sp>
      <p:sp>
        <p:nvSpPr>
          <p:cNvPr id="9" name="Slaidinumbri kohatäide 5"/>
          <p:cNvSpPr>
            <a:spLocks noGrp="1"/>
          </p:cNvSpPr>
          <p:nvPr>
            <p:ph type="sldNum" sz="quarter" idx="12"/>
          </p:nvPr>
        </p:nvSpPr>
        <p:spPr>
          <a:xfrm>
            <a:off x="8610600" y="6416675"/>
            <a:ext cx="457200" cy="365125"/>
          </a:xfrm>
        </p:spPr>
        <p:txBody>
          <a:bodyPr/>
          <a:lstStyle/>
          <a:p>
            <a:fld id="{427650CF-7B6C-461A-A1C1-31222103A3B1}" type="slidenum">
              <a:rPr lang="et-EE" b="1" smtClean="0"/>
              <a:pPr/>
              <a:t>9</a:t>
            </a:fld>
            <a:endParaRPr lang="et-EE"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o">
  <a:themeElements>
    <a:clrScheme name="Metro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2100</Words>
  <Application>Microsoft Office PowerPoint</Application>
  <PresentationFormat>On-screen Show (4:3)</PresentationFormat>
  <Paragraphs>338</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Metroo</vt:lpstr>
      <vt:lpstr>Clip</vt:lpstr>
      <vt:lpstr>Mutual recognition of valuers’ qualification. Vol 2   Kaarel Sahk, lecturer Estonian University of Life Sciences  </vt:lpstr>
      <vt:lpstr>Slide 2</vt:lpstr>
      <vt:lpstr>Qualification of valuers – do we need unification</vt:lpstr>
      <vt:lpstr>Local and international requirements </vt:lpstr>
      <vt:lpstr>Metadisciplinarity &amp; multidisciplinarity</vt:lpstr>
      <vt:lpstr>Metadisciplinarity &amp; multidisciplinarity</vt:lpstr>
      <vt:lpstr>One idea more</vt:lpstr>
      <vt:lpstr>One more term – different viewpoints</vt:lpstr>
      <vt:lpstr>Legal effects of unification </vt:lpstr>
      <vt:lpstr>Local v.s. international requirements </vt:lpstr>
      <vt:lpstr>Valuation standards (01)</vt:lpstr>
      <vt:lpstr>Academically institutions role </vt:lpstr>
      <vt:lpstr>Core relationship of academically real estate education</vt:lpstr>
      <vt:lpstr>Core relationship of real estate education</vt:lpstr>
      <vt:lpstr>Core relationship of three levels of real estate profession quality</vt:lpstr>
      <vt:lpstr>Quality – is this the thing what do we need? </vt:lpstr>
      <vt:lpstr>Different  applications </vt:lpstr>
      <vt:lpstr>Triangula of hopes for appraisal</vt:lpstr>
      <vt:lpstr>Who are interested in?</vt:lpstr>
      <vt:lpstr>Copmentence – the tool for recognition </vt:lpstr>
      <vt:lpstr>Lay Cheng Lim, Alastair Adair, Stanley McGreal, James Webb, (2006) "Strategic management and operations of real estate valuation service providers in Hong Kong", Journal of Property Investment &amp; Finance, Vol. 24 Iss: 4, pp.343 - 362</vt:lpstr>
      <vt:lpstr>… research according the professional memebership and academic qualification</vt:lpstr>
      <vt:lpstr>One other current tendency</vt:lpstr>
      <vt:lpstr>International certification  </vt:lpstr>
      <vt:lpstr>Certification drivers</vt:lpstr>
      <vt:lpstr>… in particular</vt:lpstr>
      <vt:lpstr>Science v.s.art Is appraisal (valuation) an art or a science?</vt:lpstr>
      <vt:lpstr>Finally …</vt:lpstr>
      <vt:lpstr>… finally …</vt:lpstr>
      <vt:lpstr>Object of satisfication – a new paradidm</vt:lpstr>
      <vt:lpstr>Some referneces</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Slaid 1</dc:title>
  <cp:lastModifiedBy>kaarel</cp:lastModifiedBy>
  <cp:revision>60</cp:revision>
  <dcterms:modified xsi:type="dcterms:W3CDTF">2012-06-14T17:15:04Z</dcterms:modified>
</cp:coreProperties>
</file>