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9" r:id="rId3"/>
    <p:sldId id="273" r:id="rId4"/>
    <p:sldId id="299" r:id="rId5"/>
    <p:sldId id="298" r:id="rId6"/>
    <p:sldId id="274" r:id="rId7"/>
    <p:sldId id="270" r:id="rId8"/>
    <p:sldId id="283" r:id="rId9"/>
    <p:sldId id="315" r:id="rId10"/>
    <p:sldId id="303" r:id="rId11"/>
    <p:sldId id="310" r:id="rId12"/>
    <p:sldId id="297" r:id="rId13"/>
    <p:sldId id="289" r:id="rId14"/>
    <p:sldId id="296" r:id="rId15"/>
    <p:sldId id="293" r:id="rId16"/>
    <p:sldId id="306" r:id="rId17"/>
    <p:sldId id="285" r:id="rId18"/>
    <p:sldId id="290" r:id="rId19"/>
    <p:sldId id="294" r:id="rId20"/>
    <p:sldId id="307" r:id="rId21"/>
    <p:sldId id="295" r:id="rId22"/>
    <p:sldId id="288" r:id="rId23"/>
    <p:sldId id="308" r:id="rId24"/>
    <p:sldId id="292" r:id="rId25"/>
    <p:sldId id="291" r:id="rId26"/>
    <p:sldId id="302" r:id="rId27"/>
    <p:sldId id="314" r:id="rId28"/>
    <p:sldId id="313" r:id="rId29"/>
  </p:sldIdLst>
  <p:sldSz cx="9144000" cy="6858000" type="screen4x3"/>
  <p:notesSz cx="6794500" cy="9931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8" d="100"/>
          <a:sy n="88" d="100"/>
        </p:scale>
        <p:origin x="-10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ome.org.aalto.fi\alaitala\data\Documents\Omat%20tiedostot\Green%20ICT\Workshopit\MBCX-ToVa_Aallon_workshop%20I%20ja%20II%20yhdistetty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315778269118724E-2"/>
          <c:y val="4.6501777580268862E-2"/>
          <c:w val="0.59326330168666064"/>
          <c:h val="0.62036981010046499"/>
        </c:manualLayout>
      </c:layout>
      <c:barChart>
        <c:barDir val="col"/>
        <c:grouping val="clustered"/>
        <c:varyColors val="0"/>
        <c:ser>
          <c:idx val="0"/>
          <c:order val="0"/>
          <c:tx>
            <c:strRef>
              <c:f>'MBCX-ToVa Aallon workshop '!$CX$154</c:f>
              <c:strCache>
                <c:ptCount val="1"/>
                <c:pt idx="0">
                  <c:v>Focus group 1: MBCx service providers (n=5)</c:v>
                </c:pt>
              </c:strCache>
            </c:strRef>
          </c:tx>
          <c:invertIfNegative val="0"/>
          <c:cat>
            <c:strRef>
              <c:f>'MBCX-ToVa Aallon workshop '!$CW$155:$CW$158</c:f>
              <c:strCache>
                <c:ptCount val="4"/>
                <c:pt idx="0">
                  <c:v>Not likely</c:v>
                </c:pt>
                <c:pt idx="1">
                  <c:v>Somewhat likely</c:v>
                </c:pt>
                <c:pt idx="2">
                  <c:v>Rather likely</c:v>
                </c:pt>
                <c:pt idx="3">
                  <c:v>Very likely</c:v>
                </c:pt>
              </c:strCache>
            </c:strRef>
          </c:cat>
          <c:val>
            <c:numRef>
              <c:f>'MBCX-ToVa Aallon workshop '!$CX$155:$CX$158</c:f>
              <c:numCache>
                <c:formatCode>General</c:formatCode>
                <c:ptCount val="4"/>
                <c:pt idx="0">
                  <c:v>0</c:v>
                </c:pt>
                <c:pt idx="1">
                  <c:v>1</c:v>
                </c:pt>
                <c:pt idx="2">
                  <c:v>3</c:v>
                </c:pt>
                <c:pt idx="3">
                  <c:v>1</c:v>
                </c:pt>
              </c:numCache>
            </c:numRef>
          </c:val>
        </c:ser>
        <c:ser>
          <c:idx val="1"/>
          <c:order val="1"/>
          <c:tx>
            <c:strRef>
              <c:f>'MBCX-ToVa Aallon workshop '!$CY$154</c:f>
              <c:strCache>
                <c:ptCount val="1"/>
                <c:pt idx="0">
                  <c:v>Focus group 2: Real estate owners (n=6)</c:v>
                </c:pt>
              </c:strCache>
            </c:strRef>
          </c:tx>
          <c:invertIfNegative val="0"/>
          <c:cat>
            <c:strRef>
              <c:f>'MBCX-ToVa Aallon workshop '!$CW$155:$CW$158</c:f>
              <c:strCache>
                <c:ptCount val="4"/>
                <c:pt idx="0">
                  <c:v>Not likely</c:v>
                </c:pt>
                <c:pt idx="1">
                  <c:v>Somewhat likely</c:v>
                </c:pt>
                <c:pt idx="2">
                  <c:v>Rather likely</c:v>
                </c:pt>
                <c:pt idx="3">
                  <c:v>Very likely</c:v>
                </c:pt>
              </c:strCache>
            </c:strRef>
          </c:cat>
          <c:val>
            <c:numRef>
              <c:f>'MBCX-ToVa Aallon workshop '!$CY$155:$CY$158</c:f>
              <c:numCache>
                <c:formatCode>General</c:formatCode>
                <c:ptCount val="4"/>
                <c:pt idx="0">
                  <c:v>0</c:v>
                </c:pt>
                <c:pt idx="1">
                  <c:v>1</c:v>
                </c:pt>
                <c:pt idx="2">
                  <c:v>5</c:v>
                </c:pt>
                <c:pt idx="3">
                  <c:v>0</c:v>
                </c:pt>
              </c:numCache>
            </c:numRef>
          </c:val>
        </c:ser>
        <c:dLbls>
          <c:showLegendKey val="0"/>
          <c:showVal val="0"/>
          <c:showCatName val="0"/>
          <c:showSerName val="0"/>
          <c:showPercent val="0"/>
          <c:showBubbleSize val="0"/>
        </c:dLbls>
        <c:gapWidth val="150"/>
        <c:axId val="39219200"/>
        <c:axId val="39220736"/>
      </c:barChart>
      <c:catAx>
        <c:axId val="39219200"/>
        <c:scaling>
          <c:orientation val="minMax"/>
        </c:scaling>
        <c:delete val="0"/>
        <c:axPos val="b"/>
        <c:majorTickMark val="out"/>
        <c:minorTickMark val="none"/>
        <c:tickLblPos val="nextTo"/>
        <c:crossAx val="39220736"/>
        <c:crosses val="autoZero"/>
        <c:auto val="1"/>
        <c:lblAlgn val="ctr"/>
        <c:lblOffset val="100"/>
        <c:noMultiLvlLbl val="0"/>
      </c:catAx>
      <c:valAx>
        <c:axId val="39220736"/>
        <c:scaling>
          <c:orientation val="minMax"/>
        </c:scaling>
        <c:delete val="0"/>
        <c:axPos val="l"/>
        <c:majorGridlines/>
        <c:numFmt formatCode="General" sourceLinked="1"/>
        <c:majorTickMark val="out"/>
        <c:minorTickMark val="none"/>
        <c:tickLblPos val="nextTo"/>
        <c:crossAx val="39219200"/>
        <c:crosses val="autoZero"/>
        <c:crossBetween val="between"/>
      </c:valAx>
    </c:plotArea>
    <c:legend>
      <c:legendPos val="r"/>
      <c:layout>
        <c:manualLayout>
          <c:xMode val="edge"/>
          <c:yMode val="edge"/>
          <c:x val="0.70946871840952486"/>
          <c:y val="2.6633945434633739E-4"/>
          <c:w val="0.2726551599336054"/>
          <c:h val="0.98057061120192979"/>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'MBCX-ToVa Aallon workshop '!$BW$192</c:f>
              <c:strCache>
                <c:ptCount val="1"/>
                <c:pt idx="0">
                  <c:v>Focus group 1</c:v>
                </c:pt>
              </c:strCache>
            </c:strRef>
          </c:tx>
          <c:spPr>
            <a:ln w="28575">
              <a:noFill/>
            </a:ln>
          </c:spPr>
          <c:marker>
            <c:symbol val="diamond"/>
            <c:size val="12"/>
          </c:marker>
          <c:xVal>
            <c:numRef>
              <c:f>'MBCX-ToVa Aallon workshop '!$BX$192</c:f>
              <c:numCache>
                <c:formatCode>General</c:formatCode>
                <c:ptCount val="1"/>
                <c:pt idx="0">
                  <c:v>0.4</c:v>
                </c:pt>
              </c:numCache>
            </c:numRef>
          </c:xVal>
          <c:yVal>
            <c:numRef>
              <c:f>'MBCX-ToVa Aallon workshop '!$BY$192</c:f>
              <c:numCache>
                <c:formatCode>0%</c:formatCode>
                <c:ptCount val="1"/>
                <c:pt idx="0">
                  <c:v>0.13333333333333333</c:v>
                </c:pt>
              </c:numCache>
            </c:numRef>
          </c:yVal>
          <c:smooth val="0"/>
        </c:ser>
        <c:ser>
          <c:idx val="1"/>
          <c:order val="1"/>
          <c:tx>
            <c:strRef>
              <c:f>'MBCX-ToVa Aallon workshop '!$BW$193</c:f>
              <c:strCache>
                <c:ptCount val="1"/>
                <c:pt idx="0">
                  <c:v>Focus group 2</c:v>
                </c:pt>
              </c:strCache>
            </c:strRef>
          </c:tx>
          <c:spPr>
            <a:ln w="28575">
              <a:noFill/>
            </a:ln>
          </c:spPr>
          <c:marker>
            <c:symbol val="square"/>
            <c:size val="12"/>
          </c:marker>
          <c:xVal>
            <c:numRef>
              <c:f>'MBCX-ToVa Aallon workshop '!$BX$193</c:f>
              <c:numCache>
                <c:formatCode>General</c:formatCode>
                <c:ptCount val="1"/>
                <c:pt idx="0">
                  <c:v>0.65026110615109023</c:v>
                </c:pt>
              </c:numCache>
            </c:numRef>
          </c:xVal>
          <c:yVal>
            <c:numRef>
              <c:f>'MBCX-ToVa Aallon workshop '!$BY$193</c:f>
              <c:numCache>
                <c:formatCode>0%</c:formatCode>
                <c:ptCount val="1"/>
                <c:pt idx="0">
                  <c:v>-5.555555555555558E-2</c:v>
                </c:pt>
              </c:numCache>
            </c:numRef>
          </c:yVal>
          <c:smooth val="0"/>
        </c:ser>
        <c:dLbls>
          <c:showLegendKey val="0"/>
          <c:showVal val="0"/>
          <c:showCatName val="0"/>
          <c:showSerName val="0"/>
          <c:showPercent val="0"/>
          <c:showBubbleSize val="0"/>
        </c:dLbls>
        <c:axId val="99402496"/>
        <c:axId val="99404032"/>
      </c:scatterChart>
      <c:valAx>
        <c:axId val="99402496"/>
        <c:scaling>
          <c:orientation val="minMax"/>
          <c:max val="1"/>
        </c:scaling>
        <c:delete val="0"/>
        <c:axPos val="b"/>
        <c:numFmt formatCode="General" sourceLinked="1"/>
        <c:majorTickMark val="out"/>
        <c:minorTickMark val="none"/>
        <c:tickLblPos val="nextTo"/>
        <c:crossAx val="99404032"/>
        <c:crosses val="autoZero"/>
        <c:crossBetween val="midCat"/>
        <c:majorUnit val="0.5"/>
      </c:valAx>
      <c:valAx>
        <c:axId val="99404032"/>
        <c:scaling>
          <c:orientation val="minMax"/>
          <c:max val="1"/>
          <c:min val="-1"/>
        </c:scaling>
        <c:delete val="0"/>
        <c:axPos val="l"/>
        <c:majorGridlines/>
        <c:numFmt formatCode="0%" sourceLinked="1"/>
        <c:majorTickMark val="out"/>
        <c:minorTickMark val="none"/>
        <c:tickLblPos val="nextTo"/>
        <c:crossAx val="99402496"/>
        <c:crosses val="autoZero"/>
        <c:crossBetween val="midCat"/>
        <c:majorUnit val="0.33333333333300008"/>
      </c:valAx>
    </c:plotArea>
    <c:legend>
      <c:legendPos val="r"/>
      <c:layout>
        <c:manualLayout>
          <c:xMode val="edge"/>
          <c:yMode val="edge"/>
          <c:x val="0.72621299653573845"/>
          <c:y val="0"/>
          <c:w val="0.25712042096332732"/>
          <c:h val="0.99846894138232722"/>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416680404873731"/>
          <c:y val="4.8224065638797338E-2"/>
          <c:w val="0.54097247798671544"/>
          <c:h val="0.90355186872240534"/>
        </c:manualLayout>
      </c:layout>
      <c:scatterChart>
        <c:scatterStyle val="lineMarker"/>
        <c:varyColors val="0"/>
        <c:ser>
          <c:idx val="0"/>
          <c:order val="0"/>
          <c:tx>
            <c:strRef>
              <c:f>'MBCX-ToVa Aallon workshop '!$H$192</c:f>
              <c:strCache>
                <c:ptCount val="1"/>
                <c:pt idx="0">
                  <c:v>Focus group 1</c:v>
                </c:pt>
              </c:strCache>
            </c:strRef>
          </c:tx>
          <c:spPr>
            <a:ln w="28575">
              <a:noFill/>
            </a:ln>
          </c:spPr>
          <c:marker>
            <c:symbol val="diamond"/>
            <c:size val="12"/>
          </c:marker>
          <c:xVal>
            <c:numRef>
              <c:f>'MBCX-ToVa Aallon workshop '!$I$192</c:f>
              <c:numCache>
                <c:formatCode>General</c:formatCode>
                <c:ptCount val="1"/>
                <c:pt idx="0">
                  <c:v>0.24944382578492941</c:v>
                </c:pt>
              </c:numCache>
            </c:numRef>
          </c:xVal>
          <c:yVal>
            <c:numRef>
              <c:f>'MBCX-ToVa Aallon workshop '!$J$192</c:f>
              <c:numCache>
                <c:formatCode>0%</c:formatCode>
                <c:ptCount val="1"/>
                <c:pt idx="0">
                  <c:v>0.6</c:v>
                </c:pt>
              </c:numCache>
            </c:numRef>
          </c:yVal>
          <c:smooth val="0"/>
        </c:ser>
        <c:ser>
          <c:idx val="1"/>
          <c:order val="1"/>
          <c:tx>
            <c:strRef>
              <c:f>'MBCX-ToVa Aallon workshop '!$H$193</c:f>
              <c:strCache>
                <c:ptCount val="1"/>
                <c:pt idx="0">
                  <c:v>Focus group 2</c:v>
                </c:pt>
              </c:strCache>
            </c:strRef>
          </c:tx>
          <c:spPr>
            <a:ln w="28575">
              <a:noFill/>
            </a:ln>
          </c:spPr>
          <c:marker>
            <c:symbol val="square"/>
            <c:size val="12"/>
          </c:marker>
          <c:xVal>
            <c:numRef>
              <c:f>'MBCX-ToVa Aallon workshop '!$I$193</c:f>
              <c:numCache>
                <c:formatCode>General</c:formatCode>
                <c:ptCount val="1"/>
                <c:pt idx="0">
                  <c:v>0.1924500897298749</c:v>
                </c:pt>
              </c:numCache>
            </c:numRef>
          </c:xVal>
          <c:yVal>
            <c:numRef>
              <c:f>'MBCX-ToVa Aallon workshop '!$J$193</c:f>
              <c:numCache>
                <c:formatCode>0%</c:formatCode>
                <c:ptCount val="1"/>
                <c:pt idx="0">
                  <c:v>0.66666666666666663</c:v>
                </c:pt>
              </c:numCache>
            </c:numRef>
          </c:yVal>
          <c:smooth val="0"/>
        </c:ser>
        <c:dLbls>
          <c:showLegendKey val="0"/>
          <c:showVal val="0"/>
          <c:showCatName val="0"/>
          <c:showSerName val="0"/>
          <c:showPercent val="0"/>
          <c:showBubbleSize val="0"/>
        </c:dLbls>
        <c:axId val="120033280"/>
        <c:axId val="120034816"/>
      </c:scatterChart>
      <c:valAx>
        <c:axId val="120033280"/>
        <c:scaling>
          <c:orientation val="minMax"/>
          <c:max val="1"/>
          <c:min val="0"/>
        </c:scaling>
        <c:delete val="0"/>
        <c:axPos val="b"/>
        <c:numFmt formatCode="General" sourceLinked="1"/>
        <c:majorTickMark val="out"/>
        <c:minorTickMark val="none"/>
        <c:tickLblPos val="nextTo"/>
        <c:crossAx val="120034816"/>
        <c:crosses val="autoZero"/>
        <c:crossBetween val="midCat"/>
        <c:majorUnit val="0.5"/>
      </c:valAx>
      <c:valAx>
        <c:axId val="120034816"/>
        <c:scaling>
          <c:orientation val="minMax"/>
          <c:max val="1"/>
          <c:min val="-1"/>
        </c:scaling>
        <c:delete val="0"/>
        <c:axPos val="l"/>
        <c:majorGridlines/>
        <c:numFmt formatCode="0%" sourceLinked="1"/>
        <c:majorTickMark val="out"/>
        <c:minorTickMark val="none"/>
        <c:tickLblPos val="nextTo"/>
        <c:crossAx val="120033280"/>
        <c:crosses val="autoZero"/>
        <c:crossBetween val="midCat"/>
        <c:majorUnit val="0.33333333300000006"/>
      </c:valAx>
    </c:plotArea>
    <c:legend>
      <c:legendPos val="r"/>
      <c:layout>
        <c:manualLayout>
          <c:xMode val="edge"/>
          <c:yMode val="edge"/>
          <c:x val="0.73301114690960267"/>
          <c:y val="0"/>
          <c:w val="0.22651497923841793"/>
          <c:h val="0.98179225410407445"/>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34360683087943"/>
          <c:y val="4.7347264445364655E-2"/>
          <c:w val="0.52840974355015169"/>
          <c:h val="0.60078072133399318"/>
        </c:manualLayout>
      </c:layout>
      <c:barChart>
        <c:barDir val="col"/>
        <c:grouping val="clustered"/>
        <c:varyColors val="0"/>
        <c:ser>
          <c:idx val="0"/>
          <c:order val="0"/>
          <c:tx>
            <c:strRef>
              <c:f>'MBCX-ToVa Aallon workshop '!$I$154</c:f>
              <c:strCache>
                <c:ptCount val="1"/>
                <c:pt idx="0">
                  <c:v>Focus group 1: MBCx service providers (n=5)</c:v>
                </c:pt>
              </c:strCache>
            </c:strRef>
          </c:tx>
          <c:invertIfNegative val="0"/>
          <c:cat>
            <c:strRef>
              <c:f>'MBCX-ToVa Aallon workshop '!$H$155:$H$160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'!$I$155:$I$160</c:f>
              <c:numCache>
                <c:formatCode>General</c:formatCode>
                <c:ptCount val="6"/>
                <c:pt idx="0">
                  <c:v>0</c:v>
                </c:pt>
                <c:pt idx="1">
                  <c:v>0</c:v>
                </c:pt>
                <c:pt idx="2">
                  <c:v>0</c:v>
                </c:pt>
                <c:pt idx="3">
                  <c:v>2</c:v>
                </c:pt>
                <c:pt idx="4">
                  <c:v>2</c:v>
                </c:pt>
                <c:pt idx="5">
                  <c:v>1</c:v>
                </c:pt>
              </c:numCache>
            </c:numRef>
          </c:val>
        </c:ser>
        <c:ser>
          <c:idx val="1"/>
          <c:order val="1"/>
          <c:tx>
            <c:strRef>
              <c:f>'MBCX-ToVa Aallon workshop '!$J$154</c:f>
              <c:strCache>
                <c:ptCount val="1"/>
                <c:pt idx="0">
                  <c:v>Focus group 2: Real estate owners (n=6)</c:v>
                </c:pt>
              </c:strCache>
            </c:strRef>
          </c:tx>
          <c:invertIfNegative val="0"/>
          <c:cat>
            <c:strRef>
              <c:f>'MBCX-ToVa Aallon workshop '!$H$155:$H$160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'!$J$155:$J$160</c:f>
              <c:numCache>
                <c:formatCode>General</c:formatCode>
                <c:ptCount val="6"/>
                <c:pt idx="0">
                  <c:v>0</c:v>
                </c:pt>
                <c:pt idx="1">
                  <c:v>0</c:v>
                </c:pt>
                <c:pt idx="2">
                  <c:v>0</c:v>
                </c:pt>
                <c:pt idx="3">
                  <c:v>1</c:v>
                </c:pt>
                <c:pt idx="4">
                  <c:v>4</c:v>
                </c:pt>
                <c:pt idx="5">
                  <c:v>1</c:v>
                </c:pt>
              </c:numCache>
            </c:numRef>
          </c:val>
        </c:ser>
        <c:dLbls>
          <c:showLegendKey val="0"/>
          <c:showVal val="0"/>
          <c:showCatName val="0"/>
          <c:showSerName val="0"/>
          <c:showPercent val="0"/>
          <c:showBubbleSize val="0"/>
        </c:dLbls>
        <c:gapWidth val="150"/>
        <c:axId val="120043392"/>
        <c:axId val="120044928"/>
      </c:barChart>
      <c:catAx>
        <c:axId val="120043392"/>
        <c:scaling>
          <c:orientation val="minMax"/>
        </c:scaling>
        <c:delete val="0"/>
        <c:axPos val="b"/>
        <c:majorTickMark val="out"/>
        <c:minorTickMark val="none"/>
        <c:tickLblPos val="nextTo"/>
        <c:spPr>
          <a:ln w="38100"/>
        </c:spPr>
        <c:crossAx val="120044928"/>
        <c:crosses val="autoZero"/>
        <c:auto val="1"/>
        <c:lblAlgn val="ctr"/>
        <c:lblOffset val="100"/>
        <c:noMultiLvlLbl val="0"/>
      </c:catAx>
      <c:valAx>
        <c:axId val="120044928"/>
        <c:scaling>
          <c:orientation val="minMax"/>
          <c:max val="6"/>
        </c:scaling>
        <c:delete val="0"/>
        <c:axPos val="l"/>
        <c:majorGridlines/>
        <c:numFmt formatCode="General" sourceLinked="1"/>
        <c:majorTickMark val="out"/>
        <c:minorTickMark val="none"/>
        <c:tickLblPos val="nextTo"/>
        <c:crossAx val="120043392"/>
        <c:crossesAt val="4"/>
        <c:crossBetween val="between"/>
        <c:majorUnit val="1"/>
      </c:valAx>
    </c:plotArea>
    <c:legend>
      <c:legendPos val="r"/>
      <c:layout>
        <c:manualLayout>
          <c:xMode val="edge"/>
          <c:yMode val="edge"/>
          <c:x val="0.72570561839644931"/>
          <c:y val="0"/>
          <c:w val="0.25539770533970801"/>
          <c:h val="0.98075971356717939"/>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090879265091865"/>
          <c:y val="4.5647165589404334E-2"/>
          <c:w val="0.52602952755905508"/>
          <c:h val="0.61511549329786386"/>
        </c:manualLayout>
      </c:layout>
      <c:barChart>
        <c:barDir val="col"/>
        <c:grouping val="clustered"/>
        <c:varyColors val="0"/>
        <c:ser>
          <c:idx val="0"/>
          <c:order val="0"/>
          <c:tx>
            <c:strRef>
              <c:f>'MBCX-ToVa Aallon workshop '!$AO$154</c:f>
              <c:strCache>
                <c:ptCount val="1"/>
                <c:pt idx="0">
                  <c:v>Focus group 1: MBCx service providers (n=5)</c:v>
                </c:pt>
              </c:strCache>
            </c:strRef>
          </c:tx>
          <c:invertIfNegative val="0"/>
          <c:cat>
            <c:strRef>
              <c:f>'MBCX-ToVa Aallon workshop '!$AN$155:$AN$160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'!$AO$155:$AO$160</c:f>
              <c:numCache>
                <c:formatCode>General</c:formatCode>
                <c:ptCount val="6"/>
                <c:pt idx="0">
                  <c:v>2</c:v>
                </c:pt>
                <c:pt idx="1">
                  <c:v>1</c:v>
                </c:pt>
                <c:pt idx="2">
                  <c:v>0</c:v>
                </c:pt>
                <c:pt idx="3">
                  <c:v>2</c:v>
                </c:pt>
                <c:pt idx="4">
                  <c:v>0</c:v>
                </c:pt>
                <c:pt idx="5">
                  <c:v>0</c:v>
                </c:pt>
              </c:numCache>
            </c:numRef>
          </c:val>
        </c:ser>
        <c:ser>
          <c:idx val="1"/>
          <c:order val="1"/>
          <c:tx>
            <c:strRef>
              <c:f>'MBCX-ToVa Aallon workshop '!$AP$154</c:f>
              <c:strCache>
                <c:ptCount val="1"/>
                <c:pt idx="0">
                  <c:v>Focus group 2: Real estate owners (n=6)</c:v>
                </c:pt>
              </c:strCache>
            </c:strRef>
          </c:tx>
          <c:invertIfNegative val="0"/>
          <c:cat>
            <c:strRef>
              <c:f>'MBCX-ToVa Aallon workshop '!$AN$155:$AN$160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'!$AP$155:$AP$160</c:f>
              <c:numCache>
                <c:formatCode>General</c:formatCode>
                <c:ptCount val="6"/>
                <c:pt idx="0">
                  <c:v>0</c:v>
                </c:pt>
                <c:pt idx="1">
                  <c:v>0</c:v>
                </c:pt>
                <c:pt idx="2">
                  <c:v>3</c:v>
                </c:pt>
                <c:pt idx="3">
                  <c:v>1</c:v>
                </c:pt>
                <c:pt idx="4">
                  <c:v>1</c:v>
                </c:pt>
                <c:pt idx="5">
                  <c:v>1</c:v>
                </c:pt>
              </c:numCache>
            </c:numRef>
          </c:val>
        </c:ser>
        <c:dLbls>
          <c:showLegendKey val="0"/>
          <c:showVal val="0"/>
          <c:showCatName val="0"/>
          <c:showSerName val="0"/>
          <c:showPercent val="0"/>
          <c:showBubbleSize val="0"/>
        </c:dLbls>
        <c:gapWidth val="150"/>
        <c:axId val="120088832"/>
        <c:axId val="120098816"/>
      </c:barChart>
      <c:catAx>
        <c:axId val="120088832"/>
        <c:scaling>
          <c:orientation val="minMax"/>
        </c:scaling>
        <c:delete val="0"/>
        <c:axPos val="b"/>
        <c:majorTickMark val="out"/>
        <c:minorTickMark val="none"/>
        <c:tickLblPos val="nextTo"/>
        <c:spPr>
          <a:ln w="38100"/>
        </c:spPr>
        <c:crossAx val="120098816"/>
        <c:crossesAt val="0"/>
        <c:auto val="1"/>
        <c:lblAlgn val="ctr"/>
        <c:lblOffset val="100"/>
        <c:noMultiLvlLbl val="0"/>
      </c:catAx>
      <c:valAx>
        <c:axId val="120098816"/>
        <c:scaling>
          <c:orientation val="minMax"/>
          <c:max val="6"/>
          <c:min val="0"/>
        </c:scaling>
        <c:delete val="0"/>
        <c:axPos val="l"/>
        <c:majorGridlines/>
        <c:numFmt formatCode="General" sourceLinked="1"/>
        <c:majorTickMark val="out"/>
        <c:minorTickMark val="none"/>
        <c:tickLblPos val="nextTo"/>
        <c:crossAx val="120088832"/>
        <c:crossesAt val="4"/>
        <c:crossBetween val="between"/>
        <c:majorUnit val="1"/>
      </c:valAx>
    </c:plotArea>
    <c:legend>
      <c:legendPos val="r"/>
      <c:layout>
        <c:manualLayout>
          <c:xMode val="edge"/>
          <c:yMode val="edge"/>
          <c:x val="0.74471609798775151"/>
          <c:y val="0"/>
          <c:w val="0.2386172353455818"/>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786197962774933"/>
          <c:y val="4.489783800039459E-2"/>
          <c:w val="0.53661011421902161"/>
          <c:h val="0.91020432399921081"/>
        </c:manualLayout>
      </c:layout>
      <c:scatterChart>
        <c:scatterStyle val="lineMarker"/>
        <c:varyColors val="0"/>
        <c:ser>
          <c:idx val="0"/>
          <c:order val="0"/>
          <c:tx>
            <c:strRef>
              <c:f>'MBCX-ToVa Aallon workshop '!$AN$192</c:f>
              <c:strCache>
                <c:ptCount val="1"/>
                <c:pt idx="0">
                  <c:v>Focus group 1</c:v>
                </c:pt>
              </c:strCache>
            </c:strRef>
          </c:tx>
          <c:spPr>
            <a:ln w="28575">
              <a:noFill/>
            </a:ln>
          </c:spPr>
          <c:marker>
            <c:symbol val="diamond"/>
            <c:size val="12"/>
          </c:marker>
          <c:xVal>
            <c:numRef>
              <c:f>'MBCX-ToVa Aallon workshop '!$AO$192</c:f>
              <c:numCache>
                <c:formatCode>General</c:formatCode>
                <c:ptCount val="1"/>
                <c:pt idx="0">
                  <c:v>0.61101009266077877</c:v>
                </c:pt>
              </c:numCache>
            </c:numRef>
          </c:xVal>
          <c:yVal>
            <c:numRef>
              <c:f>'MBCX-ToVa Aallon workshop '!$AP$192</c:f>
              <c:numCache>
                <c:formatCode>0%</c:formatCode>
                <c:ptCount val="1"/>
                <c:pt idx="0">
                  <c:v>-0.4</c:v>
                </c:pt>
              </c:numCache>
            </c:numRef>
          </c:yVal>
          <c:smooth val="0"/>
        </c:ser>
        <c:ser>
          <c:idx val="1"/>
          <c:order val="1"/>
          <c:tx>
            <c:strRef>
              <c:f>'MBCX-ToVa Aallon workshop '!$AN$193</c:f>
              <c:strCache>
                <c:ptCount val="1"/>
                <c:pt idx="0">
                  <c:v>Focus group 2</c:v>
                </c:pt>
              </c:strCache>
            </c:strRef>
          </c:tx>
          <c:spPr>
            <a:ln w="28575">
              <a:noFill/>
            </a:ln>
          </c:spPr>
          <c:marker>
            <c:symbol val="square"/>
            <c:size val="12"/>
          </c:marker>
          <c:xVal>
            <c:numRef>
              <c:f>'MBCX-ToVa Aallon workshop '!$AO$193</c:f>
              <c:numCache>
                <c:formatCode>General</c:formatCode>
                <c:ptCount val="1"/>
                <c:pt idx="0">
                  <c:v>0.53575837561071971</c:v>
                </c:pt>
              </c:numCache>
            </c:numRef>
          </c:xVal>
          <c:yVal>
            <c:numRef>
              <c:f>'MBCX-ToVa Aallon workshop '!$AP$193</c:f>
              <c:numCache>
                <c:formatCode>0%</c:formatCode>
                <c:ptCount val="1"/>
                <c:pt idx="0">
                  <c:v>0.16666666666666666</c:v>
                </c:pt>
              </c:numCache>
            </c:numRef>
          </c:yVal>
          <c:smooth val="0"/>
        </c:ser>
        <c:dLbls>
          <c:showLegendKey val="0"/>
          <c:showVal val="0"/>
          <c:showCatName val="0"/>
          <c:showSerName val="0"/>
          <c:showPercent val="0"/>
          <c:showBubbleSize val="0"/>
        </c:dLbls>
        <c:axId val="120119680"/>
        <c:axId val="120121216"/>
      </c:scatterChart>
      <c:valAx>
        <c:axId val="120119680"/>
        <c:scaling>
          <c:orientation val="minMax"/>
          <c:max val="1"/>
          <c:min val="0"/>
        </c:scaling>
        <c:delete val="0"/>
        <c:axPos val="b"/>
        <c:numFmt formatCode="General" sourceLinked="1"/>
        <c:majorTickMark val="out"/>
        <c:minorTickMark val="none"/>
        <c:tickLblPos val="nextTo"/>
        <c:crossAx val="120121216"/>
        <c:crosses val="autoZero"/>
        <c:crossBetween val="midCat"/>
        <c:majorUnit val="0.5"/>
      </c:valAx>
      <c:valAx>
        <c:axId val="120121216"/>
        <c:scaling>
          <c:orientation val="minMax"/>
          <c:max val="1"/>
          <c:min val="-1"/>
        </c:scaling>
        <c:delete val="0"/>
        <c:axPos val="l"/>
        <c:majorGridlines/>
        <c:numFmt formatCode="0%" sourceLinked="1"/>
        <c:majorTickMark val="out"/>
        <c:minorTickMark val="none"/>
        <c:tickLblPos val="nextTo"/>
        <c:crossAx val="120119680"/>
        <c:crosses val="autoZero"/>
        <c:crossBetween val="midCat"/>
        <c:majorUnit val="0.33333333333300008"/>
      </c:valAx>
    </c:plotArea>
    <c:legend>
      <c:legendPos val="r"/>
      <c:layout>
        <c:manualLayout>
          <c:xMode val="edge"/>
          <c:yMode val="edge"/>
          <c:x val="0.76280153677158724"/>
          <c:y val="0"/>
          <c:w val="0.22053173633870402"/>
          <c:h val="0.99846894138232722"/>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663235294776671"/>
          <c:y val="4.7347276400419247E-2"/>
          <c:w val="0.53650958180463182"/>
          <c:h val="0.60078062053221881"/>
        </c:manualLayout>
      </c:layout>
      <c:barChart>
        <c:barDir val="col"/>
        <c:grouping val="clustered"/>
        <c:varyColors val="0"/>
        <c:ser>
          <c:idx val="0"/>
          <c:order val="0"/>
          <c:tx>
            <c:strRef>
              <c:f>'MBCX-ToVa Aallon workshop '!$X$154</c:f>
              <c:strCache>
                <c:ptCount val="1"/>
                <c:pt idx="0">
                  <c:v>Focus group 1: MBCx service providers (n=5)</c:v>
                </c:pt>
              </c:strCache>
            </c:strRef>
          </c:tx>
          <c:invertIfNegative val="0"/>
          <c:cat>
            <c:strRef>
              <c:f>'MBCX-ToVa Aallon workshop '!$W$155:$W$160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'!$X$155:$X$160</c:f>
              <c:numCache>
                <c:formatCode>General</c:formatCode>
                <c:ptCount val="6"/>
                <c:pt idx="0">
                  <c:v>0</c:v>
                </c:pt>
                <c:pt idx="1">
                  <c:v>0</c:v>
                </c:pt>
                <c:pt idx="2">
                  <c:v>0</c:v>
                </c:pt>
                <c:pt idx="3">
                  <c:v>2</c:v>
                </c:pt>
                <c:pt idx="4">
                  <c:v>1</c:v>
                </c:pt>
                <c:pt idx="5">
                  <c:v>2</c:v>
                </c:pt>
              </c:numCache>
            </c:numRef>
          </c:val>
        </c:ser>
        <c:ser>
          <c:idx val="1"/>
          <c:order val="1"/>
          <c:tx>
            <c:strRef>
              <c:f>'MBCX-ToVa Aallon workshop '!$Y$154</c:f>
              <c:strCache>
                <c:ptCount val="1"/>
                <c:pt idx="0">
                  <c:v>Focus group 2: Real estate owners (n=6)</c:v>
                </c:pt>
              </c:strCache>
            </c:strRef>
          </c:tx>
          <c:invertIfNegative val="0"/>
          <c:cat>
            <c:strRef>
              <c:f>'MBCX-ToVa Aallon workshop '!$W$155:$W$160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'!$Y$155:$Y$160</c:f>
              <c:numCache>
                <c:formatCode>General</c:formatCode>
                <c:ptCount val="6"/>
                <c:pt idx="0">
                  <c:v>1</c:v>
                </c:pt>
                <c:pt idx="1">
                  <c:v>0</c:v>
                </c:pt>
                <c:pt idx="2">
                  <c:v>0</c:v>
                </c:pt>
                <c:pt idx="3">
                  <c:v>2</c:v>
                </c:pt>
                <c:pt idx="4">
                  <c:v>2</c:v>
                </c:pt>
                <c:pt idx="5">
                  <c:v>1</c:v>
                </c:pt>
              </c:numCache>
            </c:numRef>
          </c:val>
        </c:ser>
        <c:dLbls>
          <c:showLegendKey val="0"/>
          <c:showVal val="0"/>
          <c:showCatName val="0"/>
          <c:showSerName val="0"/>
          <c:showPercent val="0"/>
          <c:showBubbleSize val="0"/>
        </c:dLbls>
        <c:gapWidth val="150"/>
        <c:axId val="119780096"/>
        <c:axId val="119781632"/>
      </c:barChart>
      <c:catAx>
        <c:axId val="119780096"/>
        <c:scaling>
          <c:orientation val="minMax"/>
        </c:scaling>
        <c:delete val="0"/>
        <c:axPos val="b"/>
        <c:majorTickMark val="out"/>
        <c:minorTickMark val="none"/>
        <c:tickLblPos val="nextTo"/>
        <c:spPr>
          <a:ln w="38100"/>
        </c:spPr>
        <c:crossAx val="119781632"/>
        <c:crosses val="autoZero"/>
        <c:auto val="1"/>
        <c:lblAlgn val="ctr"/>
        <c:lblOffset val="100"/>
        <c:noMultiLvlLbl val="0"/>
      </c:catAx>
      <c:valAx>
        <c:axId val="119781632"/>
        <c:scaling>
          <c:orientation val="minMax"/>
          <c:max val="6"/>
        </c:scaling>
        <c:delete val="0"/>
        <c:axPos val="l"/>
        <c:majorGridlines/>
        <c:numFmt formatCode="General" sourceLinked="1"/>
        <c:majorTickMark val="out"/>
        <c:minorTickMark val="none"/>
        <c:tickLblPos val="nextTo"/>
        <c:crossAx val="119780096"/>
        <c:crossesAt val="4"/>
        <c:crossBetween val="between"/>
        <c:majorUnit val="1"/>
      </c:valAx>
    </c:plotArea>
    <c:legend>
      <c:legendPos val="r"/>
      <c:layout>
        <c:manualLayout>
          <c:xMode val="edge"/>
          <c:yMode val="edge"/>
          <c:x val="0.74770207428380142"/>
          <c:y val="1.3870662000583265E-2"/>
          <c:w val="0.22930948178083585"/>
          <c:h val="0.97225867599883353"/>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077969607838187"/>
          <c:y val="4.7347264445364655E-2"/>
          <c:w val="0.52900848797135691"/>
          <c:h val="0.90530547110927073"/>
        </c:manualLayout>
      </c:layout>
      <c:scatterChart>
        <c:scatterStyle val="lineMarker"/>
        <c:varyColors val="0"/>
        <c:ser>
          <c:idx val="0"/>
          <c:order val="0"/>
          <c:tx>
            <c:strRef>
              <c:f>'MBCX-ToVa Aallon workshop '!$W$192</c:f>
              <c:strCache>
                <c:ptCount val="1"/>
                <c:pt idx="0">
                  <c:v>Focus group 1</c:v>
                </c:pt>
              </c:strCache>
            </c:strRef>
          </c:tx>
          <c:spPr>
            <a:ln w="28575">
              <a:noFill/>
            </a:ln>
          </c:spPr>
          <c:marker>
            <c:symbol val="diamond"/>
            <c:size val="12"/>
          </c:marker>
          <c:xVal>
            <c:numRef>
              <c:f>'MBCX-ToVa Aallon workshop '!$X$192</c:f>
              <c:numCache>
                <c:formatCode>General</c:formatCode>
                <c:ptCount val="1"/>
                <c:pt idx="0">
                  <c:v>0.29814239699997225</c:v>
                </c:pt>
              </c:numCache>
            </c:numRef>
          </c:xVal>
          <c:yVal>
            <c:numRef>
              <c:f>'MBCX-ToVa Aallon workshop '!$Y$192</c:f>
              <c:numCache>
                <c:formatCode>0%</c:formatCode>
                <c:ptCount val="1"/>
                <c:pt idx="0">
                  <c:v>0.66666666666666663</c:v>
                </c:pt>
              </c:numCache>
            </c:numRef>
          </c:yVal>
          <c:smooth val="0"/>
        </c:ser>
        <c:ser>
          <c:idx val="1"/>
          <c:order val="1"/>
          <c:tx>
            <c:strRef>
              <c:f>'MBCX-ToVa Aallon workshop '!$W$193</c:f>
              <c:strCache>
                <c:ptCount val="1"/>
                <c:pt idx="0">
                  <c:v>Focus group 2</c:v>
                </c:pt>
              </c:strCache>
            </c:strRef>
          </c:tx>
          <c:spPr>
            <a:ln w="28575">
              <a:noFill/>
            </a:ln>
          </c:spPr>
          <c:marker>
            <c:symbol val="square"/>
            <c:size val="12"/>
          </c:marker>
          <c:xVal>
            <c:numRef>
              <c:f>'MBCX-ToVa Aallon workshop '!$X$193</c:f>
              <c:numCache>
                <c:formatCode>General</c:formatCode>
                <c:ptCount val="1"/>
                <c:pt idx="0">
                  <c:v>0.6382847385042254</c:v>
                </c:pt>
              </c:numCache>
            </c:numRef>
          </c:xVal>
          <c:yVal>
            <c:numRef>
              <c:f>'MBCX-ToVa Aallon workshop '!$Y$193</c:f>
              <c:numCache>
                <c:formatCode>0%</c:formatCode>
                <c:ptCount val="1"/>
                <c:pt idx="0">
                  <c:v>0.33333333333333331</c:v>
                </c:pt>
              </c:numCache>
            </c:numRef>
          </c:yVal>
          <c:smooth val="0"/>
        </c:ser>
        <c:dLbls>
          <c:showLegendKey val="0"/>
          <c:showVal val="0"/>
          <c:showCatName val="0"/>
          <c:showSerName val="0"/>
          <c:showPercent val="0"/>
          <c:showBubbleSize val="0"/>
        </c:dLbls>
        <c:axId val="119872128"/>
        <c:axId val="119873920"/>
      </c:scatterChart>
      <c:valAx>
        <c:axId val="119872128"/>
        <c:scaling>
          <c:orientation val="minMax"/>
          <c:max val="1"/>
        </c:scaling>
        <c:delete val="0"/>
        <c:axPos val="b"/>
        <c:numFmt formatCode="General" sourceLinked="1"/>
        <c:majorTickMark val="out"/>
        <c:minorTickMark val="none"/>
        <c:tickLblPos val="nextTo"/>
        <c:crossAx val="119873920"/>
        <c:crosses val="autoZero"/>
        <c:crossBetween val="midCat"/>
        <c:majorUnit val="0.5"/>
      </c:valAx>
      <c:valAx>
        <c:axId val="119873920"/>
        <c:scaling>
          <c:orientation val="minMax"/>
          <c:max val="1"/>
          <c:min val="-1"/>
        </c:scaling>
        <c:delete val="0"/>
        <c:axPos val="l"/>
        <c:majorGridlines/>
        <c:numFmt formatCode="0%" sourceLinked="1"/>
        <c:majorTickMark val="out"/>
        <c:minorTickMark val="none"/>
        <c:tickLblPos val="nextTo"/>
        <c:crossAx val="119872128"/>
        <c:crosses val="autoZero"/>
        <c:crossBetween val="midCat"/>
        <c:majorUnit val="0.33333333330000009"/>
      </c:valAx>
    </c:plotArea>
    <c:legend>
      <c:legendPos val="r"/>
      <c:layout>
        <c:manualLayout>
          <c:xMode val="edge"/>
          <c:yMode val="edge"/>
          <c:x val="0.75950633051441541"/>
          <c:y val="0"/>
          <c:w val="0.22300263650924892"/>
          <c:h val="0.99846894138232722"/>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884240774131071"/>
          <c:y val="4.7347264445364655E-2"/>
          <c:w val="0.55800608132278706"/>
          <c:h val="0.60078072133399318"/>
        </c:manualLayout>
      </c:layout>
      <c:barChart>
        <c:barDir val="col"/>
        <c:grouping val="clustered"/>
        <c:varyColors val="0"/>
        <c:ser>
          <c:idx val="0"/>
          <c:order val="0"/>
          <c:tx>
            <c:strRef>
              <c:f>'MBCX-ToVa Aallon workshop '!$AX$154</c:f>
              <c:strCache>
                <c:ptCount val="1"/>
                <c:pt idx="0">
                  <c:v>Focus group 1: MBCx service providers (n=4)</c:v>
                </c:pt>
              </c:strCache>
            </c:strRef>
          </c:tx>
          <c:invertIfNegative val="0"/>
          <c:cat>
            <c:strRef>
              <c:f>'MBCX-ToVa Aallon workshop '!$AW$155:$AW$160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'!$AX$155:$AX$160</c:f>
              <c:numCache>
                <c:formatCode>General</c:formatCode>
                <c:ptCount val="6"/>
                <c:pt idx="0">
                  <c:v>0</c:v>
                </c:pt>
                <c:pt idx="1">
                  <c:v>0</c:v>
                </c:pt>
                <c:pt idx="2">
                  <c:v>1</c:v>
                </c:pt>
                <c:pt idx="3">
                  <c:v>0</c:v>
                </c:pt>
                <c:pt idx="4">
                  <c:v>1</c:v>
                </c:pt>
                <c:pt idx="5">
                  <c:v>2</c:v>
                </c:pt>
              </c:numCache>
            </c:numRef>
          </c:val>
        </c:ser>
        <c:ser>
          <c:idx val="1"/>
          <c:order val="1"/>
          <c:tx>
            <c:strRef>
              <c:f>'MBCX-ToVa Aallon workshop '!$AY$154</c:f>
              <c:strCache>
                <c:ptCount val="1"/>
                <c:pt idx="0">
                  <c:v>Focus group 2: Real estate owners (n=6)</c:v>
                </c:pt>
              </c:strCache>
            </c:strRef>
          </c:tx>
          <c:invertIfNegative val="0"/>
          <c:cat>
            <c:strRef>
              <c:f>'MBCX-ToVa Aallon workshop '!$AW$155:$AW$160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'!$AY$155:$AY$160</c:f>
              <c:numCache>
                <c:formatCode>General</c:formatCode>
                <c:ptCount val="6"/>
                <c:pt idx="0">
                  <c:v>0</c:v>
                </c:pt>
                <c:pt idx="1">
                  <c:v>0</c:v>
                </c:pt>
                <c:pt idx="2">
                  <c:v>0</c:v>
                </c:pt>
                <c:pt idx="3">
                  <c:v>3</c:v>
                </c:pt>
                <c:pt idx="4">
                  <c:v>1</c:v>
                </c:pt>
                <c:pt idx="5">
                  <c:v>2</c:v>
                </c:pt>
              </c:numCache>
            </c:numRef>
          </c:val>
        </c:ser>
        <c:dLbls>
          <c:showLegendKey val="0"/>
          <c:showVal val="0"/>
          <c:showCatName val="0"/>
          <c:showSerName val="0"/>
          <c:showPercent val="0"/>
          <c:showBubbleSize val="0"/>
        </c:dLbls>
        <c:gapWidth val="150"/>
        <c:axId val="119913856"/>
        <c:axId val="119919744"/>
      </c:barChart>
      <c:catAx>
        <c:axId val="119913856"/>
        <c:scaling>
          <c:orientation val="minMax"/>
        </c:scaling>
        <c:delete val="0"/>
        <c:axPos val="b"/>
        <c:majorTickMark val="out"/>
        <c:minorTickMark val="none"/>
        <c:tickLblPos val="nextTo"/>
        <c:spPr>
          <a:ln w="38100"/>
        </c:spPr>
        <c:crossAx val="119919744"/>
        <c:crosses val="autoZero"/>
        <c:auto val="1"/>
        <c:lblAlgn val="ctr"/>
        <c:lblOffset val="100"/>
        <c:noMultiLvlLbl val="0"/>
      </c:catAx>
      <c:valAx>
        <c:axId val="119919744"/>
        <c:scaling>
          <c:orientation val="minMax"/>
          <c:max val="6"/>
        </c:scaling>
        <c:delete val="0"/>
        <c:axPos val="l"/>
        <c:majorGridlines/>
        <c:numFmt formatCode="General" sourceLinked="1"/>
        <c:majorTickMark val="out"/>
        <c:minorTickMark val="none"/>
        <c:tickLblPos val="nextTo"/>
        <c:crossAx val="119913856"/>
        <c:crossesAt val="4"/>
        <c:crossBetween val="between"/>
      </c:valAx>
    </c:plotArea>
    <c:legend>
      <c:legendPos val="r"/>
      <c:layout>
        <c:manualLayout>
          <c:xMode val="edge"/>
          <c:yMode val="edge"/>
          <c:x val="0.7724938757655293"/>
          <c:y val="0"/>
          <c:w val="0.21083945756780401"/>
          <c:h val="0.99540682414698167"/>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786197962774933"/>
          <c:y val="4.6501777580268862E-2"/>
          <c:w val="0.55381884848725738"/>
          <c:h val="0.90699644483946229"/>
        </c:manualLayout>
      </c:layout>
      <c:scatterChart>
        <c:scatterStyle val="lineMarker"/>
        <c:varyColors val="0"/>
        <c:ser>
          <c:idx val="0"/>
          <c:order val="0"/>
          <c:tx>
            <c:strRef>
              <c:f>'MBCX-ToVa Aallon workshop '!$AW$192</c:f>
              <c:strCache>
                <c:ptCount val="1"/>
                <c:pt idx="0">
                  <c:v>Focus group 1</c:v>
                </c:pt>
              </c:strCache>
            </c:strRef>
          </c:tx>
          <c:spPr>
            <a:ln w="28575">
              <a:noFill/>
            </a:ln>
          </c:spPr>
          <c:marker>
            <c:symbol val="diamond"/>
            <c:size val="12"/>
          </c:marker>
          <c:xVal>
            <c:numRef>
              <c:f>'MBCX-ToVa Aallon workshop '!$AX$192</c:f>
              <c:numCache>
                <c:formatCode>General</c:formatCode>
                <c:ptCount val="1"/>
                <c:pt idx="0">
                  <c:v>0.54645321035850014</c:v>
                </c:pt>
              </c:numCache>
            </c:numRef>
          </c:xVal>
          <c:yVal>
            <c:numRef>
              <c:f>'MBCX-ToVa Aallon workshop '!$AY$192</c:f>
              <c:numCache>
                <c:formatCode>0%</c:formatCode>
                <c:ptCount val="1"/>
                <c:pt idx="0">
                  <c:v>0.58333333333333337</c:v>
                </c:pt>
              </c:numCache>
            </c:numRef>
          </c:yVal>
          <c:smooth val="0"/>
        </c:ser>
        <c:ser>
          <c:idx val="1"/>
          <c:order val="1"/>
          <c:tx>
            <c:strRef>
              <c:f>'MBCX-ToVa Aallon workshop '!$AW$193</c:f>
              <c:strCache>
                <c:ptCount val="1"/>
                <c:pt idx="0">
                  <c:v>Focus group 2</c:v>
                </c:pt>
              </c:strCache>
            </c:strRef>
          </c:tx>
          <c:spPr>
            <a:ln w="28575">
              <a:noFill/>
            </a:ln>
          </c:spPr>
          <c:marker>
            <c:symbol val="square"/>
            <c:size val="12"/>
          </c:marker>
          <c:xVal>
            <c:numRef>
              <c:f>'MBCX-ToVa Aallon workshop '!$AX$193</c:f>
              <c:numCache>
                <c:formatCode>General</c:formatCode>
                <c:ptCount val="1"/>
                <c:pt idx="0">
                  <c:v>0.29917582261858355</c:v>
                </c:pt>
              </c:numCache>
            </c:numRef>
          </c:xVal>
          <c:yVal>
            <c:numRef>
              <c:f>'MBCX-ToVa Aallon workshop '!$AY$193</c:f>
              <c:numCache>
                <c:formatCode>0%</c:formatCode>
                <c:ptCount val="1"/>
                <c:pt idx="0">
                  <c:v>0.61111111111111105</c:v>
                </c:pt>
              </c:numCache>
            </c:numRef>
          </c:yVal>
          <c:smooth val="0"/>
        </c:ser>
        <c:dLbls>
          <c:showLegendKey val="0"/>
          <c:showVal val="0"/>
          <c:showCatName val="0"/>
          <c:showSerName val="0"/>
          <c:showPercent val="0"/>
          <c:showBubbleSize val="0"/>
        </c:dLbls>
        <c:axId val="120411648"/>
        <c:axId val="120413184"/>
      </c:scatterChart>
      <c:valAx>
        <c:axId val="120411648"/>
        <c:scaling>
          <c:orientation val="minMax"/>
          <c:max val="1"/>
        </c:scaling>
        <c:delete val="0"/>
        <c:axPos val="b"/>
        <c:numFmt formatCode="General" sourceLinked="1"/>
        <c:majorTickMark val="out"/>
        <c:minorTickMark val="none"/>
        <c:tickLblPos val="nextTo"/>
        <c:crossAx val="120413184"/>
        <c:crosses val="autoZero"/>
        <c:crossBetween val="midCat"/>
        <c:majorUnit val="0.5"/>
      </c:valAx>
      <c:valAx>
        <c:axId val="120413184"/>
        <c:scaling>
          <c:orientation val="minMax"/>
          <c:max val="1"/>
          <c:min val="-1"/>
        </c:scaling>
        <c:delete val="0"/>
        <c:axPos val="l"/>
        <c:majorGridlines/>
        <c:numFmt formatCode="0%" sourceLinked="1"/>
        <c:majorTickMark val="out"/>
        <c:minorTickMark val="none"/>
        <c:tickLblPos val="nextTo"/>
        <c:crossAx val="120411648"/>
        <c:crosses val="autoZero"/>
        <c:crossBetween val="midCat"/>
        <c:majorUnit val="0.33333333330000009"/>
      </c:valAx>
    </c:plotArea>
    <c:legend>
      <c:legendPos val="r"/>
      <c:layout>
        <c:manualLayout>
          <c:xMode val="edge"/>
          <c:yMode val="edge"/>
          <c:x val="0.76256169850658906"/>
          <c:y val="1.3326892250067216E-3"/>
          <c:w val="0.2217593830510679"/>
          <c:h val="0.99733462154998642"/>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873619077046994"/>
          <c:y val="4.4136864859979211E-2"/>
          <c:w val="0.54697937208365732"/>
          <c:h val="0.6278499389904042"/>
        </c:manualLayout>
      </c:layout>
      <c:barChart>
        <c:barDir val="col"/>
        <c:grouping val="clustered"/>
        <c:varyColors val="0"/>
        <c:ser>
          <c:idx val="0"/>
          <c:order val="0"/>
          <c:tx>
            <c:strRef>
              <c:f>'MBCX-ToVa Aallon workshop '!$M$154</c:f>
              <c:strCache>
                <c:ptCount val="1"/>
                <c:pt idx="0">
                  <c:v>Focus group 1: MBCx service providers (n=5)</c:v>
                </c:pt>
              </c:strCache>
            </c:strRef>
          </c:tx>
          <c:invertIfNegative val="0"/>
          <c:cat>
            <c:strRef>
              <c:f>'MBCX-ToVa Aallon workshop '!$L$155:$L$160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'!$M$155:$M$160</c:f>
              <c:numCache>
                <c:formatCode>General</c:formatCode>
                <c:ptCount val="6"/>
                <c:pt idx="0">
                  <c:v>0</c:v>
                </c:pt>
                <c:pt idx="1">
                  <c:v>0</c:v>
                </c:pt>
                <c:pt idx="2">
                  <c:v>0</c:v>
                </c:pt>
                <c:pt idx="3">
                  <c:v>0</c:v>
                </c:pt>
                <c:pt idx="4">
                  <c:v>1</c:v>
                </c:pt>
                <c:pt idx="5">
                  <c:v>4</c:v>
                </c:pt>
              </c:numCache>
            </c:numRef>
          </c:val>
        </c:ser>
        <c:ser>
          <c:idx val="1"/>
          <c:order val="1"/>
          <c:tx>
            <c:strRef>
              <c:f>'MBCX-ToVa Aallon workshop '!$N$154</c:f>
              <c:strCache>
                <c:ptCount val="1"/>
                <c:pt idx="0">
                  <c:v>Focus group 2: Real estate owners (n=7)</c:v>
                </c:pt>
              </c:strCache>
            </c:strRef>
          </c:tx>
          <c:invertIfNegative val="0"/>
          <c:cat>
            <c:strRef>
              <c:f>'MBCX-ToVa Aallon workshop '!$L$155:$L$160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'!$N$155:$N$160</c:f>
              <c:numCache>
                <c:formatCode>General</c:formatCode>
                <c:ptCount val="6"/>
                <c:pt idx="0">
                  <c:v>0</c:v>
                </c:pt>
                <c:pt idx="1">
                  <c:v>0</c:v>
                </c:pt>
                <c:pt idx="2">
                  <c:v>0</c:v>
                </c:pt>
                <c:pt idx="3">
                  <c:v>0</c:v>
                </c:pt>
                <c:pt idx="4">
                  <c:v>4</c:v>
                </c:pt>
                <c:pt idx="5">
                  <c:v>3</c:v>
                </c:pt>
              </c:numCache>
            </c:numRef>
          </c:val>
        </c:ser>
        <c:dLbls>
          <c:showLegendKey val="0"/>
          <c:showVal val="0"/>
          <c:showCatName val="0"/>
          <c:showSerName val="0"/>
          <c:showPercent val="0"/>
          <c:showBubbleSize val="0"/>
        </c:dLbls>
        <c:gapWidth val="150"/>
        <c:axId val="120445184"/>
        <c:axId val="120463360"/>
      </c:barChart>
      <c:catAx>
        <c:axId val="120445184"/>
        <c:scaling>
          <c:orientation val="minMax"/>
        </c:scaling>
        <c:delete val="0"/>
        <c:axPos val="b"/>
        <c:majorTickMark val="out"/>
        <c:minorTickMark val="none"/>
        <c:tickLblPos val="nextTo"/>
        <c:spPr>
          <a:ln w="38100"/>
        </c:spPr>
        <c:crossAx val="120463360"/>
        <c:crossesAt val="0"/>
        <c:auto val="1"/>
        <c:lblAlgn val="ctr"/>
        <c:lblOffset val="100"/>
        <c:noMultiLvlLbl val="0"/>
      </c:catAx>
      <c:valAx>
        <c:axId val="120463360"/>
        <c:scaling>
          <c:orientation val="minMax"/>
          <c:max val="7"/>
          <c:min val="0"/>
        </c:scaling>
        <c:delete val="0"/>
        <c:axPos val="l"/>
        <c:majorGridlines/>
        <c:numFmt formatCode="General" sourceLinked="1"/>
        <c:majorTickMark val="out"/>
        <c:minorTickMark val="none"/>
        <c:tickLblPos val="nextTo"/>
        <c:crossAx val="120445184"/>
        <c:crossesAt val="4"/>
        <c:crossBetween val="between"/>
        <c:majorUnit val="1"/>
      </c:valAx>
    </c:plotArea>
    <c:legend>
      <c:legendPos val="r"/>
      <c:layout>
        <c:manualLayout>
          <c:xMode val="edge"/>
          <c:yMode val="edge"/>
          <c:x val="0.73295979266192646"/>
          <c:y val="0"/>
          <c:w val="0.25050558618486835"/>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44560190479925"/>
          <c:y val="5.0078837394135697E-2"/>
          <c:w val="0.4924006265099084"/>
          <c:h val="0.89984232521172858"/>
        </c:manualLayout>
      </c:layout>
      <c:scatterChart>
        <c:scatterStyle val="lineMarker"/>
        <c:varyColors val="0"/>
        <c:ser>
          <c:idx val="0"/>
          <c:order val="0"/>
          <c:tx>
            <c:strRef>
              <c:f>'MBCX-ToVa Aallon workshop '!$CW$192</c:f>
              <c:strCache>
                <c:ptCount val="1"/>
                <c:pt idx="0">
                  <c:v>Focus group 1 (n=5)</c:v>
                </c:pt>
              </c:strCache>
            </c:strRef>
          </c:tx>
          <c:spPr>
            <a:ln w="28575">
              <a:noFill/>
            </a:ln>
          </c:spPr>
          <c:dPt>
            <c:idx val="0"/>
            <c:marker>
              <c:symbol val="diamond"/>
              <c:size val="12"/>
            </c:marker>
            <c:bubble3D val="0"/>
          </c:dPt>
          <c:xVal>
            <c:numRef>
              <c:f>'MBCX-ToVa Aallon workshop '!$CX$192</c:f>
              <c:numCache>
                <c:formatCode>General</c:formatCode>
                <c:ptCount val="1"/>
                <c:pt idx="0">
                  <c:v>0.32659863237109049</c:v>
                </c:pt>
              </c:numCache>
            </c:numRef>
          </c:xVal>
          <c:yVal>
            <c:numRef>
              <c:f>'MBCX-ToVa Aallon workshop '!$CY$192</c:f>
              <c:numCache>
                <c:formatCode>0%</c:formatCode>
                <c:ptCount val="1"/>
                <c:pt idx="0">
                  <c:v>0.66620000000000013</c:v>
                </c:pt>
              </c:numCache>
            </c:numRef>
          </c:yVal>
          <c:smooth val="0"/>
        </c:ser>
        <c:ser>
          <c:idx val="1"/>
          <c:order val="1"/>
          <c:tx>
            <c:strRef>
              <c:f>'MBCX-ToVa Aallon workshop '!$CW$193</c:f>
              <c:strCache>
                <c:ptCount val="1"/>
                <c:pt idx="0">
                  <c:v>Focus group 2 (n=6)</c:v>
                </c:pt>
              </c:strCache>
            </c:strRef>
          </c:tx>
          <c:spPr>
            <a:ln w="28575">
              <a:noFill/>
            </a:ln>
          </c:spPr>
          <c:marker>
            <c:symbol val="square"/>
            <c:size val="12"/>
          </c:marker>
          <c:xVal>
            <c:numRef>
              <c:f>'MBCX-ToVa Aallon workshop '!$CX$193</c:f>
              <c:numCache>
                <c:formatCode>General</c:formatCode>
                <c:ptCount val="1"/>
                <c:pt idx="0">
                  <c:v>0.12422599874998869</c:v>
                </c:pt>
              </c:numCache>
            </c:numRef>
          </c:xVal>
          <c:yVal>
            <c:numRef>
              <c:f>'MBCX-ToVa Aallon workshop '!$CY$193</c:f>
              <c:numCache>
                <c:formatCode>0%</c:formatCode>
                <c:ptCount val="1"/>
                <c:pt idx="0">
                  <c:v>0.61050000000000004</c:v>
                </c:pt>
              </c:numCache>
            </c:numRef>
          </c:yVal>
          <c:smooth val="0"/>
        </c:ser>
        <c:dLbls>
          <c:showLegendKey val="0"/>
          <c:showVal val="0"/>
          <c:showCatName val="0"/>
          <c:showSerName val="0"/>
          <c:showPercent val="0"/>
          <c:showBubbleSize val="0"/>
        </c:dLbls>
        <c:axId val="39249792"/>
        <c:axId val="39251328"/>
      </c:scatterChart>
      <c:valAx>
        <c:axId val="39249792"/>
        <c:scaling>
          <c:orientation val="minMax"/>
          <c:max val="0.5"/>
          <c:min val="0"/>
        </c:scaling>
        <c:delete val="0"/>
        <c:axPos val="b"/>
        <c:numFmt formatCode="General" sourceLinked="1"/>
        <c:majorTickMark val="out"/>
        <c:minorTickMark val="none"/>
        <c:tickLblPos val="nextTo"/>
        <c:crossAx val="39251328"/>
        <c:crosses val="autoZero"/>
        <c:crossBetween val="midCat"/>
        <c:majorUnit val="0.25"/>
      </c:valAx>
      <c:valAx>
        <c:axId val="39251328"/>
        <c:scaling>
          <c:orientation val="minMax"/>
          <c:max val="1"/>
          <c:min val="0"/>
        </c:scaling>
        <c:delete val="0"/>
        <c:axPos val="l"/>
        <c:majorGridlines/>
        <c:numFmt formatCode="0%" sourceLinked="1"/>
        <c:majorTickMark val="out"/>
        <c:minorTickMark val="none"/>
        <c:tickLblPos val="nextTo"/>
        <c:crossAx val="39249792"/>
        <c:crosses val="autoZero"/>
        <c:crossBetween val="midCat"/>
        <c:majorUnit val="0.33333000000000007"/>
      </c:valAx>
    </c:plotArea>
    <c:legend>
      <c:legendPos val="r"/>
      <c:layout>
        <c:manualLayout>
          <c:xMode val="edge"/>
          <c:yMode val="edge"/>
          <c:x val="0.74317532256764496"/>
          <c:y val="0"/>
          <c:w val="0.24015822860640759"/>
          <c:h val="0.76119259695782593"/>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446167106274274"/>
          <c:y val="4.6501777580268862E-2"/>
          <c:w val="0.46969952646991631"/>
          <c:h val="0.90699644483946229"/>
        </c:manualLayout>
      </c:layout>
      <c:scatterChart>
        <c:scatterStyle val="lineMarker"/>
        <c:varyColors val="0"/>
        <c:ser>
          <c:idx val="1"/>
          <c:order val="0"/>
          <c:tx>
            <c:strRef>
              <c:f>'MBCX-ToVa Aallon workshop '!$L$193</c:f>
              <c:strCache>
                <c:ptCount val="1"/>
                <c:pt idx="0">
                  <c:v>Focus group 2</c:v>
                </c:pt>
              </c:strCache>
            </c:strRef>
          </c:tx>
          <c:spPr>
            <a:ln w="28575">
              <a:noFill/>
            </a:ln>
          </c:spPr>
          <c:marker>
            <c:symbol val="square"/>
            <c:size val="12"/>
          </c:marker>
          <c:xVal>
            <c:numRef>
              <c:f>'MBCX-ToVa Aallon workshop '!$M$193</c:f>
              <c:numCache>
                <c:formatCode>General</c:formatCode>
                <c:ptCount val="1"/>
                <c:pt idx="0">
                  <c:v>0.16495721976846464</c:v>
                </c:pt>
              </c:numCache>
            </c:numRef>
          </c:xVal>
          <c:yVal>
            <c:numRef>
              <c:f>'MBCX-ToVa Aallon workshop '!$N$193</c:f>
              <c:numCache>
                <c:formatCode>0%</c:formatCode>
                <c:ptCount val="1"/>
                <c:pt idx="0">
                  <c:v>0.80952380952380942</c:v>
                </c:pt>
              </c:numCache>
            </c:numRef>
          </c:yVal>
          <c:smooth val="0"/>
        </c:ser>
        <c:ser>
          <c:idx val="0"/>
          <c:order val="1"/>
          <c:tx>
            <c:strRef>
              <c:f>'MBCX-ToVa Aallon workshop '!$L$192</c:f>
              <c:strCache>
                <c:ptCount val="1"/>
                <c:pt idx="0">
                  <c:v>Focus group 1</c:v>
                </c:pt>
              </c:strCache>
            </c:strRef>
          </c:tx>
          <c:spPr>
            <a:ln w="28575">
              <a:noFill/>
            </a:ln>
          </c:spPr>
          <c:marker>
            <c:symbol val="diamond"/>
            <c:size val="12"/>
          </c:marker>
          <c:xVal>
            <c:numRef>
              <c:f>'MBCX-ToVa Aallon workshop '!$M$192</c:f>
              <c:numCache>
                <c:formatCode>General</c:formatCode>
                <c:ptCount val="1"/>
                <c:pt idx="0">
                  <c:v>0.13333333333333255</c:v>
                </c:pt>
              </c:numCache>
            </c:numRef>
          </c:xVal>
          <c:yVal>
            <c:numRef>
              <c:f>'MBCX-ToVa Aallon workshop '!$N$192</c:f>
              <c:numCache>
                <c:formatCode>0%</c:formatCode>
                <c:ptCount val="1"/>
                <c:pt idx="0">
                  <c:v>0.93333333333333335</c:v>
                </c:pt>
              </c:numCache>
            </c:numRef>
          </c:yVal>
          <c:smooth val="0"/>
        </c:ser>
        <c:dLbls>
          <c:showLegendKey val="0"/>
          <c:showVal val="0"/>
          <c:showCatName val="0"/>
          <c:showSerName val="0"/>
          <c:showPercent val="0"/>
          <c:showBubbleSize val="0"/>
        </c:dLbls>
        <c:axId val="120480128"/>
        <c:axId val="120481664"/>
      </c:scatterChart>
      <c:valAx>
        <c:axId val="120480128"/>
        <c:scaling>
          <c:orientation val="minMax"/>
          <c:max val="1"/>
        </c:scaling>
        <c:delete val="0"/>
        <c:axPos val="b"/>
        <c:numFmt formatCode="General" sourceLinked="1"/>
        <c:majorTickMark val="out"/>
        <c:minorTickMark val="none"/>
        <c:tickLblPos val="nextTo"/>
        <c:crossAx val="120481664"/>
        <c:crosses val="autoZero"/>
        <c:crossBetween val="midCat"/>
        <c:majorUnit val="0.5"/>
      </c:valAx>
      <c:valAx>
        <c:axId val="120481664"/>
        <c:scaling>
          <c:orientation val="minMax"/>
          <c:max val="1"/>
          <c:min val="-1"/>
        </c:scaling>
        <c:delete val="0"/>
        <c:axPos val="l"/>
        <c:majorGridlines/>
        <c:numFmt formatCode="0%" sourceLinked="1"/>
        <c:majorTickMark val="out"/>
        <c:minorTickMark val="none"/>
        <c:tickLblPos val="nextTo"/>
        <c:crossAx val="120480128"/>
        <c:crosses val="autoZero"/>
        <c:crossBetween val="midCat"/>
        <c:majorUnit val="0.33333333330000009"/>
      </c:valAx>
    </c:plotArea>
    <c:legend>
      <c:legendPos val="r"/>
      <c:layout>
        <c:manualLayout>
          <c:xMode val="edge"/>
          <c:yMode val="edge"/>
          <c:x val="0.69082769112546472"/>
          <c:y val="3.4656224637940408E-2"/>
          <c:w val="0.30587525182246778"/>
          <c:h val="0.94862341095810454"/>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74540932517212"/>
          <c:y val="4.0063069915308558E-2"/>
          <c:w val="0.60999930666543412"/>
          <c:h val="0.66219907189799421"/>
        </c:manualLayout>
      </c:layout>
      <c:barChart>
        <c:barDir val="col"/>
        <c:grouping val="clustered"/>
        <c:varyColors val="0"/>
        <c:ser>
          <c:idx val="0"/>
          <c:order val="0"/>
          <c:tx>
            <c:strRef>
              <c:f>'MBCX-ToVa Aallon workshop '!$BK$154</c:f>
              <c:strCache>
                <c:ptCount val="1"/>
                <c:pt idx="0">
                  <c:v>Focus group 1: MBCx service providers (n=5)</c:v>
                </c:pt>
              </c:strCache>
            </c:strRef>
          </c:tx>
          <c:invertIfNegative val="0"/>
          <c:cat>
            <c:strRef>
              <c:f>'MBCX-ToVa Aallon workshop '!$BJ$155:$BJ$160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'!$BK$155:$BK$160</c:f>
              <c:numCache>
                <c:formatCode>General</c:formatCode>
                <c:ptCount val="6"/>
                <c:pt idx="0">
                  <c:v>0</c:v>
                </c:pt>
                <c:pt idx="1">
                  <c:v>1</c:v>
                </c:pt>
                <c:pt idx="2">
                  <c:v>1</c:v>
                </c:pt>
                <c:pt idx="3">
                  <c:v>1</c:v>
                </c:pt>
                <c:pt idx="4">
                  <c:v>2</c:v>
                </c:pt>
                <c:pt idx="5">
                  <c:v>0</c:v>
                </c:pt>
              </c:numCache>
            </c:numRef>
          </c:val>
        </c:ser>
        <c:ser>
          <c:idx val="1"/>
          <c:order val="1"/>
          <c:tx>
            <c:strRef>
              <c:f>'MBCX-ToVa Aallon workshop '!$BL$154</c:f>
              <c:strCache>
                <c:ptCount val="1"/>
                <c:pt idx="0">
                  <c:v>Focus group 2: Real estate owners (n=6)</c:v>
                </c:pt>
              </c:strCache>
            </c:strRef>
          </c:tx>
          <c:invertIfNegative val="0"/>
          <c:cat>
            <c:strRef>
              <c:f>'MBCX-ToVa Aallon workshop '!$BJ$155:$BJ$160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'!$BL$155:$BL$160</c:f>
              <c:numCache>
                <c:formatCode>General</c:formatCode>
                <c:ptCount val="6"/>
                <c:pt idx="0">
                  <c:v>2</c:v>
                </c:pt>
                <c:pt idx="1">
                  <c:v>1</c:v>
                </c:pt>
                <c:pt idx="2">
                  <c:v>0</c:v>
                </c:pt>
                <c:pt idx="3">
                  <c:v>1</c:v>
                </c:pt>
                <c:pt idx="4">
                  <c:v>2</c:v>
                </c:pt>
                <c:pt idx="5">
                  <c:v>0</c:v>
                </c:pt>
              </c:numCache>
            </c:numRef>
          </c:val>
        </c:ser>
        <c:dLbls>
          <c:showLegendKey val="0"/>
          <c:showVal val="0"/>
          <c:showCatName val="0"/>
          <c:showSerName val="0"/>
          <c:showPercent val="0"/>
          <c:showBubbleSize val="0"/>
        </c:dLbls>
        <c:gapWidth val="150"/>
        <c:axId val="120533760"/>
        <c:axId val="120535296"/>
      </c:barChart>
      <c:catAx>
        <c:axId val="120533760"/>
        <c:scaling>
          <c:orientation val="minMax"/>
        </c:scaling>
        <c:delete val="0"/>
        <c:axPos val="b"/>
        <c:majorTickMark val="out"/>
        <c:minorTickMark val="none"/>
        <c:tickLblPos val="nextTo"/>
        <c:spPr>
          <a:ln w="38100"/>
        </c:spPr>
        <c:crossAx val="120535296"/>
        <c:crosses val="autoZero"/>
        <c:auto val="1"/>
        <c:lblAlgn val="ctr"/>
        <c:lblOffset val="100"/>
        <c:noMultiLvlLbl val="0"/>
      </c:catAx>
      <c:valAx>
        <c:axId val="120535296"/>
        <c:scaling>
          <c:orientation val="minMax"/>
          <c:max val="6"/>
        </c:scaling>
        <c:delete val="0"/>
        <c:axPos val="l"/>
        <c:majorGridlines/>
        <c:numFmt formatCode="General" sourceLinked="1"/>
        <c:majorTickMark val="out"/>
        <c:minorTickMark val="none"/>
        <c:tickLblPos val="nextTo"/>
        <c:crossAx val="120533760"/>
        <c:crossesAt val="4"/>
        <c:crossBetween val="between"/>
        <c:majorUnit val="1"/>
      </c:valAx>
    </c:plotArea>
    <c:legend>
      <c:legendPos val="r"/>
      <c:layout>
        <c:manualLayout>
          <c:xMode val="edge"/>
          <c:yMode val="edge"/>
          <c:x val="0.74217287497399997"/>
          <c:y val="0"/>
          <c:w val="0.24116042872965107"/>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228761619079362"/>
          <c:y val="4.5685511692543979E-2"/>
          <c:w val="0.57211166351886822"/>
          <c:h val="0.90862897661491204"/>
        </c:manualLayout>
      </c:layout>
      <c:scatterChart>
        <c:scatterStyle val="lineMarker"/>
        <c:varyColors val="0"/>
        <c:ser>
          <c:idx val="0"/>
          <c:order val="0"/>
          <c:tx>
            <c:strRef>
              <c:f>'MBCX-ToVa Aallon workshop '!$BJ$192</c:f>
              <c:strCache>
                <c:ptCount val="1"/>
                <c:pt idx="0">
                  <c:v>Focus group 1</c:v>
                </c:pt>
              </c:strCache>
            </c:strRef>
          </c:tx>
          <c:spPr>
            <a:ln w="28575">
              <a:noFill/>
            </a:ln>
          </c:spPr>
          <c:marker>
            <c:symbol val="diamond"/>
            <c:size val="12"/>
          </c:marker>
          <c:xVal>
            <c:numRef>
              <c:f>'MBCX-ToVa Aallon workshop '!$BK$192</c:f>
              <c:numCache>
                <c:formatCode>General</c:formatCode>
                <c:ptCount val="1"/>
                <c:pt idx="0">
                  <c:v>0.54160256030906406</c:v>
                </c:pt>
              </c:numCache>
            </c:numRef>
          </c:xVal>
          <c:yVal>
            <c:numRef>
              <c:f>'MBCX-ToVa Aallon workshop '!$BL$192</c:f>
              <c:numCache>
                <c:formatCode>0%</c:formatCode>
                <c:ptCount val="1"/>
                <c:pt idx="0">
                  <c:v>0.1333333333333333</c:v>
                </c:pt>
              </c:numCache>
            </c:numRef>
          </c:yVal>
          <c:smooth val="0"/>
        </c:ser>
        <c:ser>
          <c:idx val="1"/>
          <c:order val="1"/>
          <c:tx>
            <c:strRef>
              <c:f>'MBCX-ToVa Aallon workshop '!$BJ$193</c:f>
              <c:strCache>
                <c:ptCount val="1"/>
                <c:pt idx="0">
                  <c:v>Focus group 2</c:v>
                </c:pt>
              </c:strCache>
            </c:strRef>
          </c:tx>
          <c:spPr>
            <a:ln w="28575">
              <a:noFill/>
            </a:ln>
          </c:spPr>
          <c:marker>
            <c:symbol val="square"/>
            <c:size val="12"/>
          </c:marker>
          <c:xVal>
            <c:numRef>
              <c:f>'MBCX-ToVa Aallon workshop '!$BK$193</c:f>
              <c:numCache>
                <c:formatCode>General</c:formatCode>
                <c:ptCount val="1"/>
                <c:pt idx="0">
                  <c:v>0.7391185942027817</c:v>
                </c:pt>
              </c:numCache>
            </c:numRef>
          </c:xVal>
          <c:yVal>
            <c:numRef>
              <c:f>'MBCX-ToVa Aallon workshop '!$BL$193</c:f>
              <c:numCache>
                <c:formatCode>0%</c:formatCode>
                <c:ptCount val="1"/>
                <c:pt idx="0">
                  <c:v>-0.16666666666666663</c:v>
                </c:pt>
              </c:numCache>
            </c:numRef>
          </c:yVal>
          <c:smooth val="0"/>
        </c:ser>
        <c:dLbls>
          <c:showLegendKey val="0"/>
          <c:showVal val="0"/>
          <c:showCatName val="0"/>
          <c:showSerName val="0"/>
          <c:showPercent val="0"/>
          <c:showBubbleSize val="0"/>
        </c:dLbls>
        <c:axId val="120543872"/>
        <c:axId val="120566144"/>
      </c:scatterChart>
      <c:valAx>
        <c:axId val="120543872"/>
        <c:scaling>
          <c:orientation val="minMax"/>
          <c:max val="1"/>
        </c:scaling>
        <c:delete val="0"/>
        <c:axPos val="b"/>
        <c:numFmt formatCode="General" sourceLinked="1"/>
        <c:majorTickMark val="out"/>
        <c:minorTickMark val="none"/>
        <c:tickLblPos val="nextTo"/>
        <c:crossAx val="120566144"/>
        <c:crosses val="autoZero"/>
        <c:crossBetween val="midCat"/>
        <c:majorUnit val="0.5"/>
      </c:valAx>
      <c:valAx>
        <c:axId val="120566144"/>
        <c:scaling>
          <c:orientation val="minMax"/>
          <c:max val="1"/>
          <c:min val="-1"/>
        </c:scaling>
        <c:delete val="0"/>
        <c:axPos val="l"/>
        <c:majorGridlines/>
        <c:numFmt formatCode="0%" sourceLinked="1"/>
        <c:majorTickMark val="out"/>
        <c:minorTickMark val="none"/>
        <c:tickLblPos val="nextTo"/>
        <c:crossAx val="120543872"/>
        <c:crosses val="autoZero"/>
        <c:crossBetween val="midCat"/>
        <c:majorUnit val="0.33333333333333337"/>
      </c:valAx>
    </c:plotArea>
    <c:legend>
      <c:legendPos val="r"/>
      <c:layout>
        <c:manualLayout>
          <c:xMode val="edge"/>
          <c:yMode val="edge"/>
          <c:x val="0.77084098862642159"/>
          <c:y val="0"/>
          <c:w val="0.21249234470691167"/>
          <c:h val="0.99846894138232722"/>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902572088592437E-2"/>
          <c:y val="4.0063069915308558E-2"/>
          <c:w val="0.68234486245501735"/>
          <c:h val="0.66219907189799421"/>
        </c:manualLayout>
      </c:layout>
      <c:barChart>
        <c:barDir val="col"/>
        <c:grouping val="clustered"/>
        <c:varyColors val="0"/>
        <c:ser>
          <c:idx val="0"/>
          <c:order val="0"/>
          <c:tx>
            <c:strRef>
              <c:f>'MBCX-ToVa Aallon workshop '!$BC$154</c:f>
              <c:strCache>
                <c:ptCount val="1"/>
                <c:pt idx="0">
                  <c:v>Focus group 1: MBCx service providers (n=5)</c:v>
                </c:pt>
              </c:strCache>
            </c:strRef>
          </c:tx>
          <c:invertIfNegative val="0"/>
          <c:cat>
            <c:strRef>
              <c:f>'MBCX-ToVa Aallon workshop '!$BB$155:$BB$160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'!$BC$155:$BC$160</c:f>
              <c:numCache>
                <c:formatCode>General</c:formatCode>
                <c:ptCount val="6"/>
                <c:pt idx="0">
                  <c:v>0</c:v>
                </c:pt>
                <c:pt idx="1">
                  <c:v>1</c:v>
                </c:pt>
                <c:pt idx="2">
                  <c:v>1</c:v>
                </c:pt>
                <c:pt idx="3">
                  <c:v>1</c:v>
                </c:pt>
                <c:pt idx="4">
                  <c:v>2</c:v>
                </c:pt>
                <c:pt idx="5">
                  <c:v>0</c:v>
                </c:pt>
              </c:numCache>
            </c:numRef>
          </c:val>
        </c:ser>
        <c:ser>
          <c:idx val="1"/>
          <c:order val="1"/>
          <c:tx>
            <c:strRef>
              <c:f>'MBCX-ToVa Aallon workshop '!$BD$154</c:f>
              <c:strCache>
                <c:ptCount val="1"/>
                <c:pt idx="0">
                  <c:v>Focus group 2: Real estate owners (n=6)</c:v>
                </c:pt>
              </c:strCache>
            </c:strRef>
          </c:tx>
          <c:invertIfNegative val="0"/>
          <c:cat>
            <c:strRef>
              <c:f>'MBCX-ToVa Aallon workshop '!$BB$155:$BB$160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'!$BD$155:$BD$160</c:f>
              <c:numCache>
                <c:formatCode>General</c:formatCode>
                <c:ptCount val="6"/>
                <c:pt idx="0">
                  <c:v>1</c:v>
                </c:pt>
                <c:pt idx="1">
                  <c:v>1</c:v>
                </c:pt>
                <c:pt idx="2">
                  <c:v>0</c:v>
                </c:pt>
                <c:pt idx="3">
                  <c:v>2</c:v>
                </c:pt>
                <c:pt idx="4">
                  <c:v>2</c:v>
                </c:pt>
                <c:pt idx="5">
                  <c:v>0</c:v>
                </c:pt>
              </c:numCache>
            </c:numRef>
          </c:val>
        </c:ser>
        <c:dLbls>
          <c:showLegendKey val="0"/>
          <c:showVal val="0"/>
          <c:showCatName val="0"/>
          <c:showSerName val="0"/>
          <c:showPercent val="0"/>
          <c:showBubbleSize val="0"/>
        </c:dLbls>
        <c:gapWidth val="150"/>
        <c:axId val="120585216"/>
        <c:axId val="120148736"/>
      </c:barChart>
      <c:catAx>
        <c:axId val="120585216"/>
        <c:scaling>
          <c:orientation val="minMax"/>
        </c:scaling>
        <c:delete val="0"/>
        <c:axPos val="b"/>
        <c:majorTickMark val="out"/>
        <c:minorTickMark val="none"/>
        <c:tickLblPos val="nextTo"/>
        <c:spPr>
          <a:ln w="38100"/>
        </c:spPr>
        <c:crossAx val="120148736"/>
        <c:crosses val="autoZero"/>
        <c:auto val="1"/>
        <c:lblAlgn val="ctr"/>
        <c:lblOffset val="100"/>
        <c:noMultiLvlLbl val="0"/>
      </c:catAx>
      <c:valAx>
        <c:axId val="120148736"/>
        <c:scaling>
          <c:orientation val="minMax"/>
          <c:max val="6"/>
        </c:scaling>
        <c:delete val="0"/>
        <c:axPos val="l"/>
        <c:majorGridlines/>
        <c:numFmt formatCode="General" sourceLinked="1"/>
        <c:majorTickMark val="out"/>
        <c:minorTickMark val="none"/>
        <c:tickLblPos val="nextTo"/>
        <c:crossAx val="120585216"/>
        <c:crossesAt val="4"/>
        <c:crossBetween val="between"/>
      </c:valAx>
    </c:plotArea>
    <c:legend>
      <c:legendPos val="r"/>
      <c:layout>
        <c:manualLayout>
          <c:xMode val="edge"/>
          <c:yMode val="edge"/>
          <c:x val="0.71247156605424322"/>
          <c:y val="0"/>
          <c:w val="0.23904615048118985"/>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786197962774933"/>
          <c:y val="4.9133953669718039E-2"/>
          <c:w val="0.57102758275549326"/>
          <c:h val="0.90173209266056387"/>
        </c:manualLayout>
      </c:layout>
      <c:scatterChart>
        <c:scatterStyle val="lineMarker"/>
        <c:varyColors val="0"/>
        <c:ser>
          <c:idx val="0"/>
          <c:order val="0"/>
          <c:tx>
            <c:strRef>
              <c:f>'MBCX-ToVa Aallon workshop '!$BB$192</c:f>
              <c:strCache>
                <c:ptCount val="1"/>
                <c:pt idx="0">
                  <c:v>Focus group 1</c:v>
                </c:pt>
              </c:strCache>
            </c:strRef>
          </c:tx>
          <c:spPr>
            <a:ln w="28575">
              <a:noFill/>
            </a:ln>
          </c:spPr>
          <c:marker>
            <c:symbol val="diamond"/>
            <c:size val="12"/>
          </c:marker>
          <c:xVal>
            <c:numRef>
              <c:f>'MBCX-ToVa Aallon workshop '!$BC$192</c:f>
              <c:numCache>
                <c:formatCode>General</c:formatCode>
                <c:ptCount val="1"/>
                <c:pt idx="0">
                  <c:v>0.54160256030906406</c:v>
                </c:pt>
              </c:numCache>
            </c:numRef>
          </c:xVal>
          <c:yVal>
            <c:numRef>
              <c:f>'MBCX-ToVa Aallon workshop '!$BD$192</c:f>
              <c:numCache>
                <c:formatCode>0%</c:formatCode>
                <c:ptCount val="1"/>
                <c:pt idx="0">
                  <c:v>0.1333333333333333</c:v>
                </c:pt>
              </c:numCache>
            </c:numRef>
          </c:yVal>
          <c:smooth val="0"/>
        </c:ser>
        <c:ser>
          <c:idx val="1"/>
          <c:order val="1"/>
          <c:tx>
            <c:strRef>
              <c:f>'MBCX-ToVa Aallon workshop '!$BB$193</c:f>
              <c:strCache>
                <c:ptCount val="1"/>
                <c:pt idx="0">
                  <c:v>Focus group 2</c:v>
                </c:pt>
              </c:strCache>
            </c:strRef>
          </c:tx>
          <c:spPr>
            <a:ln w="28575">
              <a:noFill/>
            </a:ln>
          </c:spPr>
          <c:marker>
            <c:symbol val="square"/>
            <c:size val="12"/>
          </c:marker>
          <c:xVal>
            <c:numRef>
              <c:f>'MBCX-ToVa Aallon workshop '!$BC$193</c:f>
              <c:numCache>
                <c:formatCode>General</c:formatCode>
                <c:ptCount val="1"/>
                <c:pt idx="0">
                  <c:v>0.25458753860865774</c:v>
                </c:pt>
              </c:numCache>
            </c:numRef>
          </c:xVal>
          <c:yVal>
            <c:numRef>
              <c:f>'MBCX-ToVa Aallon workshop '!$BD$193</c:f>
              <c:numCache>
                <c:formatCode>0%</c:formatCode>
                <c:ptCount val="1"/>
                <c:pt idx="0">
                  <c:v>5.5555555555555559E-2</c:v>
                </c:pt>
              </c:numCache>
            </c:numRef>
          </c:yVal>
          <c:smooth val="0"/>
        </c:ser>
        <c:dLbls>
          <c:showLegendKey val="0"/>
          <c:showVal val="0"/>
          <c:showCatName val="0"/>
          <c:showSerName val="0"/>
          <c:showPercent val="0"/>
          <c:showBubbleSize val="0"/>
        </c:dLbls>
        <c:axId val="120169600"/>
        <c:axId val="120171136"/>
      </c:scatterChart>
      <c:valAx>
        <c:axId val="120169600"/>
        <c:scaling>
          <c:orientation val="minMax"/>
          <c:max val="1"/>
        </c:scaling>
        <c:delete val="0"/>
        <c:axPos val="b"/>
        <c:numFmt formatCode="General" sourceLinked="1"/>
        <c:majorTickMark val="out"/>
        <c:minorTickMark val="none"/>
        <c:tickLblPos val="nextTo"/>
        <c:crossAx val="120171136"/>
        <c:crosses val="autoZero"/>
        <c:crossBetween val="midCat"/>
        <c:majorUnit val="0.5"/>
      </c:valAx>
      <c:valAx>
        <c:axId val="120171136"/>
        <c:scaling>
          <c:orientation val="minMax"/>
          <c:max val="1"/>
          <c:min val="-1"/>
        </c:scaling>
        <c:delete val="0"/>
        <c:axPos val="l"/>
        <c:majorGridlines/>
        <c:numFmt formatCode="0%" sourceLinked="1"/>
        <c:majorTickMark val="out"/>
        <c:minorTickMark val="none"/>
        <c:tickLblPos val="nextTo"/>
        <c:crossAx val="120169600"/>
        <c:crosses val="autoZero"/>
        <c:crossBetween val="midCat"/>
        <c:majorUnit val="0.33333333333300008"/>
      </c:valAx>
    </c:plotArea>
    <c:legend>
      <c:legendPos val="r"/>
      <c:layout>
        <c:manualLayout>
          <c:xMode val="edge"/>
          <c:yMode val="edge"/>
          <c:x val="0.77084098862642181"/>
          <c:y val="0"/>
          <c:w val="0.21249234470691167"/>
          <c:h val="0.99846894138232722"/>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'MBCX-ToVa Aallon workshop '!$CS$154</c:f>
              <c:strCache>
                <c:ptCount val="1"/>
                <c:pt idx="0">
                  <c:v>Focus group 1: MBCx service providers (n=5)</c:v>
                </c:pt>
              </c:strCache>
            </c:strRef>
          </c:tx>
          <c:invertIfNegative val="0"/>
          <c:cat>
            <c:strRef>
              <c:f>'MBCX-ToVa Aallon workshop '!$CR$155:$CR$158</c:f>
              <c:strCache>
                <c:ptCount val="4"/>
                <c:pt idx="0">
                  <c:v>Not likely</c:v>
                </c:pt>
                <c:pt idx="1">
                  <c:v>Somewhat likely</c:v>
                </c:pt>
                <c:pt idx="2">
                  <c:v>Rather likely</c:v>
                </c:pt>
                <c:pt idx="3">
                  <c:v>Very likely</c:v>
                </c:pt>
              </c:strCache>
            </c:strRef>
          </c:cat>
          <c:val>
            <c:numRef>
              <c:f>'MBCX-ToVa Aallon workshop '!$CS$155:$CS$158</c:f>
              <c:numCache>
                <c:formatCode>General</c:formatCode>
                <c:ptCount val="4"/>
                <c:pt idx="0">
                  <c:v>0</c:v>
                </c:pt>
                <c:pt idx="1">
                  <c:v>0</c:v>
                </c:pt>
                <c:pt idx="2">
                  <c:v>2</c:v>
                </c:pt>
                <c:pt idx="3">
                  <c:v>3</c:v>
                </c:pt>
              </c:numCache>
            </c:numRef>
          </c:val>
        </c:ser>
        <c:ser>
          <c:idx val="1"/>
          <c:order val="1"/>
          <c:tx>
            <c:strRef>
              <c:f>'MBCX-ToVa Aallon workshop '!$CT$154</c:f>
              <c:strCache>
                <c:ptCount val="1"/>
                <c:pt idx="0">
                  <c:v>Focus group 2: Real estate owners (n=6)</c:v>
                </c:pt>
              </c:strCache>
            </c:strRef>
          </c:tx>
          <c:invertIfNegative val="0"/>
          <c:cat>
            <c:strRef>
              <c:f>'MBCX-ToVa Aallon workshop '!$CR$155:$CR$158</c:f>
              <c:strCache>
                <c:ptCount val="4"/>
                <c:pt idx="0">
                  <c:v>Not likely</c:v>
                </c:pt>
                <c:pt idx="1">
                  <c:v>Somewhat likely</c:v>
                </c:pt>
                <c:pt idx="2">
                  <c:v>Rather likely</c:v>
                </c:pt>
                <c:pt idx="3">
                  <c:v>Very likely</c:v>
                </c:pt>
              </c:strCache>
            </c:strRef>
          </c:cat>
          <c:val>
            <c:numRef>
              <c:f>'MBCX-ToVa Aallon workshop '!$CT$155:$CT$158</c:f>
              <c:numCache>
                <c:formatCode>General</c:formatCode>
                <c:ptCount val="4"/>
                <c:pt idx="0">
                  <c:v>0</c:v>
                </c:pt>
                <c:pt idx="1">
                  <c:v>3</c:v>
                </c:pt>
                <c:pt idx="2">
                  <c:v>2</c:v>
                </c:pt>
                <c:pt idx="3">
                  <c:v>1</c:v>
                </c:pt>
              </c:numCache>
            </c:numRef>
          </c:val>
        </c:ser>
        <c:dLbls>
          <c:showLegendKey val="0"/>
          <c:showVal val="0"/>
          <c:showCatName val="0"/>
          <c:showSerName val="0"/>
          <c:showPercent val="0"/>
          <c:showBubbleSize val="0"/>
        </c:dLbls>
        <c:gapWidth val="150"/>
        <c:axId val="80637952"/>
        <c:axId val="80639488"/>
      </c:barChart>
      <c:catAx>
        <c:axId val="80637952"/>
        <c:scaling>
          <c:orientation val="minMax"/>
        </c:scaling>
        <c:delete val="0"/>
        <c:axPos val="b"/>
        <c:majorTickMark val="out"/>
        <c:minorTickMark val="none"/>
        <c:tickLblPos val="nextTo"/>
        <c:spPr>
          <a:ln w="38100"/>
        </c:spPr>
        <c:crossAx val="80639488"/>
        <c:crosses val="autoZero"/>
        <c:auto val="1"/>
        <c:lblAlgn val="ctr"/>
        <c:lblOffset val="100"/>
        <c:noMultiLvlLbl val="0"/>
      </c:catAx>
      <c:valAx>
        <c:axId val="80639488"/>
        <c:scaling>
          <c:orientation val="minMax"/>
          <c:max val="6"/>
        </c:scaling>
        <c:delete val="0"/>
        <c:axPos val="l"/>
        <c:majorGridlines/>
        <c:numFmt formatCode="General" sourceLinked="1"/>
        <c:majorTickMark val="out"/>
        <c:minorTickMark val="none"/>
        <c:tickLblPos val="nextTo"/>
        <c:crossAx val="80637952"/>
        <c:crosses val="autoZero"/>
        <c:crossBetween val="between"/>
        <c:majorUnit val="1"/>
      </c:valAx>
    </c:plotArea>
    <c:legend>
      <c:legendPos val="r"/>
      <c:layout>
        <c:manualLayout>
          <c:xMode val="edge"/>
          <c:yMode val="edge"/>
          <c:x val="0.70096180921894546"/>
          <c:y val="0"/>
          <c:w val="0.28237168653595324"/>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'MBCX-ToVa Aallon workshop '!$CR$192</c:f>
              <c:strCache>
                <c:ptCount val="1"/>
                <c:pt idx="0">
                  <c:v>Focus group 1 (n=5)</c:v>
                </c:pt>
              </c:strCache>
            </c:strRef>
          </c:tx>
          <c:spPr>
            <a:ln w="28575">
              <a:noFill/>
            </a:ln>
          </c:spPr>
          <c:marker>
            <c:symbol val="diamond"/>
            <c:size val="12"/>
          </c:marker>
          <c:xVal>
            <c:numRef>
              <c:f>'MBCX-ToVa Aallon workshop '!$CS$192</c:f>
              <c:numCache>
                <c:formatCode>General</c:formatCode>
                <c:ptCount val="1"/>
                <c:pt idx="0">
                  <c:v>0.32659863237109038</c:v>
                </c:pt>
              </c:numCache>
            </c:numRef>
          </c:xVal>
          <c:yVal>
            <c:numRef>
              <c:f>'MBCX-ToVa Aallon workshop '!$CT$192</c:f>
              <c:numCache>
                <c:formatCode>0%</c:formatCode>
                <c:ptCount val="1"/>
                <c:pt idx="0">
                  <c:v>0.86639999999999995</c:v>
                </c:pt>
              </c:numCache>
            </c:numRef>
          </c:yVal>
          <c:smooth val="0"/>
        </c:ser>
        <c:ser>
          <c:idx val="1"/>
          <c:order val="1"/>
          <c:tx>
            <c:strRef>
              <c:f>'MBCX-ToVa Aallon workshop '!$CR$193</c:f>
              <c:strCache>
                <c:ptCount val="1"/>
                <c:pt idx="0">
                  <c:v>Focus group 2 (n=6)</c:v>
                </c:pt>
              </c:strCache>
            </c:strRef>
          </c:tx>
          <c:spPr>
            <a:ln w="28575">
              <a:noFill/>
            </a:ln>
          </c:spPr>
          <c:marker>
            <c:symbol val="square"/>
            <c:size val="12"/>
          </c:marker>
          <c:xVal>
            <c:numRef>
              <c:f>'MBCX-ToVa Aallon workshop '!$CS$193</c:f>
              <c:numCache>
                <c:formatCode>General</c:formatCode>
                <c:ptCount val="1"/>
                <c:pt idx="0">
                  <c:v>0.35572912430182491</c:v>
                </c:pt>
              </c:numCache>
            </c:numRef>
          </c:xVal>
          <c:yVal>
            <c:numRef>
              <c:f>'MBCX-ToVa Aallon workshop '!$CT$193</c:f>
              <c:numCache>
                <c:formatCode>0%</c:formatCode>
                <c:ptCount val="1"/>
                <c:pt idx="0">
                  <c:v>0.5551666666666667</c:v>
                </c:pt>
              </c:numCache>
            </c:numRef>
          </c:yVal>
          <c:smooth val="0"/>
        </c:ser>
        <c:dLbls>
          <c:showLegendKey val="0"/>
          <c:showVal val="0"/>
          <c:showCatName val="0"/>
          <c:showSerName val="0"/>
          <c:showPercent val="0"/>
          <c:showBubbleSize val="0"/>
        </c:dLbls>
        <c:axId val="96536448"/>
        <c:axId val="96537984"/>
      </c:scatterChart>
      <c:valAx>
        <c:axId val="96536448"/>
        <c:scaling>
          <c:orientation val="minMax"/>
          <c:max val="0.5"/>
          <c:min val="0"/>
        </c:scaling>
        <c:delete val="0"/>
        <c:axPos val="b"/>
        <c:numFmt formatCode="General" sourceLinked="1"/>
        <c:majorTickMark val="out"/>
        <c:minorTickMark val="none"/>
        <c:tickLblPos val="nextTo"/>
        <c:crossAx val="96537984"/>
        <c:crosses val="autoZero"/>
        <c:crossBetween val="midCat"/>
        <c:majorUnit val="0.25"/>
      </c:valAx>
      <c:valAx>
        <c:axId val="96537984"/>
        <c:scaling>
          <c:orientation val="minMax"/>
          <c:max val="1"/>
          <c:min val="0"/>
        </c:scaling>
        <c:delete val="0"/>
        <c:axPos val="l"/>
        <c:majorGridlines/>
        <c:numFmt formatCode="0%" sourceLinked="0"/>
        <c:majorTickMark val="out"/>
        <c:minorTickMark val="none"/>
        <c:tickLblPos val="nextTo"/>
        <c:crossAx val="96536448"/>
        <c:crosses val="autoZero"/>
        <c:crossBetween val="midCat"/>
        <c:majorUnit val="0.33333300000000005"/>
      </c:valAx>
    </c:plotArea>
    <c:legend>
      <c:legendPos val="r"/>
      <c:layout>
        <c:manualLayout>
          <c:xMode val="edge"/>
          <c:yMode val="edge"/>
          <c:x val="0.75417432195975498"/>
          <c:y val="0"/>
          <c:w val="0.22915901137357833"/>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910200453917819"/>
          <c:y val="4.0689055382735255E-2"/>
          <c:w val="0.51020014531013314"/>
          <c:h val="0.50022373084966865"/>
        </c:manualLayout>
      </c:layout>
      <c:barChart>
        <c:barDir val="col"/>
        <c:grouping val="clustered"/>
        <c:varyColors val="0"/>
        <c:ser>
          <c:idx val="0"/>
          <c:order val="0"/>
          <c:tx>
            <c:strRef>
              <c:f>'MBCX-ToVa Aallon workshop '!$S$154</c:f>
              <c:strCache>
                <c:ptCount val="1"/>
                <c:pt idx="0">
                  <c:v>Focus group 1: MBCx service providers (n=5)</c:v>
                </c:pt>
              </c:strCache>
            </c:strRef>
          </c:tx>
          <c:invertIfNegative val="0"/>
          <c:cat>
            <c:strRef>
              <c:f>'MBCX-ToVa Aallon workshop '!$R$155:$R$160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'!$S$155:$S$160</c:f>
              <c:numCache>
                <c:formatCode>General</c:formatCode>
                <c:ptCount val="6"/>
                <c:pt idx="0">
                  <c:v>1</c:v>
                </c:pt>
                <c:pt idx="1">
                  <c:v>1</c:v>
                </c:pt>
                <c:pt idx="2">
                  <c:v>1</c:v>
                </c:pt>
                <c:pt idx="3">
                  <c:v>1</c:v>
                </c:pt>
                <c:pt idx="4">
                  <c:v>0</c:v>
                </c:pt>
                <c:pt idx="5">
                  <c:v>1</c:v>
                </c:pt>
              </c:numCache>
            </c:numRef>
          </c:val>
        </c:ser>
        <c:ser>
          <c:idx val="1"/>
          <c:order val="1"/>
          <c:tx>
            <c:strRef>
              <c:f>'MBCX-ToVa Aallon workshop '!$T$154</c:f>
              <c:strCache>
                <c:ptCount val="1"/>
                <c:pt idx="0">
                  <c:v>Focus group 2: Real estate owners (n=6)</c:v>
                </c:pt>
              </c:strCache>
            </c:strRef>
          </c:tx>
          <c:invertIfNegative val="0"/>
          <c:cat>
            <c:strRef>
              <c:f>'MBCX-ToVa Aallon workshop '!$R$155:$R$160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'!$T$155:$T$160</c:f>
              <c:numCache>
                <c:formatCode>General</c:formatCode>
                <c:ptCount val="6"/>
                <c:pt idx="0">
                  <c:v>0</c:v>
                </c:pt>
                <c:pt idx="1">
                  <c:v>2</c:v>
                </c:pt>
                <c:pt idx="2">
                  <c:v>1</c:v>
                </c:pt>
                <c:pt idx="3">
                  <c:v>3</c:v>
                </c:pt>
                <c:pt idx="4">
                  <c:v>0</c:v>
                </c:pt>
                <c:pt idx="5">
                  <c:v>0</c:v>
                </c:pt>
              </c:numCache>
            </c:numRef>
          </c:val>
        </c:ser>
        <c:dLbls>
          <c:showLegendKey val="0"/>
          <c:showVal val="0"/>
          <c:showCatName val="0"/>
          <c:showSerName val="0"/>
          <c:showPercent val="0"/>
          <c:showBubbleSize val="0"/>
        </c:dLbls>
        <c:gapWidth val="150"/>
        <c:axId val="4930560"/>
        <c:axId val="4936448"/>
      </c:barChart>
      <c:catAx>
        <c:axId val="4930560"/>
        <c:scaling>
          <c:orientation val="minMax"/>
        </c:scaling>
        <c:delete val="0"/>
        <c:axPos val="b"/>
        <c:majorTickMark val="out"/>
        <c:minorTickMark val="none"/>
        <c:tickLblPos val="nextTo"/>
        <c:spPr>
          <a:ln w="38100"/>
        </c:spPr>
        <c:crossAx val="4936448"/>
        <c:crosses val="autoZero"/>
        <c:auto val="1"/>
        <c:lblAlgn val="ctr"/>
        <c:lblOffset val="100"/>
        <c:noMultiLvlLbl val="0"/>
      </c:catAx>
      <c:valAx>
        <c:axId val="4936448"/>
        <c:scaling>
          <c:orientation val="minMax"/>
          <c:max val="6"/>
          <c:min val="0"/>
        </c:scaling>
        <c:delete val="0"/>
        <c:axPos val="l"/>
        <c:majorGridlines/>
        <c:numFmt formatCode="General" sourceLinked="1"/>
        <c:majorTickMark val="out"/>
        <c:minorTickMark val="none"/>
        <c:tickLblPos val="nextTo"/>
        <c:crossAx val="4930560"/>
        <c:crossesAt val="4"/>
        <c:crossBetween val="between"/>
        <c:majorUnit val="1"/>
      </c:valAx>
    </c:plotArea>
    <c:legend>
      <c:legendPos val="r"/>
      <c:layout>
        <c:manualLayout>
          <c:xMode val="edge"/>
          <c:yMode val="edge"/>
          <c:x val="0.7446599848694061"/>
          <c:y val="0"/>
          <c:w val="0.23520578842209772"/>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669095010948605"/>
          <c:y val="4.5685956920965894E-2"/>
          <c:w val="0.50735894936404913"/>
          <c:h val="0.90862808615806823"/>
        </c:manualLayout>
      </c:layout>
      <c:scatterChart>
        <c:scatterStyle val="lineMarker"/>
        <c:varyColors val="0"/>
        <c:ser>
          <c:idx val="0"/>
          <c:order val="0"/>
          <c:tx>
            <c:strRef>
              <c:f>'MBCX-ToVa Aallon workshop '!$R$192</c:f>
              <c:strCache>
                <c:ptCount val="1"/>
                <c:pt idx="0">
                  <c:v>Focus group 1</c:v>
                </c:pt>
              </c:strCache>
            </c:strRef>
          </c:tx>
          <c:spPr>
            <a:ln w="28575">
              <a:noFill/>
            </a:ln>
          </c:spPr>
          <c:marker>
            <c:symbol val="diamond"/>
            <c:size val="12"/>
          </c:marker>
          <c:xVal>
            <c:numRef>
              <c:f>'MBCX-ToVa Aallon workshop '!$S$192</c:f>
              <c:numCache>
                <c:formatCode>General</c:formatCode>
                <c:ptCount val="1"/>
                <c:pt idx="0">
                  <c:v>0.71802197428460057</c:v>
                </c:pt>
              </c:numCache>
            </c:numRef>
          </c:xVal>
          <c:yVal>
            <c:numRef>
              <c:f>'MBCX-ToVa Aallon workshop '!$T$192</c:f>
              <c:numCache>
                <c:formatCode>0%</c:formatCode>
                <c:ptCount val="1"/>
                <c:pt idx="0">
                  <c:v>-0.1333333333333333</c:v>
                </c:pt>
              </c:numCache>
            </c:numRef>
          </c:yVal>
          <c:smooth val="0"/>
        </c:ser>
        <c:ser>
          <c:idx val="1"/>
          <c:order val="1"/>
          <c:tx>
            <c:strRef>
              <c:f>'MBCX-ToVa Aallon workshop '!$R$193</c:f>
              <c:strCache>
                <c:ptCount val="1"/>
                <c:pt idx="0">
                  <c:v>Focus group 2</c:v>
                </c:pt>
              </c:strCache>
            </c:strRef>
          </c:tx>
          <c:spPr>
            <a:ln w="28575">
              <a:noFill/>
            </a:ln>
          </c:spPr>
          <c:marker>
            <c:symbol val="square"/>
            <c:size val="12"/>
          </c:marker>
          <c:xVal>
            <c:numRef>
              <c:f>'MBCX-ToVa Aallon workshop '!$S$193</c:f>
              <c:numCache>
                <c:formatCode>General</c:formatCode>
                <c:ptCount val="1"/>
                <c:pt idx="0">
                  <c:v>0.45812284729085118</c:v>
                </c:pt>
              </c:numCache>
            </c:numRef>
          </c:xVal>
          <c:yVal>
            <c:numRef>
              <c:f>'MBCX-ToVa Aallon workshop '!$T$193</c:f>
              <c:numCache>
                <c:formatCode>0%</c:formatCode>
                <c:ptCount val="1"/>
                <c:pt idx="0">
                  <c:v>-0.11111111111111109</c:v>
                </c:pt>
              </c:numCache>
            </c:numRef>
          </c:yVal>
          <c:smooth val="0"/>
        </c:ser>
        <c:dLbls>
          <c:showLegendKey val="0"/>
          <c:showVal val="0"/>
          <c:showCatName val="0"/>
          <c:showSerName val="0"/>
          <c:showPercent val="0"/>
          <c:showBubbleSize val="0"/>
        </c:dLbls>
        <c:axId val="4969600"/>
        <c:axId val="4971136"/>
      </c:scatterChart>
      <c:valAx>
        <c:axId val="4969600"/>
        <c:scaling>
          <c:orientation val="minMax"/>
          <c:max val="1"/>
          <c:min val="0"/>
        </c:scaling>
        <c:delete val="0"/>
        <c:axPos val="b"/>
        <c:numFmt formatCode="General" sourceLinked="1"/>
        <c:majorTickMark val="out"/>
        <c:minorTickMark val="none"/>
        <c:tickLblPos val="nextTo"/>
        <c:crossAx val="4971136"/>
        <c:crosses val="autoZero"/>
        <c:crossBetween val="midCat"/>
        <c:majorUnit val="0.5"/>
      </c:valAx>
      <c:valAx>
        <c:axId val="4971136"/>
        <c:scaling>
          <c:orientation val="minMax"/>
          <c:max val="1"/>
          <c:min val="-1"/>
        </c:scaling>
        <c:delete val="0"/>
        <c:axPos val="l"/>
        <c:majorGridlines/>
        <c:numFmt formatCode="0%" sourceLinked="1"/>
        <c:majorTickMark val="out"/>
        <c:minorTickMark val="none"/>
        <c:tickLblPos val="nextTo"/>
        <c:crossAx val="4969600"/>
        <c:crosses val="autoZero"/>
        <c:crossBetween val="midCat"/>
        <c:majorUnit val="0.33333333333330006"/>
      </c:valAx>
    </c:plotArea>
    <c:legend>
      <c:legendPos val="r"/>
      <c:layout>
        <c:manualLayout>
          <c:xMode val="edge"/>
          <c:yMode val="edge"/>
          <c:x val="0.73509522333775779"/>
          <c:y val="0"/>
          <c:w val="0.24874721522170054"/>
          <c:h val="0.99943543687889536"/>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736013173755545"/>
          <c:y val="4.7306079283773908E-2"/>
          <c:w val="0.51539606552525519"/>
          <c:h val="0.90538784143245221"/>
        </c:manualLayout>
      </c:layout>
      <c:scatterChart>
        <c:scatterStyle val="lineMarker"/>
        <c:varyColors val="0"/>
        <c:ser>
          <c:idx val="0"/>
          <c:order val="0"/>
          <c:tx>
            <c:strRef>
              <c:f>'MBCX-ToVa Aallon workshop '!$AQ$300</c:f>
              <c:strCache>
                <c:ptCount val="1"/>
                <c:pt idx="0">
                  <c:v>Focus group 1 (n=5)</c:v>
                </c:pt>
              </c:strCache>
            </c:strRef>
          </c:tx>
          <c:spPr>
            <a:ln w="28575">
              <a:noFill/>
            </a:ln>
          </c:spPr>
          <c:marker>
            <c:symbol val="diamond"/>
            <c:size val="12"/>
          </c:marker>
          <c:xVal>
            <c:numRef>
              <c:f>'MBCX-ToVa Aallon workshop '!$AR$300</c:f>
              <c:numCache>
                <c:formatCode>General</c:formatCode>
                <c:ptCount val="1"/>
                <c:pt idx="0">
                  <c:v>0.55777335102271708</c:v>
                </c:pt>
              </c:numCache>
            </c:numRef>
          </c:xVal>
          <c:yVal>
            <c:numRef>
              <c:f>'MBCX-ToVa Aallon workshop '!$AS$300</c:f>
              <c:numCache>
                <c:formatCode>0%</c:formatCode>
                <c:ptCount val="1"/>
                <c:pt idx="0">
                  <c:v>0</c:v>
                </c:pt>
              </c:numCache>
            </c:numRef>
          </c:yVal>
          <c:smooth val="0"/>
        </c:ser>
        <c:ser>
          <c:idx val="1"/>
          <c:order val="1"/>
          <c:tx>
            <c:strRef>
              <c:f>'MBCX-ToVa Aallon workshop '!$AQ$301</c:f>
              <c:strCache>
                <c:ptCount val="1"/>
                <c:pt idx="0">
                  <c:v>Focus group 2 (n=6)</c:v>
                </c:pt>
              </c:strCache>
            </c:strRef>
          </c:tx>
          <c:spPr>
            <a:ln w="28575">
              <a:noFill/>
            </a:ln>
          </c:spPr>
          <c:marker>
            <c:symbol val="square"/>
            <c:size val="12"/>
          </c:marker>
          <c:xVal>
            <c:numRef>
              <c:f>'MBCX-ToVa Aallon workshop '!$AR$301</c:f>
              <c:numCache>
                <c:formatCode>General</c:formatCode>
                <c:ptCount val="1"/>
                <c:pt idx="0">
                  <c:v>0.45812284729085118</c:v>
                </c:pt>
              </c:numCache>
            </c:numRef>
          </c:xVal>
          <c:yVal>
            <c:numRef>
              <c:f>'MBCX-ToVa Aallon workshop '!$AS$301</c:f>
              <c:numCache>
                <c:formatCode>0%</c:formatCode>
                <c:ptCount val="1"/>
                <c:pt idx="0">
                  <c:v>0.1111111111111111</c:v>
                </c:pt>
              </c:numCache>
            </c:numRef>
          </c:yVal>
          <c:smooth val="0"/>
        </c:ser>
        <c:dLbls>
          <c:showLegendKey val="0"/>
          <c:showVal val="0"/>
          <c:showCatName val="0"/>
          <c:showSerName val="0"/>
          <c:showPercent val="0"/>
          <c:showBubbleSize val="0"/>
        </c:dLbls>
        <c:axId val="76703232"/>
        <c:axId val="76704768"/>
      </c:scatterChart>
      <c:valAx>
        <c:axId val="76703232"/>
        <c:scaling>
          <c:orientation val="minMax"/>
          <c:max val="1"/>
        </c:scaling>
        <c:delete val="0"/>
        <c:axPos val="b"/>
        <c:numFmt formatCode="General" sourceLinked="1"/>
        <c:majorTickMark val="out"/>
        <c:minorTickMark val="none"/>
        <c:tickLblPos val="nextTo"/>
        <c:crossAx val="76704768"/>
        <c:crosses val="autoZero"/>
        <c:crossBetween val="midCat"/>
        <c:majorUnit val="0.5"/>
      </c:valAx>
      <c:valAx>
        <c:axId val="76704768"/>
        <c:scaling>
          <c:orientation val="minMax"/>
          <c:max val="1"/>
          <c:min val="-1"/>
        </c:scaling>
        <c:delete val="0"/>
        <c:axPos val="l"/>
        <c:majorGridlines/>
        <c:numFmt formatCode="0%" sourceLinked="1"/>
        <c:majorTickMark val="out"/>
        <c:minorTickMark val="none"/>
        <c:tickLblPos val="nextTo"/>
        <c:crossAx val="76703232"/>
        <c:crosses val="autoZero"/>
        <c:crossBetween val="midCat"/>
        <c:majorUnit val="0.33333333330000009"/>
      </c:valAx>
    </c:plotArea>
    <c:legend>
      <c:legendPos val="r"/>
      <c:layout>
        <c:manualLayout>
          <c:xMode val="edge"/>
          <c:yMode val="edge"/>
          <c:x val="0.74183530889730198"/>
          <c:y val="3.0803441236512334E-3"/>
          <c:w val="0.24149800663174179"/>
          <c:h val="0.99383931175269757"/>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226545336995507"/>
          <c:y val="4.8224065638797338E-2"/>
          <c:w val="0.51350071139708708"/>
          <c:h val="0.59338777172906709"/>
        </c:manualLayout>
      </c:layout>
      <c:barChart>
        <c:barDir val="col"/>
        <c:grouping val="clustered"/>
        <c:varyColors val="0"/>
        <c:ser>
          <c:idx val="0"/>
          <c:order val="0"/>
          <c:tx>
            <c:strRef>
              <c:f>'MBCX-ToVa Aallon workshop '!$AR$262</c:f>
              <c:strCache>
                <c:ptCount val="1"/>
                <c:pt idx="0">
                  <c:v>Focus group 1: MBCx service providers (n=5)</c:v>
                </c:pt>
              </c:strCache>
            </c:strRef>
          </c:tx>
          <c:invertIfNegative val="0"/>
          <c:cat>
            <c:strRef>
              <c:f>'MBCX-ToVa Aallon workshop '!$AQ$263:$AQ$268</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'!$AR$263:$AR$268</c:f>
              <c:numCache>
                <c:formatCode>General</c:formatCode>
                <c:ptCount val="6"/>
                <c:pt idx="0">
                  <c:v>0</c:v>
                </c:pt>
                <c:pt idx="1">
                  <c:v>2</c:v>
                </c:pt>
                <c:pt idx="2">
                  <c:v>0</c:v>
                </c:pt>
                <c:pt idx="3">
                  <c:v>2</c:v>
                </c:pt>
                <c:pt idx="4">
                  <c:v>1</c:v>
                </c:pt>
                <c:pt idx="5">
                  <c:v>0</c:v>
                </c:pt>
              </c:numCache>
            </c:numRef>
          </c:val>
        </c:ser>
        <c:ser>
          <c:idx val="1"/>
          <c:order val="1"/>
          <c:tx>
            <c:strRef>
              <c:f>'MBCX-ToVa Aallon workshop '!$AS$262</c:f>
              <c:strCache>
                <c:ptCount val="1"/>
                <c:pt idx="0">
                  <c:v>Focus group 2: Real estate owners (n=6)</c:v>
                </c:pt>
              </c:strCache>
            </c:strRef>
          </c:tx>
          <c:invertIfNegative val="0"/>
          <c:cat>
            <c:strRef>
              <c:f>'MBCX-ToVa Aallon workshop '!$AQ$263:$AQ$268</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'!$AS$263:$AS$268</c:f>
              <c:numCache>
                <c:formatCode>General</c:formatCode>
                <c:ptCount val="6"/>
                <c:pt idx="0">
                  <c:v>0</c:v>
                </c:pt>
                <c:pt idx="1">
                  <c:v>1</c:v>
                </c:pt>
                <c:pt idx="2">
                  <c:v>1</c:v>
                </c:pt>
                <c:pt idx="3">
                  <c:v>3</c:v>
                </c:pt>
                <c:pt idx="4">
                  <c:v>1</c:v>
                </c:pt>
                <c:pt idx="5">
                  <c:v>0</c:v>
                </c:pt>
              </c:numCache>
            </c:numRef>
          </c:val>
        </c:ser>
        <c:dLbls>
          <c:showLegendKey val="0"/>
          <c:showVal val="0"/>
          <c:showCatName val="0"/>
          <c:showSerName val="0"/>
          <c:showPercent val="0"/>
          <c:showBubbleSize val="0"/>
        </c:dLbls>
        <c:gapWidth val="150"/>
        <c:axId val="76725632"/>
        <c:axId val="76731520"/>
      </c:barChart>
      <c:catAx>
        <c:axId val="76725632"/>
        <c:scaling>
          <c:orientation val="minMax"/>
        </c:scaling>
        <c:delete val="0"/>
        <c:axPos val="b"/>
        <c:majorTickMark val="out"/>
        <c:minorTickMark val="none"/>
        <c:tickLblPos val="nextTo"/>
        <c:spPr>
          <a:ln w="38100"/>
        </c:spPr>
        <c:crossAx val="76731520"/>
        <c:crosses val="autoZero"/>
        <c:auto val="1"/>
        <c:lblAlgn val="ctr"/>
        <c:lblOffset val="100"/>
        <c:noMultiLvlLbl val="0"/>
      </c:catAx>
      <c:valAx>
        <c:axId val="76731520"/>
        <c:scaling>
          <c:orientation val="minMax"/>
          <c:max val="6"/>
        </c:scaling>
        <c:delete val="0"/>
        <c:axPos val="l"/>
        <c:majorGridlines/>
        <c:numFmt formatCode="General" sourceLinked="1"/>
        <c:majorTickMark val="out"/>
        <c:minorTickMark val="none"/>
        <c:tickLblPos val="nextTo"/>
        <c:crossAx val="76725632"/>
        <c:crossesAt val="4"/>
        <c:crossBetween val="between"/>
      </c:valAx>
    </c:plotArea>
    <c:legend>
      <c:legendPos val="r"/>
      <c:layout>
        <c:manualLayout>
          <c:xMode val="edge"/>
          <c:yMode val="edge"/>
          <c:x val="0.71734423482481158"/>
          <c:y val="0"/>
          <c:w val="0.26598906185746107"/>
          <c:h val="0.99540682414698167"/>
        </c:manualLayout>
      </c:layout>
      <c:overlay val="0"/>
    </c:legend>
    <c:plotVisOnly val="1"/>
    <c:dispBlanksAs val="gap"/>
    <c:showDLblsOverMax val="0"/>
  </c:chart>
  <c:txPr>
    <a:bodyPr/>
    <a:lstStyle/>
    <a:p>
      <a:pPr>
        <a:defRPr sz="1600"/>
      </a:pPr>
      <a:endParaRPr lang="fi-FI"/>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593205043494187E-2"/>
          <c:y val="4.200160555637187E-2"/>
          <c:w val="0.57406484206661923"/>
          <c:h val="0.64585386569951009"/>
        </c:manualLayout>
      </c:layout>
      <c:barChart>
        <c:barDir val="col"/>
        <c:grouping val="clustered"/>
        <c:varyColors val="0"/>
        <c:ser>
          <c:idx val="0"/>
          <c:order val="0"/>
          <c:tx>
            <c:strRef>
              <c:f>'MBCX-ToVa Aallon workshop '!$BX$154</c:f>
              <c:strCache>
                <c:ptCount val="1"/>
                <c:pt idx="0">
                  <c:v>Focus group 1: MBCx service providers (n=5)</c:v>
                </c:pt>
              </c:strCache>
            </c:strRef>
          </c:tx>
          <c:invertIfNegative val="0"/>
          <c:cat>
            <c:strRef>
              <c:f>'MBCX-ToVa Aallon workshop '!$BW$155:$BW$160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'!$BX$155:$BX$160</c:f>
              <c:numCache>
                <c:formatCode>General</c:formatCode>
                <c:ptCount val="6"/>
                <c:pt idx="0">
                  <c:v>0</c:v>
                </c:pt>
                <c:pt idx="1">
                  <c:v>0</c:v>
                </c:pt>
                <c:pt idx="2">
                  <c:v>2</c:v>
                </c:pt>
                <c:pt idx="3">
                  <c:v>2</c:v>
                </c:pt>
                <c:pt idx="4">
                  <c:v>1</c:v>
                </c:pt>
                <c:pt idx="5">
                  <c:v>0</c:v>
                </c:pt>
              </c:numCache>
            </c:numRef>
          </c:val>
        </c:ser>
        <c:ser>
          <c:idx val="1"/>
          <c:order val="1"/>
          <c:tx>
            <c:strRef>
              <c:f>'MBCX-ToVa Aallon workshop '!$BY$154</c:f>
              <c:strCache>
                <c:ptCount val="1"/>
                <c:pt idx="0">
                  <c:v>Focus group 2: Real estate owners (n=6)</c:v>
                </c:pt>
              </c:strCache>
            </c:strRef>
          </c:tx>
          <c:invertIfNegative val="0"/>
          <c:cat>
            <c:strRef>
              <c:f>'MBCX-ToVa Aallon workshop '!$BW$155:$BW$160</c:f>
              <c:strCache>
                <c:ptCount val="6"/>
                <c:pt idx="0">
                  <c:v>I totally disagree</c:v>
                </c:pt>
                <c:pt idx="1">
                  <c:v>I mostly disagree</c:v>
                </c:pt>
                <c:pt idx="2">
                  <c:v>I slightly disagree</c:v>
                </c:pt>
                <c:pt idx="3">
                  <c:v>I slightly agree</c:v>
                </c:pt>
                <c:pt idx="4">
                  <c:v>I mostly agree</c:v>
                </c:pt>
                <c:pt idx="5">
                  <c:v>I totally agree</c:v>
                </c:pt>
              </c:strCache>
            </c:strRef>
          </c:cat>
          <c:val>
            <c:numRef>
              <c:f>'MBCX-ToVa Aallon workshop '!$BY$155:$BY$160</c:f>
              <c:numCache>
                <c:formatCode>General</c:formatCode>
                <c:ptCount val="6"/>
                <c:pt idx="0">
                  <c:v>0</c:v>
                </c:pt>
                <c:pt idx="1">
                  <c:v>2</c:v>
                </c:pt>
                <c:pt idx="2">
                  <c:v>2</c:v>
                </c:pt>
                <c:pt idx="3">
                  <c:v>0</c:v>
                </c:pt>
                <c:pt idx="4">
                  <c:v>1</c:v>
                </c:pt>
                <c:pt idx="5">
                  <c:v>1</c:v>
                </c:pt>
              </c:numCache>
            </c:numRef>
          </c:val>
        </c:ser>
        <c:dLbls>
          <c:showLegendKey val="0"/>
          <c:showVal val="0"/>
          <c:showCatName val="0"/>
          <c:showSerName val="0"/>
          <c:showPercent val="0"/>
          <c:showBubbleSize val="0"/>
        </c:dLbls>
        <c:gapWidth val="150"/>
        <c:axId val="97905280"/>
        <c:axId val="99385728"/>
      </c:barChart>
      <c:catAx>
        <c:axId val="97905280"/>
        <c:scaling>
          <c:orientation val="minMax"/>
        </c:scaling>
        <c:delete val="0"/>
        <c:axPos val="b"/>
        <c:majorTickMark val="out"/>
        <c:minorTickMark val="none"/>
        <c:tickLblPos val="nextTo"/>
        <c:spPr>
          <a:ln w="38100"/>
        </c:spPr>
        <c:txPr>
          <a:bodyPr/>
          <a:lstStyle/>
          <a:p>
            <a:pPr>
              <a:defRPr sz="1400"/>
            </a:pPr>
            <a:endParaRPr lang="fi-FI"/>
          </a:p>
        </c:txPr>
        <c:crossAx val="99385728"/>
        <c:crosses val="autoZero"/>
        <c:auto val="1"/>
        <c:lblAlgn val="ctr"/>
        <c:lblOffset val="100"/>
        <c:noMultiLvlLbl val="0"/>
      </c:catAx>
      <c:valAx>
        <c:axId val="99385728"/>
        <c:scaling>
          <c:orientation val="minMax"/>
          <c:max val="6"/>
        </c:scaling>
        <c:delete val="0"/>
        <c:axPos val="l"/>
        <c:majorGridlines/>
        <c:numFmt formatCode="General" sourceLinked="1"/>
        <c:majorTickMark val="out"/>
        <c:minorTickMark val="none"/>
        <c:tickLblPos val="nextTo"/>
        <c:crossAx val="97905280"/>
        <c:crossesAt val="4"/>
        <c:crossBetween val="between"/>
      </c:valAx>
    </c:plotArea>
    <c:legend>
      <c:legendPos val="r"/>
      <c:layout>
        <c:manualLayout>
          <c:xMode val="edge"/>
          <c:yMode val="edge"/>
          <c:x val="0.71623547675989219"/>
          <c:y val="0"/>
          <c:w val="0.26709775911838257"/>
          <c:h val="1"/>
        </c:manualLayout>
      </c:layout>
      <c:overlay val="0"/>
    </c:legend>
    <c:plotVisOnly val="1"/>
    <c:dispBlanksAs val="gap"/>
    <c:showDLblsOverMax val="0"/>
  </c:chart>
  <c:txPr>
    <a:bodyPr/>
    <a:lstStyle/>
    <a:p>
      <a:pPr>
        <a:defRPr sz="1600"/>
      </a:pPr>
      <a:endParaRPr lang="fi-FI"/>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1B71B4DF-D303-4938-9DA8-B7F75EEC4173}" type="datetimeFigureOut">
              <a:rPr lang="fi-FI" smtClean="0"/>
              <a:t>14.6.2012</a:t>
            </a:fld>
            <a:endParaRPr lang="fi-FI"/>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791EE062-D0BE-4C3E-97BD-495BE56C11DE}" type="slidenum">
              <a:rPr lang="fi-FI" smtClean="0"/>
              <a:t>‹#›</a:t>
            </a:fld>
            <a:endParaRPr lang="fi-FI"/>
          </a:p>
        </p:txBody>
      </p:sp>
    </p:spTree>
    <p:extLst>
      <p:ext uri="{BB962C8B-B14F-4D97-AF65-F5344CB8AC3E}">
        <p14:creationId xmlns:p14="http://schemas.microsoft.com/office/powerpoint/2010/main" val="3582813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i-F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r>
              <a:rPr lang="fi-FI" smtClean="0"/>
              <a:t>15.6.2012</a:t>
            </a:r>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Slide Number Placeholder 5"/>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3579922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r>
              <a:rPr lang="fi-FI" smtClean="0"/>
              <a:t>15.6.2012</a:t>
            </a:r>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Slide Number Placeholder 5"/>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3273385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r>
              <a:rPr lang="fi-FI" smtClean="0"/>
              <a:t>15.6.2012</a:t>
            </a:r>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Slide Number Placeholder 5"/>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1026884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pPr>
              <a:defRPr/>
            </a:pPr>
            <a:r>
              <a:rPr lang="fi-FI" smtClean="0"/>
              <a:t>15.6.2012</a:t>
            </a:r>
            <a:endParaRPr lang="en-US"/>
          </a:p>
        </p:txBody>
      </p:sp>
      <p:sp>
        <p:nvSpPr>
          <p:cNvPr id="5" name="Footer Placeholder 4"/>
          <p:cNvSpPr>
            <a:spLocks noGrp="1"/>
          </p:cNvSpPr>
          <p:nvPr>
            <p:ph type="ftr" sz="quarter" idx="11"/>
          </p:nvPr>
        </p:nvSpPr>
        <p:spPr/>
        <p:txBody>
          <a:bodyPr/>
          <a:lstStyle/>
          <a:p>
            <a:pPr>
              <a:defRPr/>
            </a:pPr>
            <a:r>
              <a:rPr lang="en-US" smtClean="0"/>
              <a:t>Ari Laitala ERES 2012</a:t>
            </a:r>
            <a:endParaRPr lang="en-US"/>
          </a:p>
        </p:txBody>
      </p:sp>
      <p:sp>
        <p:nvSpPr>
          <p:cNvPr id="6" name="Slide Number Placeholder 5"/>
          <p:cNvSpPr>
            <a:spLocks noGrp="1"/>
          </p:cNvSpPr>
          <p:nvPr>
            <p:ph type="sldNum" sz="quarter" idx="12"/>
          </p:nvPr>
        </p:nvSpPr>
        <p:spPr/>
        <p:txBody>
          <a:bodyPr/>
          <a:lstStyle/>
          <a:p>
            <a:pPr>
              <a:defRPr/>
            </a:pPr>
            <a:fld id="{05DC4332-1F91-4EF7-9221-4252EDF7D1EC}" type="slidenum">
              <a:rPr lang="en-US" smtClean="0"/>
              <a:pPr>
                <a:defRPr/>
              </a:pPr>
              <a:t>‹#›</a:t>
            </a:fld>
            <a:endParaRPr lang="en-US"/>
          </a:p>
        </p:txBody>
      </p:sp>
      <p:sp>
        <p:nvSpPr>
          <p:cNvPr id="11"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
        <p:nvSpPr>
          <p:cNvPr id="12"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r>
              <a:rPr lang="fi-FI" smtClean="0"/>
              <a:t>15.6.2012</a:t>
            </a:r>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Slide Number Placeholder 5"/>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210605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i-FI" smtClean="0"/>
              <a:t>15.6.2012</a:t>
            </a:r>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Slide Number Placeholder 5"/>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115363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r>
              <a:rPr lang="fi-FI" smtClean="0"/>
              <a:t>15.6.2012</a:t>
            </a:r>
            <a:endParaRPr lang="fi-FI"/>
          </a:p>
        </p:txBody>
      </p:sp>
      <p:sp>
        <p:nvSpPr>
          <p:cNvPr id="6" name="Footer Placeholder 5"/>
          <p:cNvSpPr>
            <a:spLocks noGrp="1"/>
          </p:cNvSpPr>
          <p:nvPr>
            <p:ph type="ftr" sz="quarter" idx="11"/>
          </p:nvPr>
        </p:nvSpPr>
        <p:spPr/>
        <p:txBody>
          <a:bodyPr/>
          <a:lstStyle/>
          <a:p>
            <a:r>
              <a:rPr lang="fi-FI" smtClean="0"/>
              <a:t>Ari Laitala ERES 2012</a:t>
            </a:r>
            <a:endParaRPr lang="fi-FI"/>
          </a:p>
        </p:txBody>
      </p:sp>
      <p:sp>
        <p:nvSpPr>
          <p:cNvPr id="7" name="Slide Number Placeholder 6"/>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1506017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r>
              <a:rPr lang="fi-FI" smtClean="0"/>
              <a:t>15.6.2012</a:t>
            </a:r>
            <a:endParaRPr lang="fi-FI"/>
          </a:p>
        </p:txBody>
      </p:sp>
      <p:sp>
        <p:nvSpPr>
          <p:cNvPr id="8" name="Footer Placeholder 7"/>
          <p:cNvSpPr>
            <a:spLocks noGrp="1"/>
          </p:cNvSpPr>
          <p:nvPr>
            <p:ph type="ftr" sz="quarter" idx="11"/>
          </p:nvPr>
        </p:nvSpPr>
        <p:spPr/>
        <p:txBody>
          <a:bodyPr/>
          <a:lstStyle/>
          <a:p>
            <a:r>
              <a:rPr lang="fi-FI" smtClean="0"/>
              <a:t>Ari Laitala ERES 2012</a:t>
            </a:r>
            <a:endParaRPr lang="fi-FI"/>
          </a:p>
        </p:txBody>
      </p:sp>
      <p:sp>
        <p:nvSpPr>
          <p:cNvPr id="9" name="Slide Number Placeholder 8"/>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3036103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Footer Placeholder 3"/>
          <p:cNvSpPr>
            <a:spLocks noGrp="1"/>
          </p:cNvSpPr>
          <p:nvPr>
            <p:ph type="ftr" sz="quarter" idx="11"/>
          </p:nvPr>
        </p:nvSpPr>
        <p:spPr/>
        <p:txBody>
          <a:bodyPr/>
          <a:lstStyle/>
          <a:p>
            <a:r>
              <a:rPr lang="fi-FI" smtClean="0"/>
              <a:t>Ari Laitala ERES 2012</a:t>
            </a:r>
            <a:endParaRPr lang="fi-FI"/>
          </a:p>
        </p:txBody>
      </p:sp>
      <p:sp>
        <p:nvSpPr>
          <p:cNvPr id="5" name="Slide Number Placeholder 4"/>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25703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i-FI" smtClean="0"/>
              <a:t>15.6.2012</a:t>
            </a:r>
            <a:endParaRPr lang="fi-FI"/>
          </a:p>
        </p:txBody>
      </p:sp>
      <p:sp>
        <p:nvSpPr>
          <p:cNvPr id="3" name="Footer Placeholder 2"/>
          <p:cNvSpPr>
            <a:spLocks noGrp="1"/>
          </p:cNvSpPr>
          <p:nvPr>
            <p:ph type="ftr" sz="quarter" idx="11"/>
          </p:nvPr>
        </p:nvSpPr>
        <p:spPr/>
        <p:txBody>
          <a:bodyPr/>
          <a:lstStyle/>
          <a:p>
            <a:r>
              <a:rPr lang="fi-FI" smtClean="0"/>
              <a:t>Ari Laitala ERES 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225214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i-FI" smtClean="0"/>
              <a:t>15.6.2012</a:t>
            </a:r>
            <a:endParaRPr lang="fi-FI"/>
          </a:p>
        </p:txBody>
      </p:sp>
      <p:sp>
        <p:nvSpPr>
          <p:cNvPr id="6" name="Footer Placeholder 5"/>
          <p:cNvSpPr>
            <a:spLocks noGrp="1"/>
          </p:cNvSpPr>
          <p:nvPr>
            <p:ph type="ftr" sz="quarter" idx="11"/>
          </p:nvPr>
        </p:nvSpPr>
        <p:spPr/>
        <p:txBody>
          <a:bodyPr/>
          <a:lstStyle/>
          <a:p>
            <a:r>
              <a:rPr lang="fi-FI" smtClean="0"/>
              <a:t>Ari Laitala ERES 2012</a:t>
            </a:r>
            <a:endParaRPr lang="fi-FI"/>
          </a:p>
        </p:txBody>
      </p:sp>
      <p:sp>
        <p:nvSpPr>
          <p:cNvPr id="7" name="Slide Number Placeholder 6"/>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381354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i-FI" smtClean="0"/>
              <a:t>15.6.2012</a:t>
            </a:r>
            <a:endParaRPr lang="fi-FI"/>
          </a:p>
        </p:txBody>
      </p:sp>
      <p:sp>
        <p:nvSpPr>
          <p:cNvPr id="6" name="Footer Placeholder 5"/>
          <p:cNvSpPr>
            <a:spLocks noGrp="1"/>
          </p:cNvSpPr>
          <p:nvPr>
            <p:ph type="ftr" sz="quarter" idx="11"/>
          </p:nvPr>
        </p:nvSpPr>
        <p:spPr/>
        <p:txBody>
          <a:bodyPr/>
          <a:lstStyle/>
          <a:p>
            <a:r>
              <a:rPr lang="fi-FI" smtClean="0"/>
              <a:t>Ari Laitala ERES 2012</a:t>
            </a:r>
            <a:endParaRPr lang="fi-FI"/>
          </a:p>
        </p:txBody>
      </p:sp>
      <p:sp>
        <p:nvSpPr>
          <p:cNvPr id="7" name="Slide Number Placeholder 6"/>
          <p:cNvSpPr>
            <a:spLocks noGrp="1"/>
          </p:cNvSpPr>
          <p:nvPr>
            <p:ph type="sldNum" sz="quarter" idx="12"/>
          </p:nvPr>
        </p:nvSpPr>
        <p:spPr/>
        <p:txBody>
          <a:bodyPr/>
          <a:lstStyle/>
          <a:p>
            <a:fld id="{5879A0C8-7B80-4DAF-90CC-8ADD4CEB1CD1}" type="slidenum">
              <a:rPr lang="fi-FI" smtClean="0"/>
              <a:t>‹#›</a:t>
            </a:fld>
            <a:endParaRPr lang="fi-FI"/>
          </a:p>
        </p:txBody>
      </p:sp>
    </p:spTree>
    <p:extLst>
      <p:ext uri="{BB962C8B-B14F-4D97-AF65-F5344CB8AC3E}">
        <p14:creationId xmlns:p14="http://schemas.microsoft.com/office/powerpoint/2010/main" val="2353663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smtClean="0"/>
              <a:t>15.6.2012</a:t>
            </a:r>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Ari Laitala ERES 2012</a:t>
            </a:r>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79A0C8-7B80-4DAF-90CC-8ADD4CEB1CD1}" type="slidenum">
              <a:rPr lang="fi-FI" smtClean="0"/>
              <a:t>‹#›</a:t>
            </a:fld>
            <a:endParaRPr lang="fi-FI"/>
          </a:p>
        </p:txBody>
      </p:sp>
    </p:spTree>
    <p:extLst>
      <p:ext uri="{BB962C8B-B14F-4D97-AF65-F5344CB8AC3E}">
        <p14:creationId xmlns:p14="http://schemas.microsoft.com/office/powerpoint/2010/main" val="4078516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Ari.laitala@aalto.fi"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b="1" dirty="0" smtClean="0"/>
              <a:t>Determinants </a:t>
            </a:r>
            <a:r>
              <a:rPr lang="en-US" sz="3600" b="1" dirty="0"/>
              <a:t>of innovation diffusion in the real estate </a:t>
            </a:r>
            <a:r>
              <a:rPr lang="en-US" sz="3600" b="1" dirty="0" smtClean="0"/>
              <a:t>sector</a:t>
            </a:r>
            <a:r>
              <a:rPr lang="en-US" sz="2800" b="1" dirty="0" smtClean="0"/>
              <a:t/>
            </a:r>
            <a:br>
              <a:rPr lang="en-US" sz="2800" b="1" dirty="0" smtClean="0"/>
            </a:br>
            <a:r>
              <a:rPr lang="en-US" sz="2800" b="1" dirty="0" smtClean="0"/>
              <a:t>– </a:t>
            </a:r>
            <a:r>
              <a:rPr lang="en-US" sz="2800" b="1" dirty="0"/>
              <a:t>case of monitoring based building commissioning for existing </a:t>
            </a:r>
            <a:r>
              <a:rPr lang="en-US" sz="2800" b="1" dirty="0" smtClean="0"/>
              <a:t>buildings</a:t>
            </a:r>
            <a:endParaRPr lang="en-US" sz="2800" dirty="0"/>
          </a:p>
        </p:txBody>
      </p:sp>
      <p:sp>
        <p:nvSpPr>
          <p:cNvPr id="3" name="Subtitle 2"/>
          <p:cNvSpPr>
            <a:spLocks noGrp="1"/>
          </p:cNvSpPr>
          <p:nvPr>
            <p:ph type="subTitle" idx="1"/>
          </p:nvPr>
        </p:nvSpPr>
        <p:spPr/>
        <p:txBody>
          <a:bodyPr>
            <a:normAutofit fontScale="62500" lnSpcReduction="20000"/>
          </a:bodyPr>
          <a:lstStyle/>
          <a:p>
            <a:endParaRPr lang="en-US" i="1" dirty="0" smtClean="0"/>
          </a:p>
          <a:p>
            <a:r>
              <a:rPr lang="en-US" i="1" dirty="0" smtClean="0"/>
              <a:t>Ari </a:t>
            </a:r>
            <a:r>
              <a:rPr lang="en-US" i="1" dirty="0" err="1" smtClean="0"/>
              <a:t>Laitala</a:t>
            </a:r>
            <a:r>
              <a:rPr lang="en-US" i="1" smtClean="0"/>
              <a:t> &amp; Kauko Viitanen</a:t>
            </a:r>
            <a:endParaRPr lang="en-US"/>
          </a:p>
          <a:p>
            <a:r>
              <a:rPr lang="en-US"/>
              <a:t>Aalto University, </a:t>
            </a:r>
            <a:r>
              <a:rPr lang="en-US" smtClean="0"/>
              <a:t>Finland</a:t>
            </a:r>
          </a:p>
          <a:p>
            <a:r>
              <a:rPr lang="en-US" smtClean="0"/>
              <a:t>School </a:t>
            </a:r>
            <a:r>
              <a:rPr lang="en-US"/>
              <a:t>of </a:t>
            </a:r>
            <a:r>
              <a:rPr lang="en-US" smtClean="0"/>
              <a:t>Engineering</a:t>
            </a:r>
          </a:p>
          <a:p>
            <a:r>
              <a:rPr lang="en-US" smtClean="0"/>
              <a:t>Department </a:t>
            </a:r>
            <a:r>
              <a:rPr lang="en-US"/>
              <a:t>of Real Estate, Planning and </a:t>
            </a:r>
            <a:r>
              <a:rPr lang="en-US" smtClean="0"/>
              <a:t>Geoinformatics</a:t>
            </a:r>
            <a:endParaRPr lang="en-US"/>
          </a:p>
        </p:txBody>
      </p:sp>
      <p:sp>
        <p:nvSpPr>
          <p:cNvPr id="4" name="Date Placeholder 3"/>
          <p:cNvSpPr>
            <a:spLocks noGrp="1"/>
          </p:cNvSpPr>
          <p:nvPr>
            <p:ph type="dt" sz="half" idx="10"/>
          </p:nvPr>
        </p:nvSpPr>
        <p:spPr/>
        <p:txBody>
          <a:bodyPr/>
          <a:lstStyle/>
          <a:p>
            <a:r>
              <a:rPr lang="fi-FI" smtClean="0"/>
              <a:t>15.6.2012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1</a:t>
            </a:fld>
            <a:endParaRPr lang="en-US"/>
          </a:p>
        </p:txBody>
      </p:sp>
      <p:sp>
        <p:nvSpPr>
          <p:cNvPr id="6" name="Footer Placeholder 5"/>
          <p:cNvSpPr>
            <a:spLocks noGrp="1"/>
          </p:cNvSpPr>
          <p:nvPr>
            <p:ph type="ftr" sz="quarter" idx="11"/>
          </p:nvPr>
        </p:nvSpPr>
        <p:spPr/>
        <p:txBody>
          <a:bodyPr/>
          <a:lstStyle/>
          <a:p>
            <a:r>
              <a:rPr lang="fi-FI" smtClean="0"/>
              <a:t>Ari Laitala ERES 2012</a:t>
            </a:r>
            <a:endParaRPr lang="fi-FI"/>
          </a:p>
        </p:txBody>
      </p:sp>
    </p:spTree>
    <p:extLst>
      <p:ext uri="{BB962C8B-B14F-4D97-AF65-F5344CB8AC3E}">
        <p14:creationId xmlns:p14="http://schemas.microsoft.com/office/powerpoint/2010/main" val="1074324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22313" y="3849067"/>
            <a:ext cx="7772400" cy="1362075"/>
          </a:xfrm>
        </p:spPr>
        <p:txBody>
          <a:bodyPr>
            <a:normAutofit fontScale="90000"/>
          </a:bodyPr>
          <a:lstStyle/>
          <a:p>
            <a:r>
              <a:rPr lang="en-US" smtClean="0"/>
              <a:t>MBCx</a:t>
            </a:r>
            <a:r>
              <a:rPr lang="en-US"/>
              <a:t> </a:t>
            </a:r>
            <a:r>
              <a:rPr lang="en-US" smtClean="0"/>
              <a:t>as an innovation</a:t>
            </a:r>
            <a:r>
              <a:rPr lang="en-US"/>
              <a:t/>
            </a:r>
            <a:br>
              <a:rPr lang="en-US"/>
            </a:br>
            <a:r>
              <a:rPr lang="en-US" sz="2700" smtClean="0"/>
              <a:t>- relative advantage</a:t>
            </a:r>
            <a:br>
              <a:rPr lang="en-US" sz="2700" smtClean="0"/>
            </a:br>
            <a:r>
              <a:rPr lang="en-US" sz="2700" smtClean="0"/>
              <a:t>- compatibility &amp; complexity</a:t>
            </a:r>
            <a:br>
              <a:rPr lang="en-US" sz="2700" smtClean="0"/>
            </a:br>
            <a:r>
              <a:rPr lang="en-US" sz="2700" smtClean="0"/>
              <a:t>- trialability &amp; observability</a:t>
            </a:r>
            <a:br>
              <a:rPr lang="en-US" sz="2700" smtClean="0"/>
            </a:br>
            <a:r>
              <a:rPr lang="en-US" sz="2700" smtClean="0"/>
              <a:t>- risk</a:t>
            </a:r>
            <a:endParaRPr lang="en-US" sz="2700"/>
          </a:p>
        </p:txBody>
      </p:sp>
      <p:sp>
        <p:nvSpPr>
          <p:cNvPr id="2" name="Text Placeholder 1"/>
          <p:cNvSpPr>
            <a:spLocks noGrp="1"/>
          </p:cNvSpPr>
          <p:nvPr>
            <p:ph type="body" idx="1"/>
          </p:nvPr>
        </p:nvSpPr>
        <p:spPr>
          <a:xfrm>
            <a:off x="722313" y="2348880"/>
            <a:ext cx="7772400" cy="1500187"/>
          </a:xfrm>
        </p:spPr>
        <p:txBody>
          <a:bodyPr>
            <a:normAutofit/>
          </a:bodyPr>
          <a:lstStyle/>
          <a:p>
            <a:r>
              <a:rPr lang="en-US" sz="2400" smtClean="0"/>
              <a:t>Empirical results I</a:t>
            </a:r>
            <a:endParaRPr lang="en-US" sz="2400"/>
          </a:p>
        </p:txBody>
      </p:sp>
      <p:sp>
        <p:nvSpPr>
          <p:cNvPr id="4" name="Date Placeholder 3"/>
          <p:cNvSpPr>
            <a:spLocks noGrp="1"/>
          </p:cNvSpPr>
          <p:nvPr>
            <p:ph type="dt" sz="half" idx="10"/>
          </p:nvPr>
        </p:nvSpPr>
        <p:spPr/>
        <p:txBody>
          <a:bodyPr/>
          <a:lstStyle/>
          <a:p>
            <a:r>
              <a:rPr lang="fi-FI" smtClean="0"/>
              <a:t>15.6.2012</a:t>
            </a:r>
            <a:endParaRPr lang="en-US"/>
          </a:p>
        </p:txBody>
      </p:sp>
      <p:sp>
        <p:nvSpPr>
          <p:cNvPr id="8" name="Footer Placeholder 7"/>
          <p:cNvSpPr>
            <a:spLocks noGrp="1"/>
          </p:cNvSpPr>
          <p:nvPr>
            <p:ph type="ftr" sz="quarter" idx="11"/>
          </p:nvPr>
        </p:nvSpPr>
        <p:spPr/>
        <p:txBody>
          <a:bodyPr/>
          <a:lstStyle/>
          <a:p>
            <a:r>
              <a:rPr lang="en-US" smtClean="0"/>
              <a:t>Ari Laitala ERES 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10</a:t>
            </a:fld>
            <a:endParaRPr lang="en-US"/>
          </a:p>
        </p:txBody>
      </p:sp>
    </p:spTree>
    <p:extLst>
      <p:ext uri="{BB962C8B-B14F-4D97-AF65-F5344CB8AC3E}">
        <p14:creationId xmlns:p14="http://schemas.microsoft.com/office/powerpoint/2010/main" val="3425743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800" dirty="0"/>
              <a:t>Productivity of the users of the building will increase due to better indoor climate </a:t>
            </a:r>
            <a:r>
              <a:rPr lang="en-US" sz="2800" dirty="0" smtClean="0"/>
              <a:t>conditions</a:t>
            </a:r>
            <a:endParaRPr lang="fi-FI" sz="2800" dirty="0"/>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11</a:t>
            </a:fld>
            <a:endParaRPr lang="fi-FI" dirty="0"/>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Characteristics of an innovation: RELATIVE ADVANTAGE</a:t>
            </a:r>
            <a:endParaRPr lang="fi-FI" sz="2400" dirty="0"/>
          </a:p>
        </p:txBody>
      </p:sp>
      <p:graphicFrame>
        <p:nvGraphicFramePr>
          <p:cNvPr id="7" name="Chart 6"/>
          <p:cNvGraphicFramePr>
            <a:graphicFrameLocks/>
          </p:cNvGraphicFramePr>
          <p:nvPr>
            <p:extLst>
              <p:ext uri="{D42A27DB-BD31-4B8C-83A1-F6EECF244321}">
                <p14:modId xmlns:p14="http://schemas.microsoft.com/office/powerpoint/2010/main" val="1998701292"/>
              </p:ext>
            </p:extLst>
          </p:nvPr>
        </p:nvGraphicFramePr>
        <p:xfrm>
          <a:off x="0" y="1995237"/>
          <a:ext cx="4283968" cy="38820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31291479"/>
              </p:ext>
            </p:extLst>
          </p:nvPr>
        </p:nvGraphicFramePr>
        <p:xfrm>
          <a:off x="4860032" y="2132856"/>
          <a:ext cx="4283968" cy="3312368"/>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323528" y="5877272"/>
            <a:ext cx="8568952" cy="369332"/>
          </a:xfrm>
          <a:prstGeom prst="rect">
            <a:avLst/>
          </a:prstGeom>
          <a:noFill/>
        </p:spPr>
        <p:txBody>
          <a:bodyPr wrap="square" rtlCol="0">
            <a:spAutoFit/>
          </a:bodyPr>
          <a:lstStyle/>
          <a:p>
            <a:r>
              <a:rPr lang="en-US" dirty="0" smtClean="0"/>
              <a:t>Not likely=0</a:t>
            </a:r>
            <a:r>
              <a:rPr lang="en-US" dirty="0"/>
              <a:t>	</a:t>
            </a:r>
            <a:r>
              <a:rPr lang="en-US" dirty="0" smtClean="0"/>
              <a:t>Somewhat likely=0,33	Rather likely=0,67	          Very likely=1,00</a:t>
            </a:r>
          </a:p>
        </p:txBody>
      </p:sp>
      <p:sp>
        <p:nvSpPr>
          <p:cNvPr id="9" name="TextBox 8"/>
          <p:cNvSpPr txBox="1"/>
          <p:nvPr/>
        </p:nvSpPr>
        <p:spPr>
          <a:xfrm>
            <a:off x="5076056" y="1772816"/>
            <a:ext cx="1404156" cy="369332"/>
          </a:xfrm>
          <a:prstGeom prst="rect">
            <a:avLst/>
          </a:prstGeom>
          <a:noFill/>
        </p:spPr>
        <p:txBody>
          <a:bodyPr wrap="square" rtlCol="0">
            <a:spAutoFit/>
          </a:bodyPr>
          <a:lstStyle/>
          <a:p>
            <a:r>
              <a:rPr lang="fi-FI" dirty="0" smtClean="0"/>
              <a:t>AGREEMENT</a:t>
            </a:r>
            <a:endParaRPr lang="fi-FI" dirty="0"/>
          </a:p>
        </p:txBody>
      </p:sp>
      <p:sp>
        <p:nvSpPr>
          <p:cNvPr id="11" name="TextBox 10"/>
          <p:cNvSpPr txBox="1"/>
          <p:nvPr/>
        </p:nvSpPr>
        <p:spPr>
          <a:xfrm>
            <a:off x="5220072" y="5445224"/>
            <a:ext cx="1755812" cy="369332"/>
          </a:xfrm>
          <a:prstGeom prst="rect">
            <a:avLst/>
          </a:prstGeom>
          <a:noFill/>
        </p:spPr>
        <p:txBody>
          <a:bodyPr wrap="square" rtlCol="0">
            <a:spAutoFit/>
          </a:bodyPr>
          <a:lstStyle/>
          <a:p>
            <a:r>
              <a:rPr lang="fi-FI" dirty="0" smtClean="0"/>
              <a:t>DISAGREEMENT</a:t>
            </a:r>
            <a:endParaRPr lang="fi-FI" dirty="0"/>
          </a:p>
        </p:txBody>
      </p:sp>
      <p:sp>
        <p:nvSpPr>
          <p:cNvPr id="12" name="TextBox 11"/>
          <p:cNvSpPr txBox="1"/>
          <p:nvPr/>
        </p:nvSpPr>
        <p:spPr>
          <a:xfrm>
            <a:off x="8172400" y="4885792"/>
            <a:ext cx="877906" cy="369332"/>
          </a:xfrm>
          <a:prstGeom prst="rect">
            <a:avLst/>
          </a:prstGeom>
          <a:noFill/>
        </p:spPr>
        <p:txBody>
          <a:bodyPr wrap="square" rtlCol="0">
            <a:spAutoFit/>
          </a:bodyPr>
          <a:lstStyle/>
          <a:p>
            <a:r>
              <a:rPr lang="fi-FI" dirty="0" smtClean="0"/>
              <a:t>ST.DEV</a:t>
            </a:r>
            <a:endParaRPr lang="fi-FI" dirty="0"/>
          </a:p>
        </p:txBody>
      </p:sp>
    </p:spTree>
    <p:extLst>
      <p:ext uri="{BB962C8B-B14F-4D97-AF65-F5344CB8AC3E}">
        <p14:creationId xmlns:p14="http://schemas.microsoft.com/office/powerpoint/2010/main" val="704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 presetClass="entr" presetSubtype="0" fill="hold" grpId="0" nodeType="afterEffect">
                                  <p:stCondLst>
                                    <p:cond delay="2000"/>
                                  </p:stCondLst>
                                  <p:childTnLst>
                                    <p:set>
                                      <p:cBhvr>
                                        <p:cTn id="17" dur="1" fill="hold">
                                          <p:stCondLst>
                                            <p:cond delay="0"/>
                                          </p:stCondLst>
                                        </p:cTn>
                                        <p:tgtEl>
                                          <p:spTgt spid="9"/>
                                        </p:tgtEl>
                                        <p:attrNameLst>
                                          <p:attrName>style.visibility</p:attrName>
                                        </p:attrNameLst>
                                      </p:cBhvr>
                                      <p:to>
                                        <p:strVal val="visible"/>
                                      </p:to>
                                    </p:set>
                                  </p:childTnLst>
                                </p:cTn>
                              </p:par>
                            </p:childTnLst>
                          </p:cTn>
                        </p:par>
                        <p:par>
                          <p:cTn id="18" fill="hold">
                            <p:stCondLst>
                              <p:cond delay="2500"/>
                            </p:stCondLst>
                            <p:childTnLst>
                              <p:par>
                                <p:cTn id="19" presetID="1" presetClass="entr" presetSubtype="0" fill="hold" grpId="0" nodeType="afterEffect">
                                  <p:stCondLst>
                                    <p:cond delay="200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4500"/>
                            </p:stCondLst>
                            <p:childTnLst>
                              <p:par>
                                <p:cTn id="22" presetID="1" presetClass="entr" presetSubtype="0" fill="hold" grpId="0" nodeType="afterEffect">
                                  <p:stCondLst>
                                    <p:cond delay="200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10" grpId="0"/>
      <p:bldP spid="9"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800" dirty="0"/>
              <a:t>How likely it is that energy costs of the building will clearly decrease by using </a:t>
            </a:r>
            <a:r>
              <a:rPr lang="en-US" sz="2800" dirty="0" err="1" smtClean="0"/>
              <a:t>MBCx</a:t>
            </a:r>
            <a:r>
              <a:rPr lang="en-US" sz="2000" dirty="0" smtClean="0">
                <a:solidFill>
                  <a:schemeClr val="accent1"/>
                </a:solidFill>
              </a:rPr>
              <a:t/>
            </a:r>
            <a:br>
              <a:rPr lang="en-US" sz="2000" dirty="0" smtClean="0">
                <a:solidFill>
                  <a:schemeClr val="accent1"/>
                </a:solidFill>
              </a:rPr>
            </a:br>
            <a:endParaRPr lang="fi-FI" sz="2000" dirty="0">
              <a:solidFill>
                <a:schemeClr val="accent1"/>
              </a:solidFill>
            </a:endParaRPr>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12</a:t>
            </a:fld>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Characteristics of an innovation: RELATIVE ADVANTAGE</a:t>
            </a:r>
            <a:endParaRPr lang="fi-FI" sz="2400" dirty="0"/>
          </a:p>
        </p:txBody>
      </p:sp>
      <p:graphicFrame>
        <p:nvGraphicFramePr>
          <p:cNvPr id="7" name="Chart 6"/>
          <p:cNvGraphicFramePr>
            <a:graphicFrameLocks/>
          </p:cNvGraphicFramePr>
          <p:nvPr>
            <p:extLst>
              <p:ext uri="{D42A27DB-BD31-4B8C-83A1-F6EECF244321}">
                <p14:modId xmlns:p14="http://schemas.microsoft.com/office/powerpoint/2010/main" val="3338754634"/>
              </p:ext>
            </p:extLst>
          </p:nvPr>
        </p:nvGraphicFramePr>
        <p:xfrm>
          <a:off x="0" y="2276872"/>
          <a:ext cx="4355976"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1012931925"/>
              </p:ext>
            </p:extLst>
          </p:nvPr>
        </p:nvGraphicFramePr>
        <p:xfrm>
          <a:off x="4716558" y="2276872"/>
          <a:ext cx="4427442" cy="30243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40185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400" dirty="0"/>
              <a:t>There are already solutions in the market, which have same functionalities and enable same benefits than </a:t>
            </a:r>
            <a:r>
              <a:rPr lang="en-US" sz="2400" dirty="0" err="1"/>
              <a:t>MBCx</a:t>
            </a:r>
            <a:endParaRPr lang="fi-FI" sz="2400" dirty="0"/>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13</a:t>
            </a:fld>
            <a:endParaRPr lang="fi-FI"/>
          </a:p>
        </p:txBody>
      </p:sp>
      <p:graphicFrame>
        <p:nvGraphicFramePr>
          <p:cNvPr id="6" name="Chart 5"/>
          <p:cNvGraphicFramePr>
            <a:graphicFrameLocks/>
          </p:cNvGraphicFramePr>
          <p:nvPr>
            <p:extLst>
              <p:ext uri="{D42A27DB-BD31-4B8C-83A1-F6EECF244321}">
                <p14:modId xmlns:p14="http://schemas.microsoft.com/office/powerpoint/2010/main" val="3449843646"/>
              </p:ext>
            </p:extLst>
          </p:nvPr>
        </p:nvGraphicFramePr>
        <p:xfrm>
          <a:off x="-108520" y="2132856"/>
          <a:ext cx="4536504" cy="33843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133453521"/>
              </p:ext>
            </p:extLst>
          </p:nvPr>
        </p:nvGraphicFramePr>
        <p:xfrm>
          <a:off x="5012567" y="2132856"/>
          <a:ext cx="4104456"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1"/>
          </p:nvPr>
        </p:nvSpPr>
        <p:spPr/>
        <p:txBody>
          <a:bodyPr/>
          <a:lstStyle/>
          <a:p>
            <a:r>
              <a:rPr lang="fi-FI" smtClean="0"/>
              <a:t>Ari Laitala ERES 2012</a:t>
            </a:r>
            <a:endParaRPr lang="fi-FI" dirty="0"/>
          </a:p>
        </p:txBody>
      </p:sp>
      <p:sp>
        <p:nvSpPr>
          <p:cNvPr id="9"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Characteristics of an innovation: COMPATIBILITY&amp;COMPLEXITY</a:t>
            </a:r>
            <a:endParaRPr lang="fi-FI" sz="2400" dirty="0"/>
          </a:p>
        </p:txBody>
      </p:sp>
      <p:sp>
        <p:nvSpPr>
          <p:cNvPr id="12" name="TextBox 11"/>
          <p:cNvSpPr txBox="1"/>
          <p:nvPr/>
        </p:nvSpPr>
        <p:spPr>
          <a:xfrm>
            <a:off x="179512" y="5661248"/>
            <a:ext cx="8506746" cy="646331"/>
          </a:xfrm>
          <a:prstGeom prst="rect">
            <a:avLst/>
          </a:prstGeom>
          <a:noFill/>
        </p:spPr>
        <p:txBody>
          <a:bodyPr wrap="square" rtlCol="0">
            <a:spAutoFit/>
          </a:bodyPr>
          <a:lstStyle/>
          <a:p>
            <a:r>
              <a:rPr lang="en-US" dirty="0" smtClean="0"/>
              <a:t>I totally disagree = -1	I mostly disagree = -0,67	       I slightly disagree = -0,33</a:t>
            </a:r>
          </a:p>
          <a:p>
            <a:r>
              <a:rPr lang="en-US" dirty="0" smtClean="0"/>
              <a:t>I totally agree = 1		I mostly agree = 0,67	       I slightly agree = 0,33</a:t>
            </a:r>
            <a:endParaRPr lang="en-US" dirty="0"/>
          </a:p>
        </p:txBody>
      </p:sp>
      <p:sp>
        <p:nvSpPr>
          <p:cNvPr id="13" name="TextBox 12"/>
          <p:cNvSpPr txBox="1"/>
          <p:nvPr/>
        </p:nvSpPr>
        <p:spPr>
          <a:xfrm>
            <a:off x="5076056" y="1844824"/>
            <a:ext cx="1404156" cy="369332"/>
          </a:xfrm>
          <a:prstGeom prst="rect">
            <a:avLst/>
          </a:prstGeom>
          <a:noFill/>
        </p:spPr>
        <p:txBody>
          <a:bodyPr wrap="square" rtlCol="0">
            <a:spAutoFit/>
          </a:bodyPr>
          <a:lstStyle/>
          <a:p>
            <a:r>
              <a:rPr lang="fi-FI" dirty="0" smtClean="0"/>
              <a:t>AGREEMENT</a:t>
            </a:r>
            <a:endParaRPr lang="fi-FI" dirty="0"/>
          </a:p>
        </p:txBody>
      </p:sp>
      <p:sp>
        <p:nvSpPr>
          <p:cNvPr id="14" name="TextBox 13"/>
          <p:cNvSpPr txBox="1"/>
          <p:nvPr/>
        </p:nvSpPr>
        <p:spPr>
          <a:xfrm>
            <a:off x="7870558" y="3563724"/>
            <a:ext cx="877906" cy="369332"/>
          </a:xfrm>
          <a:prstGeom prst="rect">
            <a:avLst/>
          </a:prstGeom>
          <a:noFill/>
        </p:spPr>
        <p:txBody>
          <a:bodyPr wrap="square" rtlCol="0">
            <a:spAutoFit/>
          </a:bodyPr>
          <a:lstStyle/>
          <a:p>
            <a:r>
              <a:rPr lang="fi-FI" dirty="0" smtClean="0"/>
              <a:t>ST.DEV</a:t>
            </a:r>
            <a:endParaRPr lang="fi-FI" dirty="0"/>
          </a:p>
        </p:txBody>
      </p:sp>
      <p:sp>
        <p:nvSpPr>
          <p:cNvPr id="15" name="TextBox 14"/>
          <p:cNvSpPr txBox="1"/>
          <p:nvPr/>
        </p:nvSpPr>
        <p:spPr>
          <a:xfrm>
            <a:off x="5076056" y="5291916"/>
            <a:ext cx="1755812" cy="369332"/>
          </a:xfrm>
          <a:prstGeom prst="rect">
            <a:avLst/>
          </a:prstGeom>
          <a:noFill/>
        </p:spPr>
        <p:txBody>
          <a:bodyPr wrap="square" rtlCol="0">
            <a:spAutoFit/>
          </a:bodyPr>
          <a:lstStyle/>
          <a:p>
            <a:r>
              <a:rPr lang="fi-FI" dirty="0" smtClean="0"/>
              <a:t>DISAGREEMENT</a:t>
            </a:r>
            <a:endParaRPr lang="fi-FI" dirty="0"/>
          </a:p>
        </p:txBody>
      </p:sp>
    </p:spTree>
    <p:extLst>
      <p:ext uri="{BB962C8B-B14F-4D97-AF65-F5344CB8AC3E}">
        <p14:creationId xmlns:p14="http://schemas.microsoft.com/office/powerpoint/2010/main" val="27657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 presetClass="entr" presetSubtype="0" fill="hold" grpId="0" nodeType="afterEffect">
                                  <p:stCondLst>
                                    <p:cond delay="2000"/>
                                  </p:stCondLst>
                                  <p:childTnLst>
                                    <p:set>
                                      <p:cBhvr>
                                        <p:cTn id="12" dur="1" fill="hold">
                                          <p:stCondLst>
                                            <p:cond delay="0"/>
                                          </p:stCondLst>
                                        </p:cTn>
                                        <p:tgtEl>
                                          <p:spTgt spid="13"/>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2000"/>
                                  </p:stCondLst>
                                  <p:childTnLst>
                                    <p:set>
                                      <p:cBhvr>
                                        <p:cTn id="15" dur="1" fill="hold">
                                          <p:stCondLst>
                                            <p:cond delay="0"/>
                                          </p:stCondLst>
                                        </p:cTn>
                                        <p:tgtEl>
                                          <p:spTgt spid="14"/>
                                        </p:tgtEl>
                                        <p:attrNameLst>
                                          <p:attrName>style.visibility</p:attrName>
                                        </p:attrNameLst>
                                      </p:cBhvr>
                                      <p:to>
                                        <p:strVal val="visible"/>
                                      </p:to>
                                    </p:set>
                                  </p:childTnLst>
                                </p:cTn>
                              </p:par>
                            </p:childTnLst>
                          </p:cTn>
                        </p:par>
                        <p:par>
                          <p:cTn id="16" fill="hold">
                            <p:stCondLst>
                              <p:cond delay="5000"/>
                            </p:stCondLst>
                            <p:childTnLst>
                              <p:par>
                                <p:cTn id="17" presetID="1" presetClass="entr" presetSubtype="0" fill="hold" grpId="0" nodeType="afterEffect">
                                  <p:stCondLst>
                                    <p:cond delay="200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000" dirty="0" err="1">
                <a:solidFill>
                  <a:schemeClr val="accent1"/>
                </a:solidFill>
              </a:rPr>
              <a:t>MBCx</a:t>
            </a:r>
            <a:r>
              <a:rPr lang="en-US" sz="2000" dirty="0">
                <a:solidFill>
                  <a:schemeClr val="accent1"/>
                </a:solidFill>
              </a:rPr>
              <a:t> is hard to sell as one entity, as a complete investment. It should be sold phased, one part at a </a:t>
            </a:r>
            <a:r>
              <a:rPr lang="en-US" sz="2000" dirty="0" smtClean="0">
                <a:solidFill>
                  <a:schemeClr val="accent1"/>
                </a:solidFill>
              </a:rPr>
              <a:t>time</a:t>
            </a:r>
            <a:r>
              <a:rPr lang="en-US" sz="2000" dirty="0">
                <a:solidFill>
                  <a:schemeClr val="accent1"/>
                </a:solidFill>
              </a:rPr>
              <a:t/>
            </a:r>
            <a:br>
              <a:rPr lang="en-US" sz="2000" dirty="0">
                <a:solidFill>
                  <a:schemeClr val="accent1"/>
                </a:solidFill>
              </a:rPr>
            </a:br>
            <a:r>
              <a:rPr lang="en-US" sz="2000" dirty="0" err="1">
                <a:solidFill>
                  <a:schemeClr val="accent2"/>
                </a:solidFill>
              </a:rPr>
              <a:t>MBCx</a:t>
            </a:r>
            <a:r>
              <a:rPr lang="en-US" sz="2000" dirty="0">
                <a:solidFill>
                  <a:schemeClr val="accent2"/>
                </a:solidFill>
              </a:rPr>
              <a:t> is hard to buy as one entity, as a complete investment. It should be bought phased, one part at a </a:t>
            </a:r>
            <a:r>
              <a:rPr lang="en-US" sz="2000" dirty="0" smtClean="0">
                <a:solidFill>
                  <a:schemeClr val="accent2"/>
                </a:solidFill>
              </a:rPr>
              <a:t>time</a:t>
            </a:r>
            <a:endParaRPr lang="fi-FI" sz="2000" dirty="0">
              <a:solidFill>
                <a:schemeClr val="accent2"/>
              </a:solidFill>
            </a:endParaRPr>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14</a:t>
            </a:fld>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Characteristics of an innovation: TRIALABILITY &amp; OBSERVABILITY</a:t>
            </a:r>
            <a:endParaRPr lang="fi-FI" sz="2400" dirty="0"/>
          </a:p>
        </p:txBody>
      </p:sp>
      <p:graphicFrame>
        <p:nvGraphicFramePr>
          <p:cNvPr id="7" name="Chart 6"/>
          <p:cNvGraphicFramePr>
            <a:graphicFrameLocks/>
          </p:cNvGraphicFramePr>
          <p:nvPr>
            <p:extLst>
              <p:ext uri="{D42A27DB-BD31-4B8C-83A1-F6EECF244321}">
                <p14:modId xmlns:p14="http://schemas.microsoft.com/office/powerpoint/2010/main" val="948581669"/>
              </p:ext>
            </p:extLst>
          </p:nvPr>
        </p:nvGraphicFramePr>
        <p:xfrm>
          <a:off x="4932040" y="1988840"/>
          <a:ext cx="4203509" cy="3963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932393243"/>
              </p:ext>
            </p:extLst>
          </p:nvPr>
        </p:nvGraphicFramePr>
        <p:xfrm>
          <a:off x="0" y="2060848"/>
          <a:ext cx="4571458" cy="4032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7824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000" dirty="0">
                <a:solidFill>
                  <a:schemeClr val="accent1"/>
                </a:solidFill>
              </a:rPr>
              <a:t>It would be </a:t>
            </a:r>
            <a:r>
              <a:rPr lang="en-US" sz="2000" dirty="0" smtClean="0">
                <a:solidFill>
                  <a:schemeClr val="accent1"/>
                </a:solidFill>
              </a:rPr>
              <a:t>difficult </a:t>
            </a:r>
            <a:r>
              <a:rPr lang="en-US" sz="2000" dirty="0">
                <a:solidFill>
                  <a:schemeClr val="accent1"/>
                </a:solidFill>
              </a:rPr>
              <a:t>for a customer to buy </a:t>
            </a:r>
            <a:r>
              <a:rPr lang="en-US" sz="2000" dirty="0" err="1">
                <a:solidFill>
                  <a:schemeClr val="accent1"/>
                </a:solidFill>
              </a:rPr>
              <a:t>MBCx</a:t>
            </a:r>
            <a:r>
              <a:rPr lang="en-US" sz="2000" dirty="0">
                <a:solidFill>
                  <a:schemeClr val="accent1"/>
                </a:solidFill>
              </a:rPr>
              <a:t> services without competitive bidding and comparing offers</a:t>
            </a:r>
            <a:br>
              <a:rPr lang="en-US" sz="2000" dirty="0">
                <a:solidFill>
                  <a:schemeClr val="accent1"/>
                </a:solidFill>
              </a:rPr>
            </a:br>
            <a:r>
              <a:rPr lang="en-US" sz="2000" dirty="0">
                <a:solidFill>
                  <a:schemeClr val="accent2"/>
                </a:solidFill>
              </a:rPr>
              <a:t>It would be hard to us to make an investment decision without comparing several competing </a:t>
            </a:r>
            <a:r>
              <a:rPr lang="en-US" sz="2000" dirty="0" smtClean="0">
                <a:solidFill>
                  <a:schemeClr val="accent2"/>
                </a:solidFill>
              </a:rPr>
              <a:t>offers</a:t>
            </a:r>
            <a:endParaRPr lang="fi-FI" sz="2000" dirty="0">
              <a:solidFill>
                <a:schemeClr val="accent2"/>
              </a:solidFill>
            </a:endParaRPr>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15</a:t>
            </a:fld>
            <a:endParaRPr lang="fi-FI" dirty="0"/>
          </a:p>
        </p:txBody>
      </p:sp>
      <p:graphicFrame>
        <p:nvGraphicFramePr>
          <p:cNvPr id="5" name="Chart 4"/>
          <p:cNvGraphicFramePr>
            <a:graphicFrameLocks/>
          </p:cNvGraphicFramePr>
          <p:nvPr>
            <p:extLst>
              <p:ext uri="{D42A27DB-BD31-4B8C-83A1-F6EECF244321}">
                <p14:modId xmlns:p14="http://schemas.microsoft.com/office/powerpoint/2010/main" val="975642723"/>
              </p:ext>
            </p:extLst>
          </p:nvPr>
        </p:nvGraphicFramePr>
        <p:xfrm>
          <a:off x="5272" y="1988840"/>
          <a:ext cx="4314699" cy="40324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467271392"/>
              </p:ext>
            </p:extLst>
          </p:nvPr>
        </p:nvGraphicFramePr>
        <p:xfrm>
          <a:off x="5255568" y="2132856"/>
          <a:ext cx="3888432" cy="360040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1"/>
          </p:nvPr>
        </p:nvSpPr>
        <p:spPr/>
        <p:txBody>
          <a:bodyPr/>
          <a:lstStyle/>
          <a:p>
            <a:r>
              <a:rPr lang="fi-FI" smtClean="0"/>
              <a:t>Ari Laitala ERES 2012</a:t>
            </a:r>
            <a:endParaRPr lang="fi-FI"/>
          </a:p>
        </p:txBody>
      </p:sp>
      <p:sp>
        <p:nvSpPr>
          <p:cNvPr id="9"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Characteristics of an innovation: RISK</a:t>
            </a:r>
            <a:endParaRPr lang="fi-FI" sz="2400" dirty="0"/>
          </a:p>
        </p:txBody>
      </p:sp>
    </p:spTree>
    <p:extLst>
      <p:ext uri="{BB962C8B-B14F-4D97-AF65-F5344CB8AC3E}">
        <p14:creationId xmlns:p14="http://schemas.microsoft.com/office/powerpoint/2010/main" val="347260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22313" y="3849067"/>
            <a:ext cx="7772400" cy="1362075"/>
          </a:xfrm>
        </p:spPr>
        <p:txBody>
          <a:bodyPr>
            <a:normAutofit fontScale="90000"/>
          </a:bodyPr>
          <a:lstStyle/>
          <a:p>
            <a:r>
              <a:rPr lang="en-US"/>
              <a:t>Communication</a:t>
            </a:r>
            <a:br>
              <a:rPr lang="en-US"/>
            </a:br>
            <a:r>
              <a:rPr lang="en-US" sz="2700" smtClean="0"/>
              <a:t>- Interpersonal</a:t>
            </a:r>
            <a:br>
              <a:rPr lang="en-US" sz="2700" smtClean="0"/>
            </a:br>
            <a:r>
              <a:rPr lang="en-US" sz="2700" smtClean="0"/>
              <a:t>- Mass media</a:t>
            </a:r>
            <a:endParaRPr lang="en-US" sz="2700"/>
          </a:p>
        </p:txBody>
      </p:sp>
      <p:sp>
        <p:nvSpPr>
          <p:cNvPr id="2" name="Text Placeholder 1"/>
          <p:cNvSpPr>
            <a:spLocks noGrp="1"/>
          </p:cNvSpPr>
          <p:nvPr>
            <p:ph type="body" idx="1"/>
          </p:nvPr>
        </p:nvSpPr>
        <p:spPr>
          <a:xfrm>
            <a:off x="722313" y="2348880"/>
            <a:ext cx="7772400" cy="1500187"/>
          </a:xfrm>
        </p:spPr>
        <p:txBody>
          <a:bodyPr>
            <a:normAutofit/>
          </a:bodyPr>
          <a:lstStyle/>
          <a:p>
            <a:r>
              <a:rPr lang="en-US" sz="2400" smtClean="0"/>
              <a:t>Empirical results II</a:t>
            </a:r>
            <a:endParaRPr lang="en-US" sz="2400"/>
          </a:p>
        </p:txBody>
      </p:sp>
      <p:sp>
        <p:nvSpPr>
          <p:cNvPr id="4" name="Date Placeholder 3"/>
          <p:cNvSpPr>
            <a:spLocks noGrp="1"/>
          </p:cNvSpPr>
          <p:nvPr>
            <p:ph type="dt" sz="half" idx="10"/>
          </p:nvPr>
        </p:nvSpPr>
        <p:spPr/>
        <p:txBody>
          <a:bodyPr/>
          <a:lstStyle/>
          <a:p>
            <a:r>
              <a:rPr lang="fi-FI" smtClean="0"/>
              <a:t>15.6.2012</a:t>
            </a:r>
            <a:endParaRPr lang="en-US"/>
          </a:p>
        </p:txBody>
      </p:sp>
      <p:sp>
        <p:nvSpPr>
          <p:cNvPr id="8" name="Footer Placeholder 7"/>
          <p:cNvSpPr>
            <a:spLocks noGrp="1"/>
          </p:cNvSpPr>
          <p:nvPr>
            <p:ph type="ftr" sz="quarter" idx="11"/>
          </p:nvPr>
        </p:nvSpPr>
        <p:spPr/>
        <p:txBody>
          <a:bodyPr/>
          <a:lstStyle/>
          <a:p>
            <a:r>
              <a:rPr lang="en-US" smtClean="0"/>
              <a:t>Ari Laitala ERES 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16</a:t>
            </a:fld>
            <a:endParaRPr lang="en-US"/>
          </a:p>
        </p:txBody>
      </p:sp>
    </p:spTree>
    <p:extLst>
      <p:ext uri="{BB962C8B-B14F-4D97-AF65-F5344CB8AC3E}">
        <p14:creationId xmlns:p14="http://schemas.microsoft.com/office/powerpoint/2010/main" val="3682090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3200" dirty="0"/>
              <a:t>Products which increase the energy efficiency are not yet marketed and sold good enough</a:t>
            </a:r>
            <a:endParaRPr lang="en-US" sz="3200" dirty="0" smtClean="0"/>
          </a:p>
        </p:txBody>
      </p:sp>
      <p:sp>
        <p:nvSpPr>
          <p:cNvPr id="4" name="Date Placeholder 3"/>
          <p:cNvSpPr>
            <a:spLocks noGrp="1"/>
          </p:cNvSpPr>
          <p:nvPr>
            <p:ph type="dt" sz="half" idx="10"/>
          </p:nvPr>
        </p:nvSpPr>
        <p:spPr/>
        <p:txBody>
          <a:bodyPr/>
          <a:lstStyle/>
          <a:p>
            <a:r>
              <a:rPr lang="fi-FI" smtClean="0"/>
              <a:t>15.6.2012</a:t>
            </a:r>
            <a:endParaRPr lang="fi-FI"/>
          </a:p>
        </p:txBody>
      </p:sp>
      <p:sp>
        <p:nvSpPr>
          <p:cNvPr id="5" name="Slide Number Placeholder 4"/>
          <p:cNvSpPr>
            <a:spLocks noGrp="1"/>
          </p:cNvSpPr>
          <p:nvPr>
            <p:ph type="sldNum" sz="quarter" idx="12"/>
          </p:nvPr>
        </p:nvSpPr>
        <p:spPr/>
        <p:txBody>
          <a:bodyPr/>
          <a:lstStyle/>
          <a:p>
            <a:fld id="{5879A0C8-7B80-4DAF-90CC-8ADD4CEB1CD1}" type="slidenum">
              <a:rPr lang="fi-FI" smtClean="0"/>
              <a:t>17</a:t>
            </a:fld>
            <a:endParaRPr lang="fi-FI"/>
          </a:p>
        </p:txBody>
      </p:sp>
      <p:graphicFrame>
        <p:nvGraphicFramePr>
          <p:cNvPr id="12" name="Chart 11"/>
          <p:cNvGraphicFramePr>
            <a:graphicFrameLocks/>
          </p:cNvGraphicFramePr>
          <p:nvPr>
            <p:extLst>
              <p:ext uri="{D42A27DB-BD31-4B8C-83A1-F6EECF244321}">
                <p14:modId xmlns:p14="http://schemas.microsoft.com/office/powerpoint/2010/main" val="1569859891"/>
              </p:ext>
            </p:extLst>
          </p:nvPr>
        </p:nvGraphicFramePr>
        <p:xfrm>
          <a:off x="4860032" y="1916832"/>
          <a:ext cx="4276395" cy="3888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4226807162"/>
              </p:ext>
            </p:extLst>
          </p:nvPr>
        </p:nvGraphicFramePr>
        <p:xfrm>
          <a:off x="0" y="1916832"/>
          <a:ext cx="4214326"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14" name="Footer Placeholder 13"/>
          <p:cNvSpPr>
            <a:spLocks noGrp="1"/>
          </p:cNvSpPr>
          <p:nvPr>
            <p:ph type="ftr" sz="quarter" idx="11"/>
          </p:nvPr>
        </p:nvSpPr>
        <p:spPr/>
        <p:txBody>
          <a:bodyPr/>
          <a:lstStyle/>
          <a:p>
            <a:r>
              <a:rPr lang="fi-FI" smtClean="0"/>
              <a:t>Ari Laitala ERES 2012</a:t>
            </a:r>
            <a:endParaRPr lang="fi-FI"/>
          </a:p>
        </p:txBody>
      </p:sp>
      <p:sp>
        <p:nvSpPr>
          <p:cNvPr id="15"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Communication: INTERPERSONAL</a:t>
            </a:r>
            <a:endParaRPr lang="fi-FI" sz="2400" dirty="0"/>
          </a:p>
        </p:txBody>
      </p:sp>
    </p:spTree>
    <p:extLst>
      <p:ext uri="{BB962C8B-B14F-4D97-AF65-F5344CB8AC3E}">
        <p14:creationId xmlns:p14="http://schemas.microsoft.com/office/powerpoint/2010/main" val="428114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000" dirty="0" err="1">
                <a:solidFill>
                  <a:schemeClr val="accent1"/>
                </a:solidFill>
              </a:rPr>
              <a:t>MBCx</a:t>
            </a:r>
            <a:r>
              <a:rPr lang="en-US" sz="2000" dirty="0">
                <a:solidFill>
                  <a:schemeClr val="accent1"/>
                </a:solidFill>
              </a:rPr>
              <a:t> shouldn´t be marketed using </a:t>
            </a:r>
            <a:r>
              <a:rPr lang="en-US" sz="2000" dirty="0" err="1">
                <a:solidFill>
                  <a:schemeClr val="accent1"/>
                </a:solidFill>
              </a:rPr>
              <a:t>MBCx</a:t>
            </a:r>
            <a:r>
              <a:rPr lang="en-US" sz="2000" dirty="0">
                <a:solidFill>
                  <a:schemeClr val="accent1"/>
                </a:solidFill>
              </a:rPr>
              <a:t>-terminology. Only the original brands should be used and forget the whole </a:t>
            </a:r>
            <a:r>
              <a:rPr lang="en-US" sz="2000" dirty="0" err="1">
                <a:solidFill>
                  <a:schemeClr val="accent1"/>
                </a:solidFill>
              </a:rPr>
              <a:t>MBCx</a:t>
            </a:r>
            <a:r>
              <a:rPr lang="en-US" sz="2000" dirty="0">
                <a:solidFill>
                  <a:schemeClr val="accent1"/>
                </a:solidFill>
              </a:rPr>
              <a:t> </a:t>
            </a:r>
            <a:r>
              <a:rPr lang="en-US" sz="2000" dirty="0" smtClean="0">
                <a:solidFill>
                  <a:schemeClr val="accent1"/>
                </a:solidFill>
              </a:rPr>
              <a:t>terminology</a:t>
            </a:r>
            <a:r>
              <a:rPr lang="en-US" sz="2000" dirty="0"/>
              <a:t/>
            </a:r>
            <a:br>
              <a:rPr lang="en-US" sz="2000" dirty="0"/>
            </a:br>
            <a:r>
              <a:rPr lang="en-US" sz="2000" dirty="0">
                <a:solidFill>
                  <a:schemeClr val="accent2"/>
                </a:solidFill>
              </a:rPr>
              <a:t>MBCX terminology is new and not so well-known. It would be </a:t>
            </a:r>
            <a:r>
              <a:rPr lang="en-US" sz="2000" dirty="0" smtClean="0">
                <a:solidFill>
                  <a:schemeClr val="accent2"/>
                </a:solidFill>
              </a:rPr>
              <a:t>easier </a:t>
            </a:r>
            <a:r>
              <a:rPr lang="en-US" sz="2000" dirty="0">
                <a:solidFill>
                  <a:schemeClr val="accent2"/>
                </a:solidFill>
              </a:rPr>
              <a:t>to buy known </a:t>
            </a:r>
            <a:r>
              <a:rPr lang="en-US" sz="2000" dirty="0" smtClean="0">
                <a:solidFill>
                  <a:schemeClr val="accent2"/>
                </a:solidFill>
              </a:rPr>
              <a:t>brands </a:t>
            </a:r>
            <a:endParaRPr lang="fi-FI" sz="2000" dirty="0">
              <a:solidFill>
                <a:schemeClr val="accent2"/>
              </a:solidFill>
            </a:endParaRPr>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18</a:t>
            </a:fld>
            <a:endParaRPr lang="fi-FI"/>
          </a:p>
        </p:txBody>
      </p:sp>
      <p:graphicFrame>
        <p:nvGraphicFramePr>
          <p:cNvPr id="5" name="Chart 4"/>
          <p:cNvGraphicFramePr>
            <a:graphicFrameLocks/>
          </p:cNvGraphicFramePr>
          <p:nvPr>
            <p:extLst>
              <p:ext uri="{D42A27DB-BD31-4B8C-83A1-F6EECF244321}">
                <p14:modId xmlns:p14="http://schemas.microsoft.com/office/powerpoint/2010/main" val="1337780906"/>
              </p:ext>
            </p:extLst>
          </p:nvPr>
        </p:nvGraphicFramePr>
        <p:xfrm>
          <a:off x="0" y="1916832"/>
          <a:ext cx="4572000" cy="41079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981463175"/>
              </p:ext>
            </p:extLst>
          </p:nvPr>
        </p:nvGraphicFramePr>
        <p:xfrm>
          <a:off x="4716016" y="1916832"/>
          <a:ext cx="4427984" cy="4032448"/>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6"/>
          <p:cNvSpPr>
            <a:spLocks noGrp="1"/>
          </p:cNvSpPr>
          <p:nvPr>
            <p:ph type="ftr" sz="quarter" idx="11"/>
          </p:nvPr>
        </p:nvSpPr>
        <p:spPr/>
        <p:txBody>
          <a:bodyPr/>
          <a:lstStyle/>
          <a:p>
            <a:r>
              <a:rPr lang="fi-FI" smtClean="0"/>
              <a:t>Ari Laitala ERES 2012</a:t>
            </a:r>
            <a:endParaRPr lang="fi-FI"/>
          </a:p>
        </p:txBody>
      </p:sp>
      <p:sp>
        <p:nvSpPr>
          <p:cNvPr id="8"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Communication: Interpersonal</a:t>
            </a:r>
            <a:endParaRPr lang="fi-FI" sz="2400" dirty="0"/>
          </a:p>
        </p:txBody>
      </p:sp>
    </p:spTree>
    <p:extLst>
      <p:ext uri="{BB962C8B-B14F-4D97-AF65-F5344CB8AC3E}">
        <p14:creationId xmlns:p14="http://schemas.microsoft.com/office/powerpoint/2010/main" val="1589518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400" dirty="0"/>
              <a:t>There is still lack of knowledge in the market about the systems like </a:t>
            </a:r>
            <a:r>
              <a:rPr lang="en-US" sz="2400" dirty="0" err="1"/>
              <a:t>MBCx</a:t>
            </a:r>
            <a:r>
              <a:rPr lang="en-US" sz="2400" dirty="0"/>
              <a:t>. It should be first made more known through mass media and maybe through education as </a:t>
            </a:r>
            <a:r>
              <a:rPr lang="en-US" sz="2400" dirty="0" smtClean="0"/>
              <a:t>well</a:t>
            </a:r>
            <a:endParaRPr lang="fi-FI" sz="2400" dirty="0"/>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19</a:t>
            </a:fld>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t>C</a:t>
            </a:r>
            <a:r>
              <a:rPr lang="en-US" sz="2400" dirty="0" smtClean="0"/>
              <a:t>ommunication: MASS MEDIA</a:t>
            </a:r>
            <a:endParaRPr lang="fi-FI" sz="2400" dirty="0"/>
          </a:p>
        </p:txBody>
      </p:sp>
      <p:graphicFrame>
        <p:nvGraphicFramePr>
          <p:cNvPr id="7" name="Chart 6"/>
          <p:cNvGraphicFramePr>
            <a:graphicFrameLocks/>
          </p:cNvGraphicFramePr>
          <p:nvPr>
            <p:extLst>
              <p:ext uri="{D42A27DB-BD31-4B8C-83A1-F6EECF244321}">
                <p14:modId xmlns:p14="http://schemas.microsoft.com/office/powerpoint/2010/main" val="3560717787"/>
              </p:ext>
            </p:extLst>
          </p:nvPr>
        </p:nvGraphicFramePr>
        <p:xfrm>
          <a:off x="0" y="1988841"/>
          <a:ext cx="4462938" cy="39604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1201824753"/>
              </p:ext>
            </p:extLst>
          </p:nvPr>
        </p:nvGraphicFramePr>
        <p:xfrm>
          <a:off x="4787482" y="1916832"/>
          <a:ext cx="4356518"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3740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Content</a:t>
            </a:r>
            <a:endParaRPr lang="en-GB"/>
          </a:p>
        </p:txBody>
      </p:sp>
      <p:sp>
        <p:nvSpPr>
          <p:cNvPr id="3" name="Content Placeholder 2"/>
          <p:cNvSpPr>
            <a:spLocks noGrp="1"/>
          </p:cNvSpPr>
          <p:nvPr>
            <p:ph idx="1"/>
          </p:nvPr>
        </p:nvSpPr>
        <p:spPr/>
        <p:txBody>
          <a:bodyPr>
            <a:normAutofit fontScale="92500" lnSpcReduction="10000"/>
          </a:bodyPr>
          <a:lstStyle/>
          <a:p>
            <a:pPr marL="571500" indent="-571500">
              <a:buFont typeface="+mj-lt"/>
              <a:buAutoNum type="romanUcPeriod"/>
            </a:pPr>
            <a:r>
              <a:rPr lang="en-GB" dirty="0" smtClean="0"/>
              <a:t>What is building commissioning?</a:t>
            </a:r>
          </a:p>
          <a:p>
            <a:pPr marL="571500" indent="-571500">
              <a:buFont typeface="+mj-lt"/>
              <a:buAutoNum type="romanUcPeriod"/>
            </a:pPr>
            <a:r>
              <a:rPr lang="en-GB" dirty="0" smtClean="0"/>
              <a:t>What is diffusion of innovation?</a:t>
            </a:r>
          </a:p>
          <a:p>
            <a:pPr marL="571500" indent="-571500">
              <a:buFont typeface="+mj-lt"/>
              <a:buAutoNum type="romanUcPeriod"/>
            </a:pPr>
            <a:r>
              <a:rPr lang="en-GB" dirty="0" smtClean="0"/>
              <a:t>Research set</a:t>
            </a:r>
          </a:p>
          <a:p>
            <a:pPr marL="571500" indent="-571500">
              <a:buFont typeface="+mj-lt"/>
              <a:buAutoNum type="romanUcPeriod"/>
            </a:pPr>
            <a:r>
              <a:rPr lang="en-GB" dirty="0" smtClean="0"/>
              <a:t>Empirical results</a:t>
            </a:r>
          </a:p>
          <a:p>
            <a:pPr lvl="1"/>
            <a:r>
              <a:rPr lang="en-GB" dirty="0" smtClean="0"/>
              <a:t>Characteristics of an Innovation</a:t>
            </a:r>
          </a:p>
          <a:p>
            <a:pPr lvl="1"/>
            <a:r>
              <a:rPr lang="en-GB" dirty="0" smtClean="0"/>
              <a:t>Communication</a:t>
            </a:r>
          </a:p>
          <a:p>
            <a:pPr lvl="1"/>
            <a:r>
              <a:rPr lang="en-GB" dirty="0" smtClean="0"/>
              <a:t>Social system</a:t>
            </a:r>
          </a:p>
          <a:p>
            <a:pPr lvl="1"/>
            <a:r>
              <a:rPr lang="en-GB" dirty="0" smtClean="0"/>
              <a:t>Timing</a:t>
            </a:r>
          </a:p>
          <a:p>
            <a:pPr marL="571500" indent="-571500">
              <a:buFont typeface="+mj-lt"/>
              <a:buAutoNum type="romanUcPeriod"/>
            </a:pPr>
            <a:r>
              <a:rPr lang="en-GB" dirty="0" smtClean="0"/>
              <a:t>Conclusions</a:t>
            </a:r>
          </a:p>
        </p:txBody>
      </p:sp>
      <p:sp>
        <p:nvSpPr>
          <p:cNvPr id="4" name="Date Placeholder 3"/>
          <p:cNvSpPr>
            <a:spLocks noGrp="1"/>
          </p:cNvSpPr>
          <p:nvPr>
            <p:ph type="dt" sz="half" idx="10"/>
          </p:nvPr>
        </p:nvSpPr>
        <p:spPr/>
        <p:txBody>
          <a:bodyPr/>
          <a:lstStyle/>
          <a:p>
            <a:r>
              <a:rPr lang="fi-FI" smtClean="0"/>
              <a:t>15.6.2012</a:t>
            </a:r>
            <a:endParaRPr lang="en-GB"/>
          </a:p>
        </p:txBody>
      </p:sp>
      <p:sp>
        <p:nvSpPr>
          <p:cNvPr id="5" name="Slide Number Placeholder 4"/>
          <p:cNvSpPr>
            <a:spLocks noGrp="1"/>
          </p:cNvSpPr>
          <p:nvPr>
            <p:ph type="sldNum" sz="quarter" idx="12"/>
          </p:nvPr>
        </p:nvSpPr>
        <p:spPr/>
        <p:txBody>
          <a:bodyPr/>
          <a:lstStyle/>
          <a:p>
            <a:fld id="{5879A0C8-7B80-4DAF-90CC-8ADD4CEB1CD1}" type="slidenum">
              <a:rPr lang="en-GB" smtClean="0"/>
              <a:t>2</a:t>
            </a:fld>
            <a:endParaRPr lang="en-GB"/>
          </a:p>
        </p:txBody>
      </p:sp>
      <p:sp>
        <p:nvSpPr>
          <p:cNvPr id="6" name="Footer Placeholder 5"/>
          <p:cNvSpPr>
            <a:spLocks noGrp="1"/>
          </p:cNvSpPr>
          <p:nvPr>
            <p:ph type="ftr" sz="quarter" idx="11"/>
          </p:nvPr>
        </p:nvSpPr>
        <p:spPr/>
        <p:txBody>
          <a:bodyPr/>
          <a:lstStyle/>
          <a:p>
            <a:r>
              <a:rPr lang="fi-FI" smtClean="0"/>
              <a:t>Ari Laitala ERES 2012</a:t>
            </a:r>
            <a:endParaRPr lang="fi-FI"/>
          </a:p>
        </p:txBody>
      </p:sp>
    </p:spTree>
    <p:extLst>
      <p:ext uri="{BB962C8B-B14F-4D97-AF65-F5344CB8AC3E}">
        <p14:creationId xmlns:p14="http://schemas.microsoft.com/office/powerpoint/2010/main" val="1428803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22313" y="3849067"/>
            <a:ext cx="7772400" cy="1362075"/>
          </a:xfrm>
        </p:spPr>
        <p:txBody>
          <a:bodyPr>
            <a:normAutofit fontScale="90000"/>
          </a:bodyPr>
          <a:lstStyle/>
          <a:p>
            <a:r>
              <a:rPr lang="en-US" smtClean="0"/>
              <a:t>time</a:t>
            </a:r>
            <a:r>
              <a:rPr lang="en-US"/>
              <a:t/>
            </a:r>
            <a:br>
              <a:rPr lang="en-US"/>
            </a:br>
            <a:r>
              <a:rPr lang="en-US" sz="2700" smtClean="0"/>
              <a:t>- decision making process of an customer</a:t>
            </a:r>
            <a:br>
              <a:rPr lang="en-US" sz="2700" smtClean="0"/>
            </a:br>
            <a:r>
              <a:rPr lang="en-US" sz="2700" smtClean="0"/>
              <a:t>- consumer adopter categories</a:t>
            </a:r>
            <a:endParaRPr lang="en-US" sz="2700"/>
          </a:p>
        </p:txBody>
      </p:sp>
      <p:sp>
        <p:nvSpPr>
          <p:cNvPr id="2" name="Text Placeholder 1"/>
          <p:cNvSpPr>
            <a:spLocks noGrp="1"/>
          </p:cNvSpPr>
          <p:nvPr>
            <p:ph type="body" idx="1"/>
          </p:nvPr>
        </p:nvSpPr>
        <p:spPr>
          <a:xfrm>
            <a:off x="722313" y="2348880"/>
            <a:ext cx="7772400" cy="1500187"/>
          </a:xfrm>
        </p:spPr>
        <p:txBody>
          <a:bodyPr>
            <a:normAutofit/>
          </a:bodyPr>
          <a:lstStyle/>
          <a:p>
            <a:r>
              <a:rPr lang="en-US" sz="2400" smtClean="0"/>
              <a:t>Empirical results III</a:t>
            </a:r>
            <a:endParaRPr lang="en-US" sz="2400"/>
          </a:p>
        </p:txBody>
      </p:sp>
      <p:sp>
        <p:nvSpPr>
          <p:cNvPr id="4" name="Date Placeholder 3"/>
          <p:cNvSpPr>
            <a:spLocks noGrp="1"/>
          </p:cNvSpPr>
          <p:nvPr>
            <p:ph type="dt" sz="half" idx="10"/>
          </p:nvPr>
        </p:nvSpPr>
        <p:spPr/>
        <p:txBody>
          <a:bodyPr/>
          <a:lstStyle/>
          <a:p>
            <a:r>
              <a:rPr lang="fi-FI" smtClean="0"/>
              <a:t>15.6.2012</a:t>
            </a:r>
            <a:endParaRPr lang="en-US"/>
          </a:p>
        </p:txBody>
      </p:sp>
      <p:sp>
        <p:nvSpPr>
          <p:cNvPr id="8" name="Footer Placeholder 7"/>
          <p:cNvSpPr>
            <a:spLocks noGrp="1"/>
          </p:cNvSpPr>
          <p:nvPr>
            <p:ph type="ftr" sz="quarter" idx="11"/>
          </p:nvPr>
        </p:nvSpPr>
        <p:spPr/>
        <p:txBody>
          <a:bodyPr/>
          <a:lstStyle/>
          <a:p>
            <a:r>
              <a:rPr lang="en-US" smtClean="0"/>
              <a:t>Ari Laitala ERES 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20</a:t>
            </a:fld>
            <a:endParaRPr lang="en-US"/>
          </a:p>
        </p:txBody>
      </p:sp>
    </p:spTree>
    <p:extLst>
      <p:ext uri="{BB962C8B-B14F-4D97-AF65-F5344CB8AC3E}">
        <p14:creationId xmlns:p14="http://schemas.microsoft.com/office/powerpoint/2010/main" val="38164039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000" dirty="0" smtClean="0">
                <a:solidFill>
                  <a:schemeClr val="accent1"/>
                </a:solidFill>
              </a:rPr>
              <a:t>Marketing and selling </a:t>
            </a:r>
            <a:r>
              <a:rPr lang="en-US" sz="2000" dirty="0" err="1" smtClean="0">
                <a:solidFill>
                  <a:schemeClr val="accent1"/>
                </a:solidFill>
              </a:rPr>
              <a:t>MBCx</a:t>
            </a:r>
            <a:r>
              <a:rPr lang="en-US" sz="2000" dirty="0" smtClean="0">
                <a:solidFill>
                  <a:schemeClr val="accent1"/>
                </a:solidFill>
              </a:rPr>
              <a:t> would be persistent and lengthy. Closing the deal would take 6-12 months</a:t>
            </a:r>
            <a:br>
              <a:rPr lang="en-US" sz="2000" dirty="0" smtClean="0">
                <a:solidFill>
                  <a:schemeClr val="accent1"/>
                </a:solidFill>
              </a:rPr>
            </a:br>
            <a:r>
              <a:rPr lang="en-US" sz="2000" dirty="0" smtClean="0">
                <a:solidFill>
                  <a:schemeClr val="accent2"/>
                </a:solidFill>
              </a:rPr>
              <a:t>Investing in </a:t>
            </a:r>
            <a:r>
              <a:rPr lang="en-US" sz="2000" dirty="0" err="1" smtClean="0">
                <a:solidFill>
                  <a:schemeClr val="accent2"/>
                </a:solidFill>
              </a:rPr>
              <a:t>MBCx</a:t>
            </a:r>
            <a:r>
              <a:rPr lang="en-US" sz="2000" dirty="0" smtClean="0">
                <a:solidFill>
                  <a:schemeClr val="accent2"/>
                </a:solidFill>
              </a:rPr>
              <a:t> would be broad and lengthy process, maybe 6-12 months</a:t>
            </a:r>
            <a:endParaRPr lang="en-US" sz="2000" dirty="0">
              <a:solidFill>
                <a:schemeClr val="accent2"/>
              </a:solidFill>
            </a:endParaRPr>
          </a:p>
        </p:txBody>
      </p:sp>
      <p:sp>
        <p:nvSpPr>
          <p:cNvPr id="3" name="Date Placeholder 2"/>
          <p:cNvSpPr>
            <a:spLocks noGrp="1"/>
          </p:cNvSpPr>
          <p:nvPr>
            <p:ph type="dt" sz="half" idx="10"/>
          </p:nvPr>
        </p:nvSpPr>
        <p:spPr/>
        <p:txBody>
          <a:bodyPr/>
          <a:lstStyle/>
          <a:p>
            <a:r>
              <a:rPr lang="fi-FI" smtClean="0"/>
              <a:t>15.6.2012</a:t>
            </a:r>
            <a:endParaRPr lang="en-US"/>
          </a:p>
        </p:txBody>
      </p:sp>
      <p:sp>
        <p:nvSpPr>
          <p:cNvPr id="4" name="Slide Number Placeholder 3"/>
          <p:cNvSpPr>
            <a:spLocks noGrp="1"/>
          </p:cNvSpPr>
          <p:nvPr>
            <p:ph type="sldNum" sz="quarter" idx="12"/>
          </p:nvPr>
        </p:nvSpPr>
        <p:spPr/>
        <p:txBody>
          <a:bodyPr/>
          <a:lstStyle/>
          <a:p>
            <a:fld id="{5879A0C8-7B80-4DAF-90CC-8ADD4CEB1CD1}" type="slidenum">
              <a:rPr lang="en-US" smtClean="0"/>
              <a:t>21</a:t>
            </a:fld>
            <a:endParaRPr lang="en-US"/>
          </a:p>
        </p:txBody>
      </p:sp>
      <p:sp>
        <p:nvSpPr>
          <p:cNvPr id="5" name="Footer Placeholder 4"/>
          <p:cNvSpPr>
            <a:spLocks noGrp="1"/>
          </p:cNvSpPr>
          <p:nvPr>
            <p:ph type="ftr" sz="quarter" idx="11"/>
          </p:nvPr>
        </p:nvSpPr>
        <p:spPr/>
        <p:txBody>
          <a:bodyPr/>
          <a:lstStyle/>
          <a:p>
            <a:r>
              <a:rPr lang="en-US" smtClean="0"/>
              <a:t>Ari Laitala ERES 2012</a:t>
            </a:r>
            <a:endParaRPr lang="en-US"/>
          </a:p>
        </p:txBody>
      </p:sp>
      <p:sp>
        <p:nvSpPr>
          <p:cNvPr id="6"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smtClean="0"/>
              <a:t>Time: DECISION MAKING PROCESS OF AN CUSTOMER</a:t>
            </a:r>
            <a:endParaRPr lang="en-US" sz="2400"/>
          </a:p>
        </p:txBody>
      </p:sp>
      <p:graphicFrame>
        <p:nvGraphicFramePr>
          <p:cNvPr id="7" name="Chart 6"/>
          <p:cNvGraphicFramePr>
            <a:graphicFrameLocks/>
          </p:cNvGraphicFramePr>
          <p:nvPr>
            <p:extLst>
              <p:ext uri="{D42A27DB-BD31-4B8C-83A1-F6EECF244321}">
                <p14:modId xmlns:p14="http://schemas.microsoft.com/office/powerpoint/2010/main" val="77903034"/>
              </p:ext>
            </p:extLst>
          </p:nvPr>
        </p:nvGraphicFramePr>
        <p:xfrm>
          <a:off x="0" y="2060848"/>
          <a:ext cx="4427984" cy="3960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633621938"/>
              </p:ext>
            </p:extLst>
          </p:nvPr>
        </p:nvGraphicFramePr>
        <p:xfrm>
          <a:off x="4716016" y="2060848"/>
          <a:ext cx="4427984" cy="4032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75801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400" dirty="0"/>
              <a:t>Part of the real estate owners are clearly forerunners and some are not yet at all </a:t>
            </a:r>
            <a:r>
              <a:rPr lang="en-US" sz="2400" dirty="0" smtClean="0"/>
              <a:t>interested </a:t>
            </a:r>
            <a:r>
              <a:rPr lang="en-US" sz="2400" dirty="0"/>
              <a:t>in energy efficiency </a:t>
            </a:r>
            <a:r>
              <a:rPr lang="en-US" sz="2400" dirty="0" smtClean="0"/>
              <a:t>investments</a:t>
            </a:r>
            <a:endParaRPr lang="fi-FI" sz="2400" dirty="0"/>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22</a:t>
            </a:fld>
            <a:endParaRPr lang="fi-FI"/>
          </a:p>
        </p:txBody>
      </p:sp>
      <p:graphicFrame>
        <p:nvGraphicFramePr>
          <p:cNvPr id="6" name="Chart 5"/>
          <p:cNvGraphicFramePr>
            <a:graphicFrameLocks/>
          </p:cNvGraphicFramePr>
          <p:nvPr>
            <p:extLst>
              <p:ext uri="{D42A27DB-BD31-4B8C-83A1-F6EECF244321}">
                <p14:modId xmlns:p14="http://schemas.microsoft.com/office/powerpoint/2010/main" val="1374202222"/>
              </p:ext>
            </p:extLst>
          </p:nvPr>
        </p:nvGraphicFramePr>
        <p:xfrm>
          <a:off x="-37054" y="1916832"/>
          <a:ext cx="4393030" cy="42485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103891202"/>
              </p:ext>
            </p:extLst>
          </p:nvPr>
        </p:nvGraphicFramePr>
        <p:xfrm>
          <a:off x="4788024" y="1988840"/>
          <a:ext cx="4355976" cy="4032448"/>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1"/>
          </p:nvPr>
        </p:nvSpPr>
        <p:spPr/>
        <p:txBody>
          <a:bodyPr/>
          <a:lstStyle/>
          <a:p>
            <a:r>
              <a:rPr lang="fi-FI" smtClean="0"/>
              <a:t>Ari Laitala ERES 2012</a:t>
            </a:r>
            <a:endParaRPr lang="fi-FI"/>
          </a:p>
        </p:txBody>
      </p:sp>
      <p:sp>
        <p:nvSpPr>
          <p:cNvPr id="9"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Time: CONSUMER ADOPTER CATEGORIES</a:t>
            </a:r>
            <a:endParaRPr lang="fi-FI" sz="2400" dirty="0"/>
          </a:p>
        </p:txBody>
      </p:sp>
    </p:spTree>
    <p:extLst>
      <p:ext uri="{BB962C8B-B14F-4D97-AF65-F5344CB8AC3E}">
        <p14:creationId xmlns:p14="http://schemas.microsoft.com/office/powerpoint/2010/main" val="1029513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22313" y="3849067"/>
            <a:ext cx="7772400" cy="1362075"/>
          </a:xfrm>
        </p:spPr>
        <p:txBody>
          <a:bodyPr>
            <a:normAutofit fontScale="90000"/>
          </a:bodyPr>
          <a:lstStyle/>
          <a:p>
            <a:r>
              <a:rPr lang="en-US" dirty="0" smtClean="0"/>
              <a:t>Social system</a:t>
            </a:r>
            <a:r>
              <a:rPr lang="en-US" sz="2700" dirty="0" smtClean="0"/>
              <a:t/>
            </a:r>
            <a:br>
              <a:rPr lang="en-US" sz="2700" dirty="0" smtClean="0"/>
            </a:br>
            <a:r>
              <a:rPr lang="en-US" sz="2700" dirty="0" smtClean="0"/>
              <a:t>- Social system of customers </a:t>
            </a:r>
            <a:br>
              <a:rPr lang="en-US" sz="2700" dirty="0" smtClean="0"/>
            </a:br>
            <a:r>
              <a:rPr lang="en-US" sz="2700" dirty="0" smtClean="0"/>
              <a:t>- (Market area: values, culture, political factors)</a:t>
            </a:r>
            <a:endParaRPr lang="en-US" sz="2700" dirty="0"/>
          </a:p>
        </p:txBody>
      </p:sp>
      <p:sp>
        <p:nvSpPr>
          <p:cNvPr id="2" name="Text Placeholder 1"/>
          <p:cNvSpPr>
            <a:spLocks noGrp="1"/>
          </p:cNvSpPr>
          <p:nvPr>
            <p:ph type="body" idx="1"/>
          </p:nvPr>
        </p:nvSpPr>
        <p:spPr>
          <a:xfrm>
            <a:off x="722313" y="2348880"/>
            <a:ext cx="7772400" cy="1500187"/>
          </a:xfrm>
        </p:spPr>
        <p:txBody>
          <a:bodyPr>
            <a:normAutofit/>
          </a:bodyPr>
          <a:lstStyle/>
          <a:p>
            <a:r>
              <a:rPr lang="en-US" sz="2400" smtClean="0"/>
              <a:t>Empirical results IV</a:t>
            </a:r>
            <a:endParaRPr lang="en-US" sz="2400"/>
          </a:p>
        </p:txBody>
      </p:sp>
      <p:sp>
        <p:nvSpPr>
          <p:cNvPr id="4" name="Date Placeholder 3"/>
          <p:cNvSpPr>
            <a:spLocks noGrp="1"/>
          </p:cNvSpPr>
          <p:nvPr>
            <p:ph type="dt" sz="half" idx="10"/>
          </p:nvPr>
        </p:nvSpPr>
        <p:spPr/>
        <p:txBody>
          <a:bodyPr/>
          <a:lstStyle/>
          <a:p>
            <a:r>
              <a:rPr lang="fi-FI" smtClean="0"/>
              <a:t>15.6.2012</a:t>
            </a:r>
            <a:endParaRPr lang="en-US"/>
          </a:p>
        </p:txBody>
      </p:sp>
      <p:sp>
        <p:nvSpPr>
          <p:cNvPr id="8" name="Footer Placeholder 7"/>
          <p:cNvSpPr>
            <a:spLocks noGrp="1"/>
          </p:cNvSpPr>
          <p:nvPr>
            <p:ph type="ftr" sz="quarter" idx="11"/>
          </p:nvPr>
        </p:nvSpPr>
        <p:spPr/>
        <p:txBody>
          <a:bodyPr/>
          <a:lstStyle/>
          <a:p>
            <a:r>
              <a:rPr lang="en-US" smtClean="0"/>
              <a:t>Ari Laitala ERES 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23</a:t>
            </a:fld>
            <a:endParaRPr lang="en-US"/>
          </a:p>
        </p:txBody>
      </p:sp>
    </p:spTree>
    <p:extLst>
      <p:ext uri="{BB962C8B-B14F-4D97-AF65-F5344CB8AC3E}">
        <p14:creationId xmlns:p14="http://schemas.microsoft.com/office/powerpoint/2010/main" val="4206304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000" dirty="0">
                <a:solidFill>
                  <a:schemeClr val="accent1"/>
                </a:solidFill>
              </a:rPr>
              <a:t>It could be difficult to find and get right people from the customer side to different phases of selling process</a:t>
            </a:r>
            <a:br>
              <a:rPr lang="en-US" sz="2000" dirty="0">
                <a:solidFill>
                  <a:schemeClr val="accent1"/>
                </a:solidFill>
              </a:rPr>
            </a:br>
            <a:r>
              <a:rPr lang="en-US" sz="2000" dirty="0">
                <a:solidFill>
                  <a:schemeClr val="accent2"/>
                </a:solidFill>
              </a:rPr>
              <a:t>It would cause us relatively much troubles to find right people for different phases of </a:t>
            </a:r>
            <a:r>
              <a:rPr lang="en-US" sz="2000" dirty="0" err="1">
                <a:solidFill>
                  <a:schemeClr val="accent2"/>
                </a:solidFill>
              </a:rPr>
              <a:t>MBCx</a:t>
            </a:r>
            <a:r>
              <a:rPr lang="en-US" sz="2000" dirty="0">
                <a:solidFill>
                  <a:schemeClr val="accent2"/>
                </a:solidFill>
              </a:rPr>
              <a:t> </a:t>
            </a:r>
            <a:r>
              <a:rPr lang="en-US" sz="2000" dirty="0" smtClean="0">
                <a:solidFill>
                  <a:schemeClr val="accent2"/>
                </a:solidFill>
              </a:rPr>
              <a:t>purchase</a:t>
            </a:r>
            <a:endParaRPr lang="fi-FI" sz="3200" dirty="0">
              <a:solidFill>
                <a:schemeClr val="accent1"/>
              </a:solidFill>
            </a:endParaRPr>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24</a:t>
            </a:fld>
            <a:endParaRPr lang="fi-FI"/>
          </a:p>
        </p:txBody>
      </p:sp>
      <p:graphicFrame>
        <p:nvGraphicFramePr>
          <p:cNvPr id="5" name="Chart 4"/>
          <p:cNvGraphicFramePr>
            <a:graphicFrameLocks/>
          </p:cNvGraphicFramePr>
          <p:nvPr>
            <p:extLst>
              <p:ext uri="{D42A27DB-BD31-4B8C-83A1-F6EECF244321}">
                <p14:modId xmlns:p14="http://schemas.microsoft.com/office/powerpoint/2010/main" val="82933928"/>
              </p:ext>
            </p:extLst>
          </p:nvPr>
        </p:nvGraphicFramePr>
        <p:xfrm>
          <a:off x="0" y="1988840"/>
          <a:ext cx="4499992" cy="3960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873654684"/>
              </p:ext>
            </p:extLst>
          </p:nvPr>
        </p:nvGraphicFramePr>
        <p:xfrm>
          <a:off x="4835961" y="1988840"/>
          <a:ext cx="4320480"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6"/>
          <p:cNvSpPr>
            <a:spLocks noGrp="1"/>
          </p:cNvSpPr>
          <p:nvPr>
            <p:ph type="ftr" sz="quarter" idx="11"/>
          </p:nvPr>
        </p:nvSpPr>
        <p:spPr/>
        <p:txBody>
          <a:bodyPr/>
          <a:lstStyle/>
          <a:p>
            <a:r>
              <a:rPr lang="fi-FI" smtClean="0"/>
              <a:t>Ari Laitala ERES 2012</a:t>
            </a:r>
            <a:endParaRPr lang="fi-FI"/>
          </a:p>
        </p:txBody>
      </p:sp>
      <p:sp>
        <p:nvSpPr>
          <p:cNvPr id="8"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Social system: INTERNAL </a:t>
            </a:r>
            <a:endParaRPr lang="fi-FI" sz="2400" dirty="0"/>
          </a:p>
        </p:txBody>
      </p:sp>
    </p:spTree>
    <p:extLst>
      <p:ext uri="{BB962C8B-B14F-4D97-AF65-F5344CB8AC3E}">
        <p14:creationId xmlns:p14="http://schemas.microsoft.com/office/powerpoint/2010/main" val="339952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2400" dirty="0">
                <a:solidFill>
                  <a:schemeClr val="tx2"/>
                </a:solidFill>
              </a:rPr>
              <a:t>Customers have </a:t>
            </a:r>
            <a:r>
              <a:rPr lang="en-US" sz="2400" dirty="0" smtClean="0">
                <a:solidFill>
                  <a:schemeClr val="tx2"/>
                </a:solidFill>
              </a:rPr>
              <a:t>difficulties </a:t>
            </a:r>
            <a:r>
              <a:rPr lang="en-US" sz="2400" dirty="0">
                <a:solidFill>
                  <a:schemeClr val="tx2"/>
                </a:solidFill>
              </a:rPr>
              <a:t>to define and describe their needs</a:t>
            </a:r>
            <a:br>
              <a:rPr lang="en-US" sz="2400" dirty="0">
                <a:solidFill>
                  <a:schemeClr val="tx2"/>
                </a:solidFill>
              </a:rPr>
            </a:br>
            <a:r>
              <a:rPr lang="en-US" sz="2400" dirty="0">
                <a:solidFill>
                  <a:schemeClr val="accent2"/>
                </a:solidFill>
              </a:rPr>
              <a:t>It would be challenging for us to define and describe our needs </a:t>
            </a:r>
            <a:r>
              <a:rPr lang="en-US" sz="2400" dirty="0" smtClean="0">
                <a:solidFill>
                  <a:schemeClr val="accent2"/>
                </a:solidFill>
              </a:rPr>
              <a:t>exactly</a:t>
            </a:r>
            <a:endParaRPr lang="fi-FI" sz="2400" dirty="0">
              <a:solidFill>
                <a:schemeClr val="accent2"/>
              </a:solidFill>
            </a:endParaRPr>
          </a:p>
        </p:txBody>
      </p:sp>
      <p:sp>
        <p:nvSpPr>
          <p:cNvPr id="3" name="Date Placeholder 2"/>
          <p:cNvSpPr>
            <a:spLocks noGrp="1"/>
          </p:cNvSpPr>
          <p:nvPr>
            <p:ph type="dt" sz="half" idx="10"/>
          </p:nvPr>
        </p:nvSpPr>
        <p:spPr/>
        <p:txBody>
          <a:bodyPr/>
          <a:lstStyle/>
          <a:p>
            <a:r>
              <a:rPr lang="fi-FI" smtClean="0"/>
              <a:t>15.6.2012</a:t>
            </a:r>
            <a:endParaRPr lang="fi-FI"/>
          </a:p>
        </p:txBody>
      </p:sp>
      <p:sp>
        <p:nvSpPr>
          <p:cNvPr id="4" name="Slide Number Placeholder 3"/>
          <p:cNvSpPr>
            <a:spLocks noGrp="1"/>
          </p:cNvSpPr>
          <p:nvPr>
            <p:ph type="sldNum" sz="quarter" idx="12"/>
          </p:nvPr>
        </p:nvSpPr>
        <p:spPr/>
        <p:txBody>
          <a:bodyPr/>
          <a:lstStyle/>
          <a:p>
            <a:fld id="{5879A0C8-7B80-4DAF-90CC-8ADD4CEB1CD1}" type="slidenum">
              <a:rPr lang="fi-FI" smtClean="0"/>
              <a:t>25</a:t>
            </a:fld>
            <a:endParaRPr lang="fi-FI"/>
          </a:p>
        </p:txBody>
      </p:sp>
      <p:graphicFrame>
        <p:nvGraphicFramePr>
          <p:cNvPr id="5" name="Chart 4"/>
          <p:cNvGraphicFramePr>
            <a:graphicFrameLocks/>
          </p:cNvGraphicFramePr>
          <p:nvPr>
            <p:extLst>
              <p:ext uri="{D42A27DB-BD31-4B8C-83A1-F6EECF244321}">
                <p14:modId xmlns:p14="http://schemas.microsoft.com/office/powerpoint/2010/main" val="1370473819"/>
              </p:ext>
            </p:extLst>
          </p:nvPr>
        </p:nvGraphicFramePr>
        <p:xfrm>
          <a:off x="0" y="1916832"/>
          <a:ext cx="4427984" cy="40324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3061398070"/>
              </p:ext>
            </p:extLst>
          </p:nvPr>
        </p:nvGraphicFramePr>
        <p:xfrm>
          <a:off x="4716016" y="1916832"/>
          <a:ext cx="4427984"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6"/>
          <p:cNvSpPr>
            <a:spLocks noGrp="1"/>
          </p:cNvSpPr>
          <p:nvPr>
            <p:ph type="ftr" sz="quarter" idx="11"/>
          </p:nvPr>
        </p:nvSpPr>
        <p:spPr/>
        <p:txBody>
          <a:bodyPr/>
          <a:lstStyle/>
          <a:p>
            <a:r>
              <a:rPr lang="fi-FI" smtClean="0"/>
              <a:t>Ari Laitala ERES 2012</a:t>
            </a:r>
            <a:endParaRPr lang="fi-FI"/>
          </a:p>
        </p:txBody>
      </p:sp>
      <p:sp>
        <p:nvSpPr>
          <p:cNvPr id="8" name="Title 1"/>
          <p:cNvSpPr txBox="1">
            <a:spLocks/>
          </p:cNvSpPr>
          <p:nvPr/>
        </p:nvSpPr>
        <p:spPr>
          <a:xfrm>
            <a:off x="456658" y="1412776"/>
            <a:ext cx="8229600" cy="360000"/>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Social system: </a:t>
            </a:r>
            <a:r>
              <a:rPr lang="en-US" sz="2400" dirty="0" smtClean="0"/>
              <a:t>INTERNAL</a:t>
            </a:r>
            <a:endParaRPr lang="fi-FI" sz="2400" dirty="0"/>
          </a:p>
        </p:txBody>
      </p:sp>
    </p:spTree>
    <p:extLst>
      <p:ext uri="{BB962C8B-B14F-4D97-AF65-F5344CB8AC3E}">
        <p14:creationId xmlns:p14="http://schemas.microsoft.com/office/powerpoint/2010/main" val="1111434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fi-FI" smtClean="0"/>
              <a:t>15.6.2012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26</a:t>
            </a:fld>
            <a:endParaRPr lang="en-US"/>
          </a:p>
        </p:txBody>
      </p:sp>
      <p:sp>
        <p:nvSpPr>
          <p:cNvPr id="6" name="Footer Placeholder 5"/>
          <p:cNvSpPr>
            <a:spLocks noGrp="1"/>
          </p:cNvSpPr>
          <p:nvPr>
            <p:ph type="ftr" sz="quarter" idx="11"/>
          </p:nvPr>
        </p:nvSpPr>
        <p:spPr/>
        <p:txBody>
          <a:bodyPr/>
          <a:lstStyle/>
          <a:p>
            <a:r>
              <a:rPr lang="en-US" smtClean="0"/>
              <a:t>Ari Laitala ERES 2012</a:t>
            </a: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54255700"/>
              </p:ext>
            </p:extLst>
          </p:nvPr>
        </p:nvGraphicFramePr>
        <p:xfrm>
          <a:off x="323528" y="188640"/>
          <a:ext cx="8352928" cy="6126480"/>
        </p:xfrm>
        <a:graphic>
          <a:graphicData uri="http://schemas.openxmlformats.org/drawingml/2006/table">
            <a:tbl>
              <a:tblPr firstRow="1" bandRow="1">
                <a:tableStyleId>{5C22544A-7EE6-4342-B048-85BDC9FD1C3A}</a:tableStyleId>
              </a:tblPr>
              <a:tblGrid>
                <a:gridCol w="4104456"/>
                <a:gridCol w="4248472"/>
              </a:tblGrid>
              <a:tr h="322835">
                <a:tc gridSpan="2">
                  <a:txBody>
                    <a:bodyPr/>
                    <a:lstStyle/>
                    <a:p>
                      <a:pPr algn="ctr"/>
                      <a:r>
                        <a:rPr lang="en-US" sz="3200" dirty="0" smtClean="0"/>
                        <a:t>Summary</a:t>
                      </a:r>
                    </a:p>
                  </a:txBody>
                  <a:tcPr/>
                </a:tc>
                <a:tc hMerge="1">
                  <a:txBody>
                    <a:bodyPr/>
                    <a:lstStyle/>
                    <a:p>
                      <a:endParaRPr lang="en-US" noProof="0" dirty="0"/>
                    </a:p>
                  </a:txBody>
                  <a:tcPr/>
                </a:tc>
              </a:tr>
              <a:tr h="322835">
                <a:tc>
                  <a:txBody>
                    <a:bodyPr/>
                    <a:lstStyle/>
                    <a:p>
                      <a:r>
                        <a:rPr lang="en-US" b="1" dirty="0" smtClean="0"/>
                        <a:t>Characteristics of an innovation</a:t>
                      </a:r>
                    </a:p>
                  </a:txBody>
                  <a:tcPr/>
                </a:tc>
                <a:tc>
                  <a:txBody>
                    <a:bodyPr/>
                    <a:lstStyle/>
                    <a:p>
                      <a:endParaRPr lang="en-US" sz="1800" b="1"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Relative advantage</a:t>
                      </a:r>
                    </a:p>
                  </a:txBody>
                  <a:tcPr/>
                </a:tc>
                <a:tc>
                  <a:txBody>
                    <a:bodyPr/>
                    <a:lstStyle/>
                    <a:p>
                      <a:r>
                        <a:rPr lang="en-US" sz="1600" baseline="0" noProof="0" dirty="0" smtClean="0"/>
                        <a:t>Rather strong support</a:t>
                      </a:r>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Compatibility &amp; Complexity</a:t>
                      </a:r>
                    </a:p>
                  </a:txBody>
                  <a:tcPr/>
                </a:tc>
                <a:tc>
                  <a:txBody>
                    <a:bodyPr/>
                    <a:lstStyle/>
                    <a:p>
                      <a:r>
                        <a:rPr lang="en-US" sz="1600" noProof="0" dirty="0" smtClean="0"/>
                        <a:t>Continuous innovation</a:t>
                      </a:r>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dirty="0" err="1" smtClean="0"/>
                        <a:t>Trialability</a:t>
                      </a:r>
                      <a:r>
                        <a:rPr lang="en-US" sz="1600" noProof="0" dirty="0" smtClean="0"/>
                        <a:t> &amp; </a:t>
                      </a:r>
                      <a:r>
                        <a:rPr lang="en-US" sz="1600" noProof="0" dirty="0" err="1" smtClean="0"/>
                        <a:t>Observability</a:t>
                      </a:r>
                      <a:endParaRPr lang="en-US" sz="1600" noProof="0" dirty="0" smtClean="0"/>
                    </a:p>
                  </a:txBody>
                  <a:tcPr/>
                </a:tc>
                <a:tc>
                  <a:txBody>
                    <a:bodyPr/>
                    <a:lstStyle/>
                    <a:p>
                      <a:r>
                        <a:rPr lang="en-US" sz="1600" noProof="0" dirty="0" smtClean="0"/>
                        <a:t>There probably should be an</a:t>
                      </a:r>
                      <a:r>
                        <a:rPr lang="en-US" sz="1600" baseline="0" noProof="0" dirty="0" smtClean="0"/>
                        <a:t> option for phase to phase purchase</a:t>
                      </a:r>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Risk</a:t>
                      </a:r>
                    </a:p>
                  </a:txBody>
                  <a:tcPr/>
                </a:tc>
                <a:tc>
                  <a:txBody>
                    <a:bodyPr/>
                    <a:lstStyle/>
                    <a:p>
                      <a:r>
                        <a:rPr lang="en-US" sz="1600" noProof="0" dirty="0" smtClean="0"/>
                        <a:t>Identified risk level somewhat neutral</a:t>
                      </a:r>
                      <a:endParaRPr lang="en-US" sz="1600" noProof="0" dirty="0"/>
                    </a:p>
                  </a:txBody>
                  <a:tcPr/>
                </a:tc>
              </a:tr>
              <a:tr h="322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noProof="0" dirty="0" smtClean="0"/>
                        <a:t>Communication</a:t>
                      </a:r>
                    </a:p>
                  </a:txBody>
                  <a:tcPr/>
                </a:tc>
                <a:tc>
                  <a:txBody>
                    <a:bodyPr/>
                    <a:lstStyle/>
                    <a:p>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smtClean="0"/>
                        <a:t>Interpersonal</a:t>
                      </a:r>
                    </a:p>
                  </a:txBody>
                  <a:tcPr/>
                </a:tc>
                <a:tc>
                  <a:txBody>
                    <a:bodyPr/>
                    <a:lstStyle/>
                    <a:p>
                      <a:r>
                        <a:rPr lang="en-US" sz="1600" noProof="0" dirty="0" smtClean="0"/>
                        <a:t>Lack</a:t>
                      </a:r>
                      <a:r>
                        <a:rPr lang="en-US" sz="1600" baseline="0" noProof="0" dirty="0" smtClean="0"/>
                        <a:t> of marketing skills identified in both FGs</a:t>
                      </a:r>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smtClean="0"/>
                        <a:t>Mass media</a:t>
                      </a:r>
                    </a:p>
                  </a:txBody>
                  <a:tcPr/>
                </a:tc>
                <a:tc>
                  <a:txBody>
                    <a:bodyPr/>
                    <a:lstStyle/>
                    <a:p>
                      <a:r>
                        <a:rPr lang="en-US" sz="1600" noProof="0" dirty="0" err="1" smtClean="0"/>
                        <a:t>MBCx</a:t>
                      </a:r>
                      <a:r>
                        <a:rPr lang="en-US" sz="1600" noProof="0" dirty="0" smtClean="0"/>
                        <a:t> should be first done more known through mass media </a:t>
                      </a:r>
                      <a:endParaRPr lang="en-US" sz="1600" noProof="0" dirty="0"/>
                    </a:p>
                  </a:txBody>
                  <a:tcPr/>
                </a:tc>
              </a:tr>
              <a:tr h="322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noProof="0" dirty="0" smtClean="0"/>
                        <a:t>Time</a:t>
                      </a:r>
                    </a:p>
                  </a:txBody>
                  <a:tcPr/>
                </a:tc>
                <a:tc>
                  <a:txBody>
                    <a:bodyPr/>
                    <a:lstStyle/>
                    <a:p>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smtClean="0"/>
                        <a:t>Decision making process of an customer</a:t>
                      </a:r>
                    </a:p>
                  </a:txBody>
                  <a:tcPr/>
                </a:tc>
                <a:tc>
                  <a:txBody>
                    <a:bodyPr/>
                    <a:lstStyle/>
                    <a:p>
                      <a:r>
                        <a:rPr lang="en-US" sz="1600" noProof="0" dirty="0" smtClean="0"/>
                        <a:t>Would be time taking</a:t>
                      </a:r>
                      <a:r>
                        <a:rPr lang="en-US" sz="1600" baseline="0" noProof="0" dirty="0" smtClean="0"/>
                        <a:t> (6-12 months)</a:t>
                      </a:r>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smtClean="0"/>
                        <a:t>Consumer adopter categories</a:t>
                      </a:r>
                    </a:p>
                  </a:txBody>
                  <a:tcPr/>
                </a:tc>
                <a:tc>
                  <a:txBody>
                    <a:bodyPr/>
                    <a:lstStyle/>
                    <a:p>
                      <a:r>
                        <a:rPr lang="en-US" sz="1600" noProof="0" dirty="0" smtClean="0"/>
                        <a:t>There clearly are (identified) forerunners in the market (innovators) and laggards</a:t>
                      </a:r>
                      <a:endParaRPr lang="en-US" sz="1600" noProof="0" dirty="0"/>
                    </a:p>
                  </a:txBody>
                  <a:tcPr/>
                </a:tc>
              </a:tr>
              <a:tr h="322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noProof="0" dirty="0" smtClean="0"/>
                        <a:t>Social system</a:t>
                      </a:r>
                    </a:p>
                  </a:txBody>
                  <a:tcPr/>
                </a:tc>
                <a:tc>
                  <a:txBody>
                    <a:bodyPr/>
                    <a:lstStyle/>
                    <a:p>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Customers social system</a:t>
                      </a:r>
                    </a:p>
                  </a:txBody>
                  <a:tcPr/>
                </a:tc>
                <a:tc>
                  <a:txBody>
                    <a:bodyPr/>
                    <a:lstStyle/>
                    <a:p>
                      <a:r>
                        <a:rPr lang="en-US" sz="1600" noProof="0" dirty="0" smtClean="0"/>
                        <a:t>Dispersion</a:t>
                      </a:r>
                      <a:endParaRPr lang="en-US" sz="1600" noProof="0" dirty="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Market area: Values, culture, political factors</a:t>
                      </a:r>
                    </a:p>
                  </a:txBody>
                  <a:tcPr/>
                </a:tc>
                <a:tc>
                  <a:txBody>
                    <a:bodyPr/>
                    <a:lstStyle/>
                    <a:p>
                      <a:r>
                        <a:rPr lang="en-US" sz="1600" noProof="0" dirty="0" smtClean="0"/>
                        <a:t>Known earlier &amp; otherwise: quite favorable</a:t>
                      </a:r>
                      <a:endParaRPr lang="en-US" sz="1600" noProof="0" dirty="0"/>
                    </a:p>
                  </a:txBody>
                  <a:tcPr/>
                </a:tc>
              </a:tr>
            </a:tbl>
          </a:graphicData>
        </a:graphic>
      </p:graphicFrame>
    </p:spTree>
    <p:extLst>
      <p:ext uri="{BB962C8B-B14F-4D97-AF65-F5344CB8AC3E}">
        <p14:creationId xmlns:p14="http://schemas.microsoft.com/office/powerpoint/2010/main" val="3473681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To conclude?</a:t>
            </a:r>
            <a:endParaRPr lang="en-US" dirty="0"/>
          </a:p>
        </p:txBody>
      </p:sp>
      <p:sp>
        <p:nvSpPr>
          <p:cNvPr id="4" name="Date Placeholder 3"/>
          <p:cNvSpPr>
            <a:spLocks noGrp="1"/>
          </p:cNvSpPr>
          <p:nvPr>
            <p:ph type="dt" sz="half" idx="10"/>
          </p:nvPr>
        </p:nvSpPr>
        <p:spPr/>
        <p:txBody>
          <a:bodyPr/>
          <a:lstStyle/>
          <a:p>
            <a:r>
              <a:rPr lang="fi-FI" smtClean="0"/>
              <a:t>15.6.2012</a:t>
            </a:r>
            <a:endParaRPr lang="fi-FI"/>
          </a:p>
        </p:txBody>
      </p:sp>
      <p:sp>
        <p:nvSpPr>
          <p:cNvPr id="5" name="Footer Placeholder 4"/>
          <p:cNvSpPr>
            <a:spLocks noGrp="1"/>
          </p:cNvSpPr>
          <p:nvPr>
            <p:ph type="ftr" sz="quarter" idx="11"/>
          </p:nvPr>
        </p:nvSpPr>
        <p:spPr/>
        <p:txBody>
          <a:bodyPr/>
          <a:lstStyle/>
          <a:p>
            <a:r>
              <a:rPr lang="fi-FI" smtClean="0"/>
              <a:t>Ari Laitala ERES 2012</a:t>
            </a:r>
            <a:endParaRPr lang="fi-FI"/>
          </a:p>
        </p:txBody>
      </p:sp>
      <p:sp>
        <p:nvSpPr>
          <p:cNvPr id="6" name="Slide Number Placeholder 5"/>
          <p:cNvSpPr>
            <a:spLocks noGrp="1"/>
          </p:cNvSpPr>
          <p:nvPr>
            <p:ph type="sldNum" sz="quarter" idx="12"/>
          </p:nvPr>
        </p:nvSpPr>
        <p:spPr/>
        <p:txBody>
          <a:bodyPr/>
          <a:lstStyle/>
          <a:p>
            <a:fld id="{5879A0C8-7B80-4DAF-90CC-8ADD4CEB1CD1}" type="slidenum">
              <a:rPr lang="fi-FI" smtClean="0"/>
              <a:t>27</a:t>
            </a:fld>
            <a:endParaRPr lang="fi-FI"/>
          </a:p>
        </p:txBody>
      </p:sp>
      <p:sp>
        <p:nvSpPr>
          <p:cNvPr id="10" name="TextBox 9"/>
          <p:cNvSpPr txBox="1"/>
          <p:nvPr/>
        </p:nvSpPr>
        <p:spPr>
          <a:xfrm>
            <a:off x="5508104" y="792319"/>
            <a:ext cx="3456384" cy="954107"/>
          </a:xfrm>
          <a:prstGeom prst="rect">
            <a:avLst/>
          </a:prstGeom>
          <a:noFill/>
        </p:spPr>
        <p:txBody>
          <a:bodyPr wrap="square" rtlCol="0">
            <a:spAutoFit/>
          </a:bodyPr>
          <a:lstStyle/>
          <a:p>
            <a:pPr algn="ctr"/>
            <a:r>
              <a:rPr lang="en-US" sz="2800" b="1" dirty="0"/>
              <a:t>Characteristics </a:t>
            </a:r>
            <a:r>
              <a:rPr lang="en-US" sz="2800" b="1" dirty="0" smtClean="0"/>
              <a:t>of</a:t>
            </a:r>
          </a:p>
          <a:p>
            <a:pPr algn="ctr"/>
            <a:r>
              <a:rPr lang="en-US" sz="2800" b="1" dirty="0" smtClean="0"/>
              <a:t>an innovation</a:t>
            </a:r>
            <a:endParaRPr lang="en-US" sz="2800" b="1" dirty="0"/>
          </a:p>
        </p:txBody>
      </p:sp>
      <p:sp>
        <p:nvSpPr>
          <p:cNvPr id="11" name="TextBox 10"/>
          <p:cNvSpPr txBox="1"/>
          <p:nvPr/>
        </p:nvSpPr>
        <p:spPr>
          <a:xfrm>
            <a:off x="2020652" y="3438197"/>
            <a:ext cx="2736304" cy="523220"/>
          </a:xfrm>
          <a:prstGeom prst="rect">
            <a:avLst/>
          </a:prstGeom>
          <a:noFill/>
        </p:spPr>
        <p:txBody>
          <a:bodyPr wrap="square" rtlCol="0">
            <a:spAutoFit/>
          </a:bodyPr>
          <a:lstStyle/>
          <a:p>
            <a:pPr algn="ctr"/>
            <a:r>
              <a:rPr lang="en-US" sz="2800" b="1" dirty="0" smtClean="0"/>
              <a:t>Communication</a:t>
            </a:r>
            <a:endParaRPr lang="en-US" sz="2800" b="1" dirty="0"/>
          </a:p>
        </p:txBody>
      </p:sp>
      <p:sp>
        <p:nvSpPr>
          <p:cNvPr id="12" name="TextBox 11"/>
          <p:cNvSpPr txBox="1"/>
          <p:nvPr/>
        </p:nvSpPr>
        <p:spPr>
          <a:xfrm>
            <a:off x="3491880" y="2481981"/>
            <a:ext cx="1800200" cy="523220"/>
          </a:xfrm>
          <a:prstGeom prst="rect">
            <a:avLst/>
          </a:prstGeom>
          <a:noFill/>
        </p:spPr>
        <p:txBody>
          <a:bodyPr wrap="square" rtlCol="0">
            <a:spAutoFit/>
          </a:bodyPr>
          <a:lstStyle/>
          <a:p>
            <a:pPr algn="ctr"/>
            <a:r>
              <a:rPr lang="en-US" sz="2800" b="1" dirty="0" smtClean="0"/>
              <a:t>Time</a:t>
            </a:r>
            <a:endParaRPr lang="en-US" sz="2800" b="1" dirty="0"/>
          </a:p>
        </p:txBody>
      </p:sp>
      <p:sp>
        <p:nvSpPr>
          <p:cNvPr id="13" name="TextBox 12"/>
          <p:cNvSpPr txBox="1"/>
          <p:nvPr/>
        </p:nvSpPr>
        <p:spPr>
          <a:xfrm>
            <a:off x="4499992" y="1493033"/>
            <a:ext cx="2088232" cy="954107"/>
          </a:xfrm>
          <a:prstGeom prst="rect">
            <a:avLst/>
          </a:prstGeom>
          <a:noFill/>
        </p:spPr>
        <p:txBody>
          <a:bodyPr wrap="square" rtlCol="0">
            <a:spAutoFit/>
          </a:bodyPr>
          <a:lstStyle/>
          <a:p>
            <a:pPr algn="ctr"/>
            <a:r>
              <a:rPr lang="en-US" sz="2800" b="1" dirty="0"/>
              <a:t>Social </a:t>
            </a:r>
            <a:r>
              <a:rPr lang="en-US" sz="2800" b="1" dirty="0" smtClean="0"/>
              <a:t>system</a:t>
            </a:r>
            <a:endParaRPr lang="en-US" sz="2800" b="1" dirty="0"/>
          </a:p>
        </p:txBody>
      </p:sp>
      <p:sp>
        <p:nvSpPr>
          <p:cNvPr id="14" name="TextBox 13"/>
          <p:cNvSpPr txBox="1"/>
          <p:nvPr/>
        </p:nvSpPr>
        <p:spPr>
          <a:xfrm>
            <a:off x="3491880" y="260648"/>
            <a:ext cx="2808312" cy="523220"/>
          </a:xfrm>
          <a:prstGeom prst="rect">
            <a:avLst/>
          </a:prstGeom>
          <a:noFill/>
        </p:spPr>
        <p:txBody>
          <a:bodyPr wrap="square" rtlCol="0">
            <a:spAutoFit/>
          </a:bodyPr>
          <a:lstStyle/>
          <a:p>
            <a:pPr algn="ctr"/>
            <a:r>
              <a:rPr lang="en-US" sz="2800" u="sng" dirty="0" smtClean="0"/>
              <a:t>Strengths</a:t>
            </a:r>
            <a:endParaRPr lang="en-US" sz="2800" u="sng" dirty="0"/>
          </a:p>
        </p:txBody>
      </p:sp>
      <p:sp>
        <p:nvSpPr>
          <p:cNvPr id="15" name="TextBox 14"/>
          <p:cNvSpPr txBox="1"/>
          <p:nvPr/>
        </p:nvSpPr>
        <p:spPr>
          <a:xfrm>
            <a:off x="6444208" y="2193949"/>
            <a:ext cx="2808312" cy="523220"/>
          </a:xfrm>
          <a:prstGeom prst="rect">
            <a:avLst/>
          </a:prstGeom>
          <a:noFill/>
        </p:spPr>
        <p:txBody>
          <a:bodyPr wrap="square" rtlCol="0">
            <a:spAutoFit/>
          </a:bodyPr>
          <a:lstStyle/>
          <a:p>
            <a:pPr algn="ctr"/>
            <a:r>
              <a:rPr lang="en-US" sz="2800" u="sng" dirty="0" smtClean="0"/>
              <a:t>Opportunities</a:t>
            </a:r>
            <a:endParaRPr lang="en-US" sz="2800" u="sng" dirty="0"/>
          </a:p>
        </p:txBody>
      </p:sp>
      <p:sp>
        <p:nvSpPr>
          <p:cNvPr id="16" name="TextBox 15"/>
          <p:cNvSpPr txBox="1"/>
          <p:nvPr/>
        </p:nvSpPr>
        <p:spPr>
          <a:xfrm>
            <a:off x="1120552" y="2173763"/>
            <a:ext cx="1800200" cy="523220"/>
          </a:xfrm>
          <a:prstGeom prst="rect">
            <a:avLst/>
          </a:prstGeom>
          <a:noFill/>
        </p:spPr>
        <p:txBody>
          <a:bodyPr wrap="square" rtlCol="0">
            <a:spAutoFit/>
          </a:bodyPr>
          <a:lstStyle/>
          <a:p>
            <a:pPr algn="ctr"/>
            <a:r>
              <a:rPr lang="en-US" sz="2800" u="sng" dirty="0" smtClean="0"/>
              <a:t>Threats</a:t>
            </a:r>
            <a:endParaRPr lang="en-US" sz="2800" u="sng" dirty="0"/>
          </a:p>
        </p:txBody>
      </p:sp>
      <p:sp>
        <p:nvSpPr>
          <p:cNvPr id="17" name="TextBox 16"/>
          <p:cNvSpPr txBox="1"/>
          <p:nvPr/>
        </p:nvSpPr>
        <p:spPr>
          <a:xfrm>
            <a:off x="3563888" y="4085321"/>
            <a:ext cx="2808312" cy="523220"/>
          </a:xfrm>
          <a:prstGeom prst="rect">
            <a:avLst/>
          </a:prstGeom>
          <a:noFill/>
        </p:spPr>
        <p:txBody>
          <a:bodyPr wrap="square" rtlCol="0">
            <a:spAutoFit/>
          </a:bodyPr>
          <a:lstStyle/>
          <a:p>
            <a:pPr algn="ctr"/>
            <a:r>
              <a:rPr lang="en-US" sz="2800" u="sng" dirty="0" smtClean="0"/>
              <a:t>Weaknesses</a:t>
            </a:r>
            <a:endParaRPr lang="en-US" sz="2800" u="sng" dirty="0"/>
          </a:p>
        </p:txBody>
      </p:sp>
      <p:sp>
        <p:nvSpPr>
          <p:cNvPr id="18" name="Up-Down Arrow 17"/>
          <p:cNvSpPr/>
          <p:nvPr/>
        </p:nvSpPr>
        <p:spPr>
          <a:xfrm>
            <a:off x="4788024" y="792319"/>
            <a:ext cx="216024" cy="329300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Up-Down Arrow 18"/>
          <p:cNvSpPr/>
          <p:nvPr/>
        </p:nvSpPr>
        <p:spPr>
          <a:xfrm rot="5400000">
            <a:off x="4742337" y="818640"/>
            <a:ext cx="216024" cy="329300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TextBox 19"/>
          <p:cNvSpPr txBox="1"/>
          <p:nvPr/>
        </p:nvSpPr>
        <p:spPr>
          <a:xfrm>
            <a:off x="539552" y="5077633"/>
            <a:ext cx="4217404" cy="1015663"/>
          </a:xfrm>
          <a:prstGeom prst="rect">
            <a:avLst/>
          </a:prstGeom>
          <a:noFill/>
          <a:ln w="25400">
            <a:solidFill>
              <a:schemeClr val="tx1"/>
            </a:solidFill>
          </a:ln>
        </p:spPr>
        <p:txBody>
          <a:bodyPr wrap="square" rtlCol="0">
            <a:spAutoFit/>
          </a:bodyPr>
          <a:lstStyle/>
          <a:p>
            <a:pPr algn="ctr"/>
            <a:r>
              <a:rPr lang="en-US" sz="2000" dirty="0" smtClean="0"/>
              <a:t>“Are </a:t>
            </a:r>
            <a:r>
              <a:rPr lang="en-US" sz="2000" dirty="0"/>
              <a:t>we losing a golden opportunity for reducing energy costs and greenhouse gas </a:t>
            </a:r>
            <a:r>
              <a:rPr lang="en-US" sz="2000" dirty="0" smtClean="0"/>
              <a:t>emissions?” (Mills, E)</a:t>
            </a:r>
            <a:endParaRPr lang="fi-FI" sz="2000" dirty="0"/>
          </a:p>
        </p:txBody>
      </p:sp>
      <p:sp>
        <p:nvSpPr>
          <p:cNvPr id="21" name="TextBox 20"/>
          <p:cNvSpPr txBox="1"/>
          <p:nvPr/>
        </p:nvSpPr>
        <p:spPr>
          <a:xfrm>
            <a:off x="5325346" y="5075925"/>
            <a:ext cx="3384376" cy="1015663"/>
          </a:xfrm>
          <a:prstGeom prst="rect">
            <a:avLst/>
          </a:prstGeom>
          <a:noFill/>
          <a:ln w="25400">
            <a:solidFill>
              <a:schemeClr val="tx1"/>
            </a:solidFill>
          </a:ln>
        </p:spPr>
        <p:txBody>
          <a:bodyPr wrap="square" rtlCol="0">
            <a:spAutoFit/>
          </a:bodyPr>
          <a:lstStyle/>
          <a:p>
            <a:pPr algn="ctr"/>
            <a:r>
              <a:rPr lang="en-US" sz="2000" dirty="0" smtClean="0"/>
              <a:t>“Maybe </a:t>
            </a:r>
            <a:r>
              <a:rPr lang="en-US" sz="2000" dirty="0" smtClean="0"/>
              <a:t>not – finally - but </a:t>
            </a:r>
            <a:r>
              <a:rPr lang="en-US" sz="2000" dirty="0" smtClean="0"/>
              <a:t>we are </a:t>
            </a:r>
            <a:r>
              <a:rPr lang="en-US" sz="2000" dirty="0" smtClean="0"/>
              <a:t>constantly losing valuable time” </a:t>
            </a:r>
            <a:r>
              <a:rPr lang="en-US" sz="2000" dirty="0" smtClean="0"/>
              <a:t>(</a:t>
            </a:r>
            <a:r>
              <a:rPr lang="en-US" sz="2000" dirty="0" err="1" smtClean="0"/>
              <a:t>Laitala</a:t>
            </a:r>
            <a:r>
              <a:rPr lang="en-US" sz="2000" dirty="0" smtClean="0"/>
              <a:t>, A) </a:t>
            </a:r>
            <a:endParaRPr lang="fi-FI" sz="2000" dirty="0"/>
          </a:p>
        </p:txBody>
      </p:sp>
    </p:spTree>
    <p:extLst>
      <p:ext uri="{BB962C8B-B14F-4D97-AF65-F5344CB8AC3E}">
        <p14:creationId xmlns:p14="http://schemas.microsoft.com/office/powerpoint/2010/main" val="396648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3000" fill="hold"/>
                                        <p:tgtEl>
                                          <p:spTgt spid="10"/>
                                        </p:tgtEl>
                                        <p:attrNameLst>
                                          <p:attrName>ppt_x</p:attrName>
                                        </p:attrNameLst>
                                      </p:cBhvr>
                                      <p:tavLst>
                                        <p:tav tm="0">
                                          <p:val>
                                            <p:strVal val="#ppt_x"/>
                                          </p:val>
                                        </p:tav>
                                        <p:tav tm="100000">
                                          <p:val>
                                            <p:strVal val="#ppt_x"/>
                                          </p:val>
                                        </p:tav>
                                      </p:tavLst>
                                    </p:anim>
                                    <p:anim calcmode="lin" valueType="num">
                                      <p:cBhvr additive="base">
                                        <p:cTn id="34" dur="30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3000" fill="hold"/>
                                        <p:tgtEl>
                                          <p:spTgt spid="13"/>
                                        </p:tgtEl>
                                        <p:attrNameLst>
                                          <p:attrName>ppt_x</p:attrName>
                                        </p:attrNameLst>
                                      </p:cBhvr>
                                      <p:tavLst>
                                        <p:tav tm="0">
                                          <p:val>
                                            <p:strVal val="#ppt_x"/>
                                          </p:val>
                                        </p:tav>
                                        <p:tav tm="100000">
                                          <p:val>
                                            <p:strVal val="#ppt_x"/>
                                          </p:val>
                                        </p:tav>
                                      </p:tavLst>
                                    </p:anim>
                                    <p:anim calcmode="lin" valueType="num">
                                      <p:cBhvr additive="base">
                                        <p:cTn id="38" dur="30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3000" fill="hold"/>
                                        <p:tgtEl>
                                          <p:spTgt spid="12"/>
                                        </p:tgtEl>
                                        <p:attrNameLst>
                                          <p:attrName>ppt_x</p:attrName>
                                        </p:attrNameLst>
                                      </p:cBhvr>
                                      <p:tavLst>
                                        <p:tav tm="0">
                                          <p:val>
                                            <p:strVal val="#ppt_x"/>
                                          </p:val>
                                        </p:tav>
                                        <p:tav tm="100000">
                                          <p:val>
                                            <p:strVal val="#ppt_x"/>
                                          </p:val>
                                        </p:tav>
                                      </p:tavLst>
                                    </p:anim>
                                    <p:anim calcmode="lin" valueType="num">
                                      <p:cBhvr additive="base">
                                        <p:cTn id="42" dur="3000" fill="hold"/>
                                        <p:tgtEl>
                                          <p:spTgt spid="1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3000" fill="hold"/>
                                        <p:tgtEl>
                                          <p:spTgt spid="11"/>
                                        </p:tgtEl>
                                        <p:attrNameLst>
                                          <p:attrName>ppt_x</p:attrName>
                                        </p:attrNameLst>
                                      </p:cBhvr>
                                      <p:tavLst>
                                        <p:tav tm="0">
                                          <p:val>
                                            <p:strVal val="#ppt_x"/>
                                          </p:val>
                                        </p:tav>
                                        <p:tav tm="100000">
                                          <p:val>
                                            <p:strVal val="#ppt_x"/>
                                          </p:val>
                                        </p:tav>
                                      </p:tavLst>
                                    </p:anim>
                                    <p:anim calcmode="lin" valueType="num">
                                      <p:cBhvr additive="base">
                                        <p:cTn id="46" dur="3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1000" fill="hold"/>
                                        <p:tgtEl>
                                          <p:spTgt spid="20"/>
                                        </p:tgtEl>
                                        <p:attrNameLst>
                                          <p:attrName>ppt_x</p:attrName>
                                        </p:attrNameLst>
                                      </p:cBhvr>
                                      <p:tavLst>
                                        <p:tav tm="0">
                                          <p:val>
                                            <p:strVal val="#ppt_x"/>
                                          </p:val>
                                        </p:tav>
                                        <p:tav tm="100000">
                                          <p:val>
                                            <p:strVal val="#ppt_x"/>
                                          </p:val>
                                        </p:tav>
                                      </p:tavLst>
                                    </p:anim>
                                    <p:anim calcmode="lin" valueType="num">
                                      <p:cBhvr additive="base">
                                        <p:cTn id="52" dur="1000" fill="hold"/>
                                        <p:tgtEl>
                                          <p:spTgt spid="20"/>
                                        </p:tgtEl>
                                        <p:attrNameLst>
                                          <p:attrName>ppt_y</p:attrName>
                                        </p:attrNameLst>
                                      </p:cBhvr>
                                      <p:tavLst>
                                        <p:tav tm="0">
                                          <p:val>
                                            <p:strVal val="1+#ppt_h/2"/>
                                          </p:val>
                                        </p:tav>
                                        <p:tav tm="100000">
                                          <p:val>
                                            <p:strVal val="#ppt_y"/>
                                          </p:val>
                                        </p:tav>
                                      </p:tavLst>
                                    </p:anim>
                                  </p:childTnLst>
                                </p:cTn>
                              </p:par>
                              <p:par>
                                <p:cTn id="53" presetID="1" presetClass="entr" presetSubtype="0" fill="hold" grpId="0" nodeType="withEffect">
                                  <p:stCondLst>
                                    <p:cond delay="0"/>
                                  </p:stCondLst>
                                  <p:childTnLst>
                                    <p:set>
                                      <p:cBhvr>
                                        <p:cTn id="54" dur="1" fill="hold">
                                          <p:stCondLst>
                                            <p:cond delay="1999"/>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p:bldP spid="18" grpId="0" animBg="1"/>
      <p:bldP spid="19" grpId="0" animBg="1"/>
      <p:bldP spid="20" grpId="0" animBg="1"/>
      <p:bldP spid="2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br>
              <a:rPr lang="en-US" smtClean="0"/>
            </a:br>
            <a:r>
              <a:rPr lang="en-US" smtClean="0"/>
              <a:t>- </a:t>
            </a:r>
            <a:r>
              <a:rPr lang="en-US" sz="3200" smtClean="0"/>
              <a:t>questions &amp; comments?</a:t>
            </a:r>
            <a:endParaRPr lang="en-US"/>
          </a:p>
        </p:txBody>
      </p:sp>
      <p:sp>
        <p:nvSpPr>
          <p:cNvPr id="3" name="Content Placeholder 2"/>
          <p:cNvSpPr>
            <a:spLocks noGrp="1"/>
          </p:cNvSpPr>
          <p:nvPr>
            <p:ph type="subTitle" idx="1"/>
          </p:nvPr>
        </p:nvSpPr>
        <p:spPr/>
        <p:txBody>
          <a:bodyPr>
            <a:normAutofit fontScale="85000" lnSpcReduction="20000"/>
          </a:bodyPr>
          <a:lstStyle/>
          <a:p>
            <a:r>
              <a:rPr lang="en-US" smtClean="0"/>
              <a:t>For further information</a:t>
            </a:r>
          </a:p>
          <a:p>
            <a:endParaRPr lang="en-US" smtClean="0"/>
          </a:p>
          <a:p>
            <a:r>
              <a:rPr lang="en-US" smtClean="0"/>
              <a:t>Mr. Ari Laitala</a:t>
            </a:r>
          </a:p>
          <a:p>
            <a:pPr lvl="1"/>
            <a:r>
              <a:rPr lang="en-US" smtClean="0">
                <a:hlinkClick r:id="rId2"/>
              </a:rPr>
              <a:t>ari.laitala@aalto.fi</a:t>
            </a:r>
            <a:r>
              <a:rPr lang="en-US" smtClean="0"/>
              <a:t>, +358505122745</a:t>
            </a: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Building Commissioning (</a:t>
            </a:r>
            <a:r>
              <a:rPr lang="en-US" dirty="0" err="1" smtClean="0"/>
              <a:t>Cx</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pPr>
              <a:defRPr/>
            </a:pPr>
            <a:r>
              <a:rPr lang="en-US" dirty="0" smtClean="0"/>
              <a:t>A process/project where the qualities of energy efficiency and indoor climate are verified and </a:t>
            </a:r>
            <a:r>
              <a:rPr lang="en-US" dirty="0" smtClean="0"/>
              <a:t>corrected</a:t>
            </a:r>
          </a:p>
          <a:p>
            <a:pPr lvl="1">
              <a:defRPr/>
            </a:pPr>
            <a:r>
              <a:rPr lang="en-US" dirty="0" smtClean="0"/>
              <a:t>Energy efficiency is seen only as an input</a:t>
            </a:r>
          </a:p>
          <a:p>
            <a:pPr lvl="1">
              <a:defRPr/>
            </a:pPr>
            <a:r>
              <a:rPr lang="en-US" dirty="0" smtClean="0"/>
              <a:t>Output</a:t>
            </a:r>
            <a:r>
              <a:rPr lang="en-US" dirty="0" smtClean="0"/>
              <a:t> is indoor </a:t>
            </a:r>
            <a:r>
              <a:rPr lang="en-US" dirty="0"/>
              <a:t>climate </a:t>
            </a:r>
            <a:endParaRPr lang="en-US" dirty="0" smtClean="0"/>
          </a:p>
          <a:p>
            <a:pPr>
              <a:defRPr/>
            </a:pPr>
            <a:r>
              <a:rPr lang="en-US" dirty="0" smtClean="0"/>
              <a:t>Quality refers to the requirements of a customer</a:t>
            </a:r>
          </a:p>
          <a:p>
            <a:pPr lvl="1">
              <a:buFont typeface="Arial" charset="0"/>
              <a:buChar char="•"/>
              <a:defRPr/>
            </a:pPr>
            <a:r>
              <a:rPr lang="en-US" dirty="0" smtClean="0"/>
              <a:t>Owner of a building (investor)</a:t>
            </a:r>
          </a:p>
          <a:p>
            <a:pPr lvl="1">
              <a:buFont typeface="Arial" charset="0"/>
              <a:buChar char="•"/>
              <a:defRPr/>
            </a:pPr>
            <a:r>
              <a:rPr lang="en-US" dirty="0" smtClean="0"/>
              <a:t>User of a building (tenant)</a:t>
            </a:r>
          </a:p>
          <a:p>
            <a:pPr>
              <a:buFont typeface="Arial" charset="0"/>
              <a:buChar char="•"/>
              <a:defRPr/>
            </a:pPr>
            <a:r>
              <a:rPr lang="en-US" dirty="0" smtClean="0"/>
              <a:t>Different types of </a:t>
            </a:r>
            <a:r>
              <a:rPr lang="en-US" dirty="0" err="1" smtClean="0"/>
              <a:t>Cx</a:t>
            </a:r>
            <a:endParaRPr lang="en-US" dirty="0" smtClean="0"/>
          </a:p>
          <a:p>
            <a:pPr lvl="1">
              <a:buFont typeface="Arial" charset="0"/>
              <a:buChar char="•"/>
              <a:defRPr/>
            </a:pPr>
            <a:r>
              <a:rPr lang="en-US" dirty="0" smtClean="0"/>
              <a:t>New Construction commissioning, Retro-commissioning, Re-Commissioning</a:t>
            </a:r>
          </a:p>
          <a:p>
            <a:pPr lvl="1">
              <a:buFont typeface="Arial" charset="0"/>
              <a:buChar char="•"/>
              <a:defRPr/>
            </a:pPr>
            <a:r>
              <a:rPr lang="en-US" dirty="0" smtClean="0"/>
              <a:t>Continuous Commissioning =&gt; </a:t>
            </a:r>
            <a:r>
              <a:rPr lang="en-US" b="1" u="sng" dirty="0" smtClean="0"/>
              <a:t>Monitor-based commissioning (</a:t>
            </a:r>
            <a:r>
              <a:rPr lang="en-US" b="1" u="sng" dirty="0" err="1" smtClean="0"/>
              <a:t>MBCx</a:t>
            </a:r>
            <a:r>
              <a:rPr lang="en-US" dirty="0" smtClean="0"/>
              <a:t>) =&gt; Cloud based </a:t>
            </a:r>
            <a:r>
              <a:rPr lang="en-US" dirty="0" smtClean="0"/>
              <a:t>commissioning</a:t>
            </a:r>
          </a:p>
        </p:txBody>
      </p:sp>
      <p:sp>
        <p:nvSpPr>
          <p:cNvPr id="6" name="Date Placeholder 5"/>
          <p:cNvSpPr>
            <a:spLocks noGrp="1"/>
          </p:cNvSpPr>
          <p:nvPr>
            <p:ph type="dt" sz="half" idx="10"/>
          </p:nvPr>
        </p:nvSpPr>
        <p:spPr/>
        <p:txBody>
          <a:bodyPr/>
          <a:lstStyle/>
          <a:p>
            <a:pPr>
              <a:defRPr/>
            </a:pPr>
            <a:r>
              <a:rPr lang="fi-FI" smtClean="0"/>
              <a:t>15.6.2012</a:t>
            </a:r>
            <a:endParaRPr lang="en-US"/>
          </a:p>
        </p:txBody>
      </p:sp>
      <p:sp>
        <p:nvSpPr>
          <p:cNvPr id="7" name="Footer Placeholder 6"/>
          <p:cNvSpPr>
            <a:spLocks noGrp="1"/>
          </p:cNvSpPr>
          <p:nvPr>
            <p:ph type="ftr" sz="quarter" idx="11"/>
          </p:nvPr>
        </p:nvSpPr>
        <p:spPr/>
        <p:txBody>
          <a:bodyPr/>
          <a:lstStyle/>
          <a:p>
            <a:pPr>
              <a:defRPr/>
            </a:pPr>
            <a:r>
              <a:rPr lang="en-US" smtClean="0"/>
              <a:t>Ari Laitala ERES 2012</a:t>
            </a:r>
            <a:endParaRPr lang="en-US"/>
          </a:p>
        </p:txBody>
      </p:sp>
      <p:sp>
        <p:nvSpPr>
          <p:cNvPr id="8" name="Slide Number Placeholder 7"/>
          <p:cNvSpPr>
            <a:spLocks noGrp="1"/>
          </p:cNvSpPr>
          <p:nvPr>
            <p:ph type="sldNum" sz="quarter" idx="12"/>
          </p:nvPr>
        </p:nvSpPr>
        <p:spPr/>
        <p:txBody>
          <a:bodyPr/>
          <a:lstStyle/>
          <a:p>
            <a:pPr>
              <a:defRPr/>
            </a:pPr>
            <a:fld id="{05DC4332-1F91-4EF7-9221-4252EDF7D1EC}" type="slidenum">
              <a:rPr lang="en-US" smtClean="0"/>
              <a:pPr>
                <a:defRPr/>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Building Commissioning (</a:t>
            </a:r>
            <a:r>
              <a:rPr lang="en-US" dirty="0" err="1" smtClean="0"/>
              <a:t>Cx</a:t>
            </a:r>
            <a:r>
              <a:rPr lang="en-US" dirty="0" smtClean="0"/>
              <a:t>)?</a:t>
            </a:r>
            <a:endParaRPr lang="en-US" dirty="0"/>
          </a:p>
        </p:txBody>
      </p:sp>
      <p:sp>
        <p:nvSpPr>
          <p:cNvPr id="11" name="Content Placeholder 10"/>
          <p:cNvSpPr>
            <a:spLocks noGrp="1"/>
          </p:cNvSpPr>
          <p:nvPr>
            <p:ph idx="1"/>
          </p:nvPr>
        </p:nvSpPr>
        <p:spPr/>
        <p:txBody>
          <a:bodyPr>
            <a:normAutofit fontScale="85000" lnSpcReduction="20000"/>
          </a:bodyPr>
          <a:lstStyle/>
          <a:p>
            <a:r>
              <a:rPr lang="en-US" dirty="0" smtClean="0"/>
              <a:t>There are typically several faults in the functioning of the buildings</a:t>
            </a:r>
          </a:p>
          <a:p>
            <a:pPr lvl="1"/>
            <a:r>
              <a:rPr lang="en-US" dirty="0" smtClean="0"/>
              <a:t>Even in the new construction</a:t>
            </a:r>
          </a:p>
          <a:p>
            <a:r>
              <a:rPr lang="en-US" dirty="0" smtClean="0"/>
              <a:t>There are mistakes in</a:t>
            </a:r>
          </a:p>
          <a:p>
            <a:pPr lvl="1"/>
            <a:r>
              <a:rPr lang="en-US" dirty="0" smtClean="0"/>
              <a:t>Planning, construction, use</a:t>
            </a:r>
          </a:p>
          <a:p>
            <a:r>
              <a:rPr lang="en-US" dirty="0" smtClean="0"/>
              <a:t>Equipment (HVAC) are technical devices</a:t>
            </a:r>
          </a:p>
          <a:p>
            <a:pPr lvl="1"/>
            <a:r>
              <a:rPr lang="en-US" dirty="0" smtClean="0"/>
              <a:t>They get older, they get dirty, they get broke</a:t>
            </a:r>
          </a:p>
          <a:p>
            <a:pPr lvl="2"/>
            <a:r>
              <a:rPr lang="en-US" dirty="0" smtClean="0"/>
              <a:t>They must be maintained, repaired and renewed</a:t>
            </a:r>
          </a:p>
          <a:p>
            <a:r>
              <a:rPr lang="en-US" dirty="0" smtClean="0"/>
              <a:t>Optimal situation (in many cases) would be that equipment would go totally broken</a:t>
            </a:r>
          </a:p>
          <a:p>
            <a:pPr lvl="1"/>
            <a:r>
              <a:rPr lang="en-US" dirty="0" smtClean="0"/>
              <a:t>But in most (worst) cases, there can be years of imperfect functioning before anything is noticed</a:t>
            </a:r>
          </a:p>
          <a:p>
            <a:endParaRPr lang="en-US" dirty="0"/>
          </a:p>
        </p:txBody>
      </p:sp>
      <p:sp>
        <p:nvSpPr>
          <p:cNvPr id="6" name="Date Placeholder 5"/>
          <p:cNvSpPr>
            <a:spLocks noGrp="1"/>
          </p:cNvSpPr>
          <p:nvPr>
            <p:ph type="dt" sz="half" idx="10"/>
          </p:nvPr>
        </p:nvSpPr>
        <p:spPr/>
        <p:txBody>
          <a:bodyPr/>
          <a:lstStyle/>
          <a:p>
            <a:pPr>
              <a:defRPr/>
            </a:pPr>
            <a:r>
              <a:rPr lang="fi-FI" smtClean="0"/>
              <a:t>15.6.2012</a:t>
            </a:r>
            <a:endParaRPr lang="en-US"/>
          </a:p>
        </p:txBody>
      </p:sp>
      <p:sp>
        <p:nvSpPr>
          <p:cNvPr id="7" name="Footer Placeholder 6"/>
          <p:cNvSpPr>
            <a:spLocks noGrp="1"/>
          </p:cNvSpPr>
          <p:nvPr>
            <p:ph type="ftr" sz="quarter" idx="11"/>
          </p:nvPr>
        </p:nvSpPr>
        <p:spPr/>
        <p:txBody>
          <a:bodyPr/>
          <a:lstStyle/>
          <a:p>
            <a:pPr>
              <a:defRPr/>
            </a:pPr>
            <a:r>
              <a:rPr lang="en-US" smtClean="0"/>
              <a:t>Ari Laitala ERES 2012</a:t>
            </a:r>
            <a:endParaRPr lang="en-US"/>
          </a:p>
        </p:txBody>
      </p:sp>
      <p:sp>
        <p:nvSpPr>
          <p:cNvPr id="8" name="Slide Number Placeholder 7"/>
          <p:cNvSpPr>
            <a:spLocks noGrp="1"/>
          </p:cNvSpPr>
          <p:nvPr>
            <p:ph type="sldNum" sz="quarter" idx="12"/>
          </p:nvPr>
        </p:nvSpPr>
        <p:spPr/>
        <p:txBody>
          <a:bodyPr/>
          <a:lstStyle/>
          <a:p>
            <a:pPr>
              <a:defRPr/>
            </a:pPr>
            <a:fld id="{05DC4332-1F91-4EF7-9221-4252EDF7D1EC}" type="slidenum">
              <a:rPr lang="en-US" smtClean="0"/>
              <a:pPr>
                <a:defRPr/>
              </a:pPr>
              <a:t>4</a:t>
            </a:fld>
            <a:endParaRPr lang="en-US"/>
          </a:p>
        </p:txBody>
      </p:sp>
    </p:spTree>
    <p:extLst>
      <p:ext uri="{BB962C8B-B14F-4D97-AF65-F5344CB8AC3E}">
        <p14:creationId xmlns:p14="http://schemas.microsoft.com/office/powerpoint/2010/main" val="248506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7" end="7"/>
                                            </p:txEl>
                                          </p:spTgt>
                                        </p:tgtEl>
                                        <p:attrNameLst>
                                          <p:attrName>style.visibility</p:attrName>
                                        </p:attrNameLst>
                                      </p:cBhvr>
                                      <p:to>
                                        <p:strVal val="visible"/>
                                      </p:to>
                                    </p:set>
                                    <p:animEffect transition="in" filter="fade">
                                      <p:cBhvr>
                                        <p:cTn id="7" dur="1000"/>
                                        <p:tgtEl>
                                          <p:spTgt spid="11">
                                            <p:txEl>
                                              <p:pRg st="7" end="7"/>
                                            </p:txEl>
                                          </p:spTgt>
                                        </p:tgtEl>
                                      </p:cBhvr>
                                    </p:animEffect>
                                    <p:anim calcmode="lin" valueType="num">
                                      <p:cBhvr>
                                        <p:cTn id="8"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xEl>
                                              <p:pRg st="8" end="8"/>
                                            </p:txEl>
                                          </p:spTgt>
                                        </p:tgtEl>
                                        <p:attrNameLst>
                                          <p:attrName>style.visibility</p:attrName>
                                        </p:attrNameLst>
                                      </p:cBhvr>
                                      <p:to>
                                        <p:strVal val="visible"/>
                                      </p:to>
                                    </p:set>
                                    <p:animEffect transition="in" filter="fade">
                                      <p:cBhvr>
                                        <p:cTn id="12" dur="1000"/>
                                        <p:tgtEl>
                                          <p:spTgt spid="11">
                                            <p:txEl>
                                              <p:pRg st="8" end="8"/>
                                            </p:txEl>
                                          </p:spTgt>
                                        </p:tgtEl>
                                      </p:cBhvr>
                                    </p:animEffect>
                                    <p:anim calcmode="lin" valueType="num">
                                      <p:cBhvr>
                                        <p:cTn id="13" dur="10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latunnisteen paikkamerkki 3"/>
          <p:cNvSpPr>
            <a:spLocks noGrp="1"/>
          </p:cNvSpPr>
          <p:nvPr>
            <p:ph type="ftr" sz="quarter" idx="11"/>
          </p:nvPr>
        </p:nvSpPr>
        <p:spPr bwMode="auto">
          <a:noFill/>
          <a:ln>
            <a:miter lim="800000"/>
            <a:headEnd/>
            <a:tailEnd/>
          </a:ln>
        </p:spPr>
        <p:txBody>
          <a:bodyPr/>
          <a:lstStyle/>
          <a:p>
            <a:pPr fontAlgn="base">
              <a:spcBef>
                <a:spcPct val="0"/>
              </a:spcBef>
              <a:spcAft>
                <a:spcPct val="0"/>
              </a:spcAft>
            </a:pPr>
            <a:r>
              <a:rPr lang="fi-FI" smtClean="0">
                <a:latin typeface="Arial" charset="0"/>
                <a:ea typeface="MS PGothic" pitchFamily="34" charset="-128"/>
              </a:rPr>
              <a:t>Ari Laitala ERES 2012</a:t>
            </a:r>
            <a:endParaRPr lang="fi-FI" dirty="0">
              <a:latin typeface="Arial" charset="0"/>
              <a:ea typeface="MS PGothic" pitchFamily="34" charset="-128"/>
            </a:endParaRPr>
          </a:p>
        </p:txBody>
      </p:sp>
      <p:sp>
        <p:nvSpPr>
          <p:cNvPr id="15363" name="Dian numeron paikkamerkki 4"/>
          <p:cNvSpPr>
            <a:spLocks noGrp="1"/>
          </p:cNvSpPr>
          <p:nvPr>
            <p:ph type="sldNum" sz="quarter" idx="12"/>
          </p:nvPr>
        </p:nvSpPr>
        <p:spPr bwMode="auto">
          <a:ln>
            <a:miter lim="800000"/>
            <a:headEnd/>
            <a:tailEnd/>
          </a:ln>
        </p:spPr>
        <p:txBody>
          <a:bodyPr/>
          <a:lstStyle/>
          <a:p>
            <a:fld id="{2F36CEE4-9858-43BC-9696-9E0008803F2B}" type="slidenum">
              <a:rPr lang="fi-FI"/>
              <a:pPr/>
              <a:t>5</a:t>
            </a:fld>
            <a:endParaRPr lang="fi-FI" dirty="0"/>
          </a:p>
        </p:txBody>
      </p:sp>
      <p:sp>
        <p:nvSpPr>
          <p:cNvPr id="6" name="Date Placeholder 5"/>
          <p:cNvSpPr>
            <a:spLocks noGrp="1"/>
          </p:cNvSpPr>
          <p:nvPr>
            <p:ph type="dt" sz="half" idx="10"/>
          </p:nvPr>
        </p:nvSpPr>
        <p:spPr/>
        <p:txBody>
          <a:bodyPr/>
          <a:lstStyle/>
          <a:p>
            <a:r>
              <a:rPr lang="fi-FI" dirty="0" smtClean="0"/>
              <a:t>15.6.2012</a:t>
            </a:r>
            <a:endParaRPr lang="fi-FI" dirty="0"/>
          </a:p>
        </p:txBody>
      </p:sp>
      <p:grpSp>
        <p:nvGrpSpPr>
          <p:cNvPr id="3" name="Group 2"/>
          <p:cNvGrpSpPr/>
          <p:nvPr/>
        </p:nvGrpSpPr>
        <p:grpSpPr>
          <a:xfrm>
            <a:off x="-32658" y="15748"/>
            <a:ext cx="9069154" cy="6029452"/>
            <a:chOff x="-32658" y="15748"/>
            <a:chExt cx="9069154" cy="6029452"/>
          </a:xfrm>
        </p:grpSpPr>
        <p:pic>
          <p:nvPicPr>
            <p:cNvPr id="37892" name="Picture 2"/>
            <p:cNvPicPr>
              <a:picLocks noChangeAspect="1" noChangeArrowheads="1"/>
            </p:cNvPicPr>
            <p:nvPr/>
          </p:nvPicPr>
          <p:blipFill>
            <a:blip r:embed="rId2" cstate="print"/>
            <a:srcRect/>
            <a:stretch>
              <a:fillRect/>
            </a:stretch>
          </p:blipFill>
          <p:spPr bwMode="auto">
            <a:xfrm>
              <a:off x="576708" y="188913"/>
              <a:ext cx="8148638" cy="5856287"/>
            </a:xfrm>
            <a:prstGeom prst="rect">
              <a:avLst/>
            </a:prstGeom>
            <a:noFill/>
            <a:ln w="9525">
              <a:noFill/>
              <a:miter lim="800000"/>
              <a:headEnd/>
              <a:tailEnd/>
            </a:ln>
          </p:spPr>
        </p:pic>
        <p:sp>
          <p:nvSpPr>
            <p:cNvPr id="37893" name="Tekstikehys 6"/>
            <p:cNvSpPr txBox="1">
              <a:spLocks noChangeArrowheads="1"/>
            </p:cNvSpPr>
            <p:nvPr/>
          </p:nvSpPr>
          <p:spPr bwMode="auto">
            <a:xfrm>
              <a:off x="6840983" y="4751388"/>
              <a:ext cx="2195513" cy="954107"/>
            </a:xfrm>
            <a:prstGeom prst="rect">
              <a:avLst/>
            </a:prstGeom>
            <a:noFill/>
            <a:ln w="9525">
              <a:noFill/>
              <a:miter lim="800000"/>
              <a:headEnd/>
              <a:tailEnd/>
            </a:ln>
          </p:spPr>
          <p:txBody>
            <a:bodyPr>
              <a:spAutoFit/>
            </a:bodyPr>
            <a:lstStyle/>
            <a:p>
              <a:r>
                <a:rPr lang="en-US" sz="1400" dirty="0"/>
                <a:t>Picture VTT: Commissioning </a:t>
              </a:r>
              <a:r>
                <a:rPr lang="en-US" sz="1400" dirty="0" smtClean="0"/>
                <a:t>services, supporting applications </a:t>
              </a:r>
              <a:r>
                <a:rPr lang="en-US" sz="1400" dirty="0"/>
                <a:t>and infrastructure environment</a:t>
              </a:r>
            </a:p>
          </p:txBody>
        </p:sp>
        <p:sp>
          <p:nvSpPr>
            <p:cNvPr id="2" name="TextBox 1"/>
            <p:cNvSpPr txBox="1"/>
            <p:nvPr/>
          </p:nvSpPr>
          <p:spPr>
            <a:xfrm>
              <a:off x="-32658" y="764704"/>
              <a:ext cx="1178072" cy="830997"/>
            </a:xfrm>
            <a:prstGeom prst="rect">
              <a:avLst/>
            </a:prstGeom>
            <a:solidFill>
              <a:schemeClr val="bg1"/>
            </a:solidFill>
          </p:spPr>
          <p:txBody>
            <a:bodyPr wrap="square" rtlCol="0">
              <a:spAutoFit/>
            </a:bodyPr>
            <a:lstStyle/>
            <a:p>
              <a:r>
                <a:rPr lang="en-US" sz="1600" dirty="0" smtClean="0"/>
                <a:t>Building automation information</a:t>
              </a:r>
              <a:endParaRPr lang="en-US" sz="1600" dirty="0"/>
            </a:p>
          </p:txBody>
        </p:sp>
        <p:sp>
          <p:nvSpPr>
            <p:cNvPr id="8" name="TextBox 7"/>
            <p:cNvSpPr txBox="1"/>
            <p:nvPr/>
          </p:nvSpPr>
          <p:spPr>
            <a:xfrm>
              <a:off x="2261158" y="313059"/>
              <a:ext cx="1335796" cy="584775"/>
            </a:xfrm>
            <a:prstGeom prst="rect">
              <a:avLst/>
            </a:prstGeom>
            <a:solidFill>
              <a:schemeClr val="bg1"/>
            </a:solidFill>
          </p:spPr>
          <p:txBody>
            <a:bodyPr wrap="square" rtlCol="0">
              <a:spAutoFit/>
            </a:bodyPr>
            <a:lstStyle/>
            <a:p>
              <a:pPr algn="r"/>
              <a:r>
                <a:rPr lang="en-US" sz="1600" dirty="0" smtClean="0"/>
                <a:t>Maintenance manuals etc.</a:t>
              </a:r>
              <a:endParaRPr lang="en-US" sz="1600" dirty="0"/>
            </a:p>
          </p:txBody>
        </p:sp>
        <p:sp>
          <p:nvSpPr>
            <p:cNvPr id="9" name="TextBox 8"/>
            <p:cNvSpPr txBox="1"/>
            <p:nvPr/>
          </p:nvSpPr>
          <p:spPr>
            <a:xfrm>
              <a:off x="6642760" y="1075198"/>
              <a:ext cx="1872208" cy="584775"/>
            </a:xfrm>
            <a:prstGeom prst="rect">
              <a:avLst/>
            </a:prstGeom>
            <a:solidFill>
              <a:schemeClr val="bg1"/>
            </a:solidFill>
          </p:spPr>
          <p:txBody>
            <a:bodyPr wrap="square" rtlCol="0">
              <a:spAutoFit/>
            </a:bodyPr>
            <a:lstStyle/>
            <a:p>
              <a:pPr algn="ctr"/>
              <a:r>
                <a:rPr lang="en-US" sz="1600" dirty="0" smtClean="0"/>
                <a:t>Energy inspection information</a:t>
              </a:r>
              <a:endParaRPr lang="en-US" sz="1600" dirty="0"/>
            </a:p>
          </p:txBody>
        </p:sp>
        <p:sp>
          <p:nvSpPr>
            <p:cNvPr id="10" name="TextBox 9"/>
            <p:cNvSpPr txBox="1"/>
            <p:nvPr/>
          </p:nvSpPr>
          <p:spPr>
            <a:xfrm>
              <a:off x="7379739" y="1812166"/>
              <a:ext cx="1113457" cy="523220"/>
            </a:xfrm>
            <a:prstGeom prst="rect">
              <a:avLst/>
            </a:prstGeom>
            <a:solidFill>
              <a:schemeClr val="bg1"/>
            </a:solidFill>
          </p:spPr>
          <p:txBody>
            <a:bodyPr wrap="square" rtlCol="0">
              <a:spAutoFit/>
            </a:bodyPr>
            <a:lstStyle/>
            <a:p>
              <a:pPr algn="ctr"/>
              <a:r>
                <a:rPr lang="en-US" sz="1400" dirty="0" smtClean="0"/>
                <a:t>Weather prognoses</a:t>
              </a:r>
              <a:endParaRPr lang="en-US" sz="1400" dirty="0"/>
            </a:p>
          </p:txBody>
        </p:sp>
        <p:sp>
          <p:nvSpPr>
            <p:cNvPr id="11" name="TextBox 10"/>
            <p:cNvSpPr txBox="1"/>
            <p:nvPr/>
          </p:nvSpPr>
          <p:spPr>
            <a:xfrm>
              <a:off x="5554251" y="285622"/>
              <a:ext cx="1738399" cy="584775"/>
            </a:xfrm>
            <a:prstGeom prst="rect">
              <a:avLst/>
            </a:prstGeom>
            <a:solidFill>
              <a:schemeClr val="bg1"/>
            </a:solidFill>
          </p:spPr>
          <p:txBody>
            <a:bodyPr wrap="square" rtlCol="0">
              <a:spAutoFit/>
            </a:bodyPr>
            <a:lstStyle/>
            <a:p>
              <a:pPr algn="ctr"/>
              <a:r>
                <a:rPr lang="en-US" sz="1600" dirty="0" smtClean="0"/>
                <a:t>Building stock information</a:t>
              </a:r>
              <a:endParaRPr lang="en-US" sz="1600" dirty="0"/>
            </a:p>
          </p:txBody>
        </p:sp>
        <p:sp>
          <p:nvSpPr>
            <p:cNvPr id="12" name="TextBox 11"/>
            <p:cNvSpPr txBox="1"/>
            <p:nvPr/>
          </p:nvSpPr>
          <p:spPr>
            <a:xfrm>
              <a:off x="3596954" y="15748"/>
              <a:ext cx="1933564" cy="523220"/>
            </a:xfrm>
            <a:prstGeom prst="rect">
              <a:avLst/>
            </a:prstGeom>
            <a:solidFill>
              <a:schemeClr val="bg1"/>
            </a:solidFill>
          </p:spPr>
          <p:txBody>
            <a:bodyPr wrap="square" rtlCol="0">
              <a:spAutoFit/>
            </a:bodyPr>
            <a:lstStyle/>
            <a:p>
              <a:pPr algn="ctr"/>
              <a:r>
                <a:rPr lang="en-US" sz="1400" dirty="0" smtClean="0"/>
                <a:t>Diagnostics, analyses, calculation</a:t>
              </a:r>
              <a:endParaRPr lang="en-US" sz="1400" dirty="0"/>
            </a:p>
          </p:txBody>
        </p:sp>
        <p:sp>
          <p:nvSpPr>
            <p:cNvPr id="13" name="TextBox 12"/>
            <p:cNvSpPr txBox="1"/>
            <p:nvPr/>
          </p:nvSpPr>
          <p:spPr>
            <a:xfrm>
              <a:off x="2448718" y="2708920"/>
              <a:ext cx="3973423" cy="307777"/>
            </a:xfrm>
            <a:prstGeom prst="rect">
              <a:avLst/>
            </a:prstGeom>
            <a:solidFill>
              <a:schemeClr val="bg1"/>
            </a:solidFill>
          </p:spPr>
          <p:txBody>
            <a:bodyPr wrap="square" rtlCol="0">
              <a:spAutoFit/>
            </a:bodyPr>
            <a:lstStyle/>
            <a:p>
              <a:pPr algn="ctr"/>
              <a:r>
                <a:rPr lang="en-US" sz="1400" dirty="0" smtClean="0"/>
                <a:t>Monitoring and reporting services</a:t>
              </a:r>
              <a:endParaRPr lang="en-US" sz="1400" dirty="0"/>
            </a:p>
          </p:txBody>
        </p:sp>
        <p:sp>
          <p:nvSpPr>
            <p:cNvPr id="14" name="TextBox 13"/>
            <p:cNvSpPr txBox="1"/>
            <p:nvPr/>
          </p:nvSpPr>
          <p:spPr>
            <a:xfrm>
              <a:off x="5104529" y="4367712"/>
              <a:ext cx="1339384" cy="523220"/>
            </a:xfrm>
            <a:prstGeom prst="rect">
              <a:avLst/>
            </a:prstGeom>
            <a:solidFill>
              <a:schemeClr val="bg1"/>
            </a:solidFill>
          </p:spPr>
          <p:txBody>
            <a:bodyPr wrap="square" rtlCol="0">
              <a:spAutoFit/>
            </a:bodyPr>
            <a:lstStyle/>
            <a:p>
              <a:pPr algn="ctr"/>
              <a:r>
                <a:rPr lang="en-US" sz="1400" dirty="0" smtClean="0"/>
                <a:t>Indoor climate conditions</a:t>
              </a:r>
              <a:endParaRPr lang="en-US" sz="1400" dirty="0"/>
            </a:p>
          </p:txBody>
        </p:sp>
        <p:sp>
          <p:nvSpPr>
            <p:cNvPr id="15" name="TextBox 14"/>
            <p:cNvSpPr txBox="1"/>
            <p:nvPr/>
          </p:nvSpPr>
          <p:spPr>
            <a:xfrm>
              <a:off x="5437899" y="5571662"/>
              <a:ext cx="1259292" cy="307777"/>
            </a:xfrm>
            <a:prstGeom prst="rect">
              <a:avLst/>
            </a:prstGeom>
            <a:solidFill>
              <a:schemeClr val="bg1"/>
            </a:solidFill>
          </p:spPr>
          <p:txBody>
            <a:bodyPr wrap="square" rtlCol="0">
              <a:spAutoFit/>
            </a:bodyPr>
            <a:lstStyle/>
            <a:p>
              <a:pPr algn="ctr"/>
              <a:r>
                <a:rPr lang="en-US" sz="1400" dirty="0" smtClean="0"/>
                <a:t>Map interface</a:t>
              </a:r>
              <a:endParaRPr lang="en-US" sz="1400" dirty="0"/>
            </a:p>
          </p:txBody>
        </p:sp>
        <p:sp>
          <p:nvSpPr>
            <p:cNvPr id="16" name="TextBox 15"/>
            <p:cNvSpPr txBox="1"/>
            <p:nvPr/>
          </p:nvSpPr>
          <p:spPr>
            <a:xfrm>
              <a:off x="2261158" y="4302396"/>
              <a:ext cx="971260" cy="577081"/>
            </a:xfrm>
            <a:prstGeom prst="rect">
              <a:avLst/>
            </a:prstGeom>
            <a:solidFill>
              <a:schemeClr val="bg1"/>
            </a:solidFill>
          </p:spPr>
          <p:txBody>
            <a:bodyPr wrap="square" rtlCol="0">
              <a:spAutoFit/>
            </a:bodyPr>
            <a:lstStyle/>
            <a:p>
              <a:pPr algn="ctr"/>
              <a:r>
                <a:rPr lang="en-US" sz="1050" dirty="0" smtClean="0"/>
                <a:t>Energy performance certificates</a:t>
              </a:r>
              <a:endParaRPr lang="en-US" sz="1050" dirty="0"/>
            </a:p>
          </p:txBody>
        </p:sp>
        <p:sp>
          <p:nvSpPr>
            <p:cNvPr id="17" name="TextBox 16"/>
            <p:cNvSpPr txBox="1"/>
            <p:nvPr/>
          </p:nvSpPr>
          <p:spPr>
            <a:xfrm>
              <a:off x="3217370" y="4345644"/>
              <a:ext cx="1610109" cy="415498"/>
            </a:xfrm>
            <a:prstGeom prst="rect">
              <a:avLst/>
            </a:prstGeom>
            <a:solidFill>
              <a:schemeClr val="bg1"/>
            </a:solidFill>
          </p:spPr>
          <p:txBody>
            <a:bodyPr wrap="square" rtlCol="0">
              <a:spAutoFit/>
            </a:bodyPr>
            <a:lstStyle/>
            <a:p>
              <a:pPr algn="ctr"/>
              <a:r>
                <a:rPr lang="en-US" sz="1050" dirty="0" smtClean="0"/>
                <a:t>Energy consumption follow-up</a:t>
              </a:r>
              <a:endParaRPr lang="en-US" sz="1050" dirty="0"/>
            </a:p>
          </p:txBody>
        </p:sp>
        <p:sp>
          <p:nvSpPr>
            <p:cNvPr id="19" name="TextBox 18"/>
            <p:cNvSpPr txBox="1"/>
            <p:nvPr/>
          </p:nvSpPr>
          <p:spPr>
            <a:xfrm>
              <a:off x="3701142" y="5553949"/>
              <a:ext cx="1746959" cy="430887"/>
            </a:xfrm>
            <a:prstGeom prst="rect">
              <a:avLst/>
            </a:prstGeom>
            <a:solidFill>
              <a:schemeClr val="bg1"/>
            </a:solidFill>
          </p:spPr>
          <p:txBody>
            <a:bodyPr wrap="square" rtlCol="0">
              <a:spAutoFit/>
            </a:bodyPr>
            <a:lstStyle/>
            <a:p>
              <a:pPr algn="ctr"/>
              <a:r>
                <a:rPr lang="en-US" sz="1100" dirty="0" smtClean="0"/>
                <a:t>Support for the inspections</a:t>
              </a:r>
              <a:endParaRPr lang="en-US" sz="1100" dirty="0"/>
            </a:p>
          </p:txBody>
        </p:sp>
        <p:sp>
          <p:nvSpPr>
            <p:cNvPr id="20" name="TextBox 19"/>
            <p:cNvSpPr txBox="1"/>
            <p:nvPr/>
          </p:nvSpPr>
          <p:spPr>
            <a:xfrm>
              <a:off x="2261579" y="5569787"/>
              <a:ext cx="1340964" cy="430887"/>
            </a:xfrm>
            <a:prstGeom prst="rect">
              <a:avLst/>
            </a:prstGeom>
            <a:solidFill>
              <a:schemeClr val="bg1"/>
            </a:solidFill>
          </p:spPr>
          <p:txBody>
            <a:bodyPr wrap="square" rtlCol="0">
              <a:spAutoFit/>
            </a:bodyPr>
            <a:lstStyle/>
            <a:p>
              <a:pPr algn="ctr"/>
              <a:r>
                <a:rPr lang="en-US" sz="1100" dirty="0" smtClean="0"/>
                <a:t>Support for the third parties</a:t>
              </a:r>
              <a:endParaRPr lang="en-US" sz="1100" dirty="0"/>
            </a:p>
          </p:txBody>
        </p:sp>
      </p:grpSp>
      <p:sp>
        <p:nvSpPr>
          <p:cNvPr id="21" name="Tekstikehys 6"/>
          <p:cNvSpPr txBox="1">
            <a:spLocks noChangeArrowheads="1"/>
          </p:cNvSpPr>
          <p:nvPr/>
        </p:nvSpPr>
        <p:spPr bwMode="auto">
          <a:xfrm>
            <a:off x="35496" y="4725144"/>
            <a:ext cx="2195513" cy="1231106"/>
          </a:xfrm>
          <a:prstGeom prst="rect">
            <a:avLst/>
          </a:prstGeom>
          <a:noFill/>
          <a:ln w="9525">
            <a:noFill/>
            <a:miter lim="800000"/>
            <a:headEnd/>
            <a:tailEnd/>
          </a:ln>
        </p:spPr>
        <p:txBody>
          <a:bodyPr>
            <a:spAutoFit/>
          </a:bodyPr>
          <a:lstStyle/>
          <a:p>
            <a:pPr algn="ctr"/>
            <a:r>
              <a:rPr lang="en-US" sz="5400" dirty="0" err="1" smtClean="0"/>
              <a:t>MBCx</a:t>
            </a:r>
            <a:endParaRPr lang="en-US" sz="5400" dirty="0" smtClean="0"/>
          </a:p>
          <a:p>
            <a:pPr algn="ctr"/>
            <a:r>
              <a:rPr lang="en-US" sz="2000" dirty="0" smtClean="0"/>
              <a:t>Existing buildings</a:t>
            </a:r>
            <a:endParaRPr lang="en-US" sz="2000" dirty="0"/>
          </a:p>
        </p:txBody>
      </p:sp>
    </p:spTree>
    <p:extLst>
      <p:ext uri="{BB962C8B-B14F-4D97-AF65-F5344CB8AC3E}">
        <p14:creationId xmlns:p14="http://schemas.microsoft.com/office/powerpoint/2010/main" val="269059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00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ppt_x</p:attrName>
                                        </p:attrNameLst>
                                      </p:cBhvr>
                                      <p:tavLst>
                                        <p:tav tm="0">
                                          <p:val>
                                            <p:strVal val="#ppt_x"/>
                                          </p:val>
                                        </p:tav>
                                        <p:tav tm="100000">
                                          <p:val>
                                            <p:strVal val="#ppt_x"/>
                                          </p:val>
                                        </p:tav>
                                      </p:tavLst>
                                    </p:anim>
                                    <p:anim calcmode="lin" valueType="num">
                                      <p:cBhvr>
                                        <p:cTn id="9" dur="2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An example of the results of US </a:t>
            </a:r>
            <a:r>
              <a:rPr lang="en-US" sz="3600" dirty="0" err="1" smtClean="0"/>
              <a:t>Cx</a:t>
            </a:r>
            <a:r>
              <a:rPr lang="en-US" sz="3600" dirty="0" smtClean="0"/>
              <a:t> studies (Mills, E. et al. 2004)</a:t>
            </a:r>
            <a:endParaRPr lang="en-US" sz="3600" dirty="0"/>
          </a:p>
        </p:txBody>
      </p:sp>
      <p:sp>
        <p:nvSpPr>
          <p:cNvPr id="6" name="Date Placeholder 5"/>
          <p:cNvSpPr>
            <a:spLocks noGrp="1"/>
          </p:cNvSpPr>
          <p:nvPr>
            <p:ph type="dt" sz="half" idx="10"/>
          </p:nvPr>
        </p:nvSpPr>
        <p:spPr/>
        <p:txBody>
          <a:bodyPr/>
          <a:lstStyle/>
          <a:p>
            <a:r>
              <a:rPr lang="fi-FI" smtClean="0"/>
              <a:t>15.6.2012</a:t>
            </a:r>
            <a:endParaRPr lang="en-US"/>
          </a:p>
        </p:txBody>
      </p:sp>
      <p:sp>
        <p:nvSpPr>
          <p:cNvPr id="38915" name="Alatunnisteen paikkamerkki 3"/>
          <p:cNvSpPr>
            <a:spLocks noGrp="1"/>
          </p:cNvSpPr>
          <p:nvPr>
            <p:ph type="ftr" sz="quarter" idx="11"/>
          </p:nvPr>
        </p:nvSpPr>
        <p:spPr bwMode="auto">
          <a:noFill/>
          <a:ln>
            <a:miter lim="800000"/>
            <a:headEnd/>
            <a:tailEnd/>
          </a:ln>
        </p:spPr>
        <p:txBody>
          <a:bodyPr/>
          <a:lstStyle/>
          <a:p>
            <a:pPr fontAlgn="base">
              <a:spcBef>
                <a:spcPct val="0"/>
              </a:spcBef>
              <a:spcAft>
                <a:spcPct val="0"/>
              </a:spcAft>
            </a:pPr>
            <a:r>
              <a:rPr lang="en-US" smtClean="0">
                <a:latin typeface="Arial" charset="0"/>
                <a:ea typeface="MS PGothic" pitchFamily="34" charset="-128"/>
              </a:rPr>
              <a:t>Ari Laitala ERES 2012</a:t>
            </a:r>
            <a:endParaRPr lang="en-US">
              <a:latin typeface="Arial" charset="0"/>
              <a:ea typeface="MS PGothic" pitchFamily="34" charset="-128"/>
            </a:endParaRPr>
          </a:p>
        </p:txBody>
      </p:sp>
      <p:sp>
        <p:nvSpPr>
          <p:cNvPr id="27652" name="Dian numeron paikkamerkki 4"/>
          <p:cNvSpPr>
            <a:spLocks noGrp="1"/>
          </p:cNvSpPr>
          <p:nvPr>
            <p:ph type="sldNum" sz="quarter" idx="12"/>
          </p:nvPr>
        </p:nvSpPr>
        <p:spPr bwMode="auto">
          <a:ln>
            <a:miter lim="800000"/>
            <a:headEnd/>
            <a:tailEnd/>
          </a:ln>
        </p:spPr>
        <p:txBody>
          <a:bodyPr/>
          <a:lstStyle/>
          <a:p>
            <a:fld id="{0A988D6D-68A4-4516-BE0C-B6A3EAB19781}" type="slidenum">
              <a:rPr lang="en-US" smtClean="0"/>
              <a:pPr/>
              <a:t>6</a:t>
            </a:fld>
            <a:endParaRPr lang="en-US"/>
          </a:p>
        </p:txBody>
      </p:sp>
      <p:pic>
        <p:nvPicPr>
          <p:cNvPr id="38917" name="Picture 2"/>
          <p:cNvPicPr>
            <a:picLocks noChangeAspect="1" noChangeArrowheads="1"/>
          </p:cNvPicPr>
          <p:nvPr/>
        </p:nvPicPr>
        <p:blipFill>
          <a:blip r:embed="rId2" cstate="print"/>
          <a:srcRect l="26869" t="27991" r="26472" b="10587"/>
          <a:stretch>
            <a:fillRect/>
          </a:stretch>
        </p:blipFill>
        <p:spPr bwMode="auto">
          <a:xfrm>
            <a:off x="1619672" y="1484784"/>
            <a:ext cx="5832648" cy="479899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8917"/>
                                        </p:tgtEl>
                                        <p:attrNameLst>
                                          <p:attrName>style.visibility</p:attrName>
                                        </p:attrNameLst>
                                      </p:cBhvr>
                                      <p:to>
                                        <p:strVal val="visible"/>
                                      </p:to>
                                    </p:set>
                                    <p:animEffect transition="in" filter="fade">
                                      <p:cBhvr>
                                        <p:cTn id="7" dur="2000"/>
                                        <p:tgtEl>
                                          <p:spTgt spid="38917"/>
                                        </p:tgtEl>
                                      </p:cBhvr>
                                    </p:animEffect>
                                    <p:anim calcmode="lin" valueType="num">
                                      <p:cBhvr>
                                        <p:cTn id="8" dur="2000" fill="hold"/>
                                        <p:tgtEl>
                                          <p:spTgt spid="38917"/>
                                        </p:tgtEl>
                                        <p:attrNameLst>
                                          <p:attrName>ppt_x</p:attrName>
                                        </p:attrNameLst>
                                      </p:cBhvr>
                                      <p:tavLst>
                                        <p:tav tm="0">
                                          <p:val>
                                            <p:strVal val="#ppt_x"/>
                                          </p:val>
                                        </p:tav>
                                        <p:tav tm="100000">
                                          <p:val>
                                            <p:strVal val="#ppt_x"/>
                                          </p:val>
                                        </p:tav>
                                      </p:tavLst>
                                    </p:anim>
                                    <p:anim calcmode="lin" valueType="num">
                                      <p:cBhvr>
                                        <p:cTn id="9" dur="2000" fill="hold"/>
                                        <p:tgtEl>
                                          <p:spTgt spid="389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normAutofit/>
          </a:bodyPr>
          <a:lstStyle/>
          <a:p>
            <a:pPr marL="0" indent="0" algn="ctr">
              <a:buNone/>
            </a:pPr>
            <a:endParaRPr lang="en-US" dirty="0" smtClean="0"/>
          </a:p>
          <a:p>
            <a:pPr marL="0" indent="0" algn="ctr">
              <a:buNone/>
            </a:pPr>
            <a:r>
              <a:rPr lang="en-US" sz="4000" dirty="0" smtClean="0"/>
              <a:t>How </a:t>
            </a:r>
            <a:r>
              <a:rPr lang="en-US" sz="4000" dirty="0" err="1" smtClean="0"/>
              <a:t>MBCx</a:t>
            </a:r>
            <a:r>
              <a:rPr lang="en-US" sz="4000" dirty="0" smtClean="0"/>
              <a:t> meets the criteria of innovation diffusion?</a:t>
            </a:r>
          </a:p>
          <a:p>
            <a:pPr marL="0" indent="0">
              <a:buNone/>
            </a:pPr>
            <a:endParaRPr lang="en-US" dirty="0" smtClean="0"/>
          </a:p>
          <a:p>
            <a:pPr marL="0" indent="0">
              <a:buNone/>
            </a:pPr>
            <a:endParaRPr lang="en-US" dirty="0" smtClean="0"/>
          </a:p>
          <a:p>
            <a:pPr marL="0" indent="0" algn="ctr">
              <a:buNone/>
            </a:pPr>
            <a:r>
              <a:rPr lang="en-US" sz="2400" dirty="0" smtClean="0"/>
              <a:t>Is it likely that </a:t>
            </a:r>
            <a:r>
              <a:rPr lang="en-US" sz="2400" dirty="0" err="1" smtClean="0"/>
              <a:t>MBCx</a:t>
            </a:r>
            <a:r>
              <a:rPr lang="en-US" sz="2400" dirty="0" smtClean="0"/>
              <a:t> will diffuse </a:t>
            </a:r>
            <a:r>
              <a:rPr lang="en-US" sz="2400" dirty="0" smtClean="0"/>
              <a:t>into </a:t>
            </a:r>
            <a:r>
              <a:rPr lang="en-US" sz="2400" dirty="0" smtClean="0"/>
              <a:t>the new market areas</a:t>
            </a:r>
          </a:p>
          <a:p>
            <a:pPr lvl="1" algn="ctr"/>
            <a:r>
              <a:rPr lang="en-US" sz="2000" dirty="0" smtClean="0"/>
              <a:t>like </a:t>
            </a:r>
            <a:r>
              <a:rPr lang="en-US" sz="2000" dirty="0"/>
              <a:t>F</a:t>
            </a:r>
            <a:r>
              <a:rPr lang="en-US" sz="2000" dirty="0" smtClean="0"/>
              <a:t>inland, Nordic Countries, Europe…</a:t>
            </a:r>
          </a:p>
          <a:p>
            <a:endParaRPr lang="en-US" dirty="0" smtClean="0"/>
          </a:p>
        </p:txBody>
      </p:sp>
      <p:sp>
        <p:nvSpPr>
          <p:cNvPr id="4" name="Date Placeholder 3"/>
          <p:cNvSpPr>
            <a:spLocks noGrp="1"/>
          </p:cNvSpPr>
          <p:nvPr>
            <p:ph type="dt" sz="half" idx="10"/>
          </p:nvPr>
        </p:nvSpPr>
        <p:spPr/>
        <p:txBody>
          <a:bodyPr/>
          <a:lstStyle/>
          <a:p>
            <a:r>
              <a:rPr lang="fi-FI" smtClean="0"/>
              <a:t>15.6.2012</a:t>
            </a:r>
            <a:endParaRPr lang="en-US"/>
          </a:p>
        </p:txBody>
      </p:sp>
      <p:sp>
        <p:nvSpPr>
          <p:cNvPr id="6" name="Footer Placeholder 5"/>
          <p:cNvSpPr>
            <a:spLocks noGrp="1"/>
          </p:cNvSpPr>
          <p:nvPr>
            <p:ph type="ftr" sz="quarter" idx="11"/>
          </p:nvPr>
        </p:nvSpPr>
        <p:spPr/>
        <p:txBody>
          <a:bodyPr/>
          <a:lstStyle/>
          <a:p>
            <a:r>
              <a:rPr lang="en-US" smtClean="0"/>
              <a:t>Ari Laitala ERES 2012</a:t>
            </a:r>
            <a:endParaRPr lang="en-US"/>
          </a:p>
        </p:txBody>
      </p:sp>
      <p:sp>
        <p:nvSpPr>
          <p:cNvPr id="5" name="Slide Number Placeholder 4"/>
          <p:cNvSpPr>
            <a:spLocks noGrp="1"/>
          </p:cNvSpPr>
          <p:nvPr>
            <p:ph type="sldNum" sz="quarter" idx="12"/>
          </p:nvPr>
        </p:nvSpPr>
        <p:spPr/>
        <p:txBody>
          <a:bodyPr/>
          <a:lstStyle/>
          <a:p>
            <a:fld id="{39A6E72D-1A13-494F-AF99-B7BD5AB88758}"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Methodology</a:t>
            </a:r>
            <a:endParaRPr lang="en-US"/>
          </a:p>
        </p:txBody>
      </p:sp>
      <p:sp>
        <p:nvSpPr>
          <p:cNvPr id="7" name="Text Placeholder 6"/>
          <p:cNvSpPr>
            <a:spLocks noGrp="1"/>
          </p:cNvSpPr>
          <p:nvPr>
            <p:ph type="body" idx="1"/>
          </p:nvPr>
        </p:nvSpPr>
        <p:spPr/>
        <p:txBody>
          <a:bodyPr/>
          <a:lstStyle/>
          <a:p>
            <a:r>
              <a:rPr lang="en-US" dirty="0" smtClean="0"/>
              <a:t>Delphi?</a:t>
            </a:r>
            <a:endParaRPr lang="en-US" dirty="0"/>
          </a:p>
        </p:txBody>
      </p:sp>
      <p:sp>
        <p:nvSpPr>
          <p:cNvPr id="8" name="Text Placeholder 7"/>
          <p:cNvSpPr>
            <a:spLocks noGrp="1"/>
          </p:cNvSpPr>
          <p:nvPr>
            <p:ph type="body" sz="quarter" idx="3"/>
          </p:nvPr>
        </p:nvSpPr>
        <p:spPr/>
        <p:txBody>
          <a:bodyPr/>
          <a:lstStyle/>
          <a:p>
            <a:r>
              <a:rPr lang="en-US" dirty="0" smtClean="0"/>
              <a:t>or focus groups?</a:t>
            </a:r>
            <a:endParaRPr lang="en-US" dirty="0"/>
          </a:p>
        </p:txBody>
      </p:sp>
      <p:sp>
        <p:nvSpPr>
          <p:cNvPr id="9" name="Content Placeholder 8"/>
          <p:cNvSpPr>
            <a:spLocks noGrp="1"/>
          </p:cNvSpPr>
          <p:nvPr>
            <p:ph sz="quarter" idx="4"/>
          </p:nvPr>
        </p:nvSpPr>
        <p:spPr/>
        <p:txBody>
          <a:bodyPr/>
          <a:lstStyle/>
          <a:p>
            <a:r>
              <a:rPr lang="en-US" dirty="0" smtClean="0"/>
              <a:t>Maybe just one round</a:t>
            </a:r>
          </a:p>
          <a:p>
            <a:r>
              <a:rPr lang="en-US" dirty="0" smtClean="0"/>
              <a:t>Not typically background questionnaires</a:t>
            </a:r>
          </a:p>
          <a:p>
            <a:r>
              <a:rPr lang="en-US" dirty="0" smtClean="0"/>
              <a:t>More qualitative</a:t>
            </a:r>
          </a:p>
          <a:p>
            <a:endParaRPr lang="en-US" dirty="0"/>
          </a:p>
        </p:txBody>
      </p:sp>
      <p:sp>
        <p:nvSpPr>
          <p:cNvPr id="4" name="Date Placeholder 3"/>
          <p:cNvSpPr>
            <a:spLocks noGrp="1"/>
          </p:cNvSpPr>
          <p:nvPr>
            <p:ph type="dt" sz="half" idx="10"/>
          </p:nvPr>
        </p:nvSpPr>
        <p:spPr/>
        <p:txBody>
          <a:bodyPr/>
          <a:lstStyle/>
          <a:p>
            <a:r>
              <a:rPr lang="en-US" smtClean="0"/>
              <a:t>15.6.2012</a:t>
            </a:r>
            <a:endParaRPr lang="en-US"/>
          </a:p>
        </p:txBody>
      </p:sp>
      <p:sp>
        <p:nvSpPr>
          <p:cNvPr id="6" name="Footer Placeholder 5"/>
          <p:cNvSpPr>
            <a:spLocks noGrp="1"/>
          </p:cNvSpPr>
          <p:nvPr>
            <p:ph type="ftr" sz="quarter" idx="11"/>
          </p:nvPr>
        </p:nvSpPr>
        <p:spPr/>
        <p:txBody>
          <a:bodyPr/>
          <a:lstStyle/>
          <a:p>
            <a:r>
              <a:rPr lang="en-US" smtClean="0"/>
              <a:t>Ari Laitala ERES 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8</a:t>
            </a:fld>
            <a:endParaRPr lang="en-US"/>
          </a:p>
        </p:txBody>
      </p:sp>
      <p:sp>
        <p:nvSpPr>
          <p:cNvPr id="10" name="Content Placeholder 9"/>
          <p:cNvSpPr>
            <a:spLocks noGrp="1"/>
          </p:cNvSpPr>
          <p:nvPr>
            <p:ph sz="half" idx="2"/>
          </p:nvPr>
        </p:nvSpPr>
        <p:spPr>
          <a:xfrm>
            <a:off x="457200" y="5301208"/>
            <a:ext cx="4040188" cy="824954"/>
          </a:xfrm>
        </p:spPr>
        <p:txBody>
          <a:bodyPr>
            <a:normAutofit fontScale="70000" lnSpcReduction="20000"/>
          </a:bodyPr>
          <a:lstStyle/>
          <a:p>
            <a:pPr marL="0" indent="0" algn="ctr">
              <a:buNone/>
            </a:pPr>
            <a:r>
              <a:rPr lang="en-US" dirty="0" smtClean="0"/>
              <a:t>Belief behind the method: </a:t>
            </a:r>
          </a:p>
          <a:p>
            <a:pPr marL="0" indent="0" algn="ctr">
              <a:buNone/>
            </a:pPr>
            <a:r>
              <a:rPr lang="en-US" dirty="0" smtClean="0"/>
              <a:t>Group forecasts are more accurate than in unstructured discussions</a:t>
            </a:r>
            <a:endParaRPr lang="en-US" dirty="0"/>
          </a:p>
        </p:txBody>
      </p:sp>
      <p:sp>
        <p:nvSpPr>
          <p:cNvPr id="11" name="TextBox 10"/>
          <p:cNvSpPr txBox="1"/>
          <p:nvPr/>
        </p:nvSpPr>
        <p:spPr>
          <a:xfrm>
            <a:off x="445203" y="2579990"/>
            <a:ext cx="2016000" cy="369332"/>
          </a:xfrm>
          <a:prstGeom prst="rect">
            <a:avLst/>
          </a:prstGeom>
          <a:noFill/>
          <a:ln w="25400">
            <a:solidFill>
              <a:schemeClr val="tx1"/>
            </a:solidFill>
          </a:ln>
        </p:spPr>
        <p:txBody>
          <a:bodyPr wrap="square" rtlCol="0">
            <a:spAutoFit/>
          </a:bodyPr>
          <a:lstStyle/>
          <a:p>
            <a:pPr algn="ctr"/>
            <a:r>
              <a:rPr lang="en-US" smtClean="0"/>
              <a:t>Panel 1</a:t>
            </a:r>
            <a:endParaRPr lang="en-US"/>
          </a:p>
        </p:txBody>
      </p:sp>
      <p:sp>
        <p:nvSpPr>
          <p:cNvPr id="12" name="TextBox 11"/>
          <p:cNvSpPr txBox="1"/>
          <p:nvPr/>
        </p:nvSpPr>
        <p:spPr>
          <a:xfrm>
            <a:off x="2483992" y="2576329"/>
            <a:ext cx="2016000" cy="369332"/>
          </a:xfrm>
          <a:prstGeom prst="rect">
            <a:avLst/>
          </a:prstGeom>
          <a:noFill/>
          <a:ln w="25400">
            <a:solidFill>
              <a:schemeClr val="tx1"/>
            </a:solidFill>
          </a:ln>
        </p:spPr>
        <p:txBody>
          <a:bodyPr wrap="square" rtlCol="0">
            <a:spAutoFit/>
          </a:bodyPr>
          <a:lstStyle/>
          <a:p>
            <a:pPr algn="ctr"/>
            <a:r>
              <a:rPr lang="en-US" smtClean="0"/>
              <a:t>Panel 2</a:t>
            </a:r>
            <a:endParaRPr lang="en-US"/>
          </a:p>
        </p:txBody>
      </p:sp>
      <p:sp>
        <p:nvSpPr>
          <p:cNvPr id="14" name="TextBox 13"/>
          <p:cNvSpPr txBox="1"/>
          <p:nvPr/>
        </p:nvSpPr>
        <p:spPr>
          <a:xfrm>
            <a:off x="450978" y="2204864"/>
            <a:ext cx="4049014" cy="369332"/>
          </a:xfrm>
          <a:prstGeom prst="rect">
            <a:avLst/>
          </a:prstGeom>
          <a:noFill/>
          <a:ln w="38100">
            <a:solidFill>
              <a:schemeClr val="tx1"/>
            </a:solidFill>
          </a:ln>
        </p:spPr>
        <p:txBody>
          <a:bodyPr wrap="square" rtlCol="0">
            <a:spAutoFit/>
          </a:bodyPr>
          <a:lstStyle/>
          <a:p>
            <a:pPr algn="ctr"/>
            <a:r>
              <a:rPr lang="en-US" smtClean="0"/>
              <a:t>Research project: GREEN ICT </a:t>
            </a:r>
            <a:endParaRPr lang="en-US"/>
          </a:p>
        </p:txBody>
      </p:sp>
      <p:sp>
        <p:nvSpPr>
          <p:cNvPr id="15" name="TextBox 14"/>
          <p:cNvSpPr txBox="1"/>
          <p:nvPr/>
        </p:nvSpPr>
        <p:spPr>
          <a:xfrm>
            <a:off x="445772" y="3314979"/>
            <a:ext cx="2016000" cy="369332"/>
          </a:xfrm>
          <a:prstGeom prst="rect">
            <a:avLst/>
          </a:prstGeom>
          <a:noFill/>
          <a:ln w="25400">
            <a:solidFill>
              <a:schemeClr val="tx1"/>
            </a:solidFill>
          </a:ln>
        </p:spPr>
        <p:txBody>
          <a:bodyPr wrap="square" rtlCol="0">
            <a:spAutoFit/>
          </a:bodyPr>
          <a:lstStyle/>
          <a:p>
            <a:pPr algn="ctr"/>
            <a:r>
              <a:rPr lang="en-US" smtClean="0"/>
              <a:t>Background quest.</a:t>
            </a:r>
            <a:endParaRPr lang="en-US"/>
          </a:p>
        </p:txBody>
      </p:sp>
      <p:sp>
        <p:nvSpPr>
          <p:cNvPr id="16" name="TextBox 15"/>
          <p:cNvSpPr txBox="1"/>
          <p:nvPr/>
        </p:nvSpPr>
        <p:spPr>
          <a:xfrm>
            <a:off x="2479798" y="3315213"/>
            <a:ext cx="2016000" cy="369332"/>
          </a:xfrm>
          <a:prstGeom prst="rect">
            <a:avLst/>
          </a:prstGeom>
          <a:noFill/>
          <a:ln w="25400">
            <a:solidFill>
              <a:schemeClr val="tx1"/>
            </a:solidFill>
          </a:ln>
        </p:spPr>
        <p:txBody>
          <a:bodyPr wrap="square" rtlCol="0">
            <a:spAutoFit/>
          </a:bodyPr>
          <a:lstStyle/>
          <a:p>
            <a:pPr algn="ctr"/>
            <a:r>
              <a:rPr lang="en-US" smtClean="0"/>
              <a:t>Background quest.</a:t>
            </a:r>
            <a:endParaRPr lang="en-US"/>
          </a:p>
        </p:txBody>
      </p:sp>
      <p:sp>
        <p:nvSpPr>
          <p:cNvPr id="17" name="TextBox 16"/>
          <p:cNvSpPr txBox="1"/>
          <p:nvPr/>
        </p:nvSpPr>
        <p:spPr>
          <a:xfrm>
            <a:off x="449966" y="3683925"/>
            <a:ext cx="2016000" cy="369332"/>
          </a:xfrm>
          <a:prstGeom prst="rect">
            <a:avLst/>
          </a:prstGeom>
          <a:noFill/>
          <a:ln w="25400">
            <a:solidFill>
              <a:schemeClr val="tx1"/>
            </a:solidFill>
          </a:ln>
        </p:spPr>
        <p:txBody>
          <a:bodyPr wrap="square" rtlCol="0">
            <a:spAutoFit/>
          </a:bodyPr>
          <a:lstStyle/>
          <a:p>
            <a:pPr algn="ctr"/>
            <a:r>
              <a:rPr lang="en-US" smtClean="0"/>
              <a:t>Round 1</a:t>
            </a:r>
            <a:endParaRPr lang="en-US"/>
          </a:p>
        </p:txBody>
      </p:sp>
      <p:sp>
        <p:nvSpPr>
          <p:cNvPr id="18" name="TextBox 17"/>
          <p:cNvSpPr txBox="1"/>
          <p:nvPr/>
        </p:nvSpPr>
        <p:spPr>
          <a:xfrm>
            <a:off x="2479229" y="3688100"/>
            <a:ext cx="2016000" cy="369332"/>
          </a:xfrm>
          <a:prstGeom prst="rect">
            <a:avLst/>
          </a:prstGeom>
          <a:noFill/>
          <a:ln w="25400">
            <a:solidFill>
              <a:schemeClr val="tx1"/>
            </a:solidFill>
          </a:ln>
        </p:spPr>
        <p:txBody>
          <a:bodyPr wrap="square" rtlCol="0">
            <a:spAutoFit/>
          </a:bodyPr>
          <a:lstStyle/>
          <a:p>
            <a:pPr algn="ctr"/>
            <a:r>
              <a:rPr lang="en-US" smtClean="0"/>
              <a:t>Round 1</a:t>
            </a:r>
            <a:endParaRPr lang="en-US"/>
          </a:p>
        </p:txBody>
      </p:sp>
      <p:sp>
        <p:nvSpPr>
          <p:cNvPr id="19" name="TextBox 18"/>
          <p:cNvSpPr txBox="1"/>
          <p:nvPr/>
        </p:nvSpPr>
        <p:spPr>
          <a:xfrm>
            <a:off x="449966" y="4423645"/>
            <a:ext cx="2016000" cy="369332"/>
          </a:xfrm>
          <a:prstGeom prst="rect">
            <a:avLst/>
          </a:prstGeom>
          <a:noFill/>
          <a:ln w="25400">
            <a:solidFill>
              <a:schemeClr val="tx1"/>
            </a:solidFill>
            <a:prstDash val="dash"/>
          </a:ln>
        </p:spPr>
        <p:txBody>
          <a:bodyPr wrap="square" rtlCol="0">
            <a:spAutoFit/>
          </a:bodyPr>
          <a:lstStyle/>
          <a:p>
            <a:pPr algn="ctr"/>
            <a:r>
              <a:rPr lang="en-US" smtClean="0"/>
              <a:t>Round 2</a:t>
            </a:r>
            <a:endParaRPr lang="en-US"/>
          </a:p>
        </p:txBody>
      </p:sp>
      <p:sp>
        <p:nvSpPr>
          <p:cNvPr id="20" name="TextBox 19"/>
          <p:cNvSpPr txBox="1"/>
          <p:nvPr/>
        </p:nvSpPr>
        <p:spPr>
          <a:xfrm>
            <a:off x="2479229" y="4427820"/>
            <a:ext cx="2016000" cy="369332"/>
          </a:xfrm>
          <a:prstGeom prst="rect">
            <a:avLst/>
          </a:prstGeom>
          <a:noFill/>
          <a:ln w="25400">
            <a:solidFill>
              <a:schemeClr val="tx1"/>
            </a:solidFill>
            <a:prstDash val="dash"/>
          </a:ln>
        </p:spPr>
        <p:txBody>
          <a:bodyPr wrap="square" rtlCol="0">
            <a:spAutoFit/>
          </a:bodyPr>
          <a:lstStyle/>
          <a:p>
            <a:pPr algn="ctr"/>
            <a:r>
              <a:rPr lang="en-US" smtClean="0"/>
              <a:t>Round 2</a:t>
            </a:r>
            <a:endParaRPr lang="en-US"/>
          </a:p>
        </p:txBody>
      </p:sp>
      <p:sp>
        <p:nvSpPr>
          <p:cNvPr id="21" name="Down Arrow 20"/>
          <p:cNvSpPr/>
          <p:nvPr/>
        </p:nvSpPr>
        <p:spPr>
          <a:xfrm>
            <a:off x="1383238" y="2977902"/>
            <a:ext cx="198334" cy="3180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2" name="Down Arrow 21"/>
          <p:cNvSpPr/>
          <p:nvPr/>
        </p:nvSpPr>
        <p:spPr>
          <a:xfrm>
            <a:off x="3384604" y="2968377"/>
            <a:ext cx="198334" cy="3180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3" name="Down Arrow 22"/>
          <p:cNvSpPr/>
          <p:nvPr/>
        </p:nvSpPr>
        <p:spPr>
          <a:xfrm>
            <a:off x="1384598" y="4090510"/>
            <a:ext cx="198334" cy="3180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Down Arrow 23"/>
          <p:cNvSpPr/>
          <p:nvPr/>
        </p:nvSpPr>
        <p:spPr>
          <a:xfrm>
            <a:off x="3385964" y="4080985"/>
            <a:ext cx="198334" cy="3180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154044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fi-FI" smtClean="0"/>
              <a:t>15.6.2012</a:t>
            </a:r>
            <a:endParaRPr lang="en-US"/>
          </a:p>
        </p:txBody>
      </p:sp>
      <p:sp>
        <p:nvSpPr>
          <p:cNvPr id="5" name="Slide Number Placeholder 4"/>
          <p:cNvSpPr>
            <a:spLocks noGrp="1"/>
          </p:cNvSpPr>
          <p:nvPr>
            <p:ph type="sldNum" sz="quarter" idx="12"/>
          </p:nvPr>
        </p:nvSpPr>
        <p:spPr/>
        <p:txBody>
          <a:bodyPr/>
          <a:lstStyle/>
          <a:p>
            <a:fld id="{5879A0C8-7B80-4DAF-90CC-8ADD4CEB1CD1}" type="slidenum">
              <a:rPr lang="en-US" smtClean="0"/>
              <a:t>9</a:t>
            </a:fld>
            <a:endParaRPr lang="en-US"/>
          </a:p>
        </p:txBody>
      </p:sp>
      <p:sp>
        <p:nvSpPr>
          <p:cNvPr id="6" name="Footer Placeholder 5"/>
          <p:cNvSpPr>
            <a:spLocks noGrp="1"/>
          </p:cNvSpPr>
          <p:nvPr>
            <p:ph type="ftr" sz="quarter" idx="11"/>
          </p:nvPr>
        </p:nvSpPr>
        <p:spPr/>
        <p:txBody>
          <a:bodyPr/>
          <a:lstStyle/>
          <a:p>
            <a:r>
              <a:rPr lang="en-US" smtClean="0"/>
              <a:t>Ari Laitala ERES 2012</a:t>
            </a: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032283613"/>
              </p:ext>
            </p:extLst>
          </p:nvPr>
        </p:nvGraphicFramePr>
        <p:xfrm>
          <a:off x="323528" y="188640"/>
          <a:ext cx="8352928" cy="6431280"/>
        </p:xfrm>
        <a:graphic>
          <a:graphicData uri="http://schemas.openxmlformats.org/drawingml/2006/table">
            <a:tbl>
              <a:tblPr firstRow="1" bandRow="1">
                <a:tableStyleId>{5C22544A-7EE6-4342-B048-85BDC9FD1C3A}</a:tableStyleId>
              </a:tblPr>
              <a:tblGrid>
                <a:gridCol w="8352928"/>
              </a:tblGrid>
              <a:tr h="322835">
                <a:tc>
                  <a:txBody>
                    <a:bodyPr/>
                    <a:lstStyle/>
                    <a:p>
                      <a:pPr algn="ctr"/>
                      <a:r>
                        <a:rPr lang="en-US" sz="3600" dirty="0" smtClean="0"/>
                        <a:t>Determinants of innovation diffusion </a:t>
                      </a:r>
                    </a:p>
                    <a:p>
                      <a:pPr algn="ctr"/>
                      <a:r>
                        <a:rPr lang="en-US" sz="3600" dirty="0" smtClean="0"/>
                        <a:t>(</a:t>
                      </a:r>
                      <a:r>
                        <a:rPr lang="en-US" sz="2400" dirty="0" smtClean="0"/>
                        <a:t>mainly Rogers 1995, 2003</a:t>
                      </a:r>
                      <a:r>
                        <a:rPr lang="en-US" sz="3600" dirty="0" smtClean="0"/>
                        <a:t>)</a:t>
                      </a:r>
                    </a:p>
                  </a:txBody>
                  <a:tcPr/>
                </a:tc>
              </a:tr>
              <a:tr h="322835">
                <a:tc>
                  <a:txBody>
                    <a:bodyPr/>
                    <a:lstStyle/>
                    <a:p>
                      <a:r>
                        <a:rPr lang="en-US" sz="2000" b="1" dirty="0" smtClean="0"/>
                        <a:t>Characteristics of an innovation</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dirty="0" smtClean="0"/>
                        <a:t>Relative advantage</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dirty="0" smtClean="0"/>
                        <a:t>Compatibility &amp; Complexity</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dirty="0" err="1" smtClean="0"/>
                        <a:t>Trialability</a:t>
                      </a:r>
                      <a:r>
                        <a:rPr lang="en-US" sz="1800" noProof="0" dirty="0" smtClean="0"/>
                        <a:t> &amp; </a:t>
                      </a:r>
                      <a:r>
                        <a:rPr lang="en-US" sz="1800" noProof="0" dirty="0" err="1" smtClean="0"/>
                        <a:t>Observability</a:t>
                      </a:r>
                      <a:endParaRPr lang="en-US" sz="1800" noProof="0" dirty="0" smtClean="0"/>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dirty="0" smtClean="0"/>
                        <a:t>Risk</a:t>
                      </a:r>
                    </a:p>
                  </a:txBody>
                  <a:tcPr/>
                </a:tc>
              </a:tr>
              <a:tr h="322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noProof="0" dirty="0" smtClean="0"/>
                        <a:t>Communication</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smtClean="0"/>
                        <a:t>Interpersonal</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smtClean="0"/>
                        <a:t>Mass media</a:t>
                      </a:r>
                    </a:p>
                  </a:txBody>
                  <a:tcPr/>
                </a:tc>
              </a:tr>
              <a:tr h="322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noProof="0" dirty="0" smtClean="0"/>
                        <a:t>Time</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smtClean="0"/>
                        <a:t>Decision making process of an customer</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smtClean="0"/>
                        <a:t>Consumer adopter categories</a:t>
                      </a:r>
                    </a:p>
                  </a:txBody>
                  <a:tcPr/>
                </a:tc>
              </a:tr>
              <a:tr h="322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noProof="0" dirty="0" smtClean="0"/>
                        <a:t>Social system</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dirty="0" smtClean="0"/>
                        <a:t>Customers social system</a:t>
                      </a:r>
                    </a:p>
                  </a:txBody>
                  <a:tcPr/>
                </a:tc>
              </a:tr>
              <a:tr h="32283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noProof="0" dirty="0" smtClean="0"/>
                        <a:t>Market area: Values, culture, political factors</a:t>
                      </a:r>
                    </a:p>
                  </a:txBody>
                  <a:tcPr/>
                </a:tc>
              </a:tr>
            </a:tbl>
          </a:graphicData>
        </a:graphic>
      </p:graphicFrame>
    </p:spTree>
    <p:extLst>
      <p:ext uri="{BB962C8B-B14F-4D97-AF65-F5344CB8AC3E}">
        <p14:creationId xmlns:p14="http://schemas.microsoft.com/office/powerpoint/2010/main" val="3291126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4021</TotalTime>
  <Words>1103</Words>
  <Application>Microsoft Office PowerPoint</Application>
  <PresentationFormat>On-screen Show (4:3)</PresentationFormat>
  <Paragraphs>257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Determinants of innovation diffusion in the real estate sector – case of monitoring based building commissioning for existing buildings</vt:lpstr>
      <vt:lpstr>Content</vt:lpstr>
      <vt:lpstr>What is Building Commissioning (Cx)?</vt:lpstr>
      <vt:lpstr>Why Building Commissioning (Cx)?</vt:lpstr>
      <vt:lpstr>PowerPoint Presentation</vt:lpstr>
      <vt:lpstr>An example of the results of US Cx studies (Mills, E. et al. 2004)</vt:lpstr>
      <vt:lpstr>Research Questions</vt:lpstr>
      <vt:lpstr>Methodology</vt:lpstr>
      <vt:lpstr>PowerPoint Presentation</vt:lpstr>
      <vt:lpstr>MBCx as an innovation - relative advantage - compatibility &amp; complexity - trialability &amp; observability - risk</vt:lpstr>
      <vt:lpstr>Productivity of the users of the building will increase due to better indoor climate conditions</vt:lpstr>
      <vt:lpstr>How likely it is that energy costs of the building will clearly decrease by using MBCx </vt:lpstr>
      <vt:lpstr>There are already solutions in the market, which have same functionalities and enable same benefits than MBCx</vt:lpstr>
      <vt:lpstr>MBCx is hard to sell as one entity, as a complete investment. It should be sold phased, one part at a time MBCx is hard to buy as one entity, as a complete investment. It should be bought phased, one part at a time</vt:lpstr>
      <vt:lpstr>It would be difficult for a customer to buy MBCx services without competitive bidding and comparing offers It would be hard to us to make an investment decision without comparing several competing offers</vt:lpstr>
      <vt:lpstr>Communication - Interpersonal - Mass media</vt:lpstr>
      <vt:lpstr>Products which increase the energy efficiency are not yet marketed and sold good enough</vt:lpstr>
      <vt:lpstr>MBCx shouldn´t be marketed using MBCx-terminology. Only the original brands should be used and forget the whole MBCx terminology MBCX terminology is new and not so well-known. It would be easier to buy known brands </vt:lpstr>
      <vt:lpstr>There is still lack of knowledge in the market about the systems like MBCx. It should be first made more known through mass media and maybe through education as well</vt:lpstr>
      <vt:lpstr>time - decision making process of an customer - consumer adopter categories</vt:lpstr>
      <vt:lpstr>Marketing and selling MBCx would be persistent and lengthy. Closing the deal would take 6-12 months Investing in MBCx would be broad and lengthy process, maybe 6-12 months</vt:lpstr>
      <vt:lpstr>Part of the real estate owners are clearly forerunners and some are not yet at all interested in energy efficiency investments</vt:lpstr>
      <vt:lpstr>Social system - Social system of customers  - (Market area: values, culture, political factors)</vt:lpstr>
      <vt:lpstr>It could be difficult to find and get right people from the customer side to different phases of selling process It would cause us relatively much troubles to find right people for different phases of MBCx purchase</vt:lpstr>
      <vt:lpstr>Customers have difficulties to define and describe their needs It would be challenging for us to define and describe our needs exactly</vt:lpstr>
      <vt:lpstr>PowerPoint Presentation</vt:lpstr>
      <vt:lpstr>To conclude?</vt:lpstr>
      <vt:lpstr>Thank you! - questions &amp; comments?</vt:lpstr>
    </vt:vector>
  </TitlesOfParts>
  <Company>Aalto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ICT</dc:title>
  <dc:creator>Laitala Ari</dc:creator>
  <cp:lastModifiedBy>Laitala Ari</cp:lastModifiedBy>
  <cp:revision>108</cp:revision>
  <cp:lastPrinted>2012-06-12T12:25:21Z</cp:lastPrinted>
  <dcterms:created xsi:type="dcterms:W3CDTF">2012-04-12T12:17:26Z</dcterms:created>
  <dcterms:modified xsi:type="dcterms:W3CDTF">2012-06-15T09:32:26Z</dcterms:modified>
</cp:coreProperties>
</file>