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90" r:id="rId2"/>
    <p:sldId id="293" r:id="rId3"/>
    <p:sldId id="291" r:id="rId4"/>
    <p:sldId id="294" r:id="rId5"/>
    <p:sldId id="295" r:id="rId6"/>
    <p:sldId id="278" r:id="rId7"/>
    <p:sldId id="279" r:id="rId8"/>
    <p:sldId id="273" r:id="rId9"/>
    <p:sldId id="268" r:id="rId10"/>
    <p:sldId id="274" r:id="rId11"/>
    <p:sldId id="269" r:id="rId12"/>
    <p:sldId id="282" r:id="rId13"/>
    <p:sldId id="275" r:id="rId14"/>
    <p:sldId id="270" r:id="rId15"/>
    <p:sldId id="271" r:id="rId16"/>
    <p:sldId id="284" r:id="rId17"/>
    <p:sldId id="283" r:id="rId18"/>
    <p:sldId id="264" r:id="rId19"/>
    <p:sldId id="289" r:id="rId20"/>
    <p:sldId id="266" r:id="rId21"/>
    <p:sldId id="265" r:id="rId22"/>
    <p:sldId id="27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9565" autoAdjust="0"/>
  </p:normalViewPr>
  <p:slideViewPr>
    <p:cSldViewPr snapToGrid="0" snapToObjects="1">
      <p:cViewPr>
        <p:scale>
          <a:sx n="75" d="100"/>
          <a:sy n="75" d="100"/>
        </p:scale>
        <p:origin x="-72" y="222"/>
      </p:cViewPr>
      <p:guideLst>
        <p:guide orient="horz" pos="2160"/>
        <p:guide pos="2880"/>
      </p:guideLst>
    </p:cSldViewPr>
  </p:slideViewPr>
  <p:notesTextViewPr>
    <p:cViewPr>
      <p:scale>
        <a:sx n="100" d="100"/>
        <a:sy n="100" d="100"/>
      </p:scale>
      <p:origin x="0" y="0"/>
    </p:cViewPr>
  </p:notesTextViewPr>
  <p:sorterViewPr>
    <p:cViewPr>
      <p:scale>
        <a:sx n="180" d="100"/>
        <a:sy n="180" d="100"/>
      </p:scale>
      <p:origin x="0" y="135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FC5D9-9085-4A34-A96F-550853C32990}" type="datetimeFigureOut">
              <a:rPr lang="pl-PL" smtClean="0"/>
              <a:t>2012-06-14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F3E345-DF80-4797-8A87-5E582A1E61D6}" type="slidenum">
              <a:rPr lang="pl-PL" smtClean="0"/>
              <a:t>‹#›</a:t>
            </a:fld>
            <a:endParaRPr lang="pl-PL"/>
          </a:p>
        </p:txBody>
      </p:sp>
    </p:spTree>
    <p:extLst>
      <p:ext uri="{BB962C8B-B14F-4D97-AF65-F5344CB8AC3E}">
        <p14:creationId xmlns:p14="http://schemas.microsoft.com/office/powerpoint/2010/main" val="125977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2F3E345-DF80-4797-8A87-5E582A1E61D6}" type="slidenum">
              <a:rPr lang="pl-PL" smtClean="0"/>
              <a:t>3</a:t>
            </a:fld>
            <a:endParaRPr lang="pl-PL"/>
          </a:p>
        </p:txBody>
      </p:sp>
    </p:spTree>
    <p:extLst>
      <p:ext uri="{BB962C8B-B14F-4D97-AF65-F5344CB8AC3E}">
        <p14:creationId xmlns:p14="http://schemas.microsoft.com/office/powerpoint/2010/main" val="2149496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C0C6911-634A-46C0-8A15-6C0ABE4415C3}" type="slidenum">
              <a:rPr lang="pl-PL" smtClean="0"/>
              <a:pPr/>
              <a:t>20</a:t>
            </a:fld>
            <a:endParaRPr lang="pl-PL"/>
          </a:p>
        </p:txBody>
      </p:sp>
    </p:spTree>
    <p:extLst>
      <p:ext uri="{BB962C8B-B14F-4D97-AF65-F5344CB8AC3E}">
        <p14:creationId xmlns:p14="http://schemas.microsoft.com/office/powerpoint/2010/main" val="3048575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diagram below present</a:t>
            </a:r>
            <a:r>
              <a:rPr lang="pl-PL" dirty="0" smtClean="0"/>
              <a:t>s</a:t>
            </a:r>
            <a:r>
              <a:rPr lang="en-GB" dirty="0" smtClean="0"/>
              <a:t> asset management framework as a tool of structured way for solving problems and verifying factors which should be included in </a:t>
            </a:r>
            <a:r>
              <a:rPr lang="pl-PL" dirty="0" err="1" smtClean="0"/>
              <a:t>municipal</a:t>
            </a:r>
            <a:r>
              <a:rPr lang="pl-PL" dirty="0" smtClean="0"/>
              <a:t> real </a:t>
            </a:r>
            <a:r>
              <a:rPr lang="pl-PL" dirty="0" err="1" smtClean="0"/>
              <a:t>estate</a:t>
            </a:r>
            <a:r>
              <a:rPr lang="en-GB" dirty="0" smtClean="0"/>
              <a:t> management</a:t>
            </a:r>
            <a:r>
              <a:rPr lang="pl-PL" dirty="0" smtClean="0"/>
              <a:t>.</a:t>
            </a:r>
          </a:p>
          <a:p>
            <a:endParaRPr lang="en-GB" sz="1200" kern="1200" dirty="0" smtClean="0">
              <a:solidFill>
                <a:schemeClr val="tx1"/>
              </a:solidFill>
              <a:effectLst/>
              <a:latin typeface="Arial" charset="0"/>
              <a:ea typeface="+mn-ea"/>
              <a:cs typeface="+mn-cs"/>
            </a:endParaRPr>
          </a:p>
        </p:txBody>
      </p:sp>
      <p:sp>
        <p:nvSpPr>
          <p:cNvPr id="4" name="Symbol zastępczy numeru slajdu 3"/>
          <p:cNvSpPr>
            <a:spLocks noGrp="1"/>
          </p:cNvSpPr>
          <p:nvPr>
            <p:ph type="sldNum" sz="quarter" idx="10"/>
          </p:nvPr>
        </p:nvSpPr>
        <p:spPr/>
        <p:txBody>
          <a:bodyPr/>
          <a:lstStyle/>
          <a:p>
            <a:fld id="{4C0C6911-634A-46C0-8A15-6C0ABE4415C3}" type="slidenum">
              <a:rPr lang="pl-PL" smtClean="0"/>
              <a:pPr/>
              <a:t>21</a:t>
            </a:fld>
            <a:endParaRPr lang="pl-PL"/>
          </a:p>
        </p:txBody>
      </p:sp>
    </p:spTree>
    <p:extLst>
      <p:ext uri="{BB962C8B-B14F-4D97-AF65-F5344CB8AC3E}">
        <p14:creationId xmlns:p14="http://schemas.microsoft.com/office/powerpoint/2010/main" val="3048575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62DFFF-BEE3-4B0E-B4DF-E2E66E5CDE44}" type="slidenum">
              <a:rPr lang="pl-PL"/>
              <a:pPr/>
              <a:t>6</a:t>
            </a:fld>
            <a:endParaRPr lang="pl-PL"/>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pl-PL"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62DFFF-BEE3-4B0E-B4DF-E2E66E5CDE44}" type="slidenum">
              <a:rPr lang="pl-PL"/>
              <a:pPr/>
              <a:t>7</a:t>
            </a:fld>
            <a:endParaRPr lang="pl-PL"/>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pl-PL"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2F3E345-DF80-4797-8A87-5E582A1E61D6}" type="slidenum">
              <a:rPr lang="pl-PL" smtClean="0"/>
              <a:t>12</a:t>
            </a:fld>
            <a:endParaRPr lang="pl-PL"/>
          </a:p>
        </p:txBody>
      </p:sp>
    </p:spTree>
    <p:extLst>
      <p:ext uri="{BB962C8B-B14F-4D97-AF65-F5344CB8AC3E}">
        <p14:creationId xmlns:p14="http://schemas.microsoft.com/office/powerpoint/2010/main" val="3727591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2F3E345-DF80-4797-8A87-5E582A1E61D6}" type="slidenum">
              <a:rPr lang="pl-PL" smtClean="0"/>
              <a:t>13</a:t>
            </a:fld>
            <a:endParaRPr lang="pl-PL"/>
          </a:p>
        </p:txBody>
      </p:sp>
    </p:spTree>
    <p:extLst>
      <p:ext uri="{BB962C8B-B14F-4D97-AF65-F5344CB8AC3E}">
        <p14:creationId xmlns:p14="http://schemas.microsoft.com/office/powerpoint/2010/main" val="3727591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GB" sz="1200" kern="1200" dirty="0" smtClean="0">
                <a:solidFill>
                  <a:schemeClr val="tx1"/>
                </a:solidFill>
                <a:effectLst/>
                <a:latin typeface="+mn-lt"/>
                <a:ea typeface="+mn-ea"/>
                <a:cs typeface="+mn-cs"/>
              </a:rPr>
              <a:t>Table 3 below presents </a:t>
            </a:r>
            <a:r>
              <a:rPr lang="pl-PL" sz="1200" kern="1200" dirty="0" smtClean="0">
                <a:solidFill>
                  <a:schemeClr val="tx1"/>
                </a:solidFill>
                <a:effectLst/>
                <a:latin typeface="+mn-lt"/>
                <a:ea typeface="+mn-ea"/>
                <a:cs typeface="+mn-cs"/>
              </a:rPr>
              <a:t>real </a:t>
            </a:r>
            <a:r>
              <a:rPr lang="pl-PL" sz="1200" kern="1200" dirty="0" err="1" smtClean="0">
                <a:solidFill>
                  <a:schemeClr val="tx1"/>
                </a:solidFill>
                <a:effectLst/>
                <a:latin typeface="+mn-lt"/>
                <a:ea typeface="+mn-ea"/>
                <a:cs typeface="+mn-cs"/>
              </a:rPr>
              <a:t>estate</a:t>
            </a:r>
            <a:r>
              <a:rPr lang="en-GB" sz="1200" kern="1200" dirty="0" smtClean="0">
                <a:solidFill>
                  <a:schemeClr val="tx1"/>
                </a:solidFill>
                <a:effectLst/>
                <a:latin typeface="+mn-lt"/>
                <a:ea typeface="+mn-ea"/>
                <a:cs typeface="+mn-cs"/>
              </a:rPr>
              <a:t> management strategies and assessment criteria related to the adopted goals. These criteria are important for decision making process as they are dedicated to measuring the added value for stakeholders. </a:t>
            </a:r>
            <a:endParaRPr lang="pl-PL" dirty="0"/>
          </a:p>
        </p:txBody>
      </p:sp>
      <p:sp>
        <p:nvSpPr>
          <p:cNvPr id="4" name="Symbol zastępczy numeru slajdu 3"/>
          <p:cNvSpPr>
            <a:spLocks noGrp="1"/>
          </p:cNvSpPr>
          <p:nvPr>
            <p:ph type="sldNum" sz="quarter" idx="10"/>
          </p:nvPr>
        </p:nvSpPr>
        <p:spPr/>
        <p:txBody>
          <a:bodyPr/>
          <a:lstStyle/>
          <a:p>
            <a:fld id="{4C0C6911-634A-46C0-8A15-6C0ABE4415C3}" type="slidenum">
              <a:rPr lang="pl-PL" smtClean="0"/>
              <a:pPr/>
              <a:t>16</a:t>
            </a:fld>
            <a:endParaRPr lang="pl-PL"/>
          </a:p>
        </p:txBody>
      </p:sp>
    </p:spTree>
    <p:extLst>
      <p:ext uri="{BB962C8B-B14F-4D97-AF65-F5344CB8AC3E}">
        <p14:creationId xmlns:p14="http://schemas.microsoft.com/office/powerpoint/2010/main" val="303845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C0C6911-634A-46C0-8A15-6C0ABE4415C3}" type="slidenum">
              <a:rPr lang="pl-PL" smtClean="0"/>
              <a:pPr/>
              <a:t>17</a:t>
            </a:fld>
            <a:endParaRPr lang="pl-PL"/>
          </a:p>
        </p:txBody>
      </p:sp>
    </p:spTree>
    <p:extLst>
      <p:ext uri="{BB962C8B-B14F-4D97-AF65-F5344CB8AC3E}">
        <p14:creationId xmlns:p14="http://schemas.microsoft.com/office/powerpoint/2010/main" val="303845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4C0C6911-634A-46C0-8A15-6C0ABE4415C3}" type="slidenum">
              <a:rPr lang="pl-PL" smtClean="0"/>
              <a:pPr/>
              <a:t>18</a:t>
            </a:fld>
            <a:endParaRPr lang="pl-PL"/>
          </a:p>
        </p:txBody>
      </p:sp>
    </p:spTree>
    <p:extLst>
      <p:ext uri="{BB962C8B-B14F-4D97-AF65-F5344CB8AC3E}">
        <p14:creationId xmlns:p14="http://schemas.microsoft.com/office/powerpoint/2010/main" val="303845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smtClean="0"/>
              <a:t>Companies</a:t>
            </a:r>
            <a:r>
              <a:rPr lang="pl-PL" dirty="0" smtClean="0"/>
              <a:t>: </a:t>
            </a:r>
            <a:r>
              <a:rPr lang="pl-PL" dirty="0" err="1" smtClean="0"/>
              <a:t>Operational</a:t>
            </a:r>
            <a:r>
              <a:rPr lang="pl-PL" dirty="0" smtClean="0"/>
              <a:t>/Backup/Investment</a:t>
            </a:r>
            <a:endParaRPr lang="pl-PL" dirty="0"/>
          </a:p>
        </p:txBody>
      </p:sp>
      <p:sp>
        <p:nvSpPr>
          <p:cNvPr id="4" name="Symbol zastępczy numeru slajdu 3"/>
          <p:cNvSpPr>
            <a:spLocks noGrp="1"/>
          </p:cNvSpPr>
          <p:nvPr>
            <p:ph type="sldNum" sz="quarter" idx="10"/>
          </p:nvPr>
        </p:nvSpPr>
        <p:spPr/>
        <p:txBody>
          <a:bodyPr/>
          <a:lstStyle/>
          <a:p>
            <a:fld id="{E2F3E345-DF80-4797-8A87-5E582A1E61D6}" type="slidenum">
              <a:rPr lang="pl-PL" smtClean="0"/>
              <a:t>19</a:t>
            </a:fld>
            <a:endParaRPr lang="pl-PL"/>
          </a:p>
        </p:txBody>
      </p:sp>
    </p:spTree>
    <p:extLst>
      <p:ext uri="{BB962C8B-B14F-4D97-AF65-F5344CB8AC3E}">
        <p14:creationId xmlns:p14="http://schemas.microsoft.com/office/powerpoint/2010/main" val="6727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pl-PL" smtClean="0"/>
              <a:t>Kliknij, aby edyt. styl wz. tyt.</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dirty="0"/>
          </a:p>
        </p:txBody>
      </p:sp>
      <p:sp>
        <p:nvSpPr>
          <p:cNvPr id="4" name="Date Placeholder 3"/>
          <p:cNvSpPr>
            <a:spLocks noGrp="1"/>
          </p:cNvSpPr>
          <p:nvPr>
            <p:ph type="dt" sz="half" idx="10"/>
          </p:nvPr>
        </p:nvSpPr>
        <p:spPr/>
        <p:txBody>
          <a:bodyPr/>
          <a:lstStyle/>
          <a:p>
            <a:fld id="{89B65981-0DAF-40D2-8203-E0D6D02C365D}"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pl-PL" smtClean="0"/>
              <a:t>Kliknij, aby edyt. styl wz. tyt.</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Przeciągnij obraz na symbol zastępczy lub kliknij ikonę, aby go dodać</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pl-PL" smtClean="0"/>
              <a:t>Kliknij, aby edytować style wzorca tekstu</a:t>
            </a:r>
          </a:p>
        </p:txBody>
      </p:sp>
      <p:sp>
        <p:nvSpPr>
          <p:cNvPr id="5" name="Date Placeholder 4"/>
          <p:cNvSpPr>
            <a:spLocks noGrp="1"/>
          </p:cNvSpPr>
          <p:nvPr>
            <p:ph type="dt" sz="half" idx="10"/>
          </p:nvPr>
        </p:nvSpPr>
        <p:spPr>
          <a:xfrm>
            <a:off x="6580094" y="188259"/>
            <a:ext cx="2133600" cy="365125"/>
          </a:xfrm>
        </p:spPr>
        <p:txBody>
          <a:bodyPr/>
          <a:lstStyle/>
          <a:p>
            <a:fld id="{0BBF2380-E31A-4924-B19F-406210B9BA80}" type="datetime1">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braz powyżej podpisu">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l-PL" smtClean="0"/>
              <a:t>Kliknij, aby edyt. styl wz. tyt.</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dirty="0"/>
          </a:p>
        </p:txBody>
      </p:sp>
      <p:sp>
        <p:nvSpPr>
          <p:cNvPr id="4" name="Date Placeholder 3"/>
          <p:cNvSpPr>
            <a:spLocks noGrp="1"/>
          </p:cNvSpPr>
          <p:nvPr>
            <p:ph type="dt" sz="half" idx="10"/>
          </p:nvPr>
        </p:nvSpPr>
        <p:spPr/>
        <p:txBody>
          <a:bodyPr/>
          <a:lstStyle/>
          <a:p>
            <a:fld id="{D69A72C9-7584-4F1F-A7F0-949C415C525D}"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pl-PL" smtClean="0"/>
              <a:t>Przeciągnij obraz na symbol zastępczy lub kliknij ikonę, aby go dodać</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obrazy z podpisem">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l-PL" smtClean="0"/>
              <a:t>Kliknij, aby edyt. styl wz. tyt.</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dirty="0"/>
          </a:p>
        </p:txBody>
      </p:sp>
      <p:sp>
        <p:nvSpPr>
          <p:cNvPr id="4" name="Date Placeholder 3"/>
          <p:cNvSpPr>
            <a:spLocks noGrp="1"/>
          </p:cNvSpPr>
          <p:nvPr>
            <p:ph type="dt" sz="half" idx="10"/>
          </p:nvPr>
        </p:nvSpPr>
        <p:spPr>
          <a:xfrm>
            <a:off x="6580094" y="188259"/>
            <a:ext cx="2133600" cy="365125"/>
          </a:xfrm>
        </p:spPr>
        <p:txBody>
          <a:bodyPr/>
          <a:lstStyle/>
          <a:p>
            <a:fld id="{DAD97ECB-E1F4-43D2-ACFA-FBBFA3AB2654}"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pl-PL" smtClean="0"/>
              <a:t>Przeciągnij obraz na symbol zastępczy lub kliknij ikonę, aby go dodać</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pl-PL" smtClean="0"/>
              <a:t>Przeciągnij obraz na symbol zastępczy lub kliknij ikonę, aby go dodać</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obrazy z podpisem">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l-PL" smtClean="0"/>
              <a:t>Kliknij, aby edyt. styl wz. tyt.</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a:p>
        </p:txBody>
      </p:sp>
      <p:sp>
        <p:nvSpPr>
          <p:cNvPr id="4" name="Date Placeholder 3"/>
          <p:cNvSpPr>
            <a:spLocks noGrp="1"/>
          </p:cNvSpPr>
          <p:nvPr>
            <p:ph type="dt" sz="half" idx="10"/>
          </p:nvPr>
        </p:nvSpPr>
        <p:spPr>
          <a:xfrm>
            <a:off x="6580094" y="188259"/>
            <a:ext cx="2133600" cy="365125"/>
          </a:xfrm>
        </p:spPr>
        <p:txBody>
          <a:bodyPr/>
          <a:lstStyle/>
          <a:p>
            <a:fld id="{68551547-C25F-4C49-8ED3-8A531A3D5A57}"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pl-PL" smtClean="0"/>
              <a:t>Przeciągnij obraz na symbol zastępczy lub kliknij ikonę, aby go dodać</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pl-PL" smtClean="0"/>
              <a:t>Przeciągnij obraz na symbol zastępczy lub kliknij ikonę, aby go dodać</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pl-PL" smtClean="0"/>
              <a:t>Przeciągnij obraz na symbol zastępczy lub kliknij ikonę, aby go dodać</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 styl wz. tyt.</a:t>
            </a:r>
            <a:endParaRPr/>
          </a:p>
        </p:txBody>
      </p:sp>
      <p:sp>
        <p:nvSpPr>
          <p:cNvPr id="3" name="Vertical Text Placeholder 2"/>
          <p:cNvSpPr>
            <a:spLocks noGrp="1"/>
          </p:cNvSpPr>
          <p:nvPr>
            <p:ph type="body" orient="vert" idx="1"/>
          </p:nvPr>
        </p:nvSpPr>
        <p:spPr/>
        <p:txBody>
          <a:bodyPr vert="eaVert"/>
          <a:lstStyle>
            <a:lvl5pP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10"/>
          </p:nvPr>
        </p:nvSpPr>
        <p:spPr/>
        <p:txBody>
          <a:bodyPr/>
          <a:lstStyle/>
          <a:p>
            <a:fld id="{6120DE67-1BF9-467A-9E7C-06CDA50AE1C8}"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pl-PL" smtClean="0"/>
              <a:t>Kliknij, aby edyt. styl wz. tyt.</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10"/>
          </p:nvPr>
        </p:nvSpPr>
        <p:spPr/>
        <p:txBody>
          <a:bodyPr/>
          <a:lstStyle/>
          <a:p>
            <a:fld id="{8BB6520C-EE37-458A-96DA-982B313817A3}"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 styl wz. tyt.</a:t>
            </a:r>
            <a:endParaRPr/>
          </a:p>
        </p:txBody>
      </p:sp>
      <p:sp>
        <p:nvSpPr>
          <p:cNvPr id="3" name="Content Placeholder 2"/>
          <p:cNvSpPr>
            <a:spLocks noGrp="1"/>
          </p:cNvSpPr>
          <p:nvPr>
            <p:ph idx="1"/>
          </p:nvPr>
        </p:nvSpPr>
        <p:spPr>
          <a:xfrm>
            <a:off x="342900" y="2595562"/>
            <a:ext cx="8382000" cy="3670767"/>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10"/>
          </p:nvPr>
        </p:nvSpPr>
        <p:spPr/>
        <p:txBody>
          <a:bodyPr/>
          <a:lstStyle/>
          <a:p>
            <a:fld id="{CBCBB26B-4E7A-4697-900A-A5B0003703CE}"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lajd tytułowy z obrazem">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pl-PL" smtClean="0"/>
              <a:t>Kliknij, aby edyt. styl wz. tyt.</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dirty="0"/>
          </a:p>
        </p:txBody>
      </p:sp>
      <p:sp>
        <p:nvSpPr>
          <p:cNvPr id="4" name="Date Placeholder 3"/>
          <p:cNvSpPr>
            <a:spLocks noGrp="1"/>
          </p:cNvSpPr>
          <p:nvPr>
            <p:ph type="dt" sz="half" idx="10"/>
          </p:nvPr>
        </p:nvSpPr>
        <p:spPr/>
        <p:txBody>
          <a:bodyPr/>
          <a:lstStyle/>
          <a:p>
            <a:fld id="{63CF2A13-9661-40B8-BAFA-289B8C376891}"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pl-PL" smtClean="0"/>
              <a:t>Przeciągnij obraz na symbol zastępczy lub kliknij ikonę, aby go dodać</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pl-PL" smtClean="0"/>
              <a:t>Kliknij, aby edyt. styl wz. tyt.</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65CAF692-A096-4AD2-A355-0A351EB87C21}" type="datetime1">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 styl wz. tyt.</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5" name="Date Placeholder 4"/>
          <p:cNvSpPr>
            <a:spLocks noGrp="1"/>
          </p:cNvSpPr>
          <p:nvPr>
            <p:ph type="dt" sz="half" idx="10"/>
          </p:nvPr>
        </p:nvSpPr>
        <p:spPr>
          <a:xfrm>
            <a:off x="6580094" y="188259"/>
            <a:ext cx="2133600" cy="365125"/>
          </a:xfrm>
        </p:spPr>
        <p:txBody>
          <a:bodyPr/>
          <a:lstStyle/>
          <a:p>
            <a:fld id="{78F62915-50B2-4579-8AD5-E5E833BD46FD}" type="datetime1">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 styl wz. tyt.</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7" name="Date Placeholder 6"/>
          <p:cNvSpPr>
            <a:spLocks noGrp="1"/>
          </p:cNvSpPr>
          <p:nvPr>
            <p:ph type="dt" sz="half" idx="10"/>
          </p:nvPr>
        </p:nvSpPr>
        <p:spPr>
          <a:xfrm>
            <a:off x="6580094" y="188259"/>
            <a:ext cx="2133600" cy="365125"/>
          </a:xfrm>
        </p:spPr>
        <p:txBody>
          <a:bodyPr/>
          <a:lstStyle/>
          <a:p>
            <a:fld id="{A2530665-528F-4741-B8AF-8EA392CEBF86}" type="datetime1">
              <a:rPr lang="en-US" smtClean="0"/>
              <a:t>6/14/2012</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 styl wz. tyt.</a:t>
            </a:r>
            <a:endParaRPr/>
          </a:p>
        </p:txBody>
      </p:sp>
      <p:sp>
        <p:nvSpPr>
          <p:cNvPr id="3" name="Date Placeholder 2"/>
          <p:cNvSpPr>
            <a:spLocks noGrp="1"/>
          </p:cNvSpPr>
          <p:nvPr>
            <p:ph type="dt" sz="half" idx="10"/>
          </p:nvPr>
        </p:nvSpPr>
        <p:spPr/>
        <p:txBody>
          <a:bodyPr/>
          <a:lstStyle/>
          <a:p>
            <a:fld id="{9016ADBF-89FD-4AF9-A012-0FAD7748455C}" type="datetime1">
              <a:rPr lang="en-US" smtClean="0"/>
              <a:t>6/14/2012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us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A2E91-8CDC-4093-A694-4F2079F0FC38}" type="datetime1">
              <a:rPr lang="en-US" smtClean="0"/>
              <a:t>6/14/2012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pl-PL" smtClean="0"/>
              <a:t>Kliknij, aby edyt. styl wz. tyt.</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6580094" y="188259"/>
            <a:ext cx="2133600" cy="365125"/>
          </a:xfrm>
        </p:spPr>
        <p:txBody>
          <a:bodyPr/>
          <a:lstStyle/>
          <a:p>
            <a:fld id="{0D4D91C2-2035-4094-9919-81BDFA63AA7C}" type="datetime1">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pl-PL" smtClean="0"/>
              <a:t>Kliknij, aby edyt. styl wz. tyt.</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1174861B-0B31-4D05-B6E4-B071B31511C9}" type="datetime1">
              <a:rPr lang="en-US" smtClean="0"/>
              <a:t>6/14/2012</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endParaRPr lang="pl-PL" dirty="0" smtClean="0"/>
          </a:p>
          <a:p>
            <a:endParaRPr lang="pl-PL" dirty="0"/>
          </a:p>
          <a:p>
            <a:endParaRPr lang="pl-PL" dirty="0" smtClean="0"/>
          </a:p>
          <a:p>
            <a:pPr algn="r">
              <a:spcBef>
                <a:spcPts val="0"/>
              </a:spcBef>
            </a:pPr>
            <a:endParaRPr lang="pl-PL" i="1" dirty="0" smtClean="0">
              <a:solidFill>
                <a:schemeClr val="tx1"/>
              </a:solidFill>
              <a:latin typeface="Arial" pitchFamily="34" charset="0"/>
              <a:cs typeface="Arial" pitchFamily="34" charset="0"/>
            </a:endParaRPr>
          </a:p>
          <a:p>
            <a:pPr algn="r">
              <a:spcBef>
                <a:spcPts val="0"/>
              </a:spcBef>
            </a:pPr>
            <a:r>
              <a:rPr lang="pl-PL" i="1" dirty="0" smtClean="0">
                <a:solidFill>
                  <a:schemeClr val="tx1"/>
                </a:solidFill>
                <a:latin typeface="Arial" pitchFamily="34" charset="0"/>
                <a:cs typeface="Arial" pitchFamily="34" charset="0"/>
              </a:rPr>
              <a:t>Dr</a:t>
            </a:r>
            <a:r>
              <a:rPr lang="pl-PL" i="1" dirty="0">
                <a:solidFill>
                  <a:schemeClr val="tx1"/>
                </a:solidFill>
                <a:latin typeface="Arial" pitchFamily="34" charset="0"/>
                <a:cs typeface="Arial" pitchFamily="34" charset="0"/>
              </a:rPr>
              <a:t>. Anna Wojewnik-Filipkowska</a:t>
            </a:r>
          </a:p>
          <a:p>
            <a:pPr algn="r">
              <a:spcBef>
                <a:spcPts val="0"/>
              </a:spcBef>
            </a:pPr>
            <a:r>
              <a:rPr lang="pl-PL" i="1" dirty="0" err="1">
                <a:solidFill>
                  <a:schemeClr val="tx1"/>
                </a:solidFill>
                <a:latin typeface="Arial" pitchFamily="34" charset="0"/>
                <a:cs typeface="Arial" pitchFamily="34" charset="0"/>
              </a:rPr>
              <a:t>University</a:t>
            </a:r>
            <a:r>
              <a:rPr lang="pl-PL" i="1" dirty="0">
                <a:solidFill>
                  <a:schemeClr val="tx1"/>
                </a:solidFill>
                <a:latin typeface="Arial" pitchFamily="34" charset="0"/>
                <a:cs typeface="Arial" pitchFamily="34" charset="0"/>
              </a:rPr>
              <a:t> of Gdańsk</a:t>
            </a:r>
          </a:p>
          <a:p>
            <a:pPr algn="r">
              <a:spcBef>
                <a:spcPts val="0"/>
              </a:spcBef>
            </a:pPr>
            <a:endParaRPr lang="pl-PL" i="1" dirty="0">
              <a:solidFill>
                <a:schemeClr val="tx1"/>
              </a:solidFill>
              <a:latin typeface="Arial" pitchFamily="34" charset="0"/>
              <a:cs typeface="Arial" pitchFamily="34" charset="0"/>
            </a:endParaRPr>
          </a:p>
          <a:p>
            <a:pPr algn="r">
              <a:spcBef>
                <a:spcPts val="0"/>
              </a:spcBef>
            </a:pPr>
            <a:r>
              <a:rPr lang="pl-PL" i="1" dirty="0">
                <a:solidFill>
                  <a:schemeClr val="tx1"/>
                </a:solidFill>
                <a:latin typeface="Arial" pitchFamily="34" charset="0"/>
                <a:cs typeface="Arial" pitchFamily="34" charset="0"/>
              </a:rPr>
              <a:t>Dr. Małgorzata Rymarzak</a:t>
            </a:r>
          </a:p>
          <a:p>
            <a:pPr algn="r">
              <a:spcBef>
                <a:spcPts val="0"/>
              </a:spcBef>
            </a:pPr>
            <a:r>
              <a:rPr lang="pl-PL" i="1" dirty="0" err="1">
                <a:solidFill>
                  <a:schemeClr val="tx1"/>
                </a:solidFill>
                <a:latin typeface="Arial" pitchFamily="34" charset="0"/>
                <a:cs typeface="Arial" pitchFamily="34" charset="0"/>
              </a:rPr>
              <a:t>University</a:t>
            </a:r>
            <a:r>
              <a:rPr lang="pl-PL" i="1" dirty="0">
                <a:solidFill>
                  <a:schemeClr val="tx1"/>
                </a:solidFill>
                <a:latin typeface="Arial" pitchFamily="34" charset="0"/>
                <a:cs typeface="Arial" pitchFamily="34" charset="0"/>
              </a:rPr>
              <a:t> of Gdańsk </a:t>
            </a:r>
          </a:p>
          <a:p>
            <a:endParaRPr lang="pl-PL" dirty="0"/>
          </a:p>
        </p:txBody>
      </p:sp>
      <p:pic>
        <p:nvPicPr>
          <p:cNvPr id="4" name="Picture 8" descr="Rysunek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12819" y="405085"/>
            <a:ext cx="4206875"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23"/>
          <p:cNvGrpSpPr>
            <a:grpSpLocks noChangeAspect="1"/>
          </p:cNvGrpSpPr>
          <p:nvPr/>
        </p:nvGrpSpPr>
        <p:grpSpPr bwMode="auto">
          <a:xfrm>
            <a:off x="1535113" y="413159"/>
            <a:ext cx="1235075" cy="882650"/>
            <a:chOff x="675" y="2250"/>
            <a:chExt cx="778" cy="556"/>
          </a:xfrm>
        </p:grpSpPr>
        <p:sp>
          <p:nvSpPr>
            <p:cNvPr id="6" name="AutoShape 22"/>
            <p:cNvSpPr>
              <a:spLocks noChangeAspect="1" noChangeArrowheads="1" noTextEdit="1"/>
            </p:cNvSpPr>
            <p:nvPr/>
          </p:nvSpPr>
          <p:spPr bwMode="auto">
            <a:xfrm>
              <a:off x="675" y="2250"/>
              <a:ext cx="778"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a:p>
          </p:txBody>
        </p:sp>
        <p:sp>
          <p:nvSpPr>
            <p:cNvPr id="7" name="Freeform 24"/>
            <p:cNvSpPr>
              <a:spLocks noEditPoints="1"/>
            </p:cNvSpPr>
            <p:nvPr/>
          </p:nvSpPr>
          <p:spPr bwMode="auto">
            <a:xfrm>
              <a:off x="792" y="2256"/>
              <a:ext cx="547" cy="439"/>
            </a:xfrm>
            <a:custGeom>
              <a:avLst/>
              <a:gdLst>
                <a:gd name="T0" fmla="*/ 268 w 547"/>
                <a:gd name="T1" fmla="*/ 132 h 439"/>
                <a:gd name="T2" fmla="*/ 301 w 547"/>
                <a:gd name="T3" fmla="*/ 290 h 439"/>
                <a:gd name="T4" fmla="*/ 296 w 547"/>
                <a:gd name="T5" fmla="*/ 303 h 439"/>
                <a:gd name="T6" fmla="*/ 287 w 547"/>
                <a:gd name="T7" fmla="*/ 310 h 439"/>
                <a:gd name="T8" fmla="*/ 273 w 547"/>
                <a:gd name="T9" fmla="*/ 312 h 439"/>
                <a:gd name="T10" fmla="*/ 259 w 547"/>
                <a:gd name="T11" fmla="*/ 310 h 439"/>
                <a:gd name="T12" fmla="*/ 248 w 547"/>
                <a:gd name="T13" fmla="*/ 298 h 439"/>
                <a:gd name="T14" fmla="*/ 248 w 547"/>
                <a:gd name="T15" fmla="*/ 60 h 439"/>
                <a:gd name="T16" fmla="*/ 259 w 547"/>
                <a:gd name="T17" fmla="*/ 47 h 439"/>
                <a:gd name="T18" fmla="*/ 273 w 547"/>
                <a:gd name="T19" fmla="*/ 44 h 439"/>
                <a:gd name="T20" fmla="*/ 287 w 547"/>
                <a:gd name="T21" fmla="*/ 47 h 439"/>
                <a:gd name="T22" fmla="*/ 296 w 547"/>
                <a:gd name="T23" fmla="*/ 55 h 439"/>
                <a:gd name="T24" fmla="*/ 301 w 547"/>
                <a:gd name="T25" fmla="*/ 66 h 439"/>
                <a:gd name="T26" fmla="*/ 400 w 547"/>
                <a:gd name="T27" fmla="*/ 77 h 439"/>
                <a:gd name="T28" fmla="*/ 393 w 547"/>
                <a:gd name="T29" fmla="*/ 55 h 439"/>
                <a:gd name="T30" fmla="*/ 378 w 547"/>
                <a:gd name="T31" fmla="*/ 35 h 439"/>
                <a:gd name="T32" fmla="*/ 354 w 547"/>
                <a:gd name="T33" fmla="*/ 19 h 439"/>
                <a:gd name="T34" fmla="*/ 324 w 547"/>
                <a:gd name="T35" fmla="*/ 7 h 439"/>
                <a:gd name="T36" fmla="*/ 251 w 547"/>
                <a:gd name="T37" fmla="*/ 2 h 439"/>
                <a:gd name="T38" fmla="*/ 187 w 547"/>
                <a:gd name="T39" fmla="*/ 22 h 439"/>
                <a:gd name="T40" fmla="*/ 163 w 547"/>
                <a:gd name="T41" fmla="*/ 39 h 439"/>
                <a:gd name="T42" fmla="*/ 151 w 547"/>
                <a:gd name="T43" fmla="*/ 61 h 439"/>
                <a:gd name="T44" fmla="*/ 148 w 547"/>
                <a:gd name="T45" fmla="*/ 281 h 439"/>
                <a:gd name="T46" fmla="*/ 154 w 547"/>
                <a:gd name="T47" fmla="*/ 303 h 439"/>
                <a:gd name="T48" fmla="*/ 171 w 547"/>
                <a:gd name="T49" fmla="*/ 323 h 439"/>
                <a:gd name="T50" fmla="*/ 205 w 547"/>
                <a:gd name="T51" fmla="*/ 343 h 439"/>
                <a:gd name="T52" fmla="*/ 273 w 547"/>
                <a:gd name="T53" fmla="*/ 356 h 439"/>
                <a:gd name="T54" fmla="*/ 313 w 547"/>
                <a:gd name="T55" fmla="*/ 353 h 439"/>
                <a:gd name="T56" fmla="*/ 348 w 547"/>
                <a:gd name="T57" fmla="*/ 342 h 439"/>
                <a:gd name="T58" fmla="*/ 373 w 547"/>
                <a:gd name="T59" fmla="*/ 326 h 439"/>
                <a:gd name="T60" fmla="*/ 390 w 547"/>
                <a:gd name="T61" fmla="*/ 307 h 439"/>
                <a:gd name="T62" fmla="*/ 398 w 547"/>
                <a:gd name="T63" fmla="*/ 287 h 439"/>
                <a:gd name="T64" fmla="*/ 547 w 547"/>
                <a:gd name="T65" fmla="*/ 132 h 439"/>
                <a:gd name="T66" fmla="*/ 415 w 547"/>
                <a:gd name="T67" fmla="*/ 285 h 439"/>
                <a:gd name="T68" fmla="*/ 404 w 547"/>
                <a:gd name="T69" fmla="*/ 315 h 439"/>
                <a:gd name="T70" fmla="*/ 382 w 547"/>
                <a:gd name="T71" fmla="*/ 340 h 439"/>
                <a:gd name="T72" fmla="*/ 351 w 547"/>
                <a:gd name="T73" fmla="*/ 357 h 439"/>
                <a:gd name="T74" fmla="*/ 315 w 547"/>
                <a:gd name="T75" fmla="*/ 368 h 439"/>
                <a:gd name="T76" fmla="*/ 273 w 547"/>
                <a:gd name="T77" fmla="*/ 373 h 439"/>
                <a:gd name="T78" fmla="*/ 232 w 547"/>
                <a:gd name="T79" fmla="*/ 368 h 439"/>
                <a:gd name="T80" fmla="*/ 196 w 547"/>
                <a:gd name="T81" fmla="*/ 357 h 439"/>
                <a:gd name="T82" fmla="*/ 165 w 547"/>
                <a:gd name="T83" fmla="*/ 339 h 439"/>
                <a:gd name="T84" fmla="*/ 143 w 547"/>
                <a:gd name="T85" fmla="*/ 314 h 439"/>
                <a:gd name="T86" fmla="*/ 132 w 547"/>
                <a:gd name="T87" fmla="*/ 285 h 439"/>
                <a:gd name="T88" fmla="*/ 0 w 547"/>
                <a:gd name="T89" fmla="*/ 132 h 439"/>
                <a:gd name="T90" fmla="*/ 5 w 547"/>
                <a:gd name="T91" fmla="*/ 343 h 439"/>
                <a:gd name="T92" fmla="*/ 32 w 547"/>
                <a:gd name="T93" fmla="*/ 375 h 439"/>
                <a:gd name="T94" fmla="*/ 77 w 547"/>
                <a:gd name="T95" fmla="*/ 403 h 439"/>
                <a:gd name="T96" fmla="*/ 140 w 547"/>
                <a:gd name="T97" fmla="*/ 423 h 439"/>
                <a:gd name="T98" fmla="*/ 216 w 547"/>
                <a:gd name="T99" fmla="*/ 436 h 439"/>
                <a:gd name="T100" fmla="*/ 303 w 547"/>
                <a:gd name="T101" fmla="*/ 437 h 439"/>
                <a:gd name="T102" fmla="*/ 382 w 547"/>
                <a:gd name="T103" fmla="*/ 429 h 439"/>
                <a:gd name="T104" fmla="*/ 451 w 547"/>
                <a:gd name="T105" fmla="*/ 411 h 439"/>
                <a:gd name="T106" fmla="*/ 503 w 547"/>
                <a:gd name="T107" fmla="*/ 386 h 439"/>
                <a:gd name="T108" fmla="*/ 536 w 547"/>
                <a:gd name="T109" fmla="*/ 354 h 439"/>
                <a:gd name="T110" fmla="*/ 547 w 547"/>
                <a:gd name="T111" fmla="*/ 320 h 43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47"/>
                <a:gd name="T169" fmla="*/ 0 h 439"/>
                <a:gd name="T170" fmla="*/ 547 w 547"/>
                <a:gd name="T171" fmla="*/ 439 h 43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47" h="439">
                  <a:moveTo>
                    <a:pt x="400" y="279"/>
                  </a:moveTo>
                  <a:lnTo>
                    <a:pt x="400" y="132"/>
                  </a:lnTo>
                  <a:lnTo>
                    <a:pt x="268" y="132"/>
                  </a:lnTo>
                  <a:lnTo>
                    <a:pt x="268" y="182"/>
                  </a:lnTo>
                  <a:lnTo>
                    <a:pt x="301" y="182"/>
                  </a:lnTo>
                  <a:lnTo>
                    <a:pt x="301" y="290"/>
                  </a:lnTo>
                  <a:lnTo>
                    <a:pt x="301" y="295"/>
                  </a:lnTo>
                  <a:lnTo>
                    <a:pt x="299" y="299"/>
                  </a:lnTo>
                  <a:lnTo>
                    <a:pt x="296" y="303"/>
                  </a:lnTo>
                  <a:lnTo>
                    <a:pt x="295" y="306"/>
                  </a:lnTo>
                  <a:lnTo>
                    <a:pt x="290" y="309"/>
                  </a:lnTo>
                  <a:lnTo>
                    <a:pt x="287" y="310"/>
                  </a:lnTo>
                  <a:lnTo>
                    <a:pt x="282" y="312"/>
                  </a:lnTo>
                  <a:lnTo>
                    <a:pt x="279" y="312"/>
                  </a:lnTo>
                  <a:lnTo>
                    <a:pt x="273" y="312"/>
                  </a:lnTo>
                  <a:lnTo>
                    <a:pt x="268" y="312"/>
                  </a:lnTo>
                  <a:lnTo>
                    <a:pt x="263" y="312"/>
                  </a:lnTo>
                  <a:lnTo>
                    <a:pt x="259" y="310"/>
                  </a:lnTo>
                  <a:lnTo>
                    <a:pt x="256" y="309"/>
                  </a:lnTo>
                  <a:lnTo>
                    <a:pt x="252" y="306"/>
                  </a:lnTo>
                  <a:lnTo>
                    <a:pt x="248" y="298"/>
                  </a:lnTo>
                  <a:lnTo>
                    <a:pt x="246" y="290"/>
                  </a:lnTo>
                  <a:lnTo>
                    <a:pt x="246" y="66"/>
                  </a:lnTo>
                  <a:lnTo>
                    <a:pt x="248" y="60"/>
                  </a:lnTo>
                  <a:lnTo>
                    <a:pt x="252" y="52"/>
                  </a:lnTo>
                  <a:lnTo>
                    <a:pt x="256" y="49"/>
                  </a:lnTo>
                  <a:lnTo>
                    <a:pt x="259" y="47"/>
                  </a:lnTo>
                  <a:lnTo>
                    <a:pt x="263" y="46"/>
                  </a:lnTo>
                  <a:lnTo>
                    <a:pt x="268" y="44"/>
                  </a:lnTo>
                  <a:lnTo>
                    <a:pt x="273" y="44"/>
                  </a:lnTo>
                  <a:lnTo>
                    <a:pt x="279" y="44"/>
                  </a:lnTo>
                  <a:lnTo>
                    <a:pt x="284" y="46"/>
                  </a:lnTo>
                  <a:lnTo>
                    <a:pt x="287" y="47"/>
                  </a:lnTo>
                  <a:lnTo>
                    <a:pt x="292" y="49"/>
                  </a:lnTo>
                  <a:lnTo>
                    <a:pt x="295" y="52"/>
                  </a:lnTo>
                  <a:lnTo>
                    <a:pt x="296" y="55"/>
                  </a:lnTo>
                  <a:lnTo>
                    <a:pt x="299" y="58"/>
                  </a:lnTo>
                  <a:lnTo>
                    <a:pt x="301" y="63"/>
                  </a:lnTo>
                  <a:lnTo>
                    <a:pt x="301" y="66"/>
                  </a:lnTo>
                  <a:lnTo>
                    <a:pt x="301" y="110"/>
                  </a:lnTo>
                  <a:lnTo>
                    <a:pt x="400" y="110"/>
                  </a:lnTo>
                  <a:lnTo>
                    <a:pt x="400" y="77"/>
                  </a:lnTo>
                  <a:lnTo>
                    <a:pt x="398" y="69"/>
                  </a:lnTo>
                  <a:lnTo>
                    <a:pt x="396" y="63"/>
                  </a:lnTo>
                  <a:lnTo>
                    <a:pt x="393" y="55"/>
                  </a:lnTo>
                  <a:lnTo>
                    <a:pt x="390" y="47"/>
                  </a:lnTo>
                  <a:lnTo>
                    <a:pt x="384" y="41"/>
                  </a:lnTo>
                  <a:lnTo>
                    <a:pt x="378" y="35"/>
                  </a:lnTo>
                  <a:lnTo>
                    <a:pt x="371" y="28"/>
                  </a:lnTo>
                  <a:lnTo>
                    <a:pt x="364" y="24"/>
                  </a:lnTo>
                  <a:lnTo>
                    <a:pt x="354" y="19"/>
                  </a:lnTo>
                  <a:lnTo>
                    <a:pt x="345" y="14"/>
                  </a:lnTo>
                  <a:lnTo>
                    <a:pt x="335" y="10"/>
                  </a:lnTo>
                  <a:lnTo>
                    <a:pt x="324" y="7"/>
                  </a:lnTo>
                  <a:lnTo>
                    <a:pt x="301" y="3"/>
                  </a:lnTo>
                  <a:lnTo>
                    <a:pt x="276" y="0"/>
                  </a:lnTo>
                  <a:lnTo>
                    <a:pt x="251" y="2"/>
                  </a:lnTo>
                  <a:lnTo>
                    <a:pt x="227" y="7"/>
                  </a:lnTo>
                  <a:lnTo>
                    <a:pt x="205" y="13"/>
                  </a:lnTo>
                  <a:lnTo>
                    <a:pt x="187" y="22"/>
                  </a:lnTo>
                  <a:lnTo>
                    <a:pt x="177" y="27"/>
                  </a:lnTo>
                  <a:lnTo>
                    <a:pt x="171" y="33"/>
                  </a:lnTo>
                  <a:lnTo>
                    <a:pt x="163" y="39"/>
                  </a:lnTo>
                  <a:lnTo>
                    <a:pt x="159" y="46"/>
                  </a:lnTo>
                  <a:lnTo>
                    <a:pt x="154" y="54"/>
                  </a:lnTo>
                  <a:lnTo>
                    <a:pt x="151" y="61"/>
                  </a:lnTo>
                  <a:lnTo>
                    <a:pt x="148" y="69"/>
                  </a:lnTo>
                  <a:lnTo>
                    <a:pt x="148" y="77"/>
                  </a:lnTo>
                  <a:lnTo>
                    <a:pt x="148" y="281"/>
                  </a:lnTo>
                  <a:lnTo>
                    <a:pt x="148" y="288"/>
                  </a:lnTo>
                  <a:lnTo>
                    <a:pt x="151" y="296"/>
                  </a:lnTo>
                  <a:lnTo>
                    <a:pt x="154" y="303"/>
                  </a:lnTo>
                  <a:lnTo>
                    <a:pt x="159" y="310"/>
                  </a:lnTo>
                  <a:lnTo>
                    <a:pt x="163" y="317"/>
                  </a:lnTo>
                  <a:lnTo>
                    <a:pt x="171" y="323"/>
                  </a:lnTo>
                  <a:lnTo>
                    <a:pt x="177" y="329"/>
                  </a:lnTo>
                  <a:lnTo>
                    <a:pt x="187" y="334"/>
                  </a:lnTo>
                  <a:lnTo>
                    <a:pt x="205" y="343"/>
                  </a:lnTo>
                  <a:lnTo>
                    <a:pt x="226" y="351"/>
                  </a:lnTo>
                  <a:lnTo>
                    <a:pt x="249" y="354"/>
                  </a:lnTo>
                  <a:lnTo>
                    <a:pt x="273" y="356"/>
                  </a:lnTo>
                  <a:lnTo>
                    <a:pt x="287" y="356"/>
                  </a:lnTo>
                  <a:lnTo>
                    <a:pt x="301" y="354"/>
                  </a:lnTo>
                  <a:lnTo>
                    <a:pt x="313" y="353"/>
                  </a:lnTo>
                  <a:lnTo>
                    <a:pt x="326" y="350"/>
                  </a:lnTo>
                  <a:lnTo>
                    <a:pt x="337" y="346"/>
                  </a:lnTo>
                  <a:lnTo>
                    <a:pt x="348" y="342"/>
                  </a:lnTo>
                  <a:lnTo>
                    <a:pt x="357" y="337"/>
                  </a:lnTo>
                  <a:lnTo>
                    <a:pt x="365" y="332"/>
                  </a:lnTo>
                  <a:lnTo>
                    <a:pt x="373" y="326"/>
                  </a:lnTo>
                  <a:lnTo>
                    <a:pt x="379" y="320"/>
                  </a:lnTo>
                  <a:lnTo>
                    <a:pt x="385" y="314"/>
                  </a:lnTo>
                  <a:lnTo>
                    <a:pt x="390" y="307"/>
                  </a:lnTo>
                  <a:lnTo>
                    <a:pt x="395" y="301"/>
                  </a:lnTo>
                  <a:lnTo>
                    <a:pt x="396" y="293"/>
                  </a:lnTo>
                  <a:lnTo>
                    <a:pt x="398" y="287"/>
                  </a:lnTo>
                  <a:lnTo>
                    <a:pt x="400" y="279"/>
                  </a:lnTo>
                  <a:close/>
                  <a:moveTo>
                    <a:pt x="547" y="320"/>
                  </a:moveTo>
                  <a:lnTo>
                    <a:pt x="547" y="132"/>
                  </a:lnTo>
                  <a:lnTo>
                    <a:pt x="415" y="132"/>
                  </a:lnTo>
                  <a:lnTo>
                    <a:pt x="415" y="274"/>
                  </a:lnTo>
                  <a:lnTo>
                    <a:pt x="415" y="285"/>
                  </a:lnTo>
                  <a:lnTo>
                    <a:pt x="412" y="296"/>
                  </a:lnTo>
                  <a:lnTo>
                    <a:pt x="409" y="306"/>
                  </a:lnTo>
                  <a:lnTo>
                    <a:pt x="404" y="315"/>
                  </a:lnTo>
                  <a:lnTo>
                    <a:pt x="398" y="324"/>
                  </a:lnTo>
                  <a:lnTo>
                    <a:pt x="390" y="332"/>
                  </a:lnTo>
                  <a:lnTo>
                    <a:pt x="382" y="340"/>
                  </a:lnTo>
                  <a:lnTo>
                    <a:pt x="373" y="346"/>
                  </a:lnTo>
                  <a:lnTo>
                    <a:pt x="362" y="353"/>
                  </a:lnTo>
                  <a:lnTo>
                    <a:pt x="351" y="357"/>
                  </a:lnTo>
                  <a:lnTo>
                    <a:pt x="340" y="362"/>
                  </a:lnTo>
                  <a:lnTo>
                    <a:pt x="328" y="367"/>
                  </a:lnTo>
                  <a:lnTo>
                    <a:pt x="315" y="368"/>
                  </a:lnTo>
                  <a:lnTo>
                    <a:pt x="301" y="371"/>
                  </a:lnTo>
                  <a:lnTo>
                    <a:pt x="287" y="373"/>
                  </a:lnTo>
                  <a:lnTo>
                    <a:pt x="273" y="373"/>
                  </a:lnTo>
                  <a:lnTo>
                    <a:pt x="260" y="373"/>
                  </a:lnTo>
                  <a:lnTo>
                    <a:pt x="246" y="371"/>
                  </a:lnTo>
                  <a:lnTo>
                    <a:pt x="232" y="368"/>
                  </a:lnTo>
                  <a:lnTo>
                    <a:pt x="220" y="365"/>
                  </a:lnTo>
                  <a:lnTo>
                    <a:pt x="207" y="362"/>
                  </a:lnTo>
                  <a:lnTo>
                    <a:pt x="196" y="357"/>
                  </a:lnTo>
                  <a:lnTo>
                    <a:pt x="185" y="351"/>
                  </a:lnTo>
                  <a:lnTo>
                    <a:pt x="174" y="345"/>
                  </a:lnTo>
                  <a:lnTo>
                    <a:pt x="165" y="339"/>
                  </a:lnTo>
                  <a:lnTo>
                    <a:pt x="157" y="331"/>
                  </a:lnTo>
                  <a:lnTo>
                    <a:pt x="149" y="323"/>
                  </a:lnTo>
                  <a:lnTo>
                    <a:pt x="143" y="314"/>
                  </a:lnTo>
                  <a:lnTo>
                    <a:pt x="138" y="306"/>
                  </a:lnTo>
                  <a:lnTo>
                    <a:pt x="133" y="295"/>
                  </a:lnTo>
                  <a:lnTo>
                    <a:pt x="132" y="285"/>
                  </a:lnTo>
                  <a:lnTo>
                    <a:pt x="132" y="274"/>
                  </a:lnTo>
                  <a:lnTo>
                    <a:pt x="132" y="132"/>
                  </a:lnTo>
                  <a:lnTo>
                    <a:pt x="0" y="132"/>
                  </a:lnTo>
                  <a:lnTo>
                    <a:pt x="0" y="320"/>
                  </a:lnTo>
                  <a:lnTo>
                    <a:pt x="2" y="331"/>
                  </a:lnTo>
                  <a:lnTo>
                    <a:pt x="5" y="343"/>
                  </a:lnTo>
                  <a:lnTo>
                    <a:pt x="11" y="354"/>
                  </a:lnTo>
                  <a:lnTo>
                    <a:pt x="21" y="364"/>
                  </a:lnTo>
                  <a:lnTo>
                    <a:pt x="32" y="375"/>
                  </a:lnTo>
                  <a:lnTo>
                    <a:pt x="44" y="384"/>
                  </a:lnTo>
                  <a:lnTo>
                    <a:pt x="60" y="393"/>
                  </a:lnTo>
                  <a:lnTo>
                    <a:pt x="77" y="403"/>
                  </a:lnTo>
                  <a:lnTo>
                    <a:pt x="96" y="411"/>
                  </a:lnTo>
                  <a:lnTo>
                    <a:pt x="116" y="417"/>
                  </a:lnTo>
                  <a:lnTo>
                    <a:pt x="140" y="423"/>
                  </a:lnTo>
                  <a:lnTo>
                    <a:pt x="163" y="428"/>
                  </a:lnTo>
                  <a:lnTo>
                    <a:pt x="188" y="433"/>
                  </a:lnTo>
                  <a:lnTo>
                    <a:pt x="216" y="436"/>
                  </a:lnTo>
                  <a:lnTo>
                    <a:pt x="245" y="437"/>
                  </a:lnTo>
                  <a:lnTo>
                    <a:pt x="273" y="439"/>
                  </a:lnTo>
                  <a:lnTo>
                    <a:pt x="303" y="437"/>
                  </a:lnTo>
                  <a:lnTo>
                    <a:pt x="331" y="436"/>
                  </a:lnTo>
                  <a:lnTo>
                    <a:pt x="357" y="433"/>
                  </a:lnTo>
                  <a:lnTo>
                    <a:pt x="382" y="429"/>
                  </a:lnTo>
                  <a:lnTo>
                    <a:pt x="407" y="423"/>
                  </a:lnTo>
                  <a:lnTo>
                    <a:pt x="429" y="418"/>
                  </a:lnTo>
                  <a:lnTo>
                    <a:pt x="451" y="411"/>
                  </a:lnTo>
                  <a:lnTo>
                    <a:pt x="470" y="403"/>
                  </a:lnTo>
                  <a:lnTo>
                    <a:pt x="487" y="395"/>
                  </a:lnTo>
                  <a:lnTo>
                    <a:pt x="503" y="386"/>
                  </a:lnTo>
                  <a:lnTo>
                    <a:pt x="515" y="376"/>
                  </a:lnTo>
                  <a:lnTo>
                    <a:pt x="526" y="365"/>
                  </a:lnTo>
                  <a:lnTo>
                    <a:pt x="536" y="354"/>
                  </a:lnTo>
                  <a:lnTo>
                    <a:pt x="542" y="343"/>
                  </a:lnTo>
                  <a:lnTo>
                    <a:pt x="545" y="332"/>
                  </a:lnTo>
                  <a:lnTo>
                    <a:pt x="547" y="320"/>
                  </a:lnTo>
                  <a:close/>
                </a:path>
              </a:pathLst>
            </a:custGeom>
            <a:solidFill>
              <a:srgbClr val="003C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8" name="Freeform 25"/>
            <p:cNvSpPr>
              <a:spLocks/>
            </p:cNvSpPr>
            <p:nvPr/>
          </p:nvSpPr>
          <p:spPr bwMode="auto">
            <a:xfrm>
              <a:off x="1112" y="2440"/>
              <a:ext cx="61" cy="50"/>
            </a:xfrm>
            <a:custGeom>
              <a:avLst/>
              <a:gdLst>
                <a:gd name="T0" fmla="*/ 14 w 61"/>
                <a:gd name="T1" fmla="*/ 50 h 50"/>
                <a:gd name="T2" fmla="*/ 19 w 61"/>
                <a:gd name="T3" fmla="*/ 32 h 50"/>
                <a:gd name="T4" fmla="*/ 0 w 61"/>
                <a:gd name="T5" fmla="*/ 39 h 50"/>
                <a:gd name="T6" fmla="*/ 0 w 61"/>
                <a:gd name="T7" fmla="*/ 10 h 50"/>
                <a:gd name="T8" fmla="*/ 19 w 61"/>
                <a:gd name="T9" fmla="*/ 17 h 50"/>
                <a:gd name="T10" fmla="*/ 14 w 61"/>
                <a:gd name="T11" fmla="*/ 0 h 50"/>
                <a:gd name="T12" fmla="*/ 47 w 61"/>
                <a:gd name="T13" fmla="*/ 0 h 50"/>
                <a:gd name="T14" fmla="*/ 40 w 61"/>
                <a:gd name="T15" fmla="*/ 17 h 50"/>
                <a:gd name="T16" fmla="*/ 61 w 61"/>
                <a:gd name="T17" fmla="*/ 10 h 50"/>
                <a:gd name="T18" fmla="*/ 61 w 61"/>
                <a:gd name="T19" fmla="*/ 39 h 50"/>
                <a:gd name="T20" fmla="*/ 40 w 61"/>
                <a:gd name="T21" fmla="*/ 32 h 50"/>
                <a:gd name="T22" fmla="*/ 47 w 61"/>
                <a:gd name="T23" fmla="*/ 50 h 50"/>
                <a:gd name="T24" fmla="*/ 14 w 61"/>
                <a:gd name="T25" fmla="*/ 50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1"/>
                <a:gd name="T40" fmla="*/ 0 h 50"/>
                <a:gd name="T41" fmla="*/ 61 w 61"/>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1" h="50">
                  <a:moveTo>
                    <a:pt x="14" y="50"/>
                  </a:moveTo>
                  <a:lnTo>
                    <a:pt x="19" y="32"/>
                  </a:lnTo>
                  <a:lnTo>
                    <a:pt x="0" y="39"/>
                  </a:lnTo>
                  <a:lnTo>
                    <a:pt x="0" y="10"/>
                  </a:lnTo>
                  <a:lnTo>
                    <a:pt x="19" y="17"/>
                  </a:lnTo>
                  <a:lnTo>
                    <a:pt x="14" y="0"/>
                  </a:lnTo>
                  <a:lnTo>
                    <a:pt x="47" y="0"/>
                  </a:lnTo>
                  <a:lnTo>
                    <a:pt x="40" y="17"/>
                  </a:lnTo>
                  <a:lnTo>
                    <a:pt x="61" y="10"/>
                  </a:lnTo>
                  <a:lnTo>
                    <a:pt x="61" y="39"/>
                  </a:lnTo>
                  <a:lnTo>
                    <a:pt x="40" y="32"/>
                  </a:lnTo>
                  <a:lnTo>
                    <a:pt x="47" y="50"/>
                  </a:lnTo>
                  <a:lnTo>
                    <a:pt x="14"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9" name="Freeform 26"/>
            <p:cNvSpPr>
              <a:spLocks/>
            </p:cNvSpPr>
            <p:nvPr/>
          </p:nvSpPr>
          <p:spPr bwMode="auto">
            <a:xfrm>
              <a:off x="1112" y="2497"/>
              <a:ext cx="61" cy="49"/>
            </a:xfrm>
            <a:custGeom>
              <a:avLst/>
              <a:gdLst>
                <a:gd name="T0" fmla="*/ 14 w 61"/>
                <a:gd name="T1" fmla="*/ 49 h 49"/>
                <a:gd name="T2" fmla="*/ 19 w 61"/>
                <a:gd name="T3" fmla="*/ 33 h 49"/>
                <a:gd name="T4" fmla="*/ 0 w 61"/>
                <a:gd name="T5" fmla="*/ 38 h 49"/>
                <a:gd name="T6" fmla="*/ 0 w 61"/>
                <a:gd name="T7" fmla="*/ 11 h 49"/>
                <a:gd name="T8" fmla="*/ 19 w 61"/>
                <a:gd name="T9" fmla="*/ 16 h 49"/>
                <a:gd name="T10" fmla="*/ 14 w 61"/>
                <a:gd name="T11" fmla="*/ 0 h 49"/>
                <a:gd name="T12" fmla="*/ 47 w 61"/>
                <a:gd name="T13" fmla="*/ 0 h 49"/>
                <a:gd name="T14" fmla="*/ 40 w 61"/>
                <a:gd name="T15" fmla="*/ 16 h 49"/>
                <a:gd name="T16" fmla="*/ 61 w 61"/>
                <a:gd name="T17" fmla="*/ 11 h 49"/>
                <a:gd name="T18" fmla="*/ 61 w 61"/>
                <a:gd name="T19" fmla="*/ 38 h 49"/>
                <a:gd name="T20" fmla="*/ 40 w 61"/>
                <a:gd name="T21" fmla="*/ 33 h 49"/>
                <a:gd name="T22" fmla="*/ 47 w 61"/>
                <a:gd name="T23" fmla="*/ 49 h 49"/>
                <a:gd name="T24" fmla="*/ 14 w 61"/>
                <a:gd name="T25" fmla="*/ 49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1"/>
                <a:gd name="T40" fmla="*/ 0 h 49"/>
                <a:gd name="T41" fmla="*/ 61 w 61"/>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1" h="49">
                  <a:moveTo>
                    <a:pt x="14" y="49"/>
                  </a:moveTo>
                  <a:lnTo>
                    <a:pt x="19" y="33"/>
                  </a:lnTo>
                  <a:lnTo>
                    <a:pt x="0" y="38"/>
                  </a:lnTo>
                  <a:lnTo>
                    <a:pt x="0" y="11"/>
                  </a:lnTo>
                  <a:lnTo>
                    <a:pt x="19" y="16"/>
                  </a:lnTo>
                  <a:lnTo>
                    <a:pt x="14" y="0"/>
                  </a:lnTo>
                  <a:lnTo>
                    <a:pt x="47" y="0"/>
                  </a:lnTo>
                  <a:lnTo>
                    <a:pt x="40" y="16"/>
                  </a:lnTo>
                  <a:lnTo>
                    <a:pt x="61" y="11"/>
                  </a:lnTo>
                  <a:lnTo>
                    <a:pt x="61" y="38"/>
                  </a:lnTo>
                  <a:lnTo>
                    <a:pt x="40" y="33"/>
                  </a:lnTo>
                  <a:lnTo>
                    <a:pt x="47" y="49"/>
                  </a:lnTo>
                  <a:lnTo>
                    <a:pt x="14"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10" name="Freeform 27"/>
            <p:cNvSpPr>
              <a:spLocks/>
            </p:cNvSpPr>
            <p:nvPr/>
          </p:nvSpPr>
          <p:spPr bwMode="auto">
            <a:xfrm>
              <a:off x="1109" y="2394"/>
              <a:ext cx="65" cy="38"/>
            </a:xfrm>
            <a:custGeom>
              <a:avLst/>
              <a:gdLst>
                <a:gd name="T0" fmla="*/ 6 w 65"/>
                <a:gd name="T1" fmla="*/ 38 h 38"/>
                <a:gd name="T2" fmla="*/ 0 w 65"/>
                <a:gd name="T3" fmla="*/ 5 h 38"/>
                <a:gd name="T4" fmla="*/ 17 w 65"/>
                <a:gd name="T5" fmla="*/ 16 h 38"/>
                <a:gd name="T6" fmla="*/ 12 w 65"/>
                <a:gd name="T7" fmla="*/ 22 h 38"/>
                <a:gd name="T8" fmla="*/ 17 w 65"/>
                <a:gd name="T9" fmla="*/ 27 h 38"/>
                <a:gd name="T10" fmla="*/ 28 w 65"/>
                <a:gd name="T11" fmla="*/ 22 h 38"/>
                <a:gd name="T12" fmla="*/ 22 w 65"/>
                <a:gd name="T13" fmla="*/ 16 h 38"/>
                <a:gd name="T14" fmla="*/ 32 w 65"/>
                <a:gd name="T15" fmla="*/ 0 h 38"/>
                <a:gd name="T16" fmla="*/ 43 w 65"/>
                <a:gd name="T17" fmla="*/ 16 h 38"/>
                <a:gd name="T18" fmla="*/ 39 w 65"/>
                <a:gd name="T19" fmla="*/ 22 h 38"/>
                <a:gd name="T20" fmla="*/ 50 w 65"/>
                <a:gd name="T21" fmla="*/ 27 h 38"/>
                <a:gd name="T22" fmla="*/ 54 w 65"/>
                <a:gd name="T23" fmla="*/ 22 h 38"/>
                <a:gd name="T24" fmla="*/ 50 w 65"/>
                <a:gd name="T25" fmla="*/ 16 h 38"/>
                <a:gd name="T26" fmla="*/ 65 w 65"/>
                <a:gd name="T27" fmla="*/ 5 h 38"/>
                <a:gd name="T28" fmla="*/ 61 w 65"/>
                <a:gd name="T29" fmla="*/ 38 h 38"/>
                <a:gd name="T30" fmla="*/ 6 w 65"/>
                <a:gd name="T31" fmla="*/ 38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5"/>
                <a:gd name="T49" fmla="*/ 0 h 38"/>
                <a:gd name="T50" fmla="*/ 65 w 65"/>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5" h="38">
                  <a:moveTo>
                    <a:pt x="6" y="38"/>
                  </a:moveTo>
                  <a:lnTo>
                    <a:pt x="0" y="5"/>
                  </a:lnTo>
                  <a:lnTo>
                    <a:pt x="17" y="16"/>
                  </a:lnTo>
                  <a:lnTo>
                    <a:pt x="12" y="22"/>
                  </a:lnTo>
                  <a:lnTo>
                    <a:pt x="17" y="27"/>
                  </a:lnTo>
                  <a:lnTo>
                    <a:pt x="28" y="22"/>
                  </a:lnTo>
                  <a:lnTo>
                    <a:pt x="22" y="16"/>
                  </a:lnTo>
                  <a:lnTo>
                    <a:pt x="32" y="0"/>
                  </a:lnTo>
                  <a:lnTo>
                    <a:pt x="43" y="16"/>
                  </a:lnTo>
                  <a:lnTo>
                    <a:pt x="39" y="22"/>
                  </a:lnTo>
                  <a:lnTo>
                    <a:pt x="50" y="27"/>
                  </a:lnTo>
                  <a:lnTo>
                    <a:pt x="54" y="22"/>
                  </a:lnTo>
                  <a:lnTo>
                    <a:pt x="50" y="16"/>
                  </a:lnTo>
                  <a:lnTo>
                    <a:pt x="65" y="5"/>
                  </a:lnTo>
                  <a:lnTo>
                    <a:pt x="61" y="38"/>
                  </a:lnTo>
                  <a:lnTo>
                    <a:pt x="6"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11" name="Freeform 28"/>
            <p:cNvSpPr>
              <a:spLocks noEditPoints="1"/>
            </p:cNvSpPr>
            <p:nvPr/>
          </p:nvSpPr>
          <p:spPr bwMode="auto">
            <a:xfrm>
              <a:off x="683" y="2725"/>
              <a:ext cx="764" cy="75"/>
            </a:xfrm>
            <a:custGeom>
              <a:avLst/>
              <a:gdLst>
                <a:gd name="T0" fmla="*/ 20 w 764"/>
                <a:gd name="T1" fmla="*/ 65 h 75"/>
                <a:gd name="T2" fmla="*/ 31 w 764"/>
                <a:gd name="T3" fmla="*/ 70 h 75"/>
                <a:gd name="T4" fmla="*/ 0 w 764"/>
                <a:gd name="T5" fmla="*/ 56 h 75"/>
                <a:gd name="T6" fmla="*/ 72 w 764"/>
                <a:gd name="T7" fmla="*/ 34 h 75"/>
                <a:gd name="T8" fmla="*/ 55 w 764"/>
                <a:gd name="T9" fmla="*/ 32 h 75"/>
                <a:gd name="T10" fmla="*/ 103 w 764"/>
                <a:gd name="T11" fmla="*/ 15 h 75"/>
                <a:gd name="T12" fmla="*/ 130 w 764"/>
                <a:gd name="T13" fmla="*/ 54 h 75"/>
                <a:gd name="T14" fmla="*/ 161 w 764"/>
                <a:gd name="T15" fmla="*/ 73 h 75"/>
                <a:gd name="T16" fmla="*/ 178 w 764"/>
                <a:gd name="T17" fmla="*/ 15 h 75"/>
                <a:gd name="T18" fmla="*/ 188 w 764"/>
                <a:gd name="T19" fmla="*/ 64 h 75"/>
                <a:gd name="T20" fmla="*/ 249 w 764"/>
                <a:gd name="T21" fmla="*/ 18 h 75"/>
                <a:gd name="T22" fmla="*/ 252 w 764"/>
                <a:gd name="T23" fmla="*/ 47 h 75"/>
                <a:gd name="T24" fmla="*/ 255 w 764"/>
                <a:gd name="T25" fmla="*/ 73 h 75"/>
                <a:gd name="T26" fmla="*/ 233 w 764"/>
                <a:gd name="T27" fmla="*/ 48 h 75"/>
                <a:gd name="T28" fmla="*/ 235 w 764"/>
                <a:gd name="T29" fmla="*/ 39 h 75"/>
                <a:gd name="T30" fmla="*/ 235 w 764"/>
                <a:gd name="T31" fmla="*/ 23 h 75"/>
                <a:gd name="T32" fmla="*/ 274 w 764"/>
                <a:gd name="T33" fmla="*/ 26 h 75"/>
                <a:gd name="T34" fmla="*/ 297 w 764"/>
                <a:gd name="T35" fmla="*/ 58 h 75"/>
                <a:gd name="T36" fmla="*/ 264 w 764"/>
                <a:gd name="T37" fmla="*/ 68 h 75"/>
                <a:gd name="T38" fmla="*/ 272 w 764"/>
                <a:gd name="T39" fmla="*/ 53 h 75"/>
                <a:gd name="T40" fmla="*/ 282 w 764"/>
                <a:gd name="T41" fmla="*/ 65 h 75"/>
                <a:gd name="T42" fmla="*/ 283 w 764"/>
                <a:gd name="T43" fmla="*/ 51 h 75"/>
                <a:gd name="T44" fmla="*/ 263 w 764"/>
                <a:gd name="T45" fmla="*/ 21 h 75"/>
                <a:gd name="T46" fmla="*/ 296 w 764"/>
                <a:gd name="T47" fmla="*/ 26 h 75"/>
                <a:gd name="T48" fmla="*/ 327 w 764"/>
                <a:gd name="T49" fmla="*/ 73 h 75"/>
                <a:gd name="T50" fmla="*/ 322 w 764"/>
                <a:gd name="T51" fmla="*/ 37 h 75"/>
                <a:gd name="T52" fmla="*/ 368 w 764"/>
                <a:gd name="T53" fmla="*/ 73 h 75"/>
                <a:gd name="T54" fmla="*/ 418 w 764"/>
                <a:gd name="T55" fmla="*/ 15 h 75"/>
                <a:gd name="T56" fmla="*/ 418 w 764"/>
                <a:gd name="T57" fmla="*/ 64 h 75"/>
                <a:gd name="T58" fmla="*/ 435 w 764"/>
                <a:gd name="T59" fmla="*/ 23 h 75"/>
                <a:gd name="T60" fmla="*/ 507 w 764"/>
                <a:gd name="T61" fmla="*/ 25 h 75"/>
                <a:gd name="T62" fmla="*/ 493 w 764"/>
                <a:gd name="T63" fmla="*/ 58 h 75"/>
                <a:gd name="T64" fmla="*/ 509 w 764"/>
                <a:gd name="T65" fmla="*/ 50 h 75"/>
                <a:gd name="T66" fmla="*/ 507 w 764"/>
                <a:gd name="T67" fmla="*/ 72 h 75"/>
                <a:gd name="T68" fmla="*/ 485 w 764"/>
                <a:gd name="T69" fmla="*/ 67 h 75"/>
                <a:gd name="T70" fmla="*/ 493 w 764"/>
                <a:gd name="T71" fmla="*/ 14 h 75"/>
                <a:gd name="T72" fmla="*/ 530 w 764"/>
                <a:gd name="T73" fmla="*/ 15 h 75"/>
                <a:gd name="T74" fmla="*/ 566 w 764"/>
                <a:gd name="T75" fmla="*/ 43 h 75"/>
                <a:gd name="T76" fmla="*/ 530 w 764"/>
                <a:gd name="T77" fmla="*/ 15 h 75"/>
                <a:gd name="T78" fmla="*/ 556 w 764"/>
                <a:gd name="T79" fmla="*/ 53 h 75"/>
                <a:gd name="T80" fmla="*/ 601 w 764"/>
                <a:gd name="T81" fmla="*/ 15 h 75"/>
                <a:gd name="T82" fmla="*/ 598 w 764"/>
                <a:gd name="T83" fmla="*/ 50 h 75"/>
                <a:gd name="T84" fmla="*/ 642 w 764"/>
                <a:gd name="T85" fmla="*/ 43 h 75"/>
                <a:gd name="T86" fmla="*/ 656 w 764"/>
                <a:gd name="T87" fmla="*/ 73 h 75"/>
                <a:gd name="T88" fmla="*/ 631 w 764"/>
                <a:gd name="T89" fmla="*/ 73 h 75"/>
                <a:gd name="T90" fmla="*/ 689 w 764"/>
                <a:gd name="T91" fmla="*/ 32 h 75"/>
                <a:gd name="T92" fmla="*/ 676 w 764"/>
                <a:gd name="T93" fmla="*/ 28 h 75"/>
                <a:gd name="T94" fmla="*/ 700 w 764"/>
                <a:gd name="T95" fmla="*/ 64 h 75"/>
                <a:gd name="T96" fmla="*/ 667 w 764"/>
                <a:gd name="T97" fmla="*/ 64 h 75"/>
                <a:gd name="T98" fmla="*/ 676 w 764"/>
                <a:gd name="T99" fmla="*/ 56 h 75"/>
                <a:gd name="T100" fmla="*/ 685 w 764"/>
                <a:gd name="T101" fmla="*/ 65 h 75"/>
                <a:gd name="T102" fmla="*/ 684 w 764"/>
                <a:gd name="T103" fmla="*/ 50 h 75"/>
                <a:gd name="T104" fmla="*/ 670 w 764"/>
                <a:gd name="T105" fmla="*/ 17 h 75"/>
                <a:gd name="T106" fmla="*/ 689 w 764"/>
                <a:gd name="T107" fmla="*/ 32 h 75"/>
                <a:gd name="T108" fmla="*/ 734 w 764"/>
                <a:gd name="T109" fmla="*/ 15 h 75"/>
                <a:gd name="T110" fmla="*/ 709 w 764"/>
                <a:gd name="T111" fmla="*/ 73 h 7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64"/>
                <a:gd name="T169" fmla="*/ 0 h 75"/>
                <a:gd name="T170" fmla="*/ 764 w 764"/>
                <a:gd name="T171" fmla="*/ 75 h 7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64" h="75">
                  <a:moveTo>
                    <a:pt x="0" y="15"/>
                  </a:moveTo>
                  <a:lnTo>
                    <a:pt x="9" y="15"/>
                  </a:lnTo>
                  <a:lnTo>
                    <a:pt x="9" y="56"/>
                  </a:lnTo>
                  <a:lnTo>
                    <a:pt x="11" y="61"/>
                  </a:lnTo>
                  <a:lnTo>
                    <a:pt x="12" y="64"/>
                  </a:lnTo>
                  <a:lnTo>
                    <a:pt x="14" y="65"/>
                  </a:lnTo>
                  <a:lnTo>
                    <a:pt x="17" y="65"/>
                  </a:lnTo>
                  <a:lnTo>
                    <a:pt x="20" y="65"/>
                  </a:lnTo>
                  <a:lnTo>
                    <a:pt x="23" y="64"/>
                  </a:lnTo>
                  <a:lnTo>
                    <a:pt x="25" y="61"/>
                  </a:lnTo>
                  <a:lnTo>
                    <a:pt x="25" y="56"/>
                  </a:lnTo>
                  <a:lnTo>
                    <a:pt x="25" y="15"/>
                  </a:lnTo>
                  <a:lnTo>
                    <a:pt x="36" y="15"/>
                  </a:lnTo>
                  <a:lnTo>
                    <a:pt x="36" y="56"/>
                  </a:lnTo>
                  <a:lnTo>
                    <a:pt x="34" y="64"/>
                  </a:lnTo>
                  <a:lnTo>
                    <a:pt x="31" y="70"/>
                  </a:lnTo>
                  <a:lnTo>
                    <a:pt x="26" y="73"/>
                  </a:lnTo>
                  <a:lnTo>
                    <a:pt x="17" y="75"/>
                  </a:lnTo>
                  <a:lnTo>
                    <a:pt x="9" y="73"/>
                  </a:lnTo>
                  <a:lnTo>
                    <a:pt x="5" y="70"/>
                  </a:lnTo>
                  <a:lnTo>
                    <a:pt x="1" y="68"/>
                  </a:lnTo>
                  <a:lnTo>
                    <a:pt x="0" y="65"/>
                  </a:lnTo>
                  <a:lnTo>
                    <a:pt x="0" y="61"/>
                  </a:lnTo>
                  <a:lnTo>
                    <a:pt x="0" y="56"/>
                  </a:lnTo>
                  <a:lnTo>
                    <a:pt x="0" y="15"/>
                  </a:lnTo>
                  <a:close/>
                  <a:moveTo>
                    <a:pt x="45" y="15"/>
                  </a:moveTo>
                  <a:lnTo>
                    <a:pt x="58" y="15"/>
                  </a:lnTo>
                  <a:lnTo>
                    <a:pt x="69" y="43"/>
                  </a:lnTo>
                  <a:lnTo>
                    <a:pt x="73" y="59"/>
                  </a:lnTo>
                  <a:lnTo>
                    <a:pt x="73" y="51"/>
                  </a:lnTo>
                  <a:lnTo>
                    <a:pt x="72" y="42"/>
                  </a:lnTo>
                  <a:lnTo>
                    <a:pt x="72" y="34"/>
                  </a:lnTo>
                  <a:lnTo>
                    <a:pt x="72" y="28"/>
                  </a:lnTo>
                  <a:lnTo>
                    <a:pt x="72" y="15"/>
                  </a:lnTo>
                  <a:lnTo>
                    <a:pt x="83" y="15"/>
                  </a:lnTo>
                  <a:lnTo>
                    <a:pt x="83" y="73"/>
                  </a:lnTo>
                  <a:lnTo>
                    <a:pt x="72" y="73"/>
                  </a:lnTo>
                  <a:lnTo>
                    <a:pt x="59" y="43"/>
                  </a:lnTo>
                  <a:lnTo>
                    <a:pt x="55" y="29"/>
                  </a:lnTo>
                  <a:lnTo>
                    <a:pt x="55" y="32"/>
                  </a:lnTo>
                  <a:lnTo>
                    <a:pt x="56" y="39"/>
                  </a:lnTo>
                  <a:lnTo>
                    <a:pt x="56" y="51"/>
                  </a:lnTo>
                  <a:lnTo>
                    <a:pt x="56" y="58"/>
                  </a:lnTo>
                  <a:lnTo>
                    <a:pt x="56" y="73"/>
                  </a:lnTo>
                  <a:lnTo>
                    <a:pt x="45" y="73"/>
                  </a:lnTo>
                  <a:lnTo>
                    <a:pt x="45" y="15"/>
                  </a:lnTo>
                  <a:close/>
                  <a:moveTo>
                    <a:pt x="92" y="15"/>
                  </a:moveTo>
                  <a:lnTo>
                    <a:pt x="103" y="15"/>
                  </a:lnTo>
                  <a:lnTo>
                    <a:pt x="103" y="73"/>
                  </a:lnTo>
                  <a:lnTo>
                    <a:pt x="92" y="73"/>
                  </a:lnTo>
                  <a:lnTo>
                    <a:pt x="92" y="15"/>
                  </a:lnTo>
                  <a:close/>
                  <a:moveTo>
                    <a:pt x="111" y="15"/>
                  </a:moveTo>
                  <a:lnTo>
                    <a:pt x="122" y="15"/>
                  </a:lnTo>
                  <a:lnTo>
                    <a:pt x="128" y="54"/>
                  </a:lnTo>
                  <a:lnTo>
                    <a:pt x="128" y="65"/>
                  </a:lnTo>
                  <a:lnTo>
                    <a:pt x="130" y="54"/>
                  </a:lnTo>
                  <a:lnTo>
                    <a:pt x="136" y="15"/>
                  </a:lnTo>
                  <a:lnTo>
                    <a:pt x="145" y="15"/>
                  </a:lnTo>
                  <a:lnTo>
                    <a:pt x="152" y="54"/>
                  </a:lnTo>
                  <a:lnTo>
                    <a:pt x="153" y="65"/>
                  </a:lnTo>
                  <a:lnTo>
                    <a:pt x="155" y="54"/>
                  </a:lnTo>
                  <a:lnTo>
                    <a:pt x="159" y="15"/>
                  </a:lnTo>
                  <a:lnTo>
                    <a:pt x="170" y="15"/>
                  </a:lnTo>
                  <a:lnTo>
                    <a:pt x="161" y="73"/>
                  </a:lnTo>
                  <a:lnTo>
                    <a:pt x="147" y="73"/>
                  </a:lnTo>
                  <a:lnTo>
                    <a:pt x="142" y="45"/>
                  </a:lnTo>
                  <a:lnTo>
                    <a:pt x="141" y="31"/>
                  </a:lnTo>
                  <a:lnTo>
                    <a:pt x="139" y="45"/>
                  </a:lnTo>
                  <a:lnTo>
                    <a:pt x="134" y="73"/>
                  </a:lnTo>
                  <a:lnTo>
                    <a:pt x="122" y="73"/>
                  </a:lnTo>
                  <a:lnTo>
                    <a:pt x="111" y="15"/>
                  </a:lnTo>
                  <a:close/>
                  <a:moveTo>
                    <a:pt x="178" y="15"/>
                  </a:moveTo>
                  <a:lnTo>
                    <a:pt x="208" y="15"/>
                  </a:lnTo>
                  <a:lnTo>
                    <a:pt x="208" y="23"/>
                  </a:lnTo>
                  <a:lnTo>
                    <a:pt x="188" y="23"/>
                  </a:lnTo>
                  <a:lnTo>
                    <a:pt x="188" y="37"/>
                  </a:lnTo>
                  <a:lnTo>
                    <a:pt x="206" y="37"/>
                  </a:lnTo>
                  <a:lnTo>
                    <a:pt x="206" y="47"/>
                  </a:lnTo>
                  <a:lnTo>
                    <a:pt x="188" y="47"/>
                  </a:lnTo>
                  <a:lnTo>
                    <a:pt x="188" y="64"/>
                  </a:lnTo>
                  <a:lnTo>
                    <a:pt x="208" y="64"/>
                  </a:lnTo>
                  <a:lnTo>
                    <a:pt x="208" y="73"/>
                  </a:lnTo>
                  <a:lnTo>
                    <a:pt x="178" y="73"/>
                  </a:lnTo>
                  <a:lnTo>
                    <a:pt x="178" y="15"/>
                  </a:lnTo>
                  <a:close/>
                  <a:moveTo>
                    <a:pt x="216" y="15"/>
                  </a:moveTo>
                  <a:lnTo>
                    <a:pt x="238" y="15"/>
                  </a:lnTo>
                  <a:lnTo>
                    <a:pt x="244" y="15"/>
                  </a:lnTo>
                  <a:lnTo>
                    <a:pt x="249" y="18"/>
                  </a:lnTo>
                  <a:lnTo>
                    <a:pt x="252" y="23"/>
                  </a:lnTo>
                  <a:lnTo>
                    <a:pt x="253" y="28"/>
                  </a:lnTo>
                  <a:lnTo>
                    <a:pt x="252" y="34"/>
                  </a:lnTo>
                  <a:lnTo>
                    <a:pt x="250" y="39"/>
                  </a:lnTo>
                  <a:lnTo>
                    <a:pt x="247" y="42"/>
                  </a:lnTo>
                  <a:lnTo>
                    <a:pt x="244" y="43"/>
                  </a:lnTo>
                  <a:lnTo>
                    <a:pt x="249" y="43"/>
                  </a:lnTo>
                  <a:lnTo>
                    <a:pt x="252" y="47"/>
                  </a:lnTo>
                  <a:lnTo>
                    <a:pt x="252" y="50"/>
                  </a:lnTo>
                  <a:lnTo>
                    <a:pt x="252" y="54"/>
                  </a:lnTo>
                  <a:lnTo>
                    <a:pt x="252" y="56"/>
                  </a:lnTo>
                  <a:lnTo>
                    <a:pt x="252" y="62"/>
                  </a:lnTo>
                  <a:lnTo>
                    <a:pt x="253" y="67"/>
                  </a:lnTo>
                  <a:lnTo>
                    <a:pt x="253" y="70"/>
                  </a:lnTo>
                  <a:lnTo>
                    <a:pt x="255" y="72"/>
                  </a:lnTo>
                  <a:lnTo>
                    <a:pt x="255" y="73"/>
                  </a:lnTo>
                  <a:lnTo>
                    <a:pt x="242" y="73"/>
                  </a:lnTo>
                  <a:lnTo>
                    <a:pt x="242" y="67"/>
                  </a:lnTo>
                  <a:lnTo>
                    <a:pt x="241" y="61"/>
                  </a:lnTo>
                  <a:lnTo>
                    <a:pt x="241" y="56"/>
                  </a:lnTo>
                  <a:lnTo>
                    <a:pt x="241" y="53"/>
                  </a:lnTo>
                  <a:lnTo>
                    <a:pt x="241" y="50"/>
                  </a:lnTo>
                  <a:lnTo>
                    <a:pt x="238" y="48"/>
                  </a:lnTo>
                  <a:lnTo>
                    <a:pt x="233" y="48"/>
                  </a:lnTo>
                  <a:lnTo>
                    <a:pt x="227" y="48"/>
                  </a:lnTo>
                  <a:lnTo>
                    <a:pt x="227" y="73"/>
                  </a:lnTo>
                  <a:lnTo>
                    <a:pt x="216" y="73"/>
                  </a:lnTo>
                  <a:lnTo>
                    <a:pt x="216" y="15"/>
                  </a:lnTo>
                  <a:close/>
                  <a:moveTo>
                    <a:pt x="235" y="23"/>
                  </a:moveTo>
                  <a:lnTo>
                    <a:pt x="227" y="23"/>
                  </a:lnTo>
                  <a:lnTo>
                    <a:pt x="227" y="39"/>
                  </a:lnTo>
                  <a:lnTo>
                    <a:pt x="235" y="39"/>
                  </a:lnTo>
                  <a:lnTo>
                    <a:pt x="238" y="39"/>
                  </a:lnTo>
                  <a:lnTo>
                    <a:pt x="239" y="37"/>
                  </a:lnTo>
                  <a:lnTo>
                    <a:pt x="241" y="34"/>
                  </a:lnTo>
                  <a:lnTo>
                    <a:pt x="241" y="31"/>
                  </a:lnTo>
                  <a:lnTo>
                    <a:pt x="241" y="28"/>
                  </a:lnTo>
                  <a:lnTo>
                    <a:pt x="239" y="25"/>
                  </a:lnTo>
                  <a:lnTo>
                    <a:pt x="238" y="23"/>
                  </a:lnTo>
                  <a:lnTo>
                    <a:pt x="235" y="23"/>
                  </a:lnTo>
                  <a:close/>
                  <a:moveTo>
                    <a:pt x="285" y="32"/>
                  </a:moveTo>
                  <a:lnTo>
                    <a:pt x="285" y="28"/>
                  </a:lnTo>
                  <a:lnTo>
                    <a:pt x="283" y="25"/>
                  </a:lnTo>
                  <a:lnTo>
                    <a:pt x="282" y="23"/>
                  </a:lnTo>
                  <a:lnTo>
                    <a:pt x="278" y="21"/>
                  </a:lnTo>
                  <a:lnTo>
                    <a:pt x="277" y="23"/>
                  </a:lnTo>
                  <a:lnTo>
                    <a:pt x="275" y="23"/>
                  </a:lnTo>
                  <a:lnTo>
                    <a:pt x="274" y="26"/>
                  </a:lnTo>
                  <a:lnTo>
                    <a:pt x="272" y="28"/>
                  </a:lnTo>
                  <a:lnTo>
                    <a:pt x="274" y="31"/>
                  </a:lnTo>
                  <a:lnTo>
                    <a:pt x="277" y="34"/>
                  </a:lnTo>
                  <a:lnTo>
                    <a:pt x="283" y="39"/>
                  </a:lnTo>
                  <a:lnTo>
                    <a:pt x="289" y="43"/>
                  </a:lnTo>
                  <a:lnTo>
                    <a:pt x="294" y="48"/>
                  </a:lnTo>
                  <a:lnTo>
                    <a:pt x="297" y="54"/>
                  </a:lnTo>
                  <a:lnTo>
                    <a:pt x="297" y="58"/>
                  </a:lnTo>
                  <a:lnTo>
                    <a:pt x="296" y="64"/>
                  </a:lnTo>
                  <a:lnTo>
                    <a:pt x="293" y="70"/>
                  </a:lnTo>
                  <a:lnTo>
                    <a:pt x="288" y="73"/>
                  </a:lnTo>
                  <a:lnTo>
                    <a:pt x="282" y="73"/>
                  </a:lnTo>
                  <a:lnTo>
                    <a:pt x="280" y="73"/>
                  </a:lnTo>
                  <a:lnTo>
                    <a:pt x="272" y="73"/>
                  </a:lnTo>
                  <a:lnTo>
                    <a:pt x="268" y="70"/>
                  </a:lnTo>
                  <a:lnTo>
                    <a:pt x="264" y="68"/>
                  </a:lnTo>
                  <a:lnTo>
                    <a:pt x="263" y="64"/>
                  </a:lnTo>
                  <a:lnTo>
                    <a:pt x="261" y="61"/>
                  </a:lnTo>
                  <a:lnTo>
                    <a:pt x="261" y="56"/>
                  </a:lnTo>
                  <a:lnTo>
                    <a:pt x="261" y="54"/>
                  </a:lnTo>
                  <a:lnTo>
                    <a:pt x="261" y="53"/>
                  </a:lnTo>
                  <a:lnTo>
                    <a:pt x="272" y="53"/>
                  </a:lnTo>
                  <a:lnTo>
                    <a:pt x="272" y="56"/>
                  </a:lnTo>
                  <a:lnTo>
                    <a:pt x="272" y="59"/>
                  </a:lnTo>
                  <a:lnTo>
                    <a:pt x="274" y="62"/>
                  </a:lnTo>
                  <a:lnTo>
                    <a:pt x="277" y="65"/>
                  </a:lnTo>
                  <a:lnTo>
                    <a:pt x="280" y="65"/>
                  </a:lnTo>
                  <a:lnTo>
                    <a:pt x="282" y="65"/>
                  </a:lnTo>
                  <a:lnTo>
                    <a:pt x="283" y="65"/>
                  </a:lnTo>
                  <a:lnTo>
                    <a:pt x="283" y="64"/>
                  </a:lnTo>
                  <a:lnTo>
                    <a:pt x="285" y="62"/>
                  </a:lnTo>
                  <a:lnTo>
                    <a:pt x="286" y="61"/>
                  </a:lnTo>
                  <a:lnTo>
                    <a:pt x="286" y="59"/>
                  </a:lnTo>
                  <a:lnTo>
                    <a:pt x="286" y="56"/>
                  </a:lnTo>
                  <a:lnTo>
                    <a:pt x="285" y="54"/>
                  </a:lnTo>
                  <a:lnTo>
                    <a:pt x="283" y="51"/>
                  </a:lnTo>
                  <a:lnTo>
                    <a:pt x="280" y="50"/>
                  </a:lnTo>
                  <a:lnTo>
                    <a:pt x="272" y="43"/>
                  </a:lnTo>
                  <a:lnTo>
                    <a:pt x="268" y="42"/>
                  </a:lnTo>
                  <a:lnTo>
                    <a:pt x="266" y="39"/>
                  </a:lnTo>
                  <a:lnTo>
                    <a:pt x="263" y="36"/>
                  </a:lnTo>
                  <a:lnTo>
                    <a:pt x="263" y="31"/>
                  </a:lnTo>
                  <a:lnTo>
                    <a:pt x="261" y="28"/>
                  </a:lnTo>
                  <a:lnTo>
                    <a:pt x="263" y="21"/>
                  </a:lnTo>
                  <a:lnTo>
                    <a:pt x="266" y="17"/>
                  </a:lnTo>
                  <a:lnTo>
                    <a:pt x="271" y="15"/>
                  </a:lnTo>
                  <a:lnTo>
                    <a:pt x="277" y="14"/>
                  </a:lnTo>
                  <a:lnTo>
                    <a:pt x="285" y="15"/>
                  </a:lnTo>
                  <a:lnTo>
                    <a:pt x="291" y="17"/>
                  </a:lnTo>
                  <a:lnTo>
                    <a:pt x="293" y="20"/>
                  </a:lnTo>
                  <a:lnTo>
                    <a:pt x="294" y="23"/>
                  </a:lnTo>
                  <a:lnTo>
                    <a:pt x="296" y="26"/>
                  </a:lnTo>
                  <a:lnTo>
                    <a:pt x="296" y="31"/>
                  </a:lnTo>
                  <a:lnTo>
                    <a:pt x="296" y="32"/>
                  </a:lnTo>
                  <a:lnTo>
                    <a:pt x="285" y="32"/>
                  </a:lnTo>
                  <a:close/>
                  <a:moveTo>
                    <a:pt x="324" y="31"/>
                  </a:moveTo>
                  <a:lnTo>
                    <a:pt x="332" y="15"/>
                  </a:lnTo>
                  <a:lnTo>
                    <a:pt x="343" y="15"/>
                  </a:lnTo>
                  <a:lnTo>
                    <a:pt x="327" y="48"/>
                  </a:lnTo>
                  <a:lnTo>
                    <a:pt x="327" y="73"/>
                  </a:lnTo>
                  <a:lnTo>
                    <a:pt x="316" y="73"/>
                  </a:lnTo>
                  <a:lnTo>
                    <a:pt x="316" y="48"/>
                  </a:lnTo>
                  <a:lnTo>
                    <a:pt x="302" y="15"/>
                  </a:lnTo>
                  <a:lnTo>
                    <a:pt x="313" y="15"/>
                  </a:lnTo>
                  <a:lnTo>
                    <a:pt x="321" y="31"/>
                  </a:lnTo>
                  <a:lnTo>
                    <a:pt x="321" y="34"/>
                  </a:lnTo>
                  <a:lnTo>
                    <a:pt x="321" y="36"/>
                  </a:lnTo>
                  <a:lnTo>
                    <a:pt x="322" y="37"/>
                  </a:lnTo>
                  <a:lnTo>
                    <a:pt x="322" y="39"/>
                  </a:lnTo>
                  <a:lnTo>
                    <a:pt x="322" y="37"/>
                  </a:lnTo>
                  <a:lnTo>
                    <a:pt x="324" y="36"/>
                  </a:lnTo>
                  <a:lnTo>
                    <a:pt x="324" y="34"/>
                  </a:lnTo>
                  <a:lnTo>
                    <a:pt x="324" y="31"/>
                  </a:lnTo>
                  <a:close/>
                  <a:moveTo>
                    <a:pt x="380" y="23"/>
                  </a:moveTo>
                  <a:lnTo>
                    <a:pt x="368" y="23"/>
                  </a:lnTo>
                  <a:lnTo>
                    <a:pt x="368" y="73"/>
                  </a:lnTo>
                  <a:lnTo>
                    <a:pt x="358" y="73"/>
                  </a:lnTo>
                  <a:lnTo>
                    <a:pt x="358" y="23"/>
                  </a:lnTo>
                  <a:lnTo>
                    <a:pt x="344" y="23"/>
                  </a:lnTo>
                  <a:lnTo>
                    <a:pt x="344" y="15"/>
                  </a:lnTo>
                  <a:lnTo>
                    <a:pt x="380" y="15"/>
                  </a:lnTo>
                  <a:lnTo>
                    <a:pt x="380" y="23"/>
                  </a:lnTo>
                  <a:close/>
                  <a:moveTo>
                    <a:pt x="386" y="15"/>
                  </a:moveTo>
                  <a:lnTo>
                    <a:pt x="418" y="15"/>
                  </a:lnTo>
                  <a:lnTo>
                    <a:pt x="418" y="23"/>
                  </a:lnTo>
                  <a:lnTo>
                    <a:pt x="397" y="23"/>
                  </a:lnTo>
                  <a:lnTo>
                    <a:pt x="397" y="37"/>
                  </a:lnTo>
                  <a:lnTo>
                    <a:pt x="416" y="37"/>
                  </a:lnTo>
                  <a:lnTo>
                    <a:pt x="416" y="47"/>
                  </a:lnTo>
                  <a:lnTo>
                    <a:pt x="397" y="47"/>
                  </a:lnTo>
                  <a:lnTo>
                    <a:pt x="397" y="64"/>
                  </a:lnTo>
                  <a:lnTo>
                    <a:pt x="418" y="64"/>
                  </a:lnTo>
                  <a:lnTo>
                    <a:pt x="418" y="73"/>
                  </a:lnTo>
                  <a:lnTo>
                    <a:pt x="386" y="73"/>
                  </a:lnTo>
                  <a:lnTo>
                    <a:pt x="386" y="15"/>
                  </a:lnTo>
                  <a:close/>
                  <a:moveTo>
                    <a:pt x="457" y="23"/>
                  </a:moveTo>
                  <a:lnTo>
                    <a:pt x="444" y="23"/>
                  </a:lnTo>
                  <a:lnTo>
                    <a:pt x="444" y="73"/>
                  </a:lnTo>
                  <a:lnTo>
                    <a:pt x="435" y="73"/>
                  </a:lnTo>
                  <a:lnTo>
                    <a:pt x="435" y="23"/>
                  </a:lnTo>
                  <a:lnTo>
                    <a:pt x="422" y="23"/>
                  </a:lnTo>
                  <a:lnTo>
                    <a:pt x="422" y="15"/>
                  </a:lnTo>
                  <a:lnTo>
                    <a:pt x="457" y="15"/>
                  </a:lnTo>
                  <a:lnTo>
                    <a:pt x="457" y="23"/>
                  </a:lnTo>
                  <a:close/>
                  <a:moveTo>
                    <a:pt x="520" y="32"/>
                  </a:moveTo>
                  <a:lnTo>
                    <a:pt x="509" y="32"/>
                  </a:lnTo>
                  <a:lnTo>
                    <a:pt x="509" y="28"/>
                  </a:lnTo>
                  <a:lnTo>
                    <a:pt x="507" y="25"/>
                  </a:lnTo>
                  <a:lnTo>
                    <a:pt x="505" y="23"/>
                  </a:lnTo>
                  <a:lnTo>
                    <a:pt x="501" y="21"/>
                  </a:lnTo>
                  <a:lnTo>
                    <a:pt x="498" y="23"/>
                  </a:lnTo>
                  <a:lnTo>
                    <a:pt x="494" y="26"/>
                  </a:lnTo>
                  <a:lnTo>
                    <a:pt x="493" y="29"/>
                  </a:lnTo>
                  <a:lnTo>
                    <a:pt x="493" y="36"/>
                  </a:lnTo>
                  <a:lnTo>
                    <a:pt x="493" y="51"/>
                  </a:lnTo>
                  <a:lnTo>
                    <a:pt x="493" y="58"/>
                  </a:lnTo>
                  <a:lnTo>
                    <a:pt x="494" y="61"/>
                  </a:lnTo>
                  <a:lnTo>
                    <a:pt x="498" y="64"/>
                  </a:lnTo>
                  <a:lnTo>
                    <a:pt x="501" y="65"/>
                  </a:lnTo>
                  <a:lnTo>
                    <a:pt x="504" y="64"/>
                  </a:lnTo>
                  <a:lnTo>
                    <a:pt x="507" y="62"/>
                  </a:lnTo>
                  <a:lnTo>
                    <a:pt x="509" y="58"/>
                  </a:lnTo>
                  <a:lnTo>
                    <a:pt x="509" y="51"/>
                  </a:lnTo>
                  <a:lnTo>
                    <a:pt x="509" y="50"/>
                  </a:lnTo>
                  <a:lnTo>
                    <a:pt x="502" y="50"/>
                  </a:lnTo>
                  <a:lnTo>
                    <a:pt x="502" y="42"/>
                  </a:lnTo>
                  <a:lnTo>
                    <a:pt x="520" y="42"/>
                  </a:lnTo>
                  <a:lnTo>
                    <a:pt x="520" y="73"/>
                  </a:lnTo>
                  <a:lnTo>
                    <a:pt x="512" y="73"/>
                  </a:lnTo>
                  <a:lnTo>
                    <a:pt x="512" y="65"/>
                  </a:lnTo>
                  <a:lnTo>
                    <a:pt x="510" y="68"/>
                  </a:lnTo>
                  <a:lnTo>
                    <a:pt x="507" y="72"/>
                  </a:lnTo>
                  <a:lnTo>
                    <a:pt x="504" y="73"/>
                  </a:lnTo>
                  <a:lnTo>
                    <a:pt x="499" y="75"/>
                  </a:lnTo>
                  <a:lnTo>
                    <a:pt x="499" y="73"/>
                  </a:lnTo>
                  <a:lnTo>
                    <a:pt x="498" y="73"/>
                  </a:lnTo>
                  <a:lnTo>
                    <a:pt x="496" y="73"/>
                  </a:lnTo>
                  <a:lnTo>
                    <a:pt x="490" y="72"/>
                  </a:lnTo>
                  <a:lnTo>
                    <a:pt x="485" y="67"/>
                  </a:lnTo>
                  <a:lnTo>
                    <a:pt x="484" y="59"/>
                  </a:lnTo>
                  <a:lnTo>
                    <a:pt x="482" y="48"/>
                  </a:lnTo>
                  <a:lnTo>
                    <a:pt x="482" y="42"/>
                  </a:lnTo>
                  <a:lnTo>
                    <a:pt x="482" y="34"/>
                  </a:lnTo>
                  <a:lnTo>
                    <a:pt x="484" y="28"/>
                  </a:lnTo>
                  <a:lnTo>
                    <a:pt x="485" y="21"/>
                  </a:lnTo>
                  <a:lnTo>
                    <a:pt x="488" y="17"/>
                  </a:lnTo>
                  <a:lnTo>
                    <a:pt x="493" y="14"/>
                  </a:lnTo>
                  <a:lnTo>
                    <a:pt x="501" y="14"/>
                  </a:lnTo>
                  <a:lnTo>
                    <a:pt x="505" y="14"/>
                  </a:lnTo>
                  <a:lnTo>
                    <a:pt x="510" y="15"/>
                  </a:lnTo>
                  <a:lnTo>
                    <a:pt x="515" y="17"/>
                  </a:lnTo>
                  <a:lnTo>
                    <a:pt x="516" y="20"/>
                  </a:lnTo>
                  <a:lnTo>
                    <a:pt x="518" y="26"/>
                  </a:lnTo>
                  <a:lnTo>
                    <a:pt x="520" y="32"/>
                  </a:lnTo>
                  <a:close/>
                  <a:moveTo>
                    <a:pt x="530" y="15"/>
                  </a:moveTo>
                  <a:lnTo>
                    <a:pt x="551" y="15"/>
                  </a:lnTo>
                  <a:lnTo>
                    <a:pt x="556" y="15"/>
                  </a:lnTo>
                  <a:lnTo>
                    <a:pt x="559" y="17"/>
                  </a:lnTo>
                  <a:lnTo>
                    <a:pt x="562" y="18"/>
                  </a:lnTo>
                  <a:lnTo>
                    <a:pt x="563" y="20"/>
                  </a:lnTo>
                  <a:lnTo>
                    <a:pt x="566" y="28"/>
                  </a:lnTo>
                  <a:lnTo>
                    <a:pt x="566" y="40"/>
                  </a:lnTo>
                  <a:lnTo>
                    <a:pt x="566" y="43"/>
                  </a:lnTo>
                  <a:lnTo>
                    <a:pt x="566" y="51"/>
                  </a:lnTo>
                  <a:lnTo>
                    <a:pt x="566" y="58"/>
                  </a:lnTo>
                  <a:lnTo>
                    <a:pt x="565" y="64"/>
                  </a:lnTo>
                  <a:lnTo>
                    <a:pt x="562" y="68"/>
                  </a:lnTo>
                  <a:lnTo>
                    <a:pt x="557" y="72"/>
                  </a:lnTo>
                  <a:lnTo>
                    <a:pt x="551" y="73"/>
                  </a:lnTo>
                  <a:lnTo>
                    <a:pt x="530" y="73"/>
                  </a:lnTo>
                  <a:lnTo>
                    <a:pt x="530" y="15"/>
                  </a:lnTo>
                  <a:close/>
                  <a:moveTo>
                    <a:pt x="541" y="23"/>
                  </a:moveTo>
                  <a:lnTo>
                    <a:pt x="541" y="64"/>
                  </a:lnTo>
                  <a:lnTo>
                    <a:pt x="546" y="64"/>
                  </a:lnTo>
                  <a:lnTo>
                    <a:pt x="549" y="64"/>
                  </a:lnTo>
                  <a:lnTo>
                    <a:pt x="552" y="62"/>
                  </a:lnTo>
                  <a:lnTo>
                    <a:pt x="554" y="61"/>
                  </a:lnTo>
                  <a:lnTo>
                    <a:pt x="554" y="59"/>
                  </a:lnTo>
                  <a:lnTo>
                    <a:pt x="556" y="53"/>
                  </a:lnTo>
                  <a:lnTo>
                    <a:pt x="556" y="43"/>
                  </a:lnTo>
                  <a:lnTo>
                    <a:pt x="556" y="34"/>
                  </a:lnTo>
                  <a:lnTo>
                    <a:pt x="554" y="28"/>
                  </a:lnTo>
                  <a:lnTo>
                    <a:pt x="552" y="25"/>
                  </a:lnTo>
                  <a:lnTo>
                    <a:pt x="549" y="23"/>
                  </a:lnTo>
                  <a:lnTo>
                    <a:pt x="541" y="23"/>
                  </a:lnTo>
                  <a:close/>
                  <a:moveTo>
                    <a:pt x="587" y="15"/>
                  </a:moveTo>
                  <a:lnTo>
                    <a:pt x="601" y="15"/>
                  </a:lnTo>
                  <a:lnTo>
                    <a:pt x="613" y="73"/>
                  </a:lnTo>
                  <a:lnTo>
                    <a:pt x="603" y="73"/>
                  </a:lnTo>
                  <a:lnTo>
                    <a:pt x="599" y="58"/>
                  </a:lnTo>
                  <a:lnTo>
                    <a:pt x="587" y="58"/>
                  </a:lnTo>
                  <a:lnTo>
                    <a:pt x="584" y="73"/>
                  </a:lnTo>
                  <a:lnTo>
                    <a:pt x="573" y="73"/>
                  </a:lnTo>
                  <a:lnTo>
                    <a:pt x="587" y="15"/>
                  </a:lnTo>
                  <a:close/>
                  <a:moveTo>
                    <a:pt x="598" y="50"/>
                  </a:moveTo>
                  <a:lnTo>
                    <a:pt x="595" y="29"/>
                  </a:lnTo>
                  <a:lnTo>
                    <a:pt x="593" y="21"/>
                  </a:lnTo>
                  <a:lnTo>
                    <a:pt x="593" y="29"/>
                  </a:lnTo>
                  <a:lnTo>
                    <a:pt x="588" y="50"/>
                  </a:lnTo>
                  <a:lnTo>
                    <a:pt x="598" y="50"/>
                  </a:lnTo>
                  <a:close/>
                  <a:moveTo>
                    <a:pt x="620" y="15"/>
                  </a:moveTo>
                  <a:lnTo>
                    <a:pt x="631" y="15"/>
                  </a:lnTo>
                  <a:lnTo>
                    <a:pt x="642" y="43"/>
                  </a:lnTo>
                  <a:lnTo>
                    <a:pt x="648" y="59"/>
                  </a:lnTo>
                  <a:lnTo>
                    <a:pt x="646" y="51"/>
                  </a:lnTo>
                  <a:lnTo>
                    <a:pt x="646" y="42"/>
                  </a:lnTo>
                  <a:lnTo>
                    <a:pt x="646" y="34"/>
                  </a:lnTo>
                  <a:lnTo>
                    <a:pt x="645" y="28"/>
                  </a:lnTo>
                  <a:lnTo>
                    <a:pt x="645" y="15"/>
                  </a:lnTo>
                  <a:lnTo>
                    <a:pt x="656" y="15"/>
                  </a:lnTo>
                  <a:lnTo>
                    <a:pt x="656" y="73"/>
                  </a:lnTo>
                  <a:lnTo>
                    <a:pt x="645" y="73"/>
                  </a:lnTo>
                  <a:lnTo>
                    <a:pt x="634" y="43"/>
                  </a:lnTo>
                  <a:lnTo>
                    <a:pt x="629" y="29"/>
                  </a:lnTo>
                  <a:lnTo>
                    <a:pt x="629" y="32"/>
                  </a:lnTo>
                  <a:lnTo>
                    <a:pt x="629" y="39"/>
                  </a:lnTo>
                  <a:lnTo>
                    <a:pt x="631" y="51"/>
                  </a:lnTo>
                  <a:lnTo>
                    <a:pt x="631" y="58"/>
                  </a:lnTo>
                  <a:lnTo>
                    <a:pt x="631" y="73"/>
                  </a:lnTo>
                  <a:lnTo>
                    <a:pt x="620" y="73"/>
                  </a:lnTo>
                  <a:lnTo>
                    <a:pt x="620" y="15"/>
                  </a:lnTo>
                  <a:close/>
                  <a:moveTo>
                    <a:pt x="642" y="0"/>
                  </a:moveTo>
                  <a:lnTo>
                    <a:pt x="653" y="0"/>
                  </a:lnTo>
                  <a:lnTo>
                    <a:pt x="642" y="11"/>
                  </a:lnTo>
                  <a:lnTo>
                    <a:pt x="634" y="11"/>
                  </a:lnTo>
                  <a:lnTo>
                    <a:pt x="642" y="0"/>
                  </a:lnTo>
                  <a:close/>
                  <a:moveTo>
                    <a:pt x="689" y="32"/>
                  </a:moveTo>
                  <a:lnTo>
                    <a:pt x="689" y="28"/>
                  </a:lnTo>
                  <a:lnTo>
                    <a:pt x="687" y="25"/>
                  </a:lnTo>
                  <a:lnTo>
                    <a:pt x="685" y="23"/>
                  </a:lnTo>
                  <a:lnTo>
                    <a:pt x="682" y="21"/>
                  </a:lnTo>
                  <a:lnTo>
                    <a:pt x="681" y="23"/>
                  </a:lnTo>
                  <a:lnTo>
                    <a:pt x="678" y="23"/>
                  </a:lnTo>
                  <a:lnTo>
                    <a:pt x="676" y="26"/>
                  </a:lnTo>
                  <a:lnTo>
                    <a:pt x="676" y="28"/>
                  </a:lnTo>
                  <a:lnTo>
                    <a:pt x="678" y="31"/>
                  </a:lnTo>
                  <a:lnTo>
                    <a:pt x="681" y="34"/>
                  </a:lnTo>
                  <a:lnTo>
                    <a:pt x="687" y="39"/>
                  </a:lnTo>
                  <a:lnTo>
                    <a:pt x="693" y="43"/>
                  </a:lnTo>
                  <a:lnTo>
                    <a:pt x="698" y="48"/>
                  </a:lnTo>
                  <a:lnTo>
                    <a:pt x="700" y="54"/>
                  </a:lnTo>
                  <a:lnTo>
                    <a:pt x="700" y="58"/>
                  </a:lnTo>
                  <a:lnTo>
                    <a:pt x="700" y="64"/>
                  </a:lnTo>
                  <a:lnTo>
                    <a:pt x="695" y="70"/>
                  </a:lnTo>
                  <a:lnTo>
                    <a:pt x="690" y="73"/>
                  </a:lnTo>
                  <a:lnTo>
                    <a:pt x="685" y="73"/>
                  </a:lnTo>
                  <a:lnTo>
                    <a:pt x="684" y="73"/>
                  </a:lnTo>
                  <a:lnTo>
                    <a:pt x="676" y="73"/>
                  </a:lnTo>
                  <a:lnTo>
                    <a:pt x="670" y="70"/>
                  </a:lnTo>
                  <a:lnTo>
                    <a:pt x="668" y="68"/>
                  </a:lnTo>
                  <a:lnTo>
                    <a:pt x="667" y="64"/>
                  </a:lnTo>
                  <a:lnTo>
                    <a:pt x="665" y="61"/>
                  </a:lnTo>
                  <a:lnTo>
                    <a:pt x="665" y="56"/>
                  </a:lnTo>
                  <a:lnTo>
                    <a:pt x="665" y="54"/>
                  </a:lnTo>
                  <a:lnTo>
                    <a:pt x="665" y="53"/>
                  </a:lnTo>
                  <a:lnTo>
                    <a:pt x="676" y="53"/>
                  </a:lnTo>
                  <a:lnTo>
                    <a:pt x="676" y="56"/>
                  </a:lnTo>
                  <a:lnTo>
                    <a:pt x="676" y="59"/>
                  </a:lnTo>
                  <a:lnTo>
                    <a:pt x="678" y="62"/>
                  </a:lnTo>
                  <a:lnTo>
                    <a:pt x="681" y="65"/>
                  </a:lnTo>
                  <a:lnTo>
                    <a:pt x="682" y="65"/>
                  </a:lnTo>
                  <a:lnTo>
                    <a:pt x="684" y="65"/>
                  </a:lnTo>
                  <a:lnTo>
                    <a:pt x="685" y="65"/>
                  </a:lnTo>
                  <a:lnTo>
                    <a:pt x="687" y="64"/>
                  </a:lnTo>
                  <a:lnTo>
                    <a:pt x="689" y="62"/>
                  </a:lnTo>
                  <a:lnTo>
                    <a:pt x="689" y="61"/>
                  </a:lnTo>
                  <a:lnTo>
                    <a:pt x="689" y="59"/>
                  </a:lnTo>
                  <a:lnTo>
                    <a:pt x="689" y="56"/>
                  </a:lnTo>
                  <a:lnTo>
                    <a:pt x="689" y="54"/>
                  </a:lnTo>
                  <a:lnTo>
                    <a:pt x="687" y="51"/>
                  </a:lnTo>
                  <a:lnTo>
                    <a:pt x="684" y="50"/>
                  </a:lnTo>
                  <a:lnTo>
                    <a:pt x="676" y="43"/>
                  </a:lnTo>
                  <a:lnTo>
                    <a:pt x="671" y="42"/>
                  </a:lnTo>
                  <a:lnTo>
                    <a:pt x="668" y="39"/>
                  </a:lnTo>
                  <a:lnTo>
                    <a:pt x="667" y="36"/>
                  </a:lnTo>
                  <a:lnTo>
                    <a:pt x="665" y="31"/>
                  </a:lnTo>
                  <a:lnTo>
                    <a:pt x="665" y="28"/>
                  </a:lnTo>
                  <a:lnTo>
                    <a:pt x="667" y="21"/>
                  </a:lnTo>
                  <a:lnTo>
                    <a:pt x="670" y="17"/>
                  </a:lnTo>
                  <a:lnTo>
                    <a:pt x="675" y="15"/>
                  </a:lnTo>
                  <a:lnTo>
                    <a:pt x="681" y="14"/>
                  </a:lnTo>
                  <a:lnTo>
                    <a:pt x="689" y="15"/>
                  </a:lnTo>
                  <a:lnTo>
                    <a:pt x="693" y="17"/>
                  </a:lnTo>
                  <a:lnTo>
                    <a:pt x="698" y="23"/>
                  </a:lnTo>
                  <a:lnTo>
                    <a:pt x="700" y="31"/>
                  </a:lnTo>
                  <a:lnTo>
                    <a:pt x="700" y="32"/>
                  </a:lnTo>
                  <a:lnTo>
                    <a:pt x="689" y="32"/>
                  </a:lnTo>
                  <a:close/>
                  <a:moveTo>
                    <a:pt x="709" y="15"/>
                  </a:moveTo>
                  <a:lnTo>
                    <a:pt x="720" y="15"/>
                  </a:lnTo>
                  <a:lnTo>
                    <a:pt x="720" y="40"/>
                  </a:lnTo>
                  <a:lnTo>
                    <a:pt x="723" y="34"/>
                  </a:lnTo>
                  <a:lnTo>
                    <a:pt x="726" y="28"/>
                  </a:lnTo>
                  <a:lnTo>
                    <a:pt x="729" y="21"/>
                  </a:lnTo>
                  <a:lnTo>
                    <a:pt x="734" y="15"/>
                  </a:lnTo>
                  <a:lnTo>
                    <a:pt x="745" y="15"/>
                  </a:lnTo>
                  <a:lnTo>
                    <a:pt x="731" y="40"/>
                  </a:lnTo>
                  <a:lnTo>
                    <a:pt x="747" y="73"/>
                  </a:lnTo>
                  <a:lnTo>
                    <a:pt x="734" y="73"/>
                  </a:lnTo>
                  <a:lnTo>
                    <a:pt x="725" y="50"/>
                  </a:lnTo>
                  <a:lnTo>
                    <a:pt x="720" y="56"/>
                  </a:lnTo>
                  <a:lnTo>
                    <a:pt x="720" y="73"/>
                  </a:lnTo>
                  <a:lnTo>
                    <a:pt x="709" y="73"/>
                  </a:lnTo>
                  <a:lnTo>
                    <a:pt x="709" y="15"/>
                  </a:lnTo>
                  <a:close/>
                  <a:moveTo>
                    <a:pt x="753" y="15"/>
                  </a:moveTo>
                  <a:lnTo>
                    <a:pt x="764" y="15"/>
                  </a:lnTo>
                  <a:lnTo>
                    <a:pt x="764" y="73"/>
                  </a:lnTo>
                  <a:lnTo>
                    <a:pt x="753" y="73"/>
                  </a:lnTo>
                  <a:lnTo>
                    <a:pt x="753" y="15"/>
                  </a:lnTo>
                  <a:close/>
                </a:path>
              </a:pathLst>
            </a:custGeom>
            <a:solidFill>
              <a:srgbClr val="003C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grpSp>
      <p:sp>
        <p:nvSpPr>
          <p:cNvPr id="2" name="Tytuł 1"/>
          <p:cNvSpPr>
            <a:spLocks noGrp="1"/>
          </p:cNvSpPr>
          <p:nvPr>
            <p:ph type="ctrTitle"/>
          </p:nvPr>
        </p:nvSpPr>
        <p:spPr>
          <a:xfrm>
            <a:off x="0" y="2157319"/>
            <a:ext cx="8915400" cy="1879104"/>
          </a:xfrm>
        </p:spPr>
        <p:txBody>
          <a:bodyPr>
            <a:noAutofit/>
          </a:bodyPr>
          <a:lstStyle/>
          <a:p>
            <a:pPr fontAlgn="base" hangingPunct="0"/>
            <a:r>
              <a:rPr lang="en-US" sz="2800" dirty="0"/>
              <a:t>Municipal real estate </a:t>
            </a:r>
            <a:r>
              <a:rPr lang="en-US" sz="2800" dirty="0" smtClean="0"/>
              <a:t>management</a:t>
            </a:r>
            <a:r>
              <a:rPr lang="pl-PL" sz="2800" dirty="0" smtClean="0"/>
              <a:t/>
            </a:r>
            <a:br>
              <a:rPr lang="pl-PL" sz="2800" dirty="0" smtClean="0"/>
            </a:br>
            <a:r>
              <a:rPr lang="en-US" sz="2800" dirty="0" smtClean="0"/>
              <a:t>in </a:t>
            </a:r>
            <a:r>
              <a:rPr lang="en-US" sz="2800" dirty="0"/>
              <a:t>Polish city of Gdansk </a:t>
            </a:r>
            <a:r>
              <a:rPr lang="pl-PL" sz="2800" dirty="0" smtClean="0"/>
              <a:t/>
            </a:r>
            <a:br>
              <a:rPr lang="pl-PL" sz="2800" dirty="0" smtClean="0"/>
            </a:br>
            <a:r>
              <a:rPr lang="en-US" sz="2800" dirty="0" smtClean="0"/>
              <a:t>compared </a:t>
            </a:r>
            <a:r>
              <a:rPr lang="en-US" sz="2800" dirty="0"/>
              <a:t>with selected European cities</a:t>
            </a:r>
            <a:endParaRPr lang="pl-PL" sz="2800" dirty="0"/>
          </a:p>
        </p:txBody>
      </p:sp>
      <p:sp>
        <p:nvSpPr>
          <p:cNvPr id="12" name="Symbol zastępczy numeru slajdu 11"/>
          <p:cNvSpPr>
            <a:spLocks noGrp="1"/>
          </p:cNvSpPr>
          <p:nvPr>
            <p:ph type="sldNum" sz="quarter" idx="12"/>
          </p:nvPr>
        </p:nvSpPr>
        <p:spPr/>
        <p:txBody>
          <a:bodyPr/>
          <a:lstStyle/>
          <a:p>
            <a:fld id="{4A822907-8A9D-4F6B-98F6-913902AD56B5}" type="slidenum">
              <a:rPr lang="en-US" smtClean="0"/>
              <a:t>1</a:t>
            </a:fld>
            <a:endParaRPr lang="en-US"/>
          </a:p>
        </p:txBody>
      </p:sp>
    </p:spTree>
    <p:extLst>
      <p:ext uri="{BB962C8B-B14F-4D97-AF65-F5344CB8AC3E}">
        <p14:creationId xmlns:p14="http://schemas.microsoft.com/office/powerpoint/2010/main" val="3741006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400" dirty="0"/>
              <a:t>2. Real </a:t>
            </a:r>
            <a:r>
              <a:rPr lang="pl-PL" sz="2400" dirty="0" err="1"/>
              <a:t>estate</a:t>
            </a:r>
            <a:r>
              <a:rPr lang="en-GB" sz="2400" dirty="0" smtClean="0"/>
              <a:t> </a:t>
            </a:r>
            <a:r>
              <a:rPr lang="en-GB" sz="2400" dirty="0"/>
              <a:t>management as a tool for achieving the </a:t>
            </a:r>
            <a:r>
              <a:rPr lang="en-GB" sz="2400" dirty="0" smtClean="0"/>
              <a:t>municipal </a:t>
            </a:r>
            <a:r>
              <a:rPr lang="en-GB" sz="2400" dirty="0"/>
              <a:t>aim </a:t>
            </a:r>
            <a:endParaRPr lang="pl-PL" sz="2400" dirty="0"/>
          </a:p>
        </p:txBody>
      </p:sp>
      <p:sp>
        <p:nvSpPr>
          <p:cNvPr id="3" name="Symbol zastępczy zawartości 2"/>
          <p:cNvSpPr>
            <a:spLocks noGrp="1"/>
          </p:cNvSpPr>
          <p:nvPr>
            <p:ph idx="1"/>
          </p:nvPr>
        </p:nvSpPr>
        <p:spPr/>
        <p:txBody>
          <a:bodyPr/>
          <a:lstStyle/>
          <a:p>
            <a:r>
              <a:rPr lang="pl-PL" dirty="0"/>
              <a:t>Real </a:t>
            </a:r>
            <a:r>
              <a:rPr lang="pl-PL" dirty="0" err="1"/>
              <a:t>estate</a:t>
            </a:r>
            <a:r>
              <a:rPr lang="en-GB" dirty="0" smtClean="0"/>
              <a:t> </a:t>
            </a:r>
            <a:r>
              <a:rPr lang="en-GB" dirty="0"/>
              <a:t>management is a crucial element of </a:t>
            </a:r>
            <a:r>
              <a:rPr lang="en-GB" dirty="0" smtClean="0"/>
              <a:t>municipal strategy. </a:t>
            </a:r>
            <a:endParaRPr lang="pl-PL" dirty="0" smtClean="0"/>
          </a:p>
          <a:p>
            <a:r>
              <a:rPr lang="en-GB" dirty="0" smtClean="0"/>
              <a:t>The </a:t>
            </a:r>
            <a:r>
              <a:rPr lang="en-GB" dirty="0"/>
              <a:t>global strategy is developed to achieve the primary aim of the </a:t>
            </a:r>
            <a:r>
              <a:rPr lang="pl-PL" dirty="0" err="1" smtClean="0"/>
              <a:t>municipality</a:t>
            </a:r>
            <a:r>
              <a:rPr lang="pl-PL" dirty="0" smtClean="0"/>
              <a:t> </a:t>
            </a:r>
            <a:r>
              <a:rPr lang="en-GB" dirty="0" smtClean="0"/>
              <a:t>which </a:t>
            </a:r>
            <a:r>
              <a:rPr lang="en-GB" dirty="0"/>
              <a:t>is to maximize wealth of their stakeholders. </a:t>
            </a:r>
            <a:endParaRPr lang="pl-PL" dirty="0" smtClean="0"/>
          </a:p>
          <a:p>
            <a:r>
              <a:rPr lang="en-GB" dirty="0" smtClean="0"/>
              <a:t>Wealth </a:t>
            </a:r>
            <a:r>
              <a:rPr lang="en-GB" dirty="0"/>
              <a:t>creation is achieved not only by development of the global strategy, but also of functional strategies, including </a:t>
            </a:r>
            <a:r>
              <a:rPr lang="pl-PL" dirty="0" smtClean="0"/>
              <a:t>real </a:t>
            </a:r>
            <a:r>
              <a:rPr lang="pl-PL" dirty="0" err="1" smtClean="0"/>
              <a:t>estate</a:t>
            </a:r>
            <a:r>
              <a:rPr lang="en-GB" dirty="0" smtClean="0"/>
              <a:t> </a:t>
            </a:r>
            <a:r>
              <a:rPr lang="en-GB" dirty="0"/>
              <a:t>management </a:t>
            </a:r>
            <a:r>
              <a:rPr lang="en-GB" dirty="0" smtClean="0"/>
              <a:t>strategy.  </a:t>
            </a:r>
            <a:endParaRPr lang="pl-PL" dirty="0"/>
          </a:p>
          <a:p>
            <a:endParaRPr lang="pl-PL" dirty="0"/>
          </a:p>
        </p:txBody>
      </p:sp>
      <p:sp>
        <p:nvSpPr>
          <p:cNvPr id="4" name="Symbol zastępczy numeru slajdu 3"/>
          <p:cNvSpPr>
            <a:spLocks noGrp="1"/>
          </p:cNvSpPr>
          <p:nvPr>
            <p:ph type="sldNum" sz="quarter" idx="12"/>
          </p:nvPr>
        </p:nvSpPr>
        <p:spPr/>
        <p:txBody>
          <a:bodyPr/>
          <a:lstStyle/>
          <a:p>
            <a:fld id="{4A822907-8A9D-4F6B-98F6-913902AD56B5}" type="slidenum">
              <a:rPr lang="en-US" smtClean="0"/>
              <a:t>10</a:t>
            </a:fld>
            <a:endParaRPr lang="en-US"/>
          </a:p>
        </p:txBody>
      </p:sp>
    </p:spTree>
    <p:extLst>
      <p:ext uri="{BB962C8B-B14F-4D97-AF65-F5344CB8AC3E}">
        <p14:creationId xmlns:p14="http://schemas.microsoft.com/office/powerpoint/2010/main" val="2327487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Obraz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1701" y="2382137"/>
            <a:ext cx="5435122" cy="40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rostokąt 12"/>
          <p:cNvSpPr/>
          <p:nvPr/>
        </p:nvSpPr>
        <p:spPr>
          <a:xfrm>
            <a:off x="1120684" y="2038256"/>
            <a:ext cx="7931876" cy="646331"/>
          </a:xfrm>
          <a:prstGeom prst="rect">
            <a:avLst/>
          </a:prstGeom>
        </p:spPr>
        <p:txBody>
          <a:bodyPr wrap="square">
            <a:spAutoFit/>
          </a:bodyPr>
          <a:lstStyle/>
          <a:p>
            <a:pPr algn="l"/>
            <a:r>
              <a:rPr lang="en-GB" sz="1800" b="0" dirty="0">
                <a:solidFill>
                  <a:schemeClr val="tx1"/>
                </a:solidFill>
                <a:latin typeface="Arial" pitchFamily="34" charset="0"/>
                <a:cs typeface="Arial" pitchFamily="34" charset="0"/>
              </a:rPr>
              <a:t>Figure 2. Importance of decision-making in </a:t>
            </a:r>
            <a:r>
              <a:rPr lang="pl-PL" sz="1800" b="0" dirty="0" smtClean="0">
                <a:solidFill>
                  <a:schemeClr val="tx1"/>
                </a:solidFill>
                <a:latin typeface="Arial" pitchFamily="34" charset="0"/>
                <a:cs typeface="Arial" pitchFamily="34" charset="0"/>
              </a:rPr>
              <a:t>real </a:t>
            </a:r>
            <a:r>
              <a:rPr lang="pl-PL" sz="1800" b="0" dirty="0" err="1" smtClean="0">
                <a:solidFill>
                  <a:schemeClr val="tx1"/>
                </a:solidFill>
                <a:latin typeface="Arial" pitchFamily="34" charset="0"/>
                <a:cs typeface="Arial" pitchFamily="34" charset="0"/>
              </a:rPr>
              <a:t>estate</a:t>
            </a:r>
            <a:r>
              <a:rPr lang="en-GB" sz="1800" b="0" dirty="0" smtClean="0">
                <a:solidFill>
                  <a:schemeClr val="tx1"/>
                </a:solidFill>
                <a:latin typeface="Arial" pitchFamily="34" charset="0"/>
                <a:cs typeface="Arial" pitchFamily="34" charset="0"/>
              </a:rPr>
              <a:t> </a:t>
            </a:r>
            <a:r>
              <a:rPr lang="en-GB" sz="1800" b="0" dirty="0">
                <a:solidFill>
                  <a:schemeClr val="tx1"/>
                </a:solidFill>
                <a:latin typeface="Arial" pitchFamily="34" charset="0"/>
                <a:cs typeface="Arial" pitchFamily="34" charset="0"/>
              </a:rPr>
              <a:t>management for entity global strategy</a:t>
            </a:r>
            <a:endParaRPr lang="pl-PL" sz="1800" b="0" dirty="0">
              <a:solidFill>
                <a:schemeClr val="tx1"/>
              </a:solidFill>
              <a:latin typeface="Arial" pitchFamily="34" charset="0"/>
              <a:cs typeface="Arial" pitchFamily="34" charset="0"/>
            </a:endParaRPr>
          </a:p>
        </p:txBody>
      </p:sp>
      <p:sp>
        <p:nvSpPr>
          <p:cNvPr id="14" name="Prostokąt 13"/>
          <p:cNvSpPr/>
          <p:nvPr/>
        </p:nvSpPr>
        <p:spPr>
          <a:xfrm>
            <a:off x="1298499" y="6350995"/>
            <a:ext cx="8246150" cy="338554"/>
          </a:xfrm>
          <a:prstGeom prst="rect">
            <a:avLst/>
          </a:prstGeom>
        </p:spPr>
        <p:txBody>
          <a:bodyPr wrap="square">
            <a:spAutoFit/>
          </a:bodyPr>
          <a:lstStyle/>
          <a:p>
            <a:pPr algn="l"/>
            <a:r>
              <a:rPr lang="en-GB" sz="1600" b="0" dirty="0">
                <a:solidFill>
                  <a:schemeClr val="tx1"/>
                </a:solidFill>
                <a:latin typeface="Arial" pitchFamily="34" charset="0"/>
                <a:cs typeface="Arial" pitchFamily="34" charset="0"/>
              </a:rPr>
              <a:t>Source: authors' own elaboration [</a:t>
            </a:r>
            <a:r>
              <a:rPr lang="en-GB" sz="1600" b="0" dirty="0" err="1">
                <a:solidFill>
                  <a:schemeClr val="tx1"/>
                </a:solidFill>
                <a:latin typeface="Arial" pitchFamily="34" charset="0"/>
                <a:cs typeface="Arial" pitchFamily="34" charset="0"/>
              </a:rPr>
              <a:t>Hayness</a:t>
            </a:r>
            <a:r>
              <a:rPr lang="en-GB" sz="1600" b="0" dirty="0">
                <a:solidFill>
                  <a:schemeClr val="tx1"/>
                </a:solidFill>
                <a:latin typeface="Arial" pitchFamily="34" charset="0"/>
                <a:cs typeface="Arial" pitchFamily="34" charset="0"/>
              </a:rPr>
              <a:t> and </a:t>
            </a:r>
            <a:r>
              <a:rPr lang="en-GB" sz="1600" b="0" dirty="0" err="1">
                <a:solidFill>
                  <a:schemeClr val="tx1"/>
                </a:solidFill>
                <a:latin typeface="Arial" pitchFamily="34" charset="0"/>
                <a:cs typeface="Arial" pitchFamily="34" charset="0"/>
              </a:rPr>
              <a:t>Nunnington</a:t>
            </a:r>
            <a:r>
              <a:rPr lang="en-GB" sz="1600" b="0" dirty="0">
                <a:solidFill>
                  <a:schemeClr val="tx1"/>
                </a:solidFill>
                <a:latin typeface="Arial" pitchFamily="34" charset="0"/>
                <a:cs typeface="Arial" pitchFamily="34" charset="0"/>
              </a:rPr>
              <a:t>, 2010, p. 46].</a:t>
            </a:r>
            <a:endParaRPr lang="pl-PL" sz="1600" b="0" dirty="0">
              <a:solidFill>
                <a:schemeClr val="tx1"/>
              </a:solidFill>
              <a:latin typeface="Arial" pitchFamily="34" charset="0"/>
              <a:cs typeface="Arial" pitchFamily="34" charset="0"/>
            </a:endParaRPr>
          </a:p>
        </p:txBody>
      </p:sp>
      <p:sp>
        <p:nvSpPr>
          <p:cNvPr id="3" name="Tytuł 2"/>
          <p:cNvSpPr>
            <a:spLocks noGrp="1"/>
          </p:cNvSpPr>
          <p:nvPr>
            <p:ph type="title"/>
          </p:nvPr>
        </p:nvSpPr>
        <p:spPr/>
        <p:txBody>
          <a:bodyPr/>
          <a:lstStyle/>
          <a:p>
            <a:endParaRPr lang="pl-PL"/>
          </a:p>
        </p:txBody>
      </p:sp>
      <p:sp>
        <p:nvSpPr>
          <p:cNvPr id="15" name="Tytuł 1"/>
          <p:cNvSpPr txBox="1">
            <a:spLocks/>
          </p:cNvSpPr>
          <p:nvPr/>
        </p:nvSpPr>
        <p:spPr>
          <a:xfrm>
            <a:off x="25400" y="1136556"/>
            <a:ext cx="8913813" cy="914400"/>
          </a:xfrm>
          <a:prstGeom prst="rect">
            <a:avLst/>
          </a:prstGeom>
          <a:solidFill>
            <a:schemeClr val="tx2"/>
          </a:solidFill>
        </p:spPr>
        <p:txBody>
          <a:bodyPr vert="horz" lIns="1188720" tIns="45720" rIns="274320" bIns="45720" rtlCol="0" anchor="ctr">
            <a:no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pl-PL" sz="2400" dirty="0" smtClean="0"/>
              <a:t>2. </a:t>
            </a:r>
            <a:r>
              <a:rPr lang="pl-PL" sz="2400" dirty="0"/>
              <a:t>Real </a:t>
            </a:r>
            <a:r>
              <a:rPr lang="pl-PL" sz="2400" dirty="0" err="1"/>
              <a:t>estate</a:t>
            </a:r>
            <a:r>
              <a:rPr lang="en-GB" sz="2400" dirty="0"/>
              <a:t> management </a:t>
            </a:r>
            <a:r>
              <a:rPr lang="en-GB" sz="2400" dirty="0" smtClean="0"/>
              <a:t>as a tool for achieving the municipal aim </a:t>
            </a:r>
            <a:endParaRPr lang="pl-PL" sz="2400" dirty="0"/>
          </a:p>
        </p:txBody>
      </p:sp>
      <p:sp>
        <p:nvSpPr>
          <p:cNvPr id="2" name="Symbol zastępczy numeru slajdu 1"/>
          <p:cNvSpPr>
            <a:spLocks noGrp="1"/>
          </p:cNvSpPr>
          <p:nvPr>
            <p:ph type="sldNum" sz="quarter" idx="12"/>
          </p:nvPr>
        </p:nvSpPr>
        <p:spPr/>
        <p:txBody>
          <a:bodyPr/>
          <a:lstStyle/>
          <a:p>
            <a:fld id="{4A822907-8A9D-4F6B-98F6-913902AD56B5}" type="slidenum">
              <a:rPr lang="en-US" smtClean="0"/>
              <a:t>11</a:t>
            </a:fld>
            <a:endParaRPr lang="en-US"/>
          </a:p>
        </p:txBody>
      </p:sp>
    </p:spTree>
    <p:extLst>
      <p:ext uri="{BB962C8B-B14F-4D97-AF65-F5344CB8AC3E}">
        <p14:creationId xmlns:p14="http://schemas.microsoft.com/office/powerpoint/2010/main" val="380834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3200" dirty="0"/>
              <a:t>3. Real </a:t>
            </a:r>
            <a:r>
              <a:rPr lang="pl-PL" sz="3200" dirty="0" err="1"/>
              <a:t>estate</a:t>
            </a:r>
            <a:r>
              <a:rPr lang="en-GB" sz="3200" dirty="0" smtClean="0"/>
              <a:t> </a:t>
            </a:r>
            <a:r>
              <a:rPr lang="en-GB" sz="3200" dirty="0"/>
              <a:t>management determinants</a:t>
            </a:r>
            <a:r>
              <a:rPr lang="pl-PL" sz="3200" dirty="0"/>
              <a:t> </a:t>
            </a:r>
          </a:p>
        </p:txBody>
      </p:sp>
      <p:sp>
        <p:nvSpPr>
          <p:cNvPr id="3" name="Symbol zastępczy zawartości 2"/>
          <p:cNvSpPr>
            <a:spLocks noGrp="1"/>
          </p:cNvSpPr>
          <p:nvPr>
            <p:ph idx="1"/>
          </p:nvPr>
        </p:nvSpPr>
        <p:spPr>
          <a:xfrm>
            <a:off x="584200" y="2595562"/>
            <a:ext cx="7797800" cy="4122738"/>
          </a:xfrm>
        </p:spPr>
        <p:txBody>
          <a:bodyPr vert="horz" lIns="91440" tIns="45720" rIns="91440" bIns="45720" rtlCol="0">
            <a:normAutofit/>
          </a:bodyPr>
          <a:lstStyle/>
          <a:p>
            <a:r>
              <a:rPr lang="pl-PL" dirty="0"/>
              <a:t>Real </a:t>
            </a:r>
            <a:r>
              <a:rPr lang="pl-PL" dirty="0" err="1"/>
              <a:t>estate</a:t>
            </a:r>
            <a:r>
              <a:rPr lang="en-GB" dirty="0" smtClean="0"/>
              <a:t> </a:t>
            </a:r>
            <a:r>
              <a:rPr lang="en-GB" dirty="0"/>
              <a:t>management decisions are obviously affected by a variety of determinants. </a:t>
            </a:r>
            <a:endParaRPr lang="pl-PL" dirty="0"/>
          </a:p>
          <a:p>
            <a:r>
              <a:rPr lang="en-GB" dirty="0"/>
              <a:t>It should be stressed that the same factors can benefit </a:t>
            </a:r>
            <a:r>
              <a:rPr lang="en-GB" dirty="0" smtClean="0"/>
              <a:t>municipals </a:t>
            </a:r>
            <a:r>
              <a:rPr lang="en-GB" dirty="0"/>
              <a:t>in making one decision, but work to their disadvantage with another. </a:t>
            </a:r>
            <a:endParaRPr lang="pl-PL" dirty="0"/>
          </a:p>
          <a:p>
            <a:r>
              <a:rPr lang="en-GB" dirty="0"/>
              <a:t>Furthermore, not every factor affects </a:t>
            </a:r>
            <a:r>
              <a:rPr lang="en-GB" dirty="0" smtClean="0"/>
              <a:t>either of the </a:t>
            </a:r>
            <a:r>
              <a:rPr lang="pl-PL" dirty="0" err="1" smtClean="0"/>
              <a:t>municipalities</a:t>
            </a:r>
            <a:r>
              <a:rPr lang="en-GB" dirty="0" smtClean="0"/>
              <a:t> to </a:t>
            </a:r>
            <a:r>
              <a:rPr lang="en-GB" dirty="0"/>
              <a:t>the same </a:t>
            </a:r>
            <a:r>
              <a:rPr lang="en-GB" dirty="0" smtClean="0"/>
              <a:t>degree</a:t>
            </a:r>
            <a:r>
              <a:rPr lang="pl-PL" dirty="0"/>
              <a:t>.</a:t>
            </a:r>
          </a:p>
        </p:txBody>
      </p:sp>
      <p:sp>
        <p:nvSpPr>
          <p:cNvPr id="4" name="Symbol zastępczy numeru slajdu 3"/>
          <p:cNvSpPr>
            <a:spLocks noGrp="1"/>
          </p:cNvSpPr>
          <p:nvPr>
            <p:ph type="sldNum" sz="quarter" idx="12"/>
          </p:nvPr>
        </p:nvSpPr>
        <p:spPr/>
        <p:txBody>
          <a:bodyPr/>
          <a:lstStyle/>
          <a:p>
            <a:fld id="{4A822907-8A9D-4F6B-98F6-913902AD56B5}" type="slidenum">
              <a:rPr lang="en-US" smtClean="0"/>
              <a:t>12</a:t>
            </a:fld>
            <a:endParaRPr lang="en-US"/>
          </a:p>
        </p:txBody>
      </p:sp>
    </p:spTree>
    <p:extLst>
      <p:ext uri="{BB962C8B-B14F-4D97-AF65-F5344CB8AC3E}">
        <p14:creationId xmlns:p14="http://schemas.microsoft.com/office/powerpoint/2010/main" val="95402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3200" dirty="0"/>
              <a:t>3. Real </a:t>
            </a:r>
            <a:r>
              <a:rPr lang="pl-PL" sz="3200" dirty="0" err="1"/>
              <a:t>estate</a:t>
            </a:r>
            <a:r>
              <a:rPr lang="en-GB" sz="3200" dirty="0" smtClean="0"/>
              <a:t> </a:t>
            </a:r>
            <a:r>
              <a:rPr lang="en-GB" sz="3200" dirty="0"/>
              <a:t>management determinants</a:t>
            </a:r>
            <a:r>
              <a:rPr lang="pl-PL" sz="3200" dirty="0"/>
              <a:t> </a:t>
            </a:r>
          </a:p>
        </p:txBody>
      </p:sp>
      <p:sp>
        <p:nvSpPr>
          <p:cNvPr id="3" name="Symbol zastępczy zawartości 2"/>
          <p:cNvSpPr>
            <a:spLocks noGrp="1"/>
          </p:cNvSpPr>
          <p:nvPr>
            <p:ph idx="1"/>
          </p:nvPr>
        </p:nvSpPr>
        <p:spPr/>
        <p:txBody>
          <a:bodyPr/>
          <a:lstStyle/>
          <a:p>
            <a:pPr marL="0" indent="0">
              <a:buNone/>
            </a:pPr>
            <a:r>
              <a:rPr lang="pl-PL" dirty="0" err="1" smtClean="0"/>
              <a:t>Determinants</a:t>
            </a:r>
            <a:r>
              <a:rPr lang="pl-PL" dirty="0" smtClean="0"/>
              <a:t> </a:t>
            </a:r>
            <a:r>
              <a:rPr lang="pl-PL" dirty="0" err="1" smtClean="0"/>
              <a:t>can</a:t>
            </a:r>
            <a:r>
              <a:rPr lang="pl-PL" dirty="0" smtClean="0"/>
              <a:t> be </a:t>
            </a:r>
            <a:r>
              <a:rPr lang="pl-PL" dirty="0" err="1" smtClean="0"/>
              <a:t>devided</a:t>
            </a:r>
            <a:r>
              <a:rPr lang="pl-PL" dirty="0" smtClean="0"/>
              <a:t> </a:t>
            </a:r>
            <a:r>
              <a:rPr lang="pl-PL" dirty="0" err="1" smtClean="0"/>
              <a:t>into</a:t>
            </a:r>
            <a:r>
              <a:rPr lang="pl-PL" dirty="0" smtClean="0"/>
              <a:t>:</a:t>
            </a:r>
          </a:p>
          <a:p>
            <a:r>
              <a:rPr lang="en-GB" dirty="0" smtClean="0"/>
              <a:t>external </a:t>
            </a:r>
            <a:r>
              <a:rPr lang="en-GB" dirty="0"/>
              <a:t>factors, connected with the environment of the </a:t>
            </a:r>
            <a:r>
              <a:rPr lang="pl-PL" dirty="0" err="1" smtClean="0"/>
              <a:t>municipality</a:t>
            </a:r>
            <a:r>
              <a:rPr lang="en-GB" dirty="0" smtClean="0"/>
              <a:t> </a:t>
            </a:r>
            <a:r>
              <a:rPr lang="en-GB" dirty="0"/>
              <a:t>(close and </a:t>
            </a:r>
            <a:r>
              <a:rPr lang="en-GB" dirty="0" smtClean="0"/>
              <a:t>distant)</a:t>
            </a:r>
            <a:r>
              <a:rPr lang="pl-PL" dirty="0" smtClean="0"/>
              <a:t>,</a:t>
            </a:r>
          </a:p>
          <a:p>
            <a:r>
              <a:rPr lang="en-GB" dirty="0" smtClean="0"/>
              <a:t>internal </a:t>
            </a:r>
            <a:r>
              <a:rPr lang="en-GB" dirty="0"/>
              <a:t>ones, connected with the </a:t>
            </a:r>
            <a:r>
              <a:rPr lang="pl-PL" dirty="0" err="1" smtClean="0"/>
              <a:t>municipality</a:t>
            </a:r>
            <a:r>
              <a:rPr lang="en-GB" dirty="0" smtClean="0"/>
              <a:t> itself</a:t>
            </a:r>
            <a:r>
              <a:rPr lang="pl-PL" dirty="0"/>
              <a:t> </a:t>
            </a:r>
            <a:r>
              <a:rPr lang="pl-PL" dirty="0" smtClean="0"/>
              <a:t>(</a:t>
            </a:r>
            <a:r>
              <a:rPr lang="en-GB" dirty="0"/>
              <a:t>resulting from the conditions and the forces within the </a:t>
            </a:r>
            <a:r>
              <a:rPr lang="en-GB" dirty="0" smtClean="0"/>
              <a:t>entity</a:t>
            </a:r>
            <a:r>
              <a:rPr lang="pl-PL" dirty="0" smtClean="0"/>
              <a:t>).</a:t>
            </a:r>
            <a:endParaRPr lang="pl-PL" dirty="0"/>
          </a:p>
          <a:p>
            <a:endParaRPr lang="pl-PL" dirty="0"/>
          </a:p>
        </p:txBody>
      </p:sp>
      <p:sp>
        <p:nvSpPr>
          <p:cNvPr id="4" name="Symbol zastępczy numeru slajdu 3"/>
          <p:cNvSpPr>
            <a:spLocks noGrp="1"/>
          </p:cNvSpPr>
          <p:nvPr>
            <p:ph type="sldNum" sz="quarter" idx="12"/>
          </p:nvPr>
        </p:nvSpPr>
        <p:spPr/>
        <p:txBody>
          <a:bodyPr/>
          <a:lstStyle/>
          <a:p>
            <a:fld id="{4A822907-8A9D-4F6B-98F6-913902AD56B5}" type="slidenum">
              <a:rPr lang="en-US" smtClean="0"/>
              <a:t>13</a:t>
            </a:fld>
            <a:endParaRPr lang="en-US"/>
          </a:p>
        </p:txBody>
      </p:sp>
    </p:spTree>
    <p:extLst>
      <p:ext uri="{BB962C8B-B14F-4D97-AF65-F5344CB8AC3E}">
        <p14:creationId xmlns:p14="http://schemas.microsoft.com/office/powerpoint/2010/main" val="2389842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400" dirty="0"/>
              <a:t>3. Real </a:t>
            </a:r>
            <a:r>
              <a:rPr lang="pl-PL" sz="2400" dirty="0" err="1"/>
              <a:t>estate</a:t>
            </a:r>
            <a:r>
              <a:rPr lang="en-GB" sz="2400" dirty="0" smtClean="0"/>
              <a:t> </a:t>
            </a:r>
            <a:r>
              <a:rPr lang="en-GB" sz="2400" dirty="0"/>
              <a:t>management determinants</a:t>
            </a:r>
            <a:r>
              <a:rPr lang="pl-PL" sz="2400" dirty="0"/>
              <a:t> </a:t>
            </a:r>
            <a:br>
              <a:rPr lang="pl-PL" sz="2400" dirty="0"/>
            </a:br>
            <a:r>
              <a:rPr lang="pl-PL" sz="2400" dirty="0"/>
              <a:t>(</a:t>
            </a:r>
            <a:r>
              <a:rPr lang="pl-PL" sz="2400" dirty="0" err="1"/>
              <a:t>external</a:t>
            </a:r>
            <a:r>
              <a:rPr lang="pl-PL" sz="2400" dirty="0"/>
              <a:t> </a:t>
            </a:r>
            <a:r>
              <a:rPr lang="pl-PL" sz="2400" dirty="0" err="1"/>
              <a:t>factors</a:t>
            </a:r>
            <a:r>
              <a:rPr lang="pl-PL" sz="2400" dirty="0"/>
              <a:t>)</a:t>
            </a:r>
          </a:p>
        </p:txBody>
      </p:sp>
      <p:graphicFrame>
        <p:nvGraphicFramePr>
          <p:cNvPr id="12" name="Symbol zastępczy zawartości 11"/>
          <p:cNvGraphicFramePr>
            <a:graphicFrameLocks noGrp="1"/>
          </p:cNvGraphicFramePr>
          <p:nvPr>
            <p:ph idx="1"/>
            <p:extLst>
              <p:ext uri="{D42A27DB-BD31-4B8C-83A1-F6EECF244321}">
                <p14:modId xmlns:p14="http://schemas.microsoft.com/office/powerpoint/2010/main" val="3927495793"/>
              </p:ext>
            </p:extLst>
          </p:nvPr>
        </p:nvGraphicFramePr>
        <p:xfrm>
          <a:off x="1114425" y="2073501"/>
          <a:ext cx="7610476" cy="4409313"/>
        </p:xfrm>
        <a:graphic>
          <a:graphicData uri="http://schemas.openxmlformats.org/drawingml/2006/table">
            <a:tbl>
              <a:tblPr firstRow="1" bandRow="1">
                <a:tableStyleId>{5C22544A-7EE6-4342-B048-85BDC9FD1C3A}</a:tableStyleId>
              </a:tblPr>
              <a:tblGrid>
                <a:gridCol w="1903095"/>
                <a:gridCol w="5707381"/>
              </a:tblGrid>
              <a:tr h="285678">
                <a:tc>
                  <a:txBody>
                    <a:bodyPr/>
                    <a:lstStyle/>
                    <a:p>
                      <a:pPr algn="ctr">
                        <a:lnSpc>
                          <a:spcPct val="115000"/>
                        </a:lnSpc>
                        <a:spcAft>
                          <a:spcPts val="0"/>
                        </a:spcAft>
                      </a:pPr>
                      <a:r>
                        <a:rPr lang="en-GB" sz="1800" b="1" dirty="0">
                          <a:effectLst/>
                          <a:latin typeface="Arial" pitchFamily="34" charset="0"/>
                          <a:ea typeface="Calibri"/>
                          <a:cs typeface="Arial" pitchFamily="34" charset="0"/>
                        </a:rPr>
                        <a:t>Item</a:t>
                      </a:r>
                      <a:endParaRPr lang="pl-PL" sz="1800" dirty="0">
                        <a:effectLst/>
                        <a:latin typeface="Arial" pitchFamily="34" charset="0"/>
                        <a:ea typeface="Calibri"/>
                        <a:cs typeface="Arial" pitchFamily="34" charset="0"/>
                      </a:endParaRPr>
                    </a:p>
                  </a:txBody>
                  <a:tcPr marL="50165" marR="50165" marT="9525" marB="0"/>
                </a:tc>
                <a:tc>
                  <a:txBody>
                    <a:bodyPr/>
                    <a:lstStyle/>
                    <a:p>
                      <a:pPr marL="0" indent="0" algn="ctr">
                        <a:lnSpc>
                          <a:spcPct val="115000"/>
                        </a:lnSpc>
                        <a:spcAft>
                          <a:spcPts val="0"/>
                        </a:spcAft>
                        <a:buFont typeface="Arial" pitchFamily="34" charset="0"/>
                        <a:buNone/>
                      </a:pPr>
                      <a:r>
                        <a:rPr lang="en-GB" sz="1800" b="1" dirty="0">
                          <a:effectLst/>
                          <a:latin typeface="Arial" pitchFamily="34" charset="0"/>
                          <a:ea typeface="Calibri"/>
                          <a:cs typeface="Arial" pitchFamily="34" charset="0"/>
                        </a:rPr>
                        <a:t>Specific determinants</a:t>
                      </a:r>
                      <a:endParaRPr lang="pl-PL" sz="1800" dirty="0">
                        <a:effectLst/>
                        <a:latin typeface="Arial" pitchFamily="34" charset="0"/>
                        <a:ea typeface="Calibri"/>
                        <a:cs typeface="Arial" pitchFamily="34" charset="0"/>
                      </a:endParaRPr>
                    </a:p>
                  </a:txBody>
                  <a:tcPr marL="50165" marR="50165" marT="9525" marB="0"/>
                </a:tc>
              </a:tr>
              <a:tr h="2138062">
                <a:tc>
                  <a:txBody>
                    <a:bodyPr/>
                    <a:lstStyle/>
                    <a:p>
                      <a:r>
                        <a:rPr kumimoji="0" lang="en-GB" sz="1600" kern="1200" dirty="0" err="1" smtClean="0">
                          <a:solidFill>
                            <a:schemeClr val="dk1"/>
                          </a:solidFill>
                          <a:effectLst/>
                          <a:latin typeface="Arial" pitchFamily="34" charset="0"/>
                          <a:ea typeface="+mn-ea"/>
                          <a:cs typeface="Arial" pitchFamily="34" charset="0"/>
                        </a:rPr>
                        <a:t>Macroenvironment</a:t>
                      </a:r>
                      <a:endParaRPr lang="pl-PL" sz="1600" dirty="0">
                        <a:latin typeface="Arial" pitchFamily="34" charset="0"/>
                        <a:cs typeface="Arial" pitchFamily="34" charset="0"/>
                      </a:endParaRPr>
                    </a:p>
                  </a:txBody>
                  <a:tcPr/>
                </a:tc>
                <a:tc>
                  <a:txBody>
                    <a:bodyPr/>
                    <a:lstStyle/>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government policies</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financial system</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tax system</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inflation level and fluctuations</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regulation</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sociological changes</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cultural changes</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technological progress </a:t>
                      </a:r>
                      <a:endParaRPr kumimoji="0" lang="pl-PL" sz="1600" kern="1200" dirty="0" smtClean="0">
                        <a:solidFill>
                          <a:schemeClr val="dk1"/>
                        </a:solidFill>
                        <a:effectLst/>
                        <a:latin typeface="Arial" pitchFamily="34" charset="0"/>
                        <a:ea typeface="+mn-ea"/>
                        <a:cs typeface="Arial" pitchFamily="34" charset="0"/>
                      </a:endParaRPr>
                    </a:p>
                    <a:p>
                      <a:pPr marL="28575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the environment </a:t>
                      </a:r>
                      <a:endParaRPr lang="pl-PL" sz="1600" dirty="0">
                        <a:latin typeface="Arial" pitchFamily="34" charset="0"/>
                        <a:cs typeface="Arial" pitchFamily="34" charset="0"/>
                      </a:endParaRPr>
                    </a:p>
                  </a:txBody>
                  <a:tcPr/>
                </a:tc>
              </a:tr>
              <a:tr h="1681942">
                <a:tc>
                  <a:txBody>
                    <a:bodyPr/>
                    <a:lstStyle/>
                    <a:p>
                      <a:r>
                        <a:rPr kumimoji="0" lang="en-GB" sz="1600" kern="1200" dirty="0" smtClean="0">
                          <a:solidFill>
                            <a:schemeClr val="dk1"/>
                          </a:solidFill>
                          <a:effectLst/>
                          <a:latin typeface="Arial" pitchFamily="34" charset="0"/>
                          <a:ea typeface="+mn-ea"/>
                          <a:cs typeface="Arial" pitchFamily="34" charset="0"/>
                        </a:rPr>
                        <a:t>Microenvironment</a:t>
                      </a:r>
                      <a:endParaRPr kumimoji="0" lang="pl-PL" sz="1600" kern="1200" dirty="0">
                        <a:solidFill>
                          <a:schemeClr val="dk1"/>
                        </a:solidFill>
                        <a:effectLst/>
                        <a:latin typeface="Arial" pitchFamily="34" charset="0"/>
                        <a:ea typeface="+mn-ea"/>
                        <a:cs typeface="Arial" pitchFamily="34" charset="0"/>
                      </a:endParaRPr>
                    </a:p>
                  </a:txBody>
                  <a:tcPr/>
                </a:tc>
                <a:tc>
                  <a:txBody>
                    <a:bodyPr/>
                    <a:lstStyle/>
                    <a:p>
                      <a:pPr marL="285750" lvl="0" indent="-285750">
                        <a:buFont typeface="Arial" pitchFamily="34" charset="0"/>
                        <a:buChar char="•"/>
                      </a:pPr>
                      <a:r>
                        <a:rPr kumimoji="0" lang="en-GB" sz="1600" kern="1200" dirty="0" err="1" smtClean="0">
                          <a:solidFill>
                            <a:schemeClr val="dk1"/>
                          </a:solidFill>
                          <a:effectLst/>
                          <a:latin typeface="Arial" pitchFamily="34" charset="0"/>
                          <a:ea typeface="+mn-ea"/>
                          <a:cs typeface="Arial" pitchFamily="34" charset="0"/>
                        </a:rPr>
                        <a:t>sectoral</a:t>
                      </a:r>
                      <a:r>
                        <a:rPr kumimoji="0" lang="en-GB" sz="1600" kern="1200" dirty="0" smtClean="0">
                          <a:solidFill>
                            <a:schemeClr val="dk1"/>
                          </a:solidFill>
                          <a:effectLst/>
                          <a:latin typeface="Arial" pitchFamily="34" charset="0"/>
                          <a:ea typeface="+mn-ea"/>
                          <a:cs typeface="Arial" pitchFamily="34" charset="0"/>
                        </a:rPr>
                        <a:t> specifics</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the competitive market</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baseline="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bargaining power of suppliers </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bargaining power of customers (buyers)</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threat of the entry of new competitors </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threat of substitute products or services </a:t>
                      </a:r>
                      <a:endParaRPr kumimoji="0" lang="pl-PL" sz="1600" kern="1200" dirty="0" smtClean="0">
                        <a:solidFill>
                          <a:schemeClr val="dk1"/>
                        </a:solidFill>
                        <a:effectLst/>
                        <a:latin typeface="Arial" pitchFamily="34" charset="0"/>
                        <a:ea typeface="+mn-ea"/>
                        <a:cs typeface="Arial" pitchFamily="34" charset="0"/>
                      </a:endParaRPr>
                    </a:p>
                    <a:p>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intensity of competition </a:t>
                      </a:r>
                      <a:endParaRPr kumimoji="0" lang="pl-PL" sz="1600" kern="1200" dirty="0">
                        <a:solidFill>
                          <a:schemeClr val="dk1"/>
                        </a:solidFill>
                        <a:effectLst/>
                        <a:latin typeface="Arial" pitchFamily="34" charset="0"/>
                        <a:ea typeface="+mn-ea"/>
                        <a:cs typeface="Arial" pitchFamily="34" charset="0"/>
                      </a:endParaRPr>
                    </a:p>
                  </a:txBody>
                  <a:tcPr/>
                </a:tc>
              </a:tr>
            </a:tbl>
          </a:graphicData>
        </a:graphic>
      </p:graphicFrame>
      <p:sp>
        <p:nvSpPr>
          <p:cNvPr id="13" name="Prostokąt 12"/>
          <p:cNvSpPr/>
          <p:nvPr/>
        </p:nvSpPr>
        <p:spPr>
          <a:xfrm>
            <a:off x="1134247" y="6456014"/>
            <a:ext cx="2943434" cy="307777"/>
          </a:xfrm>
          <a:prstGeom prst="rect">
            <a:avLst/>
          </a:prstGeom>
        </p:spPr>
        <p:txBody>
          <a:bodyPr wrap="none">
            <a:spAutoFit/>
          </a:bodyPr>
          <a:lstStyle/>
          <a:p>
            <a:pPr algn="l"/>
            <a:r>
              <a:rPr lang="pl-PL" sz="1400" b="0" dirty="0">
                <a:solidFill>
                  <a:schemeClr val="tx1"/>
                </a:solidFill>
                <a:latin typeface="Arial" pitchFamily="34" charset="0"/>
                <a:cs typeface="Arial" pitchFamily="34" charset="0"/>
              </a:rPr>
              <a:t> </a:t>
            </a:r>
            <a:r>
              <a:rPr lang="en-GB" sz="1400" b="0" dirty="0">
                <a:solidFill>
                  <a:schemeClr val="tx1"/>
                </a:solidFill>
                <a:latin typeface="Arial" pitchFamily="34" charset="0"/>
                <a:cs typeface="Arial" pitchFamily="34" charset="0"/>
              </a:rPr>
              <a:t>Source: authors' own elaboration. </a:t>
            </a:r>
            <a:endParaRPr lang="pl-PL" sz="1400" b="0" dirty="0">
              <a:solidFill>
                <a:schemeClr val="tx1"/>
              </a:solidFill>
              <a:latin typeface="Arial" pitchFamily="34" charset="0"/>
              <a:cs typeface="Arial" pitchFamily="34" charset="0"/>
            </a:endParaRPr>
          </a:p>
        </p:txBody>
      </p:sp>
      <p:sp>
        <p:nvSpPr>
          <p:cNvPr id="3" name="Symbol zastępczy numeru slajdu 2"/>
          <p:cNvSpPr>
            <a:spLocks noGrp="1"/>
          </p:cNvSpPr>
          <p:nvPr>
            <p:ph type="sldNum" sz="quarter" idx="12"/>
          </p:nvPr>
        </p:nvSpPr>
        <p:spPr/>
        <p:txBody>
          <a:bodyPr/>
          <a:lstStyle/>
          <a:p>
            <a:fld id="{4A822907-8A9D-4F6B-98F6-913902AD56B5}" type="slidenum">
              <a:rPr lang="en-US" smtClean="0"/>
              <a:t>14</a:t>
            </a:fld>
            <a:endParaRPr lang="en-US"/>
          </a:p>
        </p:txBody>
      </p:sp>
    </p:spTree>
    <p:extLst>
      <p:ext uri="{BB962C8B-B14F-4D97-AF65-F5344CB8AC3E}">
        <p14:creationId xmlns:p14="http://schemas.microsoft.com/office/powerpoint/2010/main" val="2571595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400" dirty="0"/>
              <a:t>3. Real </a:t>
            </a:r>
            <a:r>
              <a:rPr lang="pl-PL" sz="2400" dirty="0" err="1"/>
              <a:t>estate</a:t>
            </a:r>
            <a:r>
              <a:rPr lang="en-GB" sz="2400" dirty="0" smtClean="0"/>
              <a:t> </a:t>
            </a:r>
            <a:r>
              <a:rPr lang="en-GB" sz="2400" dirty="0"/>
              <a:t>management determinants</a:t>
            </a:r>
            <a:r>
              <a:rPr lang="pl-PL" sz="2400" dirty="0"/>
              <a:t> </a:t>
            </a:r>
            <a:br>
              <a:rPr lang="pl-PL" sz="2400" dirty="0"/>
            </a:br>
            <a:r>
              <a:rPr lang="pl-PL" sz="2400" dirty="0"/>
              <a:t>(</a:t>
            </a:r>
            <a:r>
              <a:rPr lang="pl-PL" sz="2400" dirty="0" err="1"/>
              <a:t>internal</a:t>
            </a:r>
            <a:r>
              <a:rPr lang="pl-PL" sz="2400" dirty="0"/>
              <a:t> </a:t>
            </a:r>
            <a:r>
              <a:rPr lang="pl-PL" sz="2400" dirty="0" err="1"/>
              <a:t>factors</a:t>
            </a:r>
            <a:r>
              <a:rPr lang="pl-PL" sz="2400"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068741392"/>
              </p:ext>
            </p:extLst>
          </p:nvPr>
        </p:nvGraphicFramePr>
        <p:xfrm>
          <a:off x="1114425" y="2595563"/>
          <a:ext cx="7610476" cy="2900680"/>
        </p:xfrm>
        <a:graphic>
          <a:graphicData uri="http://schemas.openxmlformats.org/drawingml/2006/table">
            <a:tbl>
              <a:tblPr firstRow="1" bandRow="1">
                <a:tableStyleId>{5C22544A-7EE6-4342-B048-85BDC9FD1C3A}</a:tableStyleId>
              </a:tblPr>
              <a:tblGrid>
                <a:gridCol w="1380581"/>
                <a:gridCol w="6229895"/>
              </a:tblGrid>
              <a:tr h="370840">
                <a:tc>
                  <a:txBody>
                    <a:bodyPr/>
                    <a:lstStyle/>
                    <a:p>
                      <a:pPr algn="ctr">
                        <a:lnSpc>
                          <a:spcPct val="115000"/>
                        </a:lnSpc>
                        <a:spcAft>
                          <a:spcPts val="0"/>
                        </a:spcAft>
                      </a:pPr>
                      <a:r>
                        <a:rPr lang="en-GB" sz="1800" b="1" dirty="0">
                          <a:effectLst/>
                          <a:latin typeface="Arial" pitchFamily="34" charset="0"/>
                          <a:ea typeface="Calibri"/>
                          <a:cs typeface="Arial" pitchFamily="34" charset="0"/>
                        </a:rPr>
                        <a:t>Item</a:t>
                      </a:r>
                      <a:endParaRPr lang="pl-PL" sz="1800" dirty="0">
                        <a:effectLst/>
                        <a:latin typeface="Arial" pitchFamily="34" charset="0"/>
                        <a:ea typeface="Calibri"/>
                        <a:cs typeface="Arial" pitchFamily="34" charset="0"/>
                      </a:endParaRPr>
                    </a:p>
                  </a:txBody>
                  <a:tcPr marL="50165" marR="50165" marT="9525" marB="0"/>
                </a:tc>
                <a:tc>
                  <a:txBody>
                    <a:bodyPr/>
                    <a:lstStyle/>
                    <a:p>
                      <a:pPr marL="0" indent="0" algn="ctr">
                        <a:lnSpc>
                          <a:spcPct val="115000"/>
                        </a:lnSpc>
                        <a:spcAft>
                          <a:spcPts val="0"/>
                        </a:spcAft>
                        <a:buFont typeface="Arial" pitchFamily="34" charset="0"/>
                        <a:buNone/>
                      </a:pPr>
                      <a:r>
                        <a:rPr lang="en-GB" sz="1800" b="1" dirty="0">
                          <a:effectLst/>
                          <a:latin typeface="Arial" pitchFamily="34" charset="0"/>
                          <a:ea typeface="Calibri"/>
                          <a:cs typeface="Arial" pitchFamily="34" charset="0"/>
                        </a:rPr>
                        <a:t>Specific determinants</a:t>
                      </a:r>
                      <a:endParaRPr lang="pl-PL" sz="1800" dirty="0">
                        <a:effectLst/>
                        <a:latin typeface="Arial" pitchFamily="34" charset="0"/>
                        <a:ea typeface="Calibri"/>
                        <a:cs typeface="Arial" pitchFamily="34" charset="0"/>
                      </a:endParaRPr>
                    </a:p>
                  </a:txBody>
                  <a:tcPr marL="50165" marR="50165" marT="9525" marB="0"/>
                </a:tc>
              </a:tr>
              <a:tr h="370840">
                <a:tc>
                  <a:txBody>
                    <a:bodyPr/>
                    <a:lstStyle/>
                    <a:p>
                      <a:r>
                        <a:rPr kumimoji="0" lang="pl-PL" sz="1600" kern="1200" dirty="0" err="1" smtClean="0">
                          <a:solidFill>
                            <a:schemeClr val="dk1"/>
                          </a:solidFill>
                          <a:effectLst/>
                          <a:latin typeface="Arial" pitchFamily="34" charset="0"/>
                          <a:ea typeface="+mn-ea"/>
                          <a:cs typeface="Arial" pitchFamily="34" charset="0"/>
                        </a:rPr>
                        <a:t>Municipality</a:t>
                      </a:r>
                      <a:endParaRPr lang="pl-PL" sz="1600" dirty="0">
                        <a:latin typeface="Arial" pitchFamily="34" charset="0"/>
                        <a:cs typeface="Arial" pitchFamily="34" charset="0"/>
                      </a:endParaRPr>
                    </a:p>
                  </a:txBody>
                  <a:tcPr/>
                </a:tc>
                <a:tc>
                  <a:txBody>
                    <a:bodyPr/>
                    <a:lstStyle/>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resources of the </a:t>
                      </a:r>
                      <a:r>
                        <a:rPr kumimoji="0" lang="pl-PL" sz="1600" kern="1200" dirty="0" err="1" smtClean="0">
                          <a:solidFill>
                            <a:schemeClr val="dk1"/>
                          </a:solidFill>
                          <a:effectLst/>
                          <a:latin typeface="Arial" pitchFamily="34" charset="0"/>
                          <a:ea typeface="+mn-ea"/>
                          <a:cs typeface="Arial" pitchFamily="34" charset="0"/>
                        </a:rPr>
                        <a:t>municipality</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assets (technical condition, legal title, adequacy for the conducted operations, including the type, quantity/area, technological advancement)</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financial</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human</a:t>
                      </a:r>
                      <a:endParaRPr kumimoji="0" lang="pl-PL" sz="1600" kern="1200" dirty="0" smtClean="0">
                        <a:solidFill>
                          <a:schemeClr val="dk1"/>
                        </a:solidFill>
                        <a:effectLst/>
                        <a:latin typeface="Arial" pitchFamily="34" charset="0"/>
                        <a:ea typeface="+mn-ea"/>
                        <a:cs typeface="Arial" pitchFamily="34" charset="0"/>
                      </a:endParaRPr>
                    </a:p>
                    <a:p>
                      <a:pPr lvl="0"/>
                      <a:r>
                        <a:rPr kumimoji="0" lang="pl-PL" sz="1600" kern="1200" dirty="0" smtClean="0">
                          <a:solidFill>
                            <a:schemeClr val="dk1"/>
                          </a:solidFill>
                          <a:effectLst/>
                          <a:latin typeface="Arial" pitchFamily="34" charset="0"/>
                          <a:ea typeface="+mn-ea"/>
                          <a:cs typeface="Arial" pitchFamily="34" charset="0"/>
                        </a:rPr>
                        <a:t>     - </a:t>
                      </a:r>
                      <a:r>
                        <a:rPr kumimoji="0" lang="en-GB" sz="1600" kern="1200" dirty="0" smtClean="0">
                          <a:solidFill>
                            <a:schemeClr val="dk1"/>
                          </a:solidFill>
                          <a:effectLst/>
                          <a:latin typeface="Arial" pitchFamily="34" charset="0"/>
                          <a:ea typeface="+mn-ea"/>
                          <a:cs typeface="Arial" pitchFamily="34" charset="0"/>
                        </a:rPr>
                        <a:t>culture</a:t>
                      </a:r>
                      <a:endParaRPr kumimoji="0" lang="pl-PL" sz="1600" kern="1200" dirty="0" smtClean="0">
                        <a:solidFill>
                          <a:schemeClr val="dk1"/>
                        </a:solidFill>
                        <a:effectLst/>
                        <a:latin typeface="Arial" pitchFamily="34" charset="0"/>
                        <a:ea typeface="+mn-ea"/>
                        <a:cs typeface="Arial" pitchFamily="34" charset="0"/>
                      </a:endParaRPr>
                    </a:p>
                    <a:p>
                      <a:pPr marL="285750" lvl="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competitive position of the </a:t>
                      </a:r>
                      <a:r>
                        <a:rPr kumimoji="0" lang="pl-PL" sz="1600" kern="1200" dirty="0" err="1" smtClean="0">
                          <a:solidFill>
                            <a:schemeClr val="dk1"/>
                          </a:solidFill>
                          <a:effectLst/>
                          <a:latin typeface="Arial" pitchFamily="34" charset="0"/>
                          <a:ea typeface="+mn-ea"/>
                          <a:cs typeface="Arial" pitchFamily="34" charset="0"/>
                        </a:rPr>
                        <a:t>municipality</a:t>
                      </a:r>
                      <a:r>
                        <a:rPr kumimoji="0" lang="pl-PL" sz="1600" kern="1200" dirty="0" smtClean="0">
                          <a:solidFill>
                            <a:schemeClr val="dk1"/>
                          </a:solidFill>
                          <a:effectLst/>
                          <a:latin typeface="Arial" pitchFamily="34" charset="0"/>
                          <a:ea typeface="+mn-ea"/>
                          <a:cs typeface="Arial" pitchFamily="34" charset="0"/>
                        </a:rPr>
                        <a:t> </a:t>
                      </a:r>
                      <a:r>
                        <a:rPr kumimoji="0" lang="en-GB" sz="1600" kern="1200" dirty="0" smtClean="0">
                          <a:solidFill>
                            <a:schemeClr val="dk1"/>
                          </a:solidFill>
                          <a:effectLst/>
                          <a:latin typeface="Arial" pitchFamily="34" charset="0"/>
                          <a:ea typeface="+mn-ea"/>
                          <a:cs typeface="Arial" pitchFamily="34" charset="0"/>
                        </a:rPr>
                        <a:t>(including its image)</a:t>
                      </a:r>
                      <a:endParaRPr kumimoji="0" lang="pl-PL" sz="1600" kern="1200" dirty="0" smtClean="0">
                        <a:solidFill>
                          <a:schemeClr val="dk1"/>
                        </a:solidFill>
                        <a:effectLst/>
                        <a:latin typeface="Arial" pitchFamily="34" charset="0"/>
                        <a:ea typeface="+mn-ea"/>
                        <a:cs typeface="Arial" pitchFamily="34" charset="0"/>
                      </a:endParaRPr>
                    </a:p>
                    <a:p>
                      <a:pPr marL="285750" indent="-285750">
                        <a:buFont typeface="Arial" pitchFamily="34" charset="0"/>
                        <a:buChar char="•"/>
                      </a:pPr>
                      <a:r>
                        <a:rPr kumimoji="0" lang="en-GB" sz="1600" kern="1200" dirty="0" smtClean="0">
                          <a:solidFill>
                            <a:schemeClr val="dk1"/>
                          </a:solidFill>
                          <a:effectLst/>
                          <a:latin typeface="Arial" pitchFamily="34" charset="0"/>
                          <a:ea typeface="+mn-ea"/>
                          <a:cs typeface="Arial" pitchFamily="34" charset="0"/>
                        </a:rPr>
                        <a:t>quality of broadly viewed management processes (including structure, management structure, strategies and plans) </a:t>
                      </a:r>
                      <a:endParaRPr lang="pl-PL" sz="1600" dirty="0">
                        <a:latin typeface="Arial" pitchFamily="34" charset="0"/>
                        <a:cs typeface="Arial" pitchFamily="34" charset="0"/>
                      </a:endParaRPr>
                    </a:p>
                  </a:txBody>
                  <a:tcPr/>
                </a:tc>
              </a:tr>
            </a:tbl>
          </a:graphicData>
        </a:graphic>
      </p:graphicFrame>
      <p:sp>
        <p:nvSpPr>
          <p:cNvPr id="5" name="Prostokąt 4"/>
          <p:cNvSpPr/>
          <p:nvPr/>
        </p:nvSpPr>
        <p:spPr>
          <a:xfrm>
            <a:off x="1114425" y="5774538"/>
            <a:ext cx="3348994" cy="338554"/>
          </a:xfrm>
          <a:prstGeom prst="rect">
            <a:avLst/>
          </a:prstGeom>
        </p:spPr>
        <p:txBody>
          <a:bodyPr wrap="none">
            <a:spAutoFit/>
          </a:bodyPr>
          <a:lstStyle/>
          <a:p>
            <a:pPr algn="l"/>
            <a:r>
              <a:rPr lang="pl-PL" sz="1600" b="0" dirty="0">
                <a:solidFill>
                  <a:schemeClr val="tx1"/>
                </a:solidFill>
                <a:latin typeface="Arial" pitchFamily="34" charset="0"/>
                <a:cs typeface="Arial" pitchFamily="34" charset="0"/>
              </a:rPr>
              <a:t> </a:t>
            </a:r>
            <a:r>
              <a:rPr lang="en-GB" sz="1600" b="0" dirty="0">
                <a:solidFill>
                  <a:schemeClr val="tx1"/>
                </a:solidFill>
                <a:latin typeface="Arial" pitchFamily="34" charset="0"/>
                <a:cs typeface="Arial" pitchFamily="34" charset="0"/>
              </a:rPr>
              <a:t>Source: authors' own elaboration. </a:t>
            </a:r>
            <a:endParaRPr lang="pl-PL" sz="1600" b="0" dirty="0">
              <a:solidFill>
                <a:schemeClr val="tx1"/>
              </a:solidFill>
              <a:latin typeface="Arial" pitchFamily="34" charset="0"/>
              <a:cs typeface="Arial" pitchFamily="34" charset="0"/>
            </a:endParaRPr>
          </a:p>
        </p:txBody>
      </p:sp>
      <p:sp>
        <p:nvSpPr>
          <p:cNvPr id="3" name="Symbol zastępczy numeru slajdu 2"/>
          <p:cNvSpPr>
            <a:spLocks noGrp="1"/>
          </p:cNvSpPr>
          <p:nvPr>
            <p:ph type="sldNum" sz="quarter" idx="12"/>
          </p:nvPr>
        </p:nvSpPr>
        <p:spPr/>
        <p:txBody>
          <a:bodyPr/>
          <a:lstStyle/>
          <a:p>
            <a:fld id="{4A822907-8A9D-4F6B-98F6-913902AD56B5}" type="slidenum">
              <a:rPr lang="en-US" smtClean="0"/>
              <a:t>15</a:t>
            </a:fld>
            <a:endParaRPr lang="en-US"/>
          </a:p>
        </p:txBody>
      </p:sp>
    </p:spTree>
    <p:extLst>
      <p:ext uri="{BB962C8B-B14F-4D97-AF65-F5344CB8AC3E}">
        <p14:creationId xmlns:p14="http://schemas.microsoft.com/office/powerpoint/2010/main" val="1592268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755556"/>
            <a:ext cx="8913813" cy="914400"/>
          </a:xfrm>
          <a:solidFill>
            <a:schemeClr val="tx2"/>
          </a:solidFill>
        </p:spPr>
        <p:txBody>
          <a:bodyPr vert="horz" lIns="1188720" tIns="45720" rIns="274320" bIns="45720" rtlCol="0" anchor="ctr">
            <a:noAutofit/>
          </a:bodyPr>
          <a:lstStyle/>
          <a:p>
            <a:r>
              <a:rPr lang="pl-PL" sz="2400" dirty="0"/>
              <a:t>4. </a:t>
            </a:r>
            <a:r>
              <a:rPr lang="pl-PL" sz="2400" dirty="0" smtClean="0"/>
              <a:t>Real </a:t>
            </a:r>
            <a:r>
              <a:rPr lang="pl-PL" sz="2400" dirty="0" err="1" smtClean="0"/>
              <a:t>estate</a:t>
            </a:r>
            <a:r>
              <a:rPr lang="en-GB" sz="2400" dirty="0" smtClean="0"/>
              <a:t> </a:t>
            </a:r>
            <a:r>
              <a:rPr lang="en-GB" sz="2400" dirty="0"/>
              <a:t>management </a:t>
            </a:r>
            <a:r>
              <a:rPr lang="en-GB" sz="2400" u="sng" dirty="0"/>
              <a:t>decision types, criteria</a:t>
            </a:r>
            <a:r>
              <a:rPr lang="en-GB" sz="2400" dirty="0"/>
              <a:t>, process </a:t>
            </a:r>
            <a:endParaRPr lang="pl-PL" sz="2400" dirty="0"/>
          </a:p>
        </p:txBody>
      </p:sp>
      <p:sp>
        <p:nvSpPr>
          <p:cNvPr id="5" name="Symbol zastępczy zawartości 4"/>
          <p:cNvSpPr>
            <a:spLocks noGrp="1"/>
          </p:cNvSpPr>
          <p:nvPr>
            <p:ph sz="half" idx="1"/>
          </p:nvPr>
        </p:nvSpPr>
        <p:spPr>
          <a:xfrm>
            <a:off x="317501" y="1752600"/>
            <a:ext cx="4254499" cy="4800599"/>
          </a:xfrm>
        </p:spPr>
        <p:txBody>
          <a:bodyPr>
            <a:noAutofit/>
          </a:bodyPr>
          <a:lstStyle/>
          <a:p>
            <a:pPr marL="0" indent="0">
              <a:lnSpc>
                <a:spcPct val="120000"/>
              </a:lnSpc>
              <a:spcBef>
                <a:spcPts val="600"/>
              </a:spcBef>
              <a:buNone/>
            </a:pPr>
            <a:r>
              <a:rPr lang="pl-PL" sz="1600" dirty="0" err="1" smtClean="0"/>
              <a:t>Strategy</a:t>
            </a:r>
            <a:r>
              <a:rPr lang="pl-PL" sz="1600" dirty="0" smtClean="0"/>
              <a:t> </a:t>
            </a:r>
            <a:r>
              <a:rPr lang="pl-PL" sz="1600" dirty="0" err="1" smtClean="0"/>
              <a:t>types</a:t>
            </a:r>
            <a:r>
              <a:rPr lang="pl-PL" sz="1600" dirty="0" smtClean="0"/>
              <a:t> (</a:t>
            </a:r>
            <a:r>
              <a:rPr lang="pl-PL" sz="1600" dirty="0" err="1" smtClean="0"/>
              <a:t>e.g</a:t>
            </a:r>
            <a:r>
              <a:rPr lang="pl-PL" sz="1600" dirty="0" smtClean="0"/>
              <a:t>. </a:t>
            </a:r>
            <a:r>
              <a:rPr lang="pl-PL" sz="1600" dirty="0" err="1" smtClean="0"/>
              <a:t>decission</a:t>
            </a:r>
            <a:r>
              <a:rPr lang="pl-PL" sz="1600" dirty="0" smtClean="0"/>
              <a:t> </a:t>
            </a:r>
            <a:r>
              <a:rPr lang="pl-PL" sz="1600" dirty="0" err="1" smtClean="0"/>
              <a:t>types</a:t>
            </a:r>
            <a:r>
              <a:rPr lang="pl-PL" sz="1600" dirty="0" smtClean="0"/>
              <a:t>):</a:t>
            </a:r>
          </a:p>
          <a:p>
            <a:pPr marL="0">
              <a:lnSpc>
                <a:spcPct val="120000"/>
              </a:lnSpc>
              <a:spcBef>
                <a:spcPts val="600"/>
              </a:spcBef>
            </a:pPr>
            <a:r>
              <a:rPr lang="en-US" sz="1600" dirty="0" smtClean="0"/>
              <a:t>Increase </a:t>
            </a:r>
            <a:r>
              <a:rPr lang="en-US" sz="1600" dirty="0"/>
              <a:t>of production, in operations, improve service </a:t>
            </a:r>
            <a:r>
              <a:rPr lang="en-US" sz="1600" dirty="0" smtClean="0"/>
              <a:t>delivery</a:t>
            </a:r>
            <a:r>
              <a:rPr lang="pl-PL" sz="1600" dirty="0" smtClean="0"/>
              <a:t> </a:t>
            </a:r>
          </a:p>
          <a:p>
            <a:pPr marL="1028700" lvl="3">
              <a:lnSpc>
                <a:spcPct val="120000"/>
              </a:lnSpc>
            </a:pPr>
            <a:r>
              <a:rPr lang="pl-PL" sz="1400" dirty="0" err="1" smtClean="0"/>
              <a:t>e.g</a:t>
            </a:r>
            <a:r>
              <a:rPr lang="pl-PL" sz="1400" dirty="0" smtClean="0"/>
              <a:t>. </a:t>
            </a:r>
            <a:r>
              <a:rPr lang="en-US" sz="1400" dirty="0" smtClean="0"/>
              <a:t> </a:t>
            </a:r>
            <a:r>
              <a:rPr lang="pl-PL" sz="1400" dirty="0" err="1"/>
              <a:t>s</a:t>
            </a:r>
            <a:r>
              <a:rPr lang="pl-PL" sz="1400" dirty="0" err="1" smtClean="0"/>
              <a:t>election</a:t>
            </a:r>
            <a:r>
              <a:rPr lang="pl-PL" sz="1400" dirty="0" smtClean="0"/>
              <a:t> of </a:t>
            </a:r>
            <a:r>
              <a:rPr lang="pl-PL" sz="1400" dirty="0" err="1" smtClean="0"/>
              <a:t>location</a:t>
            </a:r>
            <a:endParaRPr lang="pl-PL" sz="1400" dirty="0"/>
          </a:p>
          <a:p>
            <a:pPr marL="0">
              <a:lnSpc>
                <a:spcPct val="120000"/>
              </a:lnSpc>
              <a:spcBef>
                <a:spcPts val="600"/>
              </a:spcBef>
            </a:pPr>
            <a:r>
              <a:rPr lang="en-US" sz="1600" dirty="0"/>
              <a:t>Cost </a:t>
            </a:r>
            <a:r>
              <a:rPr lang="en-US" sz="1600" dirty="0" smtClean="0"/>
              <a:t>reduction</a:t>
            </a:r>
            <a:r>
              <a:rPr lang="pl-PL" sz="1600" dirty="0" smtClean="0"/>
              <a:t> </a:t>
            </a:r>
          </a:p>
          <a:p>
            <a:pPr marL="1028700" lvl="3">
              <a:lnSpc>
                <a:spcPct val="120000"/>
              </a:lnSpc>
            </a:pPr>
            <a:r>
              <a:rPr lang="pl-PL" sz="1400" dirty="0" err="1" smtClean="0"/>
              <a:t>e.g</a:t>
            </a:r>
            <a:r>
              <a:rPr lang="pl-PL" sz="1400" dirty="0" smtClean="0"/>
              <a:t>. </a:t>
            </a:r>
            <a:r>
              <a:rPr lang="pl-PL" sz="1400" dirty="0" err="1" smtClean="0"/>
              <a:t>workplace</a:t>
            </a:r>
            <a:r>
              <a:rPr lang="pl-PL" sz="1400" dirty="0" smtClean="0"/>
              <a:t> </a:t>
            </a:r>
            <a:r>
              <a:rPr lang="pl-PL" sz="1400" dirty="0" err="1" smtClean="0"/>
              <a:t>costs</a:t>
            </a:r>
            <a:endParaRPr lang="pl-PL" sz="1400" dirty="0"/>
          </a:p>
          <a:p>
            <a:pPr marL="0">
              <a:lnSpc>
                <a:spcPct val="120000"/>
              </a:lnSpc>
              <a:spcBef>
                <a:spcPts val="600"/>
              </a:spcBef>
            </a:pPr>
            <a:r>
              <a:rPr lang="en-US" sz="1600" dirty="0"/>
              <a:t>Risk control </a:t>
            </a:r>
            <a:endParaRPr lang="pl-PL" sz="1600" dirty="0"/>
          </a:p>
          <a:p>
            <a:pPr marL="1028700" lvl="3">
              <a:lnSpc>
                <a:spcPct val="120000"/>
              </a:lnSpc>
            </a:pPr>
            <a:r>
              <a:rPr lang="pl-PL" sz="1400" dirty="0" err="1" smtClean="0"/>
              <a:t>e.g</a:t>
            </a:r>
            <a:r>
              <a:rPr lang="pl-PL" sz="1400" dirty="0" smtClean="0"/>
              <a:t>. development </a:t>
            </a:r>
            <a:r>
              <a:rPr lang="pl-PL" sz="1400" dirty="0" err="1" smtClean="0"/>
              <a:t>process</a:t>
            </a:r>
            <a:endParaRPr lang="pl-PL" sz="1400" dirty="0"/>
          </a:p>
          <a:p>
            <a:pPr marL="0">
              <a:lnSpc>
                <a:spcPct val="120000"/>
              </a:lnSpc>
              <a:spcBef>
                <a:spcPts val="600"/>
              </a:spcBef>
            </a:pPr>
            <a:r>
              <a:rPr lang="en-US" sz="1600" dirty="0"/>
              <a:t>Increase of value </a:t>
            </a:r>
            <a:endParaRPr lang="pl-PL" sz="1600" dirty="0"/>
          </a:p>
          <a:p>
            <a:pPr marL="1028700" lvl="3">
              <a:lnSpc>
                <a:spcPct val="120000"/>
              </a:lnSpc>
            </a:pPr>
            <a:r>
              <a:rPr lang="pl-PL" sz="1400" dirty="0" err="1" smtClean="0"/>
              <a:t>e.g</a:t>
            </a:r>
            <a:r>
              <a:rPr lang="pl-PL" sz="1400" dirty="0" smtClean="0"/>
              <a:t>. </a:t>
            </a:r>
            <a:r>
              <a:rPr lang="pl-PL" sz="1400" dirty="0" err="1" smtClean="0"/>
              <a:t>redevelopment</a:t>
            </a:r>
            <a:r>
              <a:rPr lang="pl-PL" sz="1400" dirty="0" smtClean="0"/>
              <a:t> of </a:t>
            </a:r>
            <a:r>
              <a:rPr lang="pl-PL" sz="1400" dirty="0" err="1" smtClean="0"/>
              <a:t>assets</a:t>
            </a:r>
            <a:endParaRPr lang="pl-PL" sz="1400" dirty="0"/>
          </a:p>
          <a:p>
            <a:pPr marL="0">
              <a:lnSpc>
                <a:spcPct val="120000"/>
              </a:lnSpc>
              <a:spcBef>
                <a:spcPts val="600"/>
              </a:spcBef>
            </a:pPr>
            <a:r>
              <a:rPr lang="en-US" sz="1600" dirty="0"/>
              <a:t>Increase of </a:t>
            </a:r>
            <a:r>
              <a:rPr lang="en-US" sz="1600" dirty="0" smtClean="0"/>
              <a:t>flexibility</a:t>
            </a:r>
            <a:endParaRPr lang="pl-PL" sz="1600" dirty="0" smtClean="0"/>
          </a:p>
          <a:p>
            <a:pPr marL="1028700" lvl="3">
              <a:lnSpc>
                <a:spcPct val="120000"/>
              </a:lnSpc>
            </a:pPr>
            <a:r>
              <a:rPr lang="pl-PL" sz="1400" dirty="0" err="1" smtClean="0"/>
              <a:t>e.g</a:t>
            </a:r>
            <a:r>
              <a:rPr lang="pl-PL" sz="1400" dirty="0" smtClean="0"/>
              <a:t>. </a:t>
            </a:r>
            <a:r>
              <a:rPr lang="pl-PL" sz="1400" dirty="0" err="1" smtClean="0"/>
              <a:t>technical</a:t>
            </a:r>
            <a:r>
              <a:rPr lang="pl-PL" sz="1400" dirty="0" smtClean="0"/>
              <a:t> </a:t>
            </a:r>
            <a:r>
              <a:rPr lang="pl-PL" sz="1400" dirty="0" err="1" smtClean="0"/>
              <a:t>flexibility</a:t>
            </a:r>
            <a:r>
              <a:rPr lang="pl-PL" sz="1400" dirty="0" smtClean="0"/>
              <a:t>)</a:t>
            </a:r>
            <a:endParaRPr lang="pl-PL" sz="1400" dirty="0"/>
          </a:p>
          <a:p>
            <a:pPr marL="0">
              <a:lnSpc>
                <a:spcPct val="120000"/>
              </a:lnSpc>
              <a:spcBef>
                <a:spcPts val="600"/>
              </a:spcBef>
            </a:pPr>
            <a:r>
              <a:rPr lang="en-US" sz="1600" dirty="0"/>
              <a:t>Changing the </a:t>
            </a:r>
            <a:r>
              <a:rPr lang="en-US" sz="1600" dirty="0" smtClean="0"/>
              <a:t>culture</a:t>
            </a:r>
            <a:endParaRPr lang="pl-PL" sz="1600" dirty="0" smtClean="0"/>
          </a:p>
          <a:p>
            <a:pPr marL="1028700" lvl="3">
              <a:lnSpc>
                <a:spcPct val="120000"/>
              </a:lnSpc>
            </a:pPr>
            <a:r>
              <a:rPr lang="pl-PL" sz="1400" dirty="0" err="1" smtClean="0"/>
              <a:t>e.g</a:t>
            </a:r>
            <a:r>
              <a:rPr lang="pl-PL" sz="1400" dirty="0" smtClean="0"/>
              <a:t>. </a:t>
            </a:r>
            <a:r>
              <a:rPr lang="pl-PL" sz="1400" dirty="0" err="1" smtClean="0"/>
              <a:t>communication</a:t>
            </a:r>
            <a:endParaRPr lang="pl-PL" sz="1400" dirty="0"/>
          </a:p>
          <a:p>
            <a:pPr marL="0" indent="0">
              <a:lnSpc>
                <a:spcPct val="120000"/>
              </a:lnSpc>
              <a:spcBef>
                <a:spcPts val="600"/>
              </a:spcBef>
              <a:buNone/>
            </a:pPr>
            <a:endParaRPr lang="pl-PL" sz="1400" dirty="0"/>
          </a:p>
        </p:txBody>
      </p:sp>
      <p:sp>
        <p:nvSpPr>
          <p:cNvPr id="14" name="Symbol zastępczy zawartości 13"/>
          <p:cNvSpPr>
            <a:spLocks noGrp="1"/>
          </p:cNvSpPr>
          <p:nvPr>
            <p:ph sz="half" idx="2"/>
          </p:nvPr>
        </p:nvSpPr>
        <p:spPr>
          <a:xfrm>
            <a:off x="5132293" y="2417763"/>
            <a:ext cx="3657601" cy="3681412"/>
          </a:xfrm>
        </p:spPr>
        <p:txBody>
          <a:bodyPr vert="horz" lIns="91440" tIns="45720" rIns="91440" bIns="45720" rtlCol="0">
            <a:normAutofit fontScale="85000" lnSpcReduction="10000"/>
          </a:bodyPr>
          <a:lstStyle/>
          <a:p>
            <a:pPr marL="0" indent="0">
              <a:lnSpc>
                <a:spcPct val="120000"/>
              </a:lnSpc>
              <a:spcBef>
                <a:spcPts val="600"/>
              </a:spcBef>
              <a:buNone/>
            </a:pPr>
            <a:r>
              <a:rPr lang="pl-PL" dirty="0" err="1"/>
              <a:t>Decission</a:t>
            </a:r>
            <a:r>
              <a:rPr lang="pl-PL" dirty="0"/>
              <a:t> </a:t>
            </a:r>
            <a:r>
              <a:rPr lang="pl-PL" dirty="0" err="1"/>
              <a:t>criteria</a:t>
            </a:r>
            <a:r>
              <a:rPr lang="pl-PL" dirty="0"/>
              <a:t>:</a:t>
            </a:r>
          </a:p>
          <a:p>
            <a:pPr>
              <a:lnSpc>
                <a:spcPct val="120000"/>
              </a:lnSpc>
              <a:spcBef>
                <a:spcPts val="600"/>
              </a:spcBef>
            </a:pPr>
            <a:r>
              <a:rPr lang="en-GB" dirty="0"/>
              <a:t>Availability of financing</a:t>
            </a:r>
            <a:endParaRPr lang="pl-PL" dirty="0"/>
          </a:p>
          <a:p>
            <a:pPr>
              <a:lnSpc>
                <a:spcPct val="120000"/>
              </a:lnSpc>
              <a:spcBef>
                <a:spcPts val="600"/>
              </a:spcBef>
            </a:pPr>
            <a:r>
              <a:rPr lang="en-GB" dirty="0"/>
              <a:t>Capital intensiveness</a:t>
            </a:r>
            <a:endParaRPr lang="pl-PL" dirty="0"/>
          </a:p>
          <a:p>
            <a:pPr>
              <a:lnSpc>
                <a:spcPct val="120000"/>
              </a:lnSpc>
              <a:spcBef>
                <a:spcPts val="600"/>
              </a:spcBef>
            </a:pPr>
            <a:r>
              <a:rPr lang="en-GB" dirty="0"/>
              <a:t>Economic</a:t>
            </a:r>
            <a:endParaRPr lang="pl-PL" dirty="0"/>
          </a:p>
          <a:p>
            <a:pPr>
              <a:lnSpc>
                <a:spcPct val="120000"/>
              </a:lnSpc>
              <a:spcBef>
                <a:spcPts val="600"/>
              </a:spcBef>
            </a:pPr>
            <a:r>
              <a:rPr lang="en-GB" dirty="0"/>
              <a:t>Technical</a:t>
            </a:r>
            <a:endParaRPr lang="pl-PL" dirty="0"/>
          </a:p>
          <a:p>
            <a:pPr>
              <a:lnSpc>
                <a:spcPct val="120000"/>
              </a:lnSpc>
              <a:spcBef>
                <a:spcPts val="600"/>
              </a:spcBef>
            </a:pPr>
            <a:r>
              <a:rPr lang="en-GB" dirty="0"/>
              <a:t>Ecological</a:t>
            </a:r>
            <a:endParaRPr lang="pl-PL" dirty="0"/>
          </a:p>
          <a:p>
            <a:pPr>
              <a:lnSpc>
                <a:spcPct val="120000"/>
              </a:lnSpc>
              <a:spcBef>
                <a:spcPts val="600"/>
              </a:spcBef>
            </a:pPr>
            <a:r>
              <a:rPr lang="en-GB" dirty="0"/>
              <a:t>Social</a:t>
            </a:r>
            <a:endParaRPr lang="pl-PL" dirty="0"/>
          </a:p>
          <a:p>
            <a:pPr>
              <a:lnSpc>
                <a:spcPct val="120000"/>
              </a:lnSpc>
              <a:spcBef>
                <a:spcPts val="600"/>
              </a:spcBef>
            </a:pPr>
            <a:r>
              <a:rPr lang="en-GB" dirty="0"/>
              <a:t>Organisational</a:t>
            </a:r>
            <a:endParaRPr lang="pl-PL" dirty="0"/>
          </a:p>
          <a:p>
            <a:pPr>
              <a:lnSpc>
                <a:spcPct val="120000"/>
              </a:lnSpc>
              <a:spcBef>
                <a:spcPts val="600"/>
              </a:spcBef>
            </a:pPr>
            <a:r>
              <a:rPr lang="en-GB" dirty="0"/>
              <a:t>Legal and administrative (internal requirements and regulations) </a:t>
            </a:r>
            <a:endParaRPr lang="pl-PL" dirty="0"/>
          </a:p>
          <a:p>
            <a:pPr>
              <a:lnSpc>
                <a:spcPct val="120000"/>
              </a:lnSpc>
              <a:spcBef>
                <a:spcPts val="600"/>
              </a:spcBef>
            </a:pPr>
            <a:r>
              <a:rPr lang="en-GB" dirty="0"/>
              <a:t>Structural criteria</a:t>
            </a:r>
            <a:endParaRPr lang="pl-PL" dirty="0"/>
          </a:p>
        </p:txBody>
      </p:sp>
      <p:sp>
        <p:nvSpPr>
          <p:cNvPr id="4" name="Symbol zastępczy numeru slajdu 3"/>
          <p:cNvSpPr>
            <a:spLocks noGrp="1"/>
          </p:cNvSpPr>
          <p:nvPr>
            <p:ph type="sldNum" sz="quarter" idx="12"/>
          </p:nvPr>
        </p:nvSpPr>
        <p:spPr/>
        <p:txBody>
          <a:bodyPr/>
          <a:lstStyle/>
          <a:p>
            <a:fld id="{5B8E20B5-6244-4EC2-AD11-574B2DD033E4}" type="slidenum">
              <a:rPr lang="pl-PL" smtClean="0"/>
              <a:pPr/>
              <a:t>16</a:t>
            </a:fld>
            <a:endParaRPr lang="pl-PL"/>
          </a:p>
        </p:txBody>
      </p:sp>
    </p:spTree>
    <p:extLst>
      <p:ext uri="{BB962C8B-B14F-4D97-AF65-F5344CB8AC3E}">
        <p14:creationId xmlns:p14="http://schemas.microsoft.com/office/powerpoint/2010/main" val="919214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400" dirty="0"/>
              <a:t>4. Real </a:t>
            </a:r>
            <a:r>
              <a:rPr lang="pl-PL" sz="2400" dirty="0" err="1"/>
              <a:t>estate</a:t>
            </a:r>
            <a:r>
              <a:rPr lang="en-GB" sz="2400" dirty="0" smtClean="0"/>
              <a:t> </a:t>
            </a:r>
            <a:r>
              <a:rPr lang="en-GB" sz="2400" dirty="0"/>
              <a:t>management decision types, criteria, </a:t>
            </a:r>
            <a:r>
              <a:rPr lang="en-GB" sz="2400" u="sng" dirty="0"/>
              <a:t>process</a:t>
            </a:r>
            <a:r>
              <a:rPr lang="en-GB" sz="2400" dirty="0"/>
              <a:t> </a:t>
            </a:r>
            <a:endParaRPr lang="pl-PL" sz="2400" dirty="0"/>
          </a:p>
        </p:txBody>
      </p:sp>
      <p:sp>
        <p:nvSpPr>
          <p:cNvPr id="3" name="Symbol zastępczy zawartości 2"/>
          <p:cNvSpPr>
            <a:spLocks noGrp="1"/>
          </p:cNvSpPr>
          <p:nvPr>
            <p:ph idx="1"/>
          </p:nvPr>
        </p:nvSpPr>
        <p:spPr/>
        <p:txBody>
          <a:bodyPr>
            <a:normAutofit/>
          </a:bodyPr>
          <a:lstStyle/>
          <a:p>
            <a:pPr marL="0" indent="0">
              <a:buNone/>
            </a:pPr>
            <a:r>
              <a:rPr lang="en-GB" dirty="0" smtClean="0"/>
              <a:t>Decision-making process</a:t>
            </a:r>
            <a:r>
              <a:rPr lang="pl-PL" dirty="0" smtClean="0"/>
              <a:t>:</a:t>
            </a:r>
          </a:p>
          <a:p>
            <a:r>
              <a:rPr lang="en-GB" dirty="0" smtClean="0"/>
              <a:t>multi-stage </a:t>
            </a:r>
            <a:r>
              <a:rPr lang="en-GB" dirty="0"/>
              <a:t>activity consisting in appropriate recognition of decision environment through obtaining relevant information and transferring it into specific variants which may constitute foundations for making a future </a:t>
            </a:r>
            <a:r>
              <a:rPr lang="en-GB" dirty="0" smtClean="0"/>
              <a:t>decision</a:t>
            </a:r>
            <a:r>
              <a:rPr lang="pl-PL" dirty="0"/>
              <a:t>,</a:t>
            </a:r>
            <a:endParaRPr lang="pl-PL" dirty="0" smtClean="0"/>
          </a:p>
          <a:p>
            <a:r>
              <a:rPr lang="pl-PL" dirty="0"/>
              <a:t>a</a:t>
            </a:r>
            <a:r>
              <a:rPr lang="en-GB" dirty="0" smtClean="0"/>
              <a:t>s </a:t>
            </a:r>
            <a:r>
              <a:rPr lang="en-GB" dirty="0"/>
              <a:t>every activity, it should follow a specific logical </a:t>
            </a:r>
            <a:r>
              <a:rPr lang="en-GB" dirty="0" smtClean="0"/>
              <a:t>cycle</a:t>
            </a:r>
            <a:r>
              <a:rPr lang="pl-PL" dirty="0" smtClean="0"/>
              <a:t>,</a:t>
            </a:r>
            <a:endParaRPr lang="pl-PL" dirty="0"/>
          </a:p>
          <a:p>
            <a:r>
              <a:rPr lang="pl-PL" dirty="0" smtClean="0"/>
              <a:t>a</a:t>
            </a:r>
            <a:r>
              <a:rPr lang="en-GB" dirty="0" smtClean="0"/>
              <a:t> </a:t>
            </a:r>
            <a:r>
              <a:rPr lang="en-GB" dirty="0"/>
              <a:t>classical cycle of </a:t>
            </a:r>
            <a:r>
              <a:rPr lang="en-GB" dirty="0" smtClean="0"/>
              <a:t>decision-making </a:t>
            </a:r>
            <a:r>
              <a:rPr lang="en-GB" dirty="0"/>
              <a:t>comprises stages of preparation, selection and </a:t>
            </a:r>
            <a:r>
              <a:rPr lang="en-GB" dirty="0" smtClean="0"/>
              <a:t>control.</a:t>
            </a:r>
            <a:endParaRPr lang="pl-PL" dirty="0"/>
          </a:p>
          <a:p>
            <a:endParaRPr lang="pl-PL" dirty="0"/>
          </a:p>
        </p:txBody>
      </p:sp>
      <p:sp>
        <p:nvSpPr>
          <p:cNvPr id="4" name="Symbol zastępczy numeru slajdu 3"/>
          <p:cNvSpPr>
            <a:spLocks noGrp="1"/>
          </p:cNvSpPr>
          <p:nvPr>
            <p:ph type="sldNum" sz="quarter" idx="12"/>
          </p:nvPr>
        </p:nvSpPr>
        <p:spPr/>
        <p:txBody>
          <a:bodyPr/>
          <a:lstStyle/>
          <a:p>
            <a:fld id="{5B8E20B5-6244-4EC2-AD11-574B2DD033E4}" type="slidenum">
              <a:rPr lang="pl-PL" smtClean="0"/>
              <a:pPr/>
              <a:t>17</a:t>
            </a:fld>
            <a:endParaRPr lang="pl-PL"/>
          </a:p>
        </p:txBody>
      </p:sp>
    </p:spTree>
    <p:extLst>
      <p:ext uri="{BB962C8B-B14F-4D97-AF65-F5344CB8AC3E}">
        <p14:creationId xmlns:p14="http://schemas.microsoft.com/office/powerpoint/2010/main" val="4075944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400" dirty="0"/>
              <a:t>4. </a:t>
            </a:r>
            <a:r>
              <a:rPr lang="pl-PL" sz="2400" dirty="0" smtClean="0"/>
              <a:t>Real </a:t>
            </a:r>
            <a:r>
              <a:rPr lang="pl-PL" sz="2400" dirty="0" err="1" smtClean="0"/>
              <a:t>estate</a:t>
            </a:r>
            <a:r>
              <a:rPr lang="pl-PL" sz="2400" dirty="0" smtClean="0"/>
              <a:t> </a:t>
            </a:r>
            <a:r>
              <a:rPr lang="en-GB" sz="2400" dirty="0" smtClean="0"/>
              <a:t>management </a:t>
            </a:r>
            <a:r>
              <a:rPr lang="en-GB" sz="2400" dirty="0"/>
              <a:t>decision types, criteria, </a:t>
            </a:r>
            <a:r>
              <a:rPr lang="en-GB" sz="2400" u="sng" dirty="0"/>
              <a:t>process </a:t>
            </a:r>
            <a:endParaRPr lang="pl-PL" sz="2400" u="sng" dirty="0"/>
          </a:p>
        </p:txBody>
      </p:sp>
      <p:sp>
        <p:nvSpPr>
          <p:cNvPr id="4" name="Symbol zastępczy numeru slajdu 3"/>
          <p:cNvSpPr>
            <a:spLocks noGrp="1"/>
          </p:cNvSpPr>
          <p:nvPr>
            <p:ph type="sldNum" sz="quarter" idx="12"/>
          </p:nvPr>
        </p:nvSpPr>
        <p:spPr/>
        <p:txBody>
          <a:bodyPr/>
          <a:lstStyle/>
          <a:p>
            <a:fld id="{5B8E20B5-6244-4EC2-AD11-574B2DD033E4}" type="slidenum">
              <a:rPr lang="pl-PL" smtClean="0"/>
              <a:pPr/>
              <a:t>18</a:t>
            </a:fld>
            <a:endParaRPr lang="pl-PL"/>
          </a:p>
        </p:txBody>
      </p:sp>
      <p:pic>
        <p:nvPicPr>
          <p:cNvPr id="1028" name="Picture 4"/>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8940" t="-137" r="2702" b="1439"/>
          <a:stretch/>
        </p:blipFill>
        <p:spPr bwMode="auto">
          <a:xfrm>
            <a:off x="684000" y="2340000"/>
            <a:ext cx="8208000"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rostokąt 4"/>
          <p:cNvSpPr/>
          <p:nvPr/>
        </p:nvSpPr>
        <p:spPr>
          <a:xfrm>
            <a:off x="170743" y="2161315"/>
            <a:ext cx="3387466" cy="338554"/>
          </a:xfrm>
          <a:prstGeom prst="rect">
            <a:avLst/>
          </a:prstGeom>
        </p:spPr>
        <p:txBody>
          <a:bodyPr wrap="none">
            <a:spAutoFit/>
          </a:bodyPr>
          <a:lstStyle/>
          <a:p>
            <a:r>
              <a:rPr lang="en-GB" sz="1600" dirty="0">
                <a:latin typeface="Arial" pitchFamily="34" charset="0"/>
                <a:cs typeface="Arial" pitchFamily="34" charset="0"/>
              </a:rPr>
              <a:t>Figure </a:t>
            </a:r>
            <a:r>
              <a:rPr lang="pl-PL" sz="1600" dirty="0" smtClean="0">
                <a:latin typeface="Arial" pitchFamily="34" charset="0"/>
                <a:cs typeface="Arial" pitchFamily="34" charset="0"/>
              </a:rPr>
              <a:t>3</a:t>
            </a:r>
            <a:r>
              <a:rPr lang="en-GB" sz="1600" dirty="0" smtClean="0">
                <a:latin typeface="Arial" pitchFamily="34" charset="0"/>
                <a:cs typeface="Arial" pitchFamily="34" charset="0"/>
              </a:rPr>
              <a:t>. </a:t>
            </a:r>
            <a:r>
              <a:rPr lang="en-GB" sz="1600" dirty="0">
                <a:latin typeface="Arial" pitchFamily="34" charset="0"/>
                <a:cs typeface="Arial" pitchFamily="34" charset="0"/>
              </a:rPr>
              <a:t>Decision making process </a:t>
            </a:r>
            <a:endParaRPr lang="pl-PL" sz="1600" dirty="0">
              <a:latin typeface="Arial" pitchFamily="34" charset="0"/>
              <a:cs typeface="Arial" pitchFamily="34" charset="0"/>
            </a:endParaRPr>
          </a:p>
        </p:txBody>
      </p:sp>
      <p:sp>
        <p:nvSpPr>
          <p:cNvPr id="14" name="Prostokąt 13"/>
          <p:cNvSpPr/>
          <p:nvPr/>
        </p:nvSpPr>
        <p:spPr>
          <a:xfrm>
            <a:off x="1146487" y="6384409"/>
            <a:ext cx="5743752" cy="338554"/>
          </a:xfrm>
          <a:prstGeom prst="rect">
            <a:avLst/>
          </a:prstGeom>
        </p:spPr>
        <p:txBody>
          <a:bodyPr wrap="none">
            <a:spAutoFit/>
          </a:bodyPr>
          <a:lstStyle/>
          <a:p>
            <a:r>
              <a:rPr lang="en-GB" sz="1600" dirty="0">
                <a:latin typeface="Arial" pitchFamily="34" charset="0"/>
                <a:cs typeface="Arial" pitchFamily="34" charset="0"/>
              </a:rPr>
              <a:t>Source: authors' own </a:t>
            </a:r>
            <a:r>
              <a:rPr lang="en-GB" sz="1600" dirty="0" smtClean="0">
                <a:latin typeface="Arial" pitchFamily="34" charset="0"/>
                <a:cs typeface="Arial" pitchFamily="34" charset="0"/>
              </a:rPr>
              <a:t>elaboration</a:t>
            </a:r>
            <a:r>
              <a:rPr lang="pl-PL" sz="1600" dirty="0" smtClean="0">
                <a:latin typeface="Arial" pitchFamily="34" charset="0"/>
                <a:cs typeface="Arial" pitchFamily="34" charset="0"/>
              </a:rPr>
              <a:t> </a:t>
            </a:r>
            <a:r>
              <a:rPr lang="pl-PL" sz="1600" dirty="0" err="1" smtClean="0">
                <a:latin typeface="Arial" pitchFamily="34" charset="0"/>
                <a:cs typeface="Arial" pitchFamily="34" charset="0"/>
              </a:rPr>
              <a:t>based</a:t>
            </a:r>
            <a:r>
              <a:rPr lang="pl-PL" sz="1600" dirty="0" smtClean="0">
                <a:latin typeface="Arial" pitchFamily="34" charset="0"/>
                <a:cs typeface="Arial" pitchFamily="34" charset="0"/>
              </a:rPr>
              <a:t> on </a:t>
            </a:r>
            <a:r>
              <a:rPr lang="pl-PL" sz="1600" dirty="0" err="1" smtClean="0">
                <a:latin typeface="Arial" pitchFamily="34" charset="0"/>
                <a:cs typeface="Arial" pitchFamily="34" charset="0"/>
              </a:rPr>
              <a:t>literature</a:t>
            </a:r>
            <a:r>
              <a:rPr lang="pl-PL" sz="1600" dirty="0" smtClean="0">
                <a:latin typeface="Arial" pitchFamily="34" charset="0"/>
                <a:cs typeface="Arial" pitchFamily="34" charset="0"/>
              </a:rPr>
              <a:t> </a:t>
            </a:r>
            <a:r>
              <a:rPr lang="pl-PL" sz="1600" dirty="0" err="1" smtClean="0">
                <a:latin typeface="Arial" pitchFamily="34" charset="0"/>
                <a:cs typeface="Arial" pitchFamily="34" charset="0"/>
              </a:rPr>
              <a:t>review</a:t>
            </a:r>
            <a:r>
              <a:rPr lang="en-GB" sz="1600" dirty="0" smtClean="0">
                <a:latin typeface="Arial" pitchFamily="34" charset="0"/>
                <a:cs typeface="Arial" pitchFamily="34" charset="0"/>
              </a:rPr>
              <a:t>. </a:t>
            </a:r>
            <a:endParaRPr lang="pl-PL" sz="1600" dirty="0">
              <a:latin typeface="Arial" pitchFamily="34" charset="0"/>
              <a:cs typeface="Arial" pitchFamily="34" charset="0"/>
            </a:endParaRPr>
          </a:p>
        </p:txBody>
      </p:sp>
    </p:spTree>
    <p:extLst>
      <p:ext uri="{BB962C8B-B14F-4D97-AF65-F5344CB8AC3E}">
        <p14:creationId xmlns:p14="http://schemas.microsoft.com/office/powerpoint/2010/main" val="2685892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Real </a:t>
            </a:r>
            <a:r>
              <a:rPr lang="pl-PL" dirty="0" err="1" smtClean="0"/>
              <a:t>estate</a:t>
            </a:r>
            <a:r>
              <a:rPr lang="pl-PL" dirty="0" smtClean="0"/>
              <a:t> </a:t>
            </a:r>
            <a:r>
              <a:rPr lang="pl-PL" dirty="0" err="1" smtClean="0"/>
              <a:t>classification</a:t>
            </a:r>
            <a:endParaRPr lang="pl-PL" dirty="0" smtClean="0"/>
          </a:p>
          <a:p>
            <a:pPr marL="457200" indent="-457200">
              <a:buFont typeface="+mj-lt"/>
              <a:buAutoNum type="arabicPeriod"/>
            </a:pPr>
            <a:r>
              <a:rPr lang="pl-PL" dirty="0" err="1" smtClean="0"/>
              <a:t>Functional</a:t>
            </a:r>
            <a:r>
              <a:rPr lang="pl-PL" dirty="0" smtClean="0"/>
              <a:t> </a:t>
            </a:r>
          </a:p>
          <a:p>
            <a:pPr marL="800100" lvl="1" indent="-457200"/>
            <a:r>
              <a:rPr lang="pl-PL" dirty="0" err="1" smtClean="0"/>
              <a:t>realization</a:t>
            </a:r>
            <a:r>
              <a:rPr lang="pl-PL" dirty="0" smtClean="0"/>
              <a:t> </a:t>
            </a:r>
            <a:r>
              <a:rPr lang="pl-PL" dirty="0"/>
              <a:t>of </a:t>
            </a:r>
            <a:r>
              <a:rPr lang="pl-PL" dirty="0" err="1"/>
              <a:t>fundamental</a:t>
            </a:r>
            <a:r>
              <a:rPr lang="pl-PL" dirty="0"/>
              <a:t> </a:t>
            </a:r>
            <a:r>
              <a:rPr lang="pl-PL" dirty="0" err="1"/>
              <a:t>municipal</a:t>
            </a:r>
            <a:r>
              <a:rPr lang="pl-PL" dirty="0"/>
              <a:t> </a:t>
            </a:r>
            <a:r>
              <a:rPr lang="pl-PL" dirty="0" err="1" smtClean="0"/>
              <a:t>objectives</a:t>
            </a:r>
            <a:endParaRPr lang="pl-PL" dirty="0" smtClean="0"/>
          </a:p>
          <a:p>
            <a:pPr marL="800100" lvl="1" indent="-457200"/>
            <a:r>
              <a:rPr lang="pl-PL" dirty="0" smtClean="0"/>
              <a:t>e. g. </a:t>
            </a:r>
            <a:r>
              <a:rPr lang="pl-PL" dirty="0" err="1"/>
              <a:t>r</a:t>
            </a:r>
            <a:r>
              <a:rPr lang="pl-PL" dirty="0" err="1" smtClean="0"/>
              <a:t>esidental</a:t>
            </a:r>
            <a:r>
              <a:rPr lang="pl-PL" dirty="0" smtClean="0"/>
              <a:t> </a:t>
            </a:r>
            <a:r>
              <a:rPr lang="pl-PL" dirty="0" err="1" smtClean="0"/>
              <a:t>buildings</a:t>
            </a:r>
            <a:r>
              <a:rPr lang="pl-PL" dirty="0" smtClean="0"/>
              <a:t>, </a:t>
            </a:r>
            <a:r>
              <a:rPr lang="pl-PL" dirty="0" err="1" smtClean="0"/>
              <a:t>administrative</a:t>
            </a:r>
            <a:r>
              <a:rPr lang="pl-PL" dirty="0" smtClean="0"/>
              <a:t> </a:t>
            </a:r>
            <a:r>
              <a:rPr lang="pl-PL" dirty="0" err="1" smtClean="0"/>
              <a:t>buildings</a:t>
            </a:r>
            <a:r>
              <a:rPr lang="pl-PL" dirty="0" smtClean="0"/>
              <a:t>, </a:t>
            </a:r>
            <a:r>
              <a:rPr lang="pl-PL" dirty="0" err="1" smtClean="0"/>
              <a:t>roads</a:t>
            </a:r>
            <a:r>
              <a:rPr lang="pl-PL" dirty="0" smtClean="0"/>
              <a:t>, </a:t>
            </a:r>
            <a:r>
              <a:rPr lang="pl-PL" dirty="0" err="1" smtClean="0"/>
              <a:t>monuments</a:t>
            </a:r>
            <a:endParaRPr lang="pl-PL" dirty="0" smtClean="0"/>
          </a:p>
          <a:p>
            <a:pPr marL="457200" indent="-457200">
              <a:buFont typeface="+mj-lt"/>
              <a:buAutoNum type="arabicPeriod"/>
            </a:pPr>
            <a:r>
              <a:rPr lang="pl-PL" dirty="0" err="1" smtClean="0"/>
              <a:t>Instrumental</a:t>
            </a:r>
            <a:r>
              <a:rPr lang="pl-PL" dirty="0" smtClean="0"/>
              <a:t> </a:t>
            </a:r>
          </a:p>
          <a:p>
            <a:pPr marL="800100" lvl="1" indent="-457200"/>
            <a:r>
              <a:rPr lang="pl-PL" dirty="0" smtClean="0"/>
              <a:t>of </a:t>
            </a:r>
            <a:r>
              <a:rPr lang="pl-PL" dirty="0" err="1" smtClean="0"/>
              <a:t>socio-economic</a:t>
            </a:r>
            <a:r>
              <a:rPr lang="pl-PL" dirty="0" smtClean="0"/>
              <a:t> and development </a:t>
            </a:r>
            <a:r>
              <a:rPr lang="pl-PL" dirty="0" err="1" smtClean="0"/>
              <a:t>character</a:t>
            </a:r>
            <a:endParaRPr lang="pl-PL" dirty="0" smtClean="0"/>
          </a:p>
          <a:p>
            <a:pPr marL="800100" lvl="1" indent="-457200"/>
            <a:r>
              <a:rPr lang="pl-PL" dirty="0" err="1" smtClean="0"/>
              <a:t>necessary</a:t>
            </a:r>
            <a:r>
              <a:rPr lang="pl-PL" dirty="0" smtClean="0"/>
              <a:t> for </a:t>
            </a:r>
            <a:r>
              <a:rPr lang="pl-PL" dirty="0" err="1" smtClean="0"/>
              <a:t>realization</a:t>
            </a:r>
            <a:r>
              <a:rPr lang="pl-PL" dirty="0" smtClean="0"/>
              <a:t> of </a:t>
            </a:r>
            <a:r>
              <a:rPr lang="pl-PL" dirty="0" err="1" smtClean="0"/>
              <a:t>future</a:t>
            </a:r>
            <a:r>
              <a:rPr lang="pl-PL" dirty="0" smtClean="0"/>
              <a:t> </a:t>
            </a:r>
            <a:r>
              <a:rPr lang="pl-PL" dirty="0" err="1" smtClean="0"/>
              <a:t>plans</a:t>
            </a:r>
            <a:endParaRPr lang="pl-PL" dirty="0" smtClean="0"/>
          </a:p>
          <a:p>
            <a:pPr marL="800100" lvl="1" indent="-457200"/>
            <a:r>
              <a:rPr lang="pl-PL" dirty="0" smtClean="0"/>
              <a:t>e. g. land for </a:t>
            </a:r>
            <a:r>
              <a:rPr lang="pl-PL" dirty="0" err="1" smtClean="0"/>
              <a:t>future</a:t>
            </a:r>
            <a:r>
              <a:rPr lang="pl-PL" dirty="0" smtClean="0"/>
              <a:t> </a:t>
            </a:r>
            <a:r>
              <a:rPr lang="pl-PL" dirty="0" err="1" smtClean="0"/>
              <a:t>road</a:t>
            </a:r>
            <a:endParaRPr lang="pl-PL" dirty="0" smtClean="0"/>
          </a:p>
          <a:p>
            <a:pPr marL="457200" indent="-457200">
              <a:buFont typeface="+mj-lt"/>
              <a:buAutoNum type="arabicPeriod"/>
            </a:pPr>
            <a:r>
              <a:rPr lang="pl-PL" dirty="0" smtClean="0"/>
              <a:t>Commercial</a:t>
            </a:r>
          </a:p>
          <a:p>
            <a:pPr lvl="1"/>
            <a:r>
              <a:rPr lang="pl-PL" dirty="0" err="1"/>
              <a:t>p</a:t>
            </a:r>
            <a:r>
              <a:rPr lang="pl-PL" dirty="0" err="1" smtClean="0"/>
              <a:t>eriodic</a:t>
            </a:r>
            <a:r>
              <a:rPr lang="pl-PL" dirty="0" smtClean="0"/>
              <a:t>/single </a:t>
            </a:r>
            <a:r>
              <a:rPr lang="pl-PL" dirty="0" err="1" smtClean="0"/>
              <a:t>income</a:t>
            </a:r>
            <a:endParaRPr lang="pl-PL" dirty="0" smtClean="0"/>
          </a:p>
          <a:p>
            <a:pPr marL="457200" indent="-457200">
              <a:buFont typeface="+mj-lt"/>
              <a:buAutoNum type="arabicPeriod"/>
            </a:pPr>
            <a:endParaRPr lang="pl-PL" dirty="0"/>
          </a:p>
          <a:p>
            <a:pPr marL="457200" indent="-457200">
              <a:buFont typeface="+mj-lt"/>
              <a:buAutoNum type="arabicPeriod"/>
            </a:pPr>
            <a:endParaRPr lang="pl-PL" dirty="0"/>
          </a:p>
        </p:txBody>
      </p:sp>
      <p:sp>
        <p:nvSpPr>
          <p:cNvPr id="4" name="Tytuł 3"/>
          <p:cNvSpPr>
            <a:spLocks noGrp="1"/>
          </p:cNvSpPr>
          <p:nvPr>
            <p:ph type="title"/>
          </p:nvPr>
        </p:nvSpPr>
        <p:spPr/>
        <p:txBody>
          <a:bodyPr>
            <a:normAutofit/>
          </a:bodyPr>
          <a:lstStyle/>
          <a:p>
            <a:r>
              <a:rPr lang="pl-PL" dirty="0" smtClean="0"/>
              <a:t>5. </a:t>
            </a:r>
            <a:r>
              <a:rPr lang="pl-PL" dirty="0" err="1" smtClean="0"/>
              <a:t>Conclusions</a:t>
            </a:r>
            <a:endParaRPr lang="pl-PL" dirty="0"/>
          </a:p>
        </p:txBody>
      </p:sp>
      <p:sp>
        <p:nvSpPr>
          <p:cNvPr id="2" name="Symbol zastępczy numeru slajdu 1"/>
          <p:cNvSpPr>
            <a:spLocks noGrp="1"/>
          </p:cNvSpPr>
          <p:nvPr>
            <p:ph type="sldNum" sz="quarter" idx="12"/>
          </p:nvPr>
        </p:nvSpPr>
        <p:spPr/>
        <p:txBody>
          <a:bodyPr/>
          <a:lstStyle/>
          <a:p>
            <a:fld id="{4A822907-8A9D-4F6B-98F6-913902AD56B5}" type="slidenum">
              <a:rPr lang="en-US" smtClean="0"/>
              <a:t>19</a:t>
            </a:fld>
            <a:endParaRPr lang="en-US"/>
          </a:p>
        </p:txBody>
      </p:sp>
    </p:spTree>
    <p:extLst>
      <p:ext uri="{BB962C8B-B14F-4D97-AF65-F5344CB8AC3E}">
        <p14:creationId xmlns:p14="http://schemas.microsoft.com/office/powerpoint/2010/main" val="1239234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err="1" smtClean="0"/>
              <a:t>Introduction</a:t>
            </a:r>
            <a:endParaRPr lang="pl-PL" dirty="0"/>
          </a:p>
        </p:txBody>
      </p:sp>
      <p:sp>
        <p:nvSpPr>
          <p:cNvPr id="3" name="Symbol zastępczy zawartości 2"/>
          <p:cNvSpPr>
            <a:spLocks noGrp="1"/>
          </p:cNvSpPr>
          <p:nvPr>
            <p:ph idx="1"/>
          </p:nvPr>
        </p:nvSpPr>
        <p:spPr>
          <a:xfrm>
            <a:off x="342900" y="2430462"/>
            <a:ext cx="8382000" cy="3670767"/>
          </a:xfrm>
        </p:spPr>
        <p:txBody>
          <a:bodyPr/>
          <a:lstStyle/>
          <a:p>
            <a:r>
              <a:rPr lang="en-US" dirty="0"/>
              <a:t>The real estate management influences the economic condition of local government, companies and citizens in direct and indirect manner</a:t>
            </a:r>
            <a:r>
              <a:rPr lang="en-US" dirty="0" smtClean="0"/>
              <a:t>.</a:t>
            </a:r>
            <a:endParaRPr lang="pl-PL" dirty="0" smtClean="0"/>
          </a:p>
          <a:p>
            <a:r>
              <a:rPr lang="en-US" dirty="0" smtClean="0"/>
              <a:t>Irrational </a:t>
            </a:r>
            <a:r>
              <a:rPr lang="en-US" dirty="0"/>
              <a:t>management led to increase of functioning cost, lowers budgetary incomes, makes economic activity difficult, disorganizes real estate market. </a:t>
            </a:r>
            <a:endParaRPr lang="pl-PL" dirty="0" smtClean="0"/>
          </a:p>
          <a:p>
            <a:r>
              <a:rPr lang="en-US" dirty="0" smtClean="0"/>
              <a:t>The </a:t>
            </a:r>
            <a:r>
              <a:rPr lang="en-US" dirty="0"/>
              <a:t>rational real estate management can be an important instrument of steering processes of local sustainable development, a tool for creating active revenues, a factor of forming potential opportunities for development. </a:t>
            </a:r>
            <a:endParaRPr lang="pl-PL" dirty="0"/>
          </a:p>
          <a:p>
            <a:pPr marL="0" indent="0">
              <a:buNone/>
            </a:pPr>
            <a:endParaRPr lang="pl-PL" dirty="0"/>
          </a:p>
        </p:txBody>
      </p:sp>
      <p:sp>
        <p:nvSpPr>
          <p:cNvPr id="4" name="Symbol zastępczy numeru slajdu 3"/>
          <p:cNvSpPr>
            <a:spLocks noGrp="1"/>
          </p:cNvSpPr>
          <p:nvPr>
            <p:ph type="sldNum" sz="quarter" idx="12"/>
          </p:nvPr>
        </p:nvSpPr>
        <p:spPr/>
        <p:txBody>
          <a:bodyPr/>
          <a:lstStyle/>
          <a:p>
            <a:fld id="{4A822907-8A9D-4F6B-98F6-913902AD56B5}" type="slidenum">
              <a:rPr lang="en-US" smtClean="0"/>
              <a:t>2</a:t>
            </a:fld>
            <a:endParaRPr lang="en-US"/>
          </a:p>
        </p:txBody>
      </p:sp>
    </p:spTree>
    <p:extLst>
      <p:ext uri="{BB962C8B-B14F-4D97-AF65-F5344CB8AC3E}">
        <p14:creationId xmlns:p14="http://schemas.microsoft.com/office/powerpoint/2010/main" val="4196423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800" dirty="0"/>
              <a:t>5. </a:t>
            </a:r>
            <a:r>
              <a:rPr lang="pl-PL" sz="2800" dirty="0" err="1"/>
              <a:t>Conclusion</a:t>
            </a:r>
            <a:r>
              <a:rPr lang="pl-PL" sz="2800" dirty="0"/>
              <a:t> </a:t>
            </a:r>
          </a:p>
        </p:txBody>
      </p:sp>
      <p:sp>
        <p:nvSpPr>
          <p:cNvPr id="5" name="Symbol zastępczy zawartości 4"/>
          <p:cNvSpPr>
            <a:spLocks noGrp="1"/>
          </p:cNvSpPr>
          <p:nvPr>
            <p:ph idx="1"/>
          </p:nvPr>
        </p:nvSpPr>
        <p:spPr/>
        <p:txBody>
          <a:bodyPr>
            <a:normAutofit/>
          </a:bodyPr>
          <a:lstStyle/>
          <a:p>
            <a:endParaRPr lang="pl-PL" dirty="0" smtClean="0"/>
          </a:p>
          <a:p>
            <a:pPr marL="0" indent="0">
              <a:buNone/>
            </a:pPr>
            <a:r>
              <a:rPr lang="pl-PL" dirty="0" err="1" smtClean="0"/>
              <a:t>Criteria</a:t>
            </a:r>
            <a:endParaRPr lang="pl-PL" dirty="0" smtClean="0"/>
          </a:p>
          <a:p>
            <a:r>
              <a:rPr lang="en-GB" dirty="0" smtClean="0"/>
              <a:t>From </a:t>
            </a:r>
            <a:r>
              <a:rPr lang="en-GB" dirty="0"/>
              <a:t>the public sector's point of view (municipality, population), rationalisation of </a:t>
            </a:r>
            <a:r>
              <a:rPr lang="pl-PL" dirty="0" smtClean="0"/>
              <a:t>real </a:t>
            </a:r>
            <a:r>
              <a:rPr lang="pl-PL" dirty="0" err="1" smtClean="0"/>
              <a:t>estate</a:t>
            </a:r>
            <a:r>
              <a:rPr lang="pl-PL" dirty="0" smtClean="0"/>
              <a:t> </a:t>
            </a:r>
            <a:r>
              <a:rPr lang="en-GB" dirty="0" smtClean="0"/>
              <a:t>management </a:t>
            </a:r>
            <a:r>
              <a:rPr lang="en-GB" dirty="0"/>
              <a:t>should undoubtedly take into consideration both extra-financial and financial criteria. </a:t>
            </a:r>
            <a:endParaRPr lang="pl-PL" dirty="0" smtClean="0"/>
          </a:p>
        </p:txBody>
      </p:sp>
      <p:sp>
        <p:nvSpPr>
          <p:cNvPr id="4" name="Symbol zastępczy numeru slajdu 3"/>
          <p:cNvSpPr>
            <a:spLocks noGrp="1"/>
          </p:cNvSpPr>
          <p:nvPr>
            <p:ph type="sldNum" sz="quarter" idx="12"/>
          </p:nvPr>
        </p:nvSpPr>
        <p:spPr/>
        <p:txBody>
          <a:bodyPr/>
          <a:lstStyle/>
          <a:p>
            <a:fld id="{5B8E20B5-6244-4EC2-AD11-574B2DD033E4}" type="slidenum">
              <a:rPr lang="pl-PL" smtClean="0"/>
              <a:pPr/>
              <a:t>20</a:t>
            </a:fld>
            <a:endParaRPr lang="pl-PL"/>
          </a:p>
        </p:txBody>
      </p:sp>
    </p:spTree>
    <p:extLst>
      <p:ext uri="{BB962C8B-B14F-4D97-AF65-F5344CB8AC3E}">
        <p14:creationId xmlns:p14="http://schemas.microsoft.com/office/powerpoint/2010/main" val="35029221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5B8E20B5-6244-4EC2-AD11-574B2DD033E4}" type="slidenum">
              <a:rPr lang="pl-PL" smtClean="0"/>
              <a:pPr/>
              <a:t>21</a:t>
            </a:fld>
            <a:endParaRPr lang="pl-PL"/>
          </a:p>
        </p:txBody>
      </p:sp>
      <p:sp>
        <p:nvSpPr>
          <p:cNvPr id="2" name="Tytuł 1"/>
          <p:cNvSpPr>
            <a:spLocks noGrp="1"/>
          </p:cNvSpPr>
          <p:nvPr>
            <p:ph type="title" idx="4294967295"/>
          </p:nvPr>
        </p:nvSpPr>
        <p:spPr>
          <a:xfrm>
            <a:off x="0" y="-6350"/>
            <a:ext cx="8913813" cy="914400"/>
          </a:xfrm>
          <a:solidFill>
            <a:schemeClr val="tx2"/>
          </a:solidFill>
        </p:spPr>
        <p:txBody>
          <a:bodyPr vert="horz" lIns="1188720" tIns="45720" rIns="274320" bIns="45720" rtlCol="0" anchor="ctr">
            <a:noAutofit/>
          </a:bodyPr>
          <a:lstStyle/>
          <a:p>
            <a:r>
              <a:rPr lang="pl-PL" sz="2800" dirty="0" smtClean="0"/>
              <a:t>5. </a:t>
            </a:r>
            <a:r>
              <a:rPr lang="pl-PL" sz="2800" dirty="0" err="1" smtClean="0"/>
              <a:t>Conclusion</a:t>
            </a:r>
            <a:r>
              <a:rPr lang="pl-PL" sz="2800" dirty="0" smtClean="0"/>
              <a:t> </a:t>
            </a:r>
            <a:endParaRPr lang="pl-PL" sz="2800" dirty="0"/>
          </a:p>
        </p:txBody>
      </p:sp>
      <p:pic>
        <p:nvPicPr>
          <p:cNvPr id="6146" name="Obraz 1"/>
          <p:cNvPicPr>
            <a:picLocks noChangeAspect="1" noChangeArrowheads="1"/>
          </p:cNvPicPr>
          <p:nvPr/>
        </p:nvPicPr>
        <p:blipFill>
          <a:blip r:embed="rId3" cstate="email">
            <a:extLst>
              <a:ext uri="{28A0092B-C50C-407E-A947-70E740481C1C}">
                <a14:useLocalDpi xmlns:a14="http://schemas.microsoft.com/office/drawing/2010/main" val="0"/>
              </a:ext>
            </a:extLst>
          </a:blip>
          <a:srcRect l="15579" t="10674" r="17046" b="9006"/>
          <a:stretch>
            <a:fillRect/>
          </a:stretch>
        </p:blipFill>
        <p:spPr bwMode="auto">
          <a:xfrm>
            <a:off x="114300" y="1323530"/>
            <a:ext cx="8913813" cy="532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rostokąt 4"/>
          <p:cNvSpPr/>
          <p:nvPr/>
        </p:nvSpPr>
        <p:spPr>
          <a:xfrm>
            <a:off x="635273" y="954199"/>
            <a:ext cx="7416824" cy="369332"/>
          </a:xfrm>
          <a:prstGeom prst="rect">
            <a:avLst/>
          </a:prstGeom>
        </p:spPr>
        <p:txBody>
          <a:bodyPr wrap="square">
            <a:spAutoFit/>
          </a:bodyPr>
          <a:lstStyle/>
          <a:p>
            <a:pPr algn="l"/>
            <a:r>
              <a:rPr lang="en-GB" b="0" dirty="0">
                <a:solidFill>
                  <a:schemeClr val="tx1"/>
                </a:solidFill>
                <a:latin typeface="Arial" pitchFamily="34" charset="0"/>
                <a:cs typeface="Arial" pitchFamily="34" charset="0"/>
              </a:rPr>
              <a:t>Figure </a:t>
            </a:r>
            <a:r>
              <a:rPr lang="pl-PL" b="0" dirty="0" smtClean="0">
                <a:solidFill>
                  <a:schemeClr val="tx1"/>
                </a:solidFill>
                <a:latin typeface="Arial" pitchFamily="34" charset="0"/>
                <a:cs typeface="Arial" pitchFamily="34" charset="0"/>
              </a:rPr>
              <a:t>4</a:t>
            </a:r>
            <a:r>
              <a:rPr lang="en-GB" b="0" dirty="0" smtClean="0">
                <a:solidFill>
                  <a:schemeClr val="tx1"/>
                </a:solidFill>
                <a:latin typeface="Arial" pitchFamily="34" charset="0"/>
                <a:cs typeface="Arial" pitchFamily="34" charset="0"/>
              </a:rPr>
              <a:t> Municipality </a:t>
            </a:r>
            <a:r>
              <a:rPr lang="pl-PL" b="0" dirty="0" smtClean="0">
                <a:solidFill>
                  <a:schemeClr val="tx1"/>
                </a:solidFill>
                <a:latin typeface="Arial" pitchFamily="34" charset="0"/>
                <a:cs typeface="Arial" pitchFamily="34" charset="0"/>
              </a:rPr>
              <a:t>real </a:t>
            </a:r>
            <a:r>
              <a:rPr lang="pl-PL" b="0" dirty="0" err="1" smtClean="0">
                <a:solidFill>
                  <a:schemeClr val="tx1"/>
                </a:solidFill>
                <a:latin typeface="Arial" pitchFamily="34" charset="0"/>
                <a:cs typeface="Arial" pitchFamily="34" charset="0"/>
              </a:rPr>
              <a:t>estate</a:t>
            </a:r>
            <a:r>
              <a:rPr lang="pl-PL" b="0" dirty="0" smtClean="0">
                <a:solidFill>
                  <a:schemeClr val="tx1"/>
                </a:solidFill>
                <a:latin typeface="Arial" pitchFamily="34" charset="0"/>
                <a:cs typeface="Arial" pitchFamily="34" charset="0"/>
              </a:rPr>
              <a:t> management</a:t>
            </a:r>
            <a:r>
              <a:rPr lang="en-GB" b="0" dirty="0" smtClean="0">
                <a:solidFill>
                  <a:schemeClr val="tx1"/>
                </a:solidFill>
                <a:latin typeface="Arial" pitchFamily="34" charset="0"/>
                <a:cs typeface="Arial" pitchFamily="34" charset="0"/>
              </a:rPr>
              <a:t> </a:t>
            </a:r>
            <a:r>
              <a:rPr lang="en-GB" b="0" dirty="0">
                <a:solidFill>
                  <a:schemeClr val="tx1"/>
                </a:solidFill>
                <a:latin typeface="Arial" pitchFamily="34" charset="0"/>
                <a:cs typeface="Arial" pitchFamily="34" charset="0"/>
              </a:rPr>
              <a:t>framework </a:t>
            </a:r>
            <a:endParaRPr lang="pl-PL" b="0" dirty="0">
              <a:solidFill>
                <a:schemeClr val="tx1"/>
              </a:solidFill>
              <a:latin typeface="Arial" pitchFamily="34" charset="0"/>
              <a:cs typeface="Arial" pitchFamily="34" charset="0"/>
            </a:endParaRPr>
          </a:p>
        </p:txBody>
      </p:sp>
      <p:sp>
        <p:nvSpPr>
          <p:cNvPr id="6" name="Prostokąt 5"/>
          <p:cNvSpPr/>
          <p:nvPr/>
        </p:nvSpPr>
        <p:spPr>
          <a:xfrm>
            <a:off x="1004309" y="6549929"/>
            <a:ext cx="2893741" cy="307777"/>
          </a:xfrm>
          <a:prstGeom prst="rect">
            <a:avLst/>
          </a:prstGeom>
        </p:spPr>
        <p:txBody>
          <a:bodyPr wrap="none">
            <a:spAutoFit/>
          </a:bodyPr>
          <a:lstStyle/>
          <a:p>
            <a:r>
              <a:rPr lang="en-GB" sz="1400" b="0" dirty="0">
                <a:solidFill>
                  <a:schemeClr val="tx1"/>
                </a:solidFill>
                <a:latin typeface="Arial" pitchFamily="34" charset="0"/>
                <a:cs typeface="Arial" pitchFamily="34" charset="0"/>
              </a:rPr>
              <a:t>Source: authors' own elaboration. </a:t>
            </a:r>
            <a:endParaRPr lang="pl-PL" sz="1400"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30909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endParaRPr lang="pl-PL" dirty="0" smtClean="0"/>
          </a:p>
          <a:p>
            <a:endParaRPr lang="pl-PL" dirty="0"/>
          </a:p>
          <a:p>
            <a:endParaRPr lang="pl-PL" dirty="0" smtClean="0"/>
          </a:p>
          <a:p>
            <a:pPr algn="r">
              <a:spcBef>
                <a:spcPts val="0"/>
              </a:spcBef>
            </a:pPr>
            <a:endParaRPr lang="pl-PL" i="1" dirty="0" smtClean="0">
              <a:solidFill>
                <a:schemeClr val="tx1"/>
              </a:solidFill>
              <a:latin typeface="Arial" pitchFamily="34" charset="0"/>
              <a:cs typeface="Arial" pitchFamily="34" charset="0"/>
            </a:endParaRPr>
          </a:p>
          <a:p>
            <a:pPr algn="r">
              <a:spcBef>
                <a:spcPts val="0"/>
              </a:spcBef>
            </a:pPr>
            <a:r>
              <a:rPr lang="pl-PL" i="1" dirty="0" smtClean="0">
                <a:solidFill>
                  <a:schemeClr val="tx1"/>
                </a:solidFill>
                <a:latin typeface="Arial" pitchFamily="34" charset="0"/>
                <a:cs typeface="Arial" pitchFamily="34" charset="0"/>
              </a:rPr>
              <a:t>Dr</a:t>
            </a:r>
            <a:r>
              <a:rPr lang="pl-PL" i="1" dirty="0">
                <a:solidFill>
                  <a:schemeClr val="tx1"/>
                </a:solidFill>
                <a:latin typeface="Arial" pitchFamily="34" charset="0"/>
                <a:cs typeface="Arial" pitchFamily="34" charset="0"/>
              </a:rPr>
              <a:t>. Anna Wojewnik-Filipkowska</a:t>
            </a:r>
          </a:p>
          <a:p>
            <a:pPr algn="r">
              <a:spcBef>
                <a:spcPts val="0"/>
              </a:spcBef>
            </a:pPr>
            <a:r>
              <a:rPr lang="en-GB" i="1" dirty="0" smtClean="0">
                <a:solidFill>
                  <a:schemeClr val="tx1"/>
                </a:solidFill>
                <a:latin typeface="Arial" pitchFamily="34" charset="0"/>
                <a:cs typeface="Arial" pitchFamily="34" charset="0"/>
              </a:rPr>
              <a:t>wojewnik@wzr.ug.edu.pl</a:t>
            </a:r>
            <a:endParaRPr lang="pl-PL" i="1" dirty="0" smtClean="0">
              <a:solidFill>
                <a:schemeClr val="tx1"/>
              </a:solidFill>
              <a:latin typeface="Arial" pitchFamily="34" charset="0"/>
              <a:cs typeface="Arial" pitchFamily="34" charset="0"/>
            </a:endParaRPr>
          </a:p>
          <a:p>
            <a:pPr algn="r">
              <a:spcBef>
                <a:spcPts val="0"/>
              </a:spcBef>
            </a:pPr>
            <a:endParaRPr lang="pl-PL" i="1" dirty="0">
              <a:solidFill>
                <a:schemeClr val="tx1"/>
              </a:solidFill>
              <a:latin typeface="Arial" pitchFamily="34" charset="0"/>
              <a:cs typeface="Arial" pitchFamily="34" charset="0"/>
            </a:endParaRPr>
          </a:p>
          <a:p>
            <a:pPr algn="r">
              <a:spcBef>
                <a:spcPts val="0"/>
              </a:spcBef>
            </a:pPr>
            <a:r>
              <a:rPr lang="pl-PL" i="1" dirty="0">
                <a:solidFill>
                  <a:schemeClr val="tx1"/>
                </a:solidFill>
                <a:latin typeface="Arial" pitchFamily="34" charset="0"/>
                <a:cs typeface="Arial" pitchFamily="34" charset="0"/>
              </a:rPr>
              <a:t>Dr. Małgorzata Rymarzak</a:t>
            </a:r>
          </a:p>
          <a:p>
            <a:pPr algn="r">
              <a:spcBef>
                <a:spcPts val="0"/>
              </a:spcBef>
            </a:pPr>
            <a:r>
              <a:rPr lang="en-GB" i="1" dirty="0" smtClean="0">
                <a:solidFill>
                  <a:schemeClr val="tx1"/>
                </a:solidFill>
                <a:latin typeface="Arial" pitchFamily="34" charset="0"/>
                <a:cs typeface="Arial" pitchFamily="34" charset="0"/>
              </a:rPr>
              <a:t>mrymarzak@wzr.ug.edu.pl</a:t>
            </a:r>
            <a:endParaRPr lang="pl-PL" i="1" dirty="0">
              <a:solidFill>
                <a:schemeClr val="tx1"/>
              </a:solidFill>
              <a:latin typeface="Arial" pitchFamily="34" charset="0"/>
              <a:cs typeface="Arial" pitchFamily="34" charset="0"/>
            </a:endParaRPr>
          </a:p>
          <a:p>
            <a:endParaRPr lang="pl-PL" dirty="0"/>
          </a:p>
        </p:txBody>
      </p:sp>
      <p:pic>
        <p:nvPicPr>
          <p:cNvPr id="4" name="Picture 8" descr="Rysunek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512819" y="405085"/>
            <a:ext cx="4206875"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23"/>
          <p:cNvGrpSpPr>
            <a:grpSpLocks noChangeAspect="1"/>
          </p:cNvGrpSpPr>
          <p:nvPr/>
        </p:nvGrpSpPr>
        <p:grpSpPr bwMode="auto">
          <a:xfrm>
            <a:off x="1535113" y="413159"/>
            <a:ext cx="1235075" cy="882650"/>
            <a:chOff x="675" y="2250"/>
            <a:chExt cx="778" cy="556"/>
          </a:xfrm>
        </p:grpSpPr>
        <p:sp>
          <p:nvSpPr>
            <p:cNvPr id="6" name="AutoShape 22"/>
            <p:cNvSpPr>
              <a:spLocks noChangeAspect="1" noChangeArrowheads="1" noTextEdit="1"/>
            </p:cNvSpPr>
            <p:nvPr/>
          </p:nvSpPr>
          <p:spPr bwMode="auto">
            <a:xfrm>
              <a:off x="675" y="2250"/>
              <a:ext cx="778"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a:p>
          </p:txBody>
        </p:sp>
        <p:sp>
          <p:nvSpPr>
            <p:cNvPr id="7" name="Freeform 24"/>
            <p:cNvSpPr>
              <a:spLocks noEditPoints="1"/>
            </p:cNvSpPr>
            <p:nvPr/>
          </p:nvSpPr>
          <p:spPr bwMode="auto">
            <a:xfrm>
              <a:off x="792" y="2256"/>
              <a:ext cx="547" cy="439"/>
            </a:xfrm>
            <a:custGeom>
              <a:avLst/>
              <a:gdLst>
                <a:gd name="T0" fmla="*/ 268 w 547"/>
                <a:gd name="T1" fmla="*/ 132 h 439"/>
                <a:gd name="T2" fmla="*/ 301 w 547"/>
                <a:gd name="T3" fmla="*/ 290 h 439"/>
                <a:gd name="T4" fmla="*/ 296 w 547"/>
                <a:gd name="T5" fmla="*/ 303 h 439"/>
                <a:gd name="T6" fmla="*/ 287 w 547"/>
                <a:gd name="T7" fmla="*/ 310 h 439"/>
                <a:gd name="T8" fmla="*/ 273 w 547"/>
                <a:gd name="T9" fmla="*/ 312 h 439"/>
                <a:gd name="T10" fmla="*/ 259 w 547"/>
                <a:gd name="T11" fmla="*/ 310 h 439"/>
                <a:gd name="T12" fmla="*/ 248 w 547"/>
                <a:gd name="T13" fmla="*/ 298 h 439"/>
                <a:gd name="T14" fmla="*/ 248 w 547"/>
                <a:gd name="T15" fmla="*/ 60 h 439"/>
                <a:gd name="T16" fmla="*/ 259 w 547"/>
                <a:gd name="T17" fmla="*/ 47 h 439"/>
                <a:gd name="T18" fmla="*/ 273 w 547"/>
                <a:gd name="T19" fmla="*/ 44 h 439"/>
                <a:gd name="T20" fmla="*/ 287 w 547"/>
                <a:gd name="T21" fmla="*/ 47 h 439"/>
                <a:gd name="T22" fmla="*/ 296 w 547"/>
                <a:gd name="T23" fmla="*/ 55 h 439"/>
                <a:gd name="T24" fmla="*/ 301 w 547"/>
                <a:gd name="T25" fmla="*/ 66 h 439"/>
                <a:gd name="T26" fmla="*/ 400 w 547"/>
                <a:gd name="T27" fmla="*/ 77 h 439"/>
                <a:gd name="T28" fmla="*/ 393 w 547"/>
                <a:gd name="T29" fmla="*/ 55 h 439"/>
                <a:gd name="T30" fmla="*/ 378 w 547"/>
                <a:gd name="T31" fmla="*/ 35 h 439"/>
                <a:gd name="T32" fmla="*/ 354 w 547"/>
                <a:gd name="T33" fmla="*/ 19 h 439"/>
                <a:gd name="T34" fmla="*/ 324 w 547"/>
                <a:gd name="T35" fmla="*/ 7 h 439"/>
                <a:gd name="T36" fmla="*/ 251 w 547"/>
                <a:gd name="T37" fmla="*/ 2 h 439"/>
                <a:gd name="T38" fmla="*/ 187 w 547"/>
                <a:gd name="T39" fmla="*/ 22 h 439"/>
                <a:gd name="T40" fmla="*/ 163 w 547"/>
                <a:gd name="T41" fmla="*/ 39 h 439"/>
                <a:gd name="T42" fmla="*/ 151 w 547"/>
                <a:gd name="T43" fmla="*/ 61 h 439"/>
                <a:gd name="T44" fmla="*/ 148 w 547"/>
                <a:gd name="T45" fmla="*/ 281 h 439"/>
                <a:gd name="T46" fmla="*/ 154 w 547"/>
                <a:gd name="T47" fmla="*/ 303 h 439"/>
                <a:gd name="T48" fmla="*/ 171 w 547"/>
                <a:gd name="T49" fmla="*/ 323 h 439"/>
                <a:gd name="T50" fmla="*/ 205 w 547"/>
                <a:gd name="T51" fmla="*/ 343 h 439"/>
                <a:gd name="T52" fmla="*/ 273 w 547"/>
                <a:gd name="T53" fmla="*/ 356 h 439"/>
                <a:gd name="T54" fmla="*/ 313 w 547"/>
                <a:gd name="T55" fmla="*/ 353 h 439"/>
                <a:gd name="T56" fmla="*/ 348 w 547"/>
                <a:gd name="T57" fmla="*/ 342 h 439"/>
                <a:gd name="T58" fmla="*/ 373 w 547"/>
                <a:gd name="T59" fmla="*/ 326 h 439"/>
                <a:gd name="T60" fmla="*/ 390 w 547"/>
                <a:gd name="T61" fmla="*/ 307 h 439"/>
                <a:gd name="T62" fmla="*/ 398 w 547"/>
                <a:gd name="T63" fmla="*/ 287 h 439"/>
                <a:gd name="T64" fmla="*/ 547 w 547"/>
                <a:gd name="T65" fmla="*/ 132 h 439"/>
                <a:gd name="T66" fmla="*/ 415 w 547"/>
                <a:gd name="T67" fmla="*/ 285 h 439"/>
                <a:gd name="T68" fmla="*/ 404 w 547"/>
                <a:gd name="T69" fmla="*/ 315 h 439"/>
                <a:gd name="T70" fmla="*/ 382 w 547"/>
                <a:gd name="T71" fmla="*/ 340 h 439"/>
                <a:gd name="T72" fmla="*/ 351 w 547"/>
                <a:gd name="T73" fmla="*/ 357 h 439"/>
                <a:gd name="T74" fmla="*/ 315 w 547"/>
                <a:gd name="T75" fmla="*/ 368 h 439"/>
                <a:gd name="T76" fmla="*/ 273 w 547"/>
                <a:gd name="T77" fmla="*/ 373 h 439"/>
                <a:gd name="T78" fmla="*/ 232 w 547"/>
                <a:gd name="T79" fmla="*/ 368 h 439"/>
                <a:gd name="T80" fmla="*/ 196 w 547"/>
                <a:gd name="T81" fmla="*/ 357 h 439"/>
                <a:gd name="T82" fmla="*/ 165 w 547"/>
                <a:gd name="T83" fmla="*/ 339 h 439"/>
                <a:gd name="T84" fmla="*/ 143 w 547"/>
                <a:gd name="T85" fmla="*/ 314 h 439"/>
                <a:gd name="T86" fmla="*/ 132 w 547"/>
                <a:gd name="T87" fmla="*/ 285 h 439"/>
                <a:gd name="T88" fmla="*/ 0 w 547"/>
                <a:gd name="T89" fmla="*/ 132 h 439"/>
                <a:gd name="T90" fmla="*/ 5 w 547"/>
                <a:gd name="T91" fmla="*/ 343 h 439"/>
                <a:gd name="T92" fmla="*/ 32 w 547"/>
                <a:gd name="T93" fmla="*/ 375 h 439"/>
                <a:gd name="T94" fmla="*/ 77 w 547"/>
                <a:gd name="T95" fmla="*/ 403 h 439"/>
                <a:gd name="T96" fmla="*/ 140 w 547"/>
                <a:gd name="T97" fmla="*/ 423 h 439"/>
                <a:gd name="T98" fmla="*/ 216 w 547"/>
                <a:gd name="T99" fmla="*/ 436 h 439"/>
                <a:gd name="T100" fmla="*/ 303 w 547"/>
                <a:gd name="T101" fmla="*/ 437 h 439"/>
                <a:gd name="T102" fmla="*/ 382 w 547"/>
                <a:gd name="T103" fmla="*/ 429 h 439"/>
                <a:gd name="T104" fmla="*/ 451 w 547"/>
                <a:gd name="T105" fmla="*/ 411 h 439"/>
                <a:gd name="T106" fmla="*/ 503 w 547"/>
                <a:gd name="T107" fmla="*/ 386 h 439"/>
                <a:gd name="T108" fmla="*/ 536 w 547"/>
                <a:gd name="T109" fmla="*/ 354 h 439"/>
                <a:gd name="T110" fmla="*/ 547 w 547"/>
                <a:gd name="T111" fmla="*/ 320 h 43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47"/>
                <a:gd name="T169" fmla="*/ 0 h 439"/>
                <a:gd name="T170" fmla="*/ 547 w 547"/>
                <a:gd name="T171" fmla="*/ 439 h 43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47" h="439">
                  <a:moveTo>
                    <a:pt x="400" y="279"/>
                  </a:moveTo>
                  <a:lnTo>
                    <a:pt x="400" y="132"/>
                  </a:lnTo>
                  <a:lnTo>
                    <a:pt x="268" y="132"/>
                  </a:lnTo>
                  <a:lnTo>
                    <a:pt x="268" y="182"/>
                  </a:lnTo>
                  <a:lnTo>
                    <a:pt x="301" y="182"/>
                  </a:lnTo>
                  <a:lnTo>
                    <a:pt x="301" y="290"/>
                  </a:lnTo>
                  <a:lnTo>
                    <a:pt x="301" y="295"/>
                  </a:lnTo>
                  <a:lnTo>
                    <a:pt x="299" y="299"/>
                  </a:lnTo>
                  <a:lnTo>
                    <a:pt x="296" y="303"/>
                  </a:lnTo>
                  <a:lnTo>
                    <a:pt x="295" y="306"/>
                  </a:lnTo>
                  <a:lnTo>
                    <a:pt x="290" y="309"/>
                  </a:lnTo>
                  <a:lnTo>
                    <a:pt x="287" y="310"/>
                  </a:lnTo>
                  <a:lnTo>
                    <a:pt x="282" y="312"/>
                  </a:lnTo>
                  <a:lnTo>
                    <a:pt x="279" y="312"/>
                  </a:lnTo>
                  <a:lnTo>
                    <a:pt x="273" y="312"/>
                  </a:lnTo>
                  <a:lnTo>
                    <a:pt x="268" y="312"/>
                  </a:lnTo>
                  <a:lnTo>
                    <a:pt x="263" y="312"/>
                  </a:lnTo>
                  <a:lnTo>
                    <a:pt x="259" y="310"/>
                  </a:lnTo>
                  <a:lnTo>
                    <a:pt x="256" y="309"/>
                  </a:lnTo>
                  <a:lnTo>
                    <a:pt x="252" y="306"/>
                  </a:lnTo>
                  <a:lnTo>
                    <a:pt x="248" y="298"/>
                  </a:lnTo>
                  <a:lnTo>
                    <a:pt x="246" y="290"/>
                  </a:lnTo>
                  <a:lnTo>
                    <a:pt x="246" y="66"/>
                  </a:lnTo>
                  <a:lnTo>
                    <a:pt x="248" y="60"/>
                  </a:lnTo>
                  <a:lnTo>
                    <a:pt x="252" y="52"/>
                  </a:lnTo>
                  <a:lnTo>
                    <a:pt x="256" y="49"/>
                  </a:lnTo>
                  <a:lnTo>
                    <a:pt x="259" y="47"/>
                  </a:lnTo>
                  <a:lnTo>
                    <a:pt x="263" y="46"/>
                  </a:lnTo>
                  <a:lnTo>
                    <a:pt x="268" y="44"/>
                  </a:lnTo>
                  <a:lnTo>
                    <a:pt x="273" y="44"/>
                  </a:lnTo>
                  <a:lnTo>
                    <a:pt x="279" y="44"/>
                  </a:lnTo>
                  <a:lnTo>
                    <a:pt x="284" y="46"/>
                  </a:lnTo>
                  <a:lnTo>
                    <a:pt x="287" y="47"/>
                  </a:lnTo>
                  <a:lnTo>
                    <a:pt x="292" y="49"/>
                  </a:lnTo>
                  <a:lnTo>
                    <a:pt x="295" y="52"/>
                  </a:lnTo>
                  <a:lnTo>
                    <a:pt x="296" y="55"/>
                  </a:lnTo>
                  <a:lnTo>
                    <a:pt x="299" y="58"/>
                  </a:lnTo>
                  <a:lnTo>
                    <a:pt x="301" y="63"/>
                  </a:lnTo>
                  <a:lnTo>
                    <a:pt x="301" y="66"/>
                  </a:lnTo>
                  <a:lnTo>
                    <a:pt x="301" y="110"/>
                  </a:lnTo>
                  <a:lnTo>
                    <a:pt x="400" y="110"/>
                  </a:lnTo>
                  <a:lnTo>
                    <a:pt x="400" y="77"/>
                  </a:lnTo>
                  <a:lnTo>
                    <a:pt x="398" y="69"/>
                  </a:lnTo>
                  <a:lnTo>
                    <a:pt x="396" y="63"/>
                  </a:lnTo>
                  <a:lnTo>
                    <a:pt x="393" y="55"/>
                  </a:lnTo>
                  <a:lnTo>
                    <a:pt x="390" y="47"/>
                  </a:lnTo>
                  <a:lnTo>
                    <a:pt x="384" y="41"/>
                  </a:lnTo>
                  <a:lnTo>
                    <a:pt x="378" y="35"/>
                  </a:lnTo>
                  <a:lnTo>
                    <a:pt x="371" y="28"/>
                  </a:lnTo>
                  <a:lnTo>
                    <a:pt x="364" y="24"/>
                  </a:lnTo>
                  <a:lnTo>
                    <a:pt x="354" y="19"/>
                  </a:lnTo>
                  <a:lnTo>
                    <a:pt x="345" y="14"/>
                  </a:lnTo>
                  <a:lnTo>
                    <a:pt x="335" y="10"/>
                  </a:lnTo>
                  <a:lnTo>
                    <a:pt x="324" y="7"/>
                  </a:lnTo>
                  <a:lnTo>
                    <a:pt x="301" y="3"/>
                  </a:lnTo>
                  <a:lnTo>
                    <a:pt x="276" y="0"/>
                  </a:lnTo>
                  <a:lnTo>
                    <a:pt x="251" y="2"/>
                  </a:lnTo>
                  <a:lnTo>
                    <a:pt x="227" y="7"/>
                  </a:lnTo>
                  <a:lnTo>
                    <a:pt x="205" y="13"/>
                  </a:lnTo>
                  <a:lnTo>
                    <a:pt x="187" y="22"/>
                  </a:lnTo>
                  <a:lnTo>
                    <a:pt x="177" y="27"/>
                  </a:lnTo>
                  <a:lnTo>
                    <a:pt x="171" y="33"/>
                  </a:lnTo>
                  <a:lnTo>
                    <a:pt x="163" y="39"/>
                  </a:lnTo>
                  <a:lnTo>
                    <a:pt x="159" y="46"/>
                  </a:lnTo>
                  <a:lnTo>
                    <a:pt x="154" y="54"/>
                  </a:lnTo>
                  <a:lnTo>
                    <a:pt x="151" y="61"/>
                  </a:lnTo>
                  <a:lnTo>
                    <a:pt x="148" y="69"/>
                  </a:lnTo>
                  <a:lnTo>
                    <a:pt x="148" y="77"/>
                  </a:lnTo>
                  <a:lnTo>
                    <a:pt x="148" y="281"/>
                  </a:lnTo>
                  <a:lnTo>
                    <a:pt x="148" y="288"/>
                  </a:lnTo>
                  <a:lnTo>
                    <a:pt x="151" y="296"/>
                  </a:lnTo>
                  <a:lnTo>
                    <a:pt x="154" y="303"/>
                  </a:lnTo>
                  <a:lnTo>
                    <a:pt x="159" y="310"/>
                  </a:lnTo>
                  <a:lnTo>
                    <a:pt x="163" y="317"/>
                  </a:lnTo>
                  <a:lnTo>
                    <a:pt x="171" y="323"/>
                  </a:lnTo>
                  <a:lnTo>
                    <a:pt x="177" y="329"/>
                  </a:lnTo>
                  <a:lnTo>
                    <a:pt x="187" y="334"/>
                  </a:lnTo>
                  <a:lnTo>
                    <a:pt x="205" y="343"/>
                  </a:lnTo>
                  <a:lnTo>
                    <a:pt x="226" y="351"/>
                  </a:lnTo>
                  <a:lnTo>
                    <a:pt x="249" y="354"/>
                  </a:lnTo>
                  <a:lnTo>
                    <a:pt x="273" y="356"/>
                  </a:lnTo>
                  <a:lnTo>
                    <a:pt x="287" y="356"/>
                  </a:lnTo>
                  <a:lnTo>
                    <a:pt x="301" y="354"/>
                  </a:lnTo>
                  <a:lnTo>
                    <a:pt x="313" y="353"/>
                  </a:lnTo>
                  <a:lnTo>
                    <a:pt x="326" y="350"/>
                  </a:lnTo>
                  <a:lnTo>
                    <a:pt x="337" y="346"/>
                  </a:lnTo>
                  <a:lnTo>
                    <a:pt x="348" y="342"/>
                  </a:lnTo>
                  <a:lnTo>
                    <a:pt x="357" y="337"/>
                  </a:lnTo>
                  <a:lnTo>
                    <a:pt x="365" y="332"/>
                  </a:lnTo>
                  <a:lnTo>
                    <a:pt x="373" y="326"/>
                  </a:lnTo>
                  <a:lnTo>
                    <a:pt x="379" y="320"/>
                  </a:lnTo>
                  <a:lnTo>
                    <a:pt x="385" y="314"/>
                  </a:lnTo>
                  <a:lnTo>
                    <a:pt x="390" y="307"/>
                  </a:lnTo>
                  <a:lnTo>
                    <a:pt x="395" y="301"/>
                  </a:lnTo>
                  <a:lnTo>
                    <a:pt x="396" y="293"/>
                  </a:lnTo>
                  <a:lnTo>
                    <a:pt x="398" y="287"/>
                  </a:lnTo>
                  <a:lnTo>
                    <a:pt x="400" y="279"/>
                  </a:lnTo>
                  <a:close/>
                  <a:moveTo>
                    <a:pt x="547" y="320"/>
                  </a:moveTo>
                  <a:lnTo>
                    <a:pt x="547" y="132"/>
                  </a:lnTo>
                  <a:lnTo>
                    <a:pt x="415" y="132"/>
                  </a:lnTo>
                  <a:lnTo>
                    <a:pt x="415" y="274"/>
                  </a:lnTo>
                  <a:lnTo>
                    <a:pt x="415" y="285"/>
                  </a:lnTo>
                  <a:lnTo>
                    <a:pt x="412" y="296"/>
                  </a:lnTo>
                  <a:lnTo>
                    <a:pt x="409" y="306"/>
                  </a:lnTo>
                  <a:lnTo>
                    <a:pt x="404" y="315"/>
                  </a:lnTo>
                  <a:lnTo>
                    <a:pt x="398" y="324"/>
                  </a:lnTo>
                  <a:lnTo>
                    <a:pt x="390" y="332"/>
                  </a:lnTo>
                  <a:lnTo>
                    <a:pt x="382" y="340"/>
                  </a:lnTo>
                  <a:lnTo>
                    <a:pt x="373" y="346"/>
                  </a:lnTo>
                  <a:lnTo>
                    <a:pt x="362" y="353"/>
                  </a:lnTo>
                  <a:lnTo>
                    <a:pt x="351" y="357"/>
                  </a:lnTo>
                  <a:lnTo>
                    <a:pt x="340" y="362"/>
                  </a:lnTo>
                  <a:lnTo>
                    <a:pt x="328" y="367"/>
                  </a:lnTo>
                  <a:lnTo>
                    <a:pt x="315" y="368"/>
                  </a:lnTo>
                  <a:lnTo>
                    <a:pt x="301" y="371"/>
                  </a:lnTo>
                  <a:lnTo>
                    <a:pt x="287" y="373"/>
                  </a:lnTo>
                  <a:lnTo>
                    <a:pt x="273" y="373"/>
                  </a:lnTo>
                  <a:lnTo>
                    <a:pt x="260" y="373"/>
                  </a:lnTo>
                  <a:lnTo>
                    <a:pt x="246" y="371"/>
                  </a:lnTo>
                  <a:lnTo>
                    <a:pt x="232" y="368"/>
                  </a:lnTo>
                  <a:lnTo>
                    <a:pt x="220" y="365"/>
                  </a:lnTo>
                  <a:lnTo>
                    <a:pt x="207" y="362"/>
                  </a:lnTo>
                  <a:lnTo>
                    <a:pt x="196" y="357"/>
                  </a:lnTo>
                  <a:lnTo>
                    <a:pt x="185" y="351"/>
                  </a:lnTo>
                  <a:lnTo>
                    <a:pt x="174" y="345"/>
                  </a:lnTo>
                  <a:lnTo>
                    <a:pt x="165" y="339"/>
                  </a:lnTo>
                  <a:lnTo>
                    <a:pt x="157" y="331"/>
                  </a:lnTo>
                  <a:lnTo>
                    <a:pt x="149" y="323"/>
                  </a:lnTo>
                  <a:lnTo>
                    <a:pt x="143" y="314"/>
                  </a:lnTo>
                  <a:lnTo>
                    <a:pt x="138" y="306"/>
                  </a:lnTo>
                  <a:lnTo>
                    <a:pt x="133" y="295"/>
                  </a:lnTo>
                  <a:lnTo>
                    <a:pt x="132" y="285"/>
                  </a:lnTo>
                  <a:lnTo>
                    <a:pt x="132" y="274"/>
                  </a:lnTo>
                  <a:lnTo>
                    <a:pt x="132" y="132"/>
                  </a:lnTo>
                  <a:lnTo>
                    <a:pt x="0" y="132"/>
                  </a:lnTo>
                  <a:lnTo>
                    <a:pt x="0" y="320"/>
                  </a:lnTo>
                  <a:lnTo>
                    <a:pt x="2" y="331"/>
                  </a:lnTo>
                  <a:lnTo>
                    <a:pt x="5" y="343"/>
                  </a:lnTo>
                  <a:lnTo>
                    <a:pt x="11" y="354"/>
                  </a:lnTo>
                  <a:lnTo>
                    <a:pt x="21" y="364"/>
                  </a:lnTo>
                  <a:lnTo>
                    <a:pt x="32" y="375"/>
                  </a:lnTo>
                  <a:lnTo>
                    <a:pt x="44" y="384"/>
                  </a:lnTo>
                  <a:lnTo>
                    <a:pt x="60" y="393"/>
                  </a:lnTo>
                  <a:lnTo>
                    <a:pt x="77" y="403"/>
                  </a:lnTo>
                  <a:lnTo>
                    <a:pt x="96" y="411"/>
                  </a:lnTo>
                  <a:lnTo>
                    <a:pt x="116" y="417"/>
                  </a:lnTo>
                  <a:lnTo>
                    <a:pt x="140" y="423"/>
                  </a:lnTo>
                  <a:lnTo>
                    <a:pt x="163" y="428"/>
                  </a:lnTo>
                  <a:lnTo>
                    <a:pt x="188" y="433"/>
                  </a:lnTo>
                  <a:lnTo>
                    <a:pt x="216" y="436"/>
                  </a:lnTo>
                  <a:lnTo>
                    <a:pt x="245" y="437"/>
                  </a:lnTo>
                  <a:lnTo>
                    <a:pt x="273" y="439"/>
                  </a:lnTo>
                  <a:lnTo>
                    <a:pt x="303" y="437"/>
                  </a:lnTo>
                  <a:lnTo>
                    <a:pt x="331" y="436"/>
                  </a:lnTo>
                  <a:lnTo>
                    <a:pt x="357" y="433"/>
                  </a:lnTo>
                  <a:lnTo>
                    <a:pt x="382" y="429"/>
                  </a:lnTo>
                  <a:lnTo>
                    <a:pt x="407" y="423"/>
                  </a:lnTo>
                  <a:lnTo>
                    <a:pt x="429" y="418"/>
                  </a:lnTo>
                  <a:lnTo>
                    <a:pt x="451" y="411"/>
                  </a:lnTo>
                  <a:lnTo>
                    <a:pt x="470" y="403"/>
                  </a:lnTo>
                  <a:lnTo>
                    <a:pt x="487" y="395"/>
                  </a:lnTo>
                  <a:lnTo>
                    <a:pt x="503" y="386"/>
                  </a:lnTo>
                  <a:lnTo>
                    <a:pt x="515" y="376"/>
                  </a:lnTo>
                  <a:lnTo>
                    <a:pt x="526" y="365"/>
                  </a:lnTo>
                  <a:lnTo>
                    <a:pt x="536" y="354"/>
                  </a:lnTo>
                  <a:lnTo>
                    <a:pt x="542" y="343"/>
                  </a:lnTo>
                  <a:lnTo>
                    <a:pt x="545" y="332"/>
                  </a:lnTo>
                  <a:lnTo>
                    <a:pt x="547" y="320"/>
                  </a:lnTo>
                  <a:close/>
                </a:path>
              </a:pathLst>
            </a:custGeom>
            <a:solidFill>
              <a:srgbClr val="003C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8" name="Freeform 25"/>
            <p:cNvSpPr>
              <a:spLocks/>
            </p:cNvSpPr>
            <p:nvPr/>
          </p:nvSpPr>
          <p:spPr bwMode="auto">
            <a:xfrm>
              <a:off x="1112" y="2440"/>
              <a:ext cx="61" cy="50"/>
            </a:xfrm>
            <a:custGeom>
              <a:avLst/>
              <a:gdLst>
                <a:gd name="T0" fmla="*/ 14 w 61"/>
                <a:gd name="T1" fmla="*/ 50 h 50"/>
                <a:gd name="T2" fmla="*/ 19 w 61"/>
                <a:gd name="T3" fmla="*/ 32 h 50"/>
                <a:gd name="T4" fmla="*/ 0 w 61"/>
                <a:gd name="T5" fmla="*/ 39 h 50"/>
                <a:gd name="T6" fmla="*/ 0 w 61"/>
                <a:gd name="T7" fmla="*/ 10 h 50"/>
                <a:gd name="T8" fmla="*/ 19 w 61"/>
                <a:gd name="T9" fmla="*/ 17 h 50"/>
                <a:gd name="T10" fmla="*/ 14 w 61"/>
                <a:gd name="T11" fmla="*/ 0 h 50"/>
                <a:gd name="T12" fmla="*/ 47 w 61"/>
                <a:gd name="T13" fmla="*/ 0 h 50"/>
                <a:gd name="T14" fmla="*/ 40 w 61"/>
                <a:gd name="T15" fmla="*/ 17 h 50"/>
                <a:gd name="T16" fmla="*/ 61 w 61"/>
                <a:gd name="T17" fmla="*/ 10 h 50"/>
                <a:gd name="T18" fmla="*/ 61 w 61"/>
                <a:gd name="T19" fmla="*/ 39 h 50"/>
                <a:gd name="T20" fmla="*/ 40 w 61"/>
                <a:gd name="T21" fmla="*/ 32 h 50"/>
                <a:gd name="T22" fmla="*/ 47 w 61"/>
                <a:gd name="T23" fmla="*/ 50 h 50"/>
                <a:gd name="T24" fmla="*/ 14 w 61"/>
                <a:gd name="T25" fmla="*/ 50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1"/>
                <a:gd name="T40" fmla="*/ 0 h 50"/>
                <a:gd name="T41" fmla="*/ 61 w 61"/>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1" h="50">
                  <a:moveTo>
                    <a:pt x="14" y="50"/>
                  </a:moveTo>
                  <a:lnTo>
                    <a:pt x="19" y="32"/>
                  </a:lnTo>
                  <a:lnTo>
                    <a:pt x="0" y="39"/>
                  </a:lnTo>
                  <a:lnTo>
                    <a:pt x="0" y="10"/>
                  </a:lnTo>
                  <a:lnTo>
                    <a:pt x="19" y="17"/>
                  </a:lnTo>
                  <a:lnTo>
                    <a:pt x="14" y="0"/>
                  </a:lnTo>
                  <a:lnTo>
                    <a:pt x="47" y="0"/>
                  </a:lnTo>
                  <a:lnTo>
                    <a:pt x="40" y="17"/>
                  </a:lnTo>
                  <a:lnTo>
                    <a:pt x="61" y="10"/>
                  </a:lnTo>
                  <a:lnTo>
                    <a:pt x="61" y="39"/>
                  </a:lnTo>
                  <a:lnTo>
                    <a:pt x="40" y="32"/>
                  </a:lnTo>
                  <a:lnTo>
                    <a:pt x="47" y="50"/>
                  </a:lnTo>
                  <a:lnTo>
                    <a:pt x="14" y="5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9" name="Freeform 26"/>
            <p:cNvSpPr>
              <a:spLocks/>
            </p:cNvSpPr>
            <p:nvPr/>
          </p:nvSpPr>
          <p:spPr bwMode="auto">
            <a:xfrm>
              <a:off x="1112" y="2497"/>
              <a:ext cx="61" cy="49"/>
            </a:xfrm>
            <a:custGeom>
              <a:avLst/>
              <a:gdLst>
                <a:gd name="T0" fmla="*/ 14 w 61"/>
                <a:gd name="T1" fmla="*/ 49 h 49"/>
                <a:gd name="T2" fmla="*/ 19 w 61"/>
                <a:gd name="T3" fmla="*/ 33 h 49"/>
                <a:gd name="T4" fmla="*/ 0 w 61"/>
                <a:gd name="T5" fmla="*/ 38 h 49"/>
                <a:gd name="T6" fmla="*/ 0 w 61"/>
                <a:gd name="T7" fmla="*/ 11 h 49"/>
                <a:gd name="T8" fmla="*/ 19 w 61"/>
                <a:gd name="T9" fmla="*/ 16 h 49"/>
                <a:gd name="T10" fmla="*/ 14 w 61"/>
                <a:gd name="T11" fmla="*/ 0 h 49"/>
                <a:gd name="T12" fmla="*/ 47 w 61"/>
                <a:gd name="T13" fmla="*/ 0 h 49"/>
                <a:gd name="T14" fmla="*/ 40 w 61"/>
                <a:gd name="T15" fmla="*/ 16 h 49"/>
                <a:gd name="T16" fmla="*/ 61 w 61"/>
                <a:gd name="T17" fmla="*/ 11 h 49"/>
                <a:gd name="T18" fmla="*/ 61 w 61"/>
                <a:gd name="T19" fmla="*/ 38 h 49"/>
                <a:gd name="T20" fmla="*/ 40 w 61"/>
                <a:gd name="T21" fmla="*/ 33 h 49"/>
                <a:gd name="T22" fmla="*/ 47 w 61"/>
                <a:gd name="T23" fmla="*/ 49 h 49"/>
                <a:gd name="T24" fmla="*/ 14 w 61"/>
                <a:gd name="T25" fmla="*/ 49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1"/>
                <a:gd name="T40" fmla="*/ 0 h 49"/>
                <a:gd name="T41" fmla="*/ 61 w 61"/>
                <a:gd name="T42" fmla="*/ 49 h 4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1" h="49">
                  <a:moveTo>
                    <a:pt x="14" y="49"/>
                  </a:moveTo>
                  <a:lnTo>
                    <a:pt x="19" y="33"/>
                  </a:lnTo>
                  <a:lnTo>
                    <a:pt x="0" y="38"/>
                  </a:lnTo>
                  <a:lnTo>
                    <a:pt x="0" y="11"/>
                  </a:lnTo>
                  <a:lnTo>
                    <a:pt x="19" y="16"/>
                  </a:lnTo>
                  <a:lnTo>
                    <a:pt x="14" y="0"/>
                  </a:lnTo>
                  <a:lnTo>
                    <a:pt x="47" y="0"/>
                  </a:lnTo>
                  <a:lnTo>
                    <a:pt x="40" y="16"/>
                  </a:lnTo>
                  <a:lnTo>
                    <a:pt x="61" y="11"/>
                  </a:lnTo>
                  <a:lnTo>
                    <a:pt x="61" y="38"/>
                  </a:lnTo>
                  <a:lnTo>
                    <a:pt x="40" y="33"/>
                  </a:lnTo>
                  <a:lnTo>
                    <a:pt x="47" y="49"/>
                  </a:lnTo>
                  <a:lnTo>
                    <a:pt x="14"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10" name="Freeform 27"/>
            <p:cNvSpPr>
              <a:spLocks/>
            </p:cNvSpPr>
            <p:nvPr/>
          </p:nvSpPr>
          <p:spPr bwMode="auto">
            <a:xfrm>
              <a:off x="1109" y="2394"/>
              <a:ext cx="65" cy="38"/>
            </a:xfrm>
            <a:custGeom>
              <a:avLst/>
              <a:gdLst>
                <a:gd name="T0" fmla="*/ 6 w 65"/>
                <a:gd name="T1" fmla="*/ 38 h 38"/>
                <a:gd name="T2" fmla="*/ 0 w 65"/>
                <a:gd name="T3" fmla="*/ 5 h 38"/>
                <a:gd name="T4" fmla="*/ 17 w 65"/>
                <a:gd name="T5" fmla="*/ 16 h 38"/>
                <a:gd name="T6" fmla="*/ 12 w 65"/>
                <a:gd name="T7" fmla="*/ 22 h 38"/>
                <a:gd name="T8" fmla="*/ 17 w 65"/>
                <a:gd name="T9" fmla="*/ 27 h 38"/>
                <a:gd name="T10" fmla="*/ 28 w 65"/>
                <a:gd name="T11" fmla="*/ 22 h 38"/>
                <a:gd name="T12" fmla="*/ 22 w 65"/>
                <a:gd name="T13" fmla="*/ 16 h 38"/>
                <a:gd name="T14" fmla="*/ 32 w 65"/>
                <a:gd name="T15" fmla="*/ 0 h 38"/>
                <a:gd name="T16" fmla="*/ 43 w 65"/>
                <a:gd name="T17" fmla="*/ 16 h 38"/>
                <a:gd name="T18" fmla="*/ 39 w 65"/>
                <a:gd name="T19" fmla="*/ 22 h 38"/>
                <a:gd name="T20" fmla="*/ 50 w 65"/>
                <a:gd name="T21" fmla="*/ 27 h 38"/>
                <a:gd name="T22" fmla="*/ 54 w 65"/>
                <a:gd name="T23" fmla="*/ 22 h 38"/>
                <a:gd name="T24" fmla="*/ 50 w 65"/>
                <a:gd name="T25" fmla="*/ 16 h 38"/>
                <a:gd name="T26" fmla="*/ 65 w 65"/>
                <a:gd name="T27" fmla="*/ 5 h 38"/>
                <a:gd name="T28" fmla="*/ 61 w 65"/>
                <a:gd name="T29" fmla="*/ 38 h 38"/>
                <a:gd name="T30" fmla="*/ 6 w 65"/>
                <a:gd name="T31" fmla="*/ 38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5"/>
                <a:gd name="T49" fmla="*/ 0 h 38"/>
                <a:gd name="T50" fmla="*/ 65 w 65"/>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5" h="38">
                  <a:moveTo>
                    <a:pt x="6" y="38"/>
                  </a:moveTo>
                  <a:lnTo>
                    <a:pt x="0" y="5"/>
                  </a:lnTo>
                  <a:lnTo>
                    <a:pt x="17" y="16"/>
                  </a:lnTo>
                  <a:lnTo>
                    <a:pt x="12" y="22"/>
                  </a:lnTo>
                  <a:lnTo>
                    <a:pt x="17" y="27"/>
                  </a:lnTo>
                  <a:lnTo>
                    <a:pt x="28" y="22"/>
                  </a:lnTo>
                  <a:lnTo>
                    <a:pt x="22" y="16"/>
                  </a:lnTo>
                  <a:lnTo>
                    <a:pt x="32" y="0"/>
                  </a:lnTo>
                  <a:lnTo>
                    <a:pt x="43" y="16"/>
                  </a:lnTo>
                  <a:lnTo>
                    <a:pt x="39" y="22"/>
                  </a:lnTo>
                  <a:lnTo>
                    <a:pt x="50" y="27"/>
                  </a:lnTo>
                  <a:lnTo>
                    <a:pt x="54" y="22"/>
                  </a:lnTo>
                  <a:lnTo>
                    <a:pt x="50" y="16"/>
                  </a:lnTo>
                  <a:lnTo>
                    <a:pt x="65" y="5"/>
                  </a:lnTo>
                  <a:lnTo>
                    <a:pt x="61" y="38"/>
                  </a:lnTo>
                  <a:lnTo>
                    <a:pt x="6" y="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sp>
          <p:nvSpPr>
            <p:cNvPr id="11" name="Freeform 28"/>
            <p:cNvSpPr>
              <a:spLocks noEditPoints="1"/>
            </p:cNvSpPr>
            <p:nvPr/>
          </p:nvSpPr>
          <p:spPr bwMode="auto">
            <a:xfrm>
              <a:off x="683" y="2725"/>
              <a:ext cx="764" cy="75"/>
            </a:xfrm>
            <a:custGeom>
              <a:avLst/>
              <a:gdLst>
                <a:gd name="T0" fmla="*/ 20 w 764"/>
                <a:gd name="T1" fmla="*/ 65 h 75"/>
                <a:gd name="T2" fmla="*/ 31 w 764"/>
                <a:gd name="T3" fmla="*/ 70 h 75"/>
                <a:gd name="T4" fmla="*/ 0 w 764"/>
                <a:gd name="T5" fmla="*/ 56 h 75"/>
                <a:gd name="T6" fmla="*/ 72 w 764"/>
                <a:gd name="T7" fmla="*/ 34 h 75"/>
                <a:gd name="T8" fmla="*/ 55 w 764"/>
                <a:gd name="T9" fmla="*/ 32 h 75"/>
                <a:gd name="T10" fmla="*/ 103 w 764"/>
                <a:gd name="T11" fmla="*/ 15 h 75"/>
                <a:gd name="T12" fmla="*/ 130 w 764"/>
                <a:gd name="T13" fmla="*/ 54 h 75"/>
                <a:gd name="T14" fmla="*/ 161 w 764"/>
                <a:gd name="T15" fmla="*/ 73 h 75"/>
                <a:gd name="T16" fmla="*/ 178 w 764"/>
                <a:gd name="T17" fmla="*/ 15 h 75"/>
                <a:gd name="T18" fmla="*/ 188 w 764"/>
                <a:gd name="T19" fmla="*/ 64 h 75"/>
                <a:gd name="T20" fmla="*/ 249 w 764"/>
                <a:gd name="T21" fmla="*/ 18 h 75"/>
                <a:gd name="T22" fmla="*/ 252 w 764"/>
                <a:gd name="T23" fmla="*/ 47 h 75"/>
                <a:gd name="T24" fmla="*/ 255 w 764"/>
                <a:gd name="T25" fmla="*/ 73 h 75"/>
                <a:gd name="T26" fmla="*/ 233 w 764"/>
                <a:gd name="T27" fmla="*/ 48 h 75"/>
                <a:gd name="T28" fmla="*/ 235 w 764"/>
                <a:gd name="T29" fmla="*/ 39 h 75"/>
                <a:gd name="T30" fmla="*/ 235 w 764"/>
                <a:gd name="T31" fmla="*/ 23 h 75"/>
                <a:gd name="T32" fmla="*/ 274 w 764"/>
                <a:gd name="T33" fmla="*/ 26 h 75"/>
                <a:gd name="T34" fmla="*/ 297 w 764"/>
                <a:gd name="T35" fmla="*/ 58 h 75"/>
                <a:gd name="T36" fmla="*/ 264 w 764"/>
                <a:gd name="T37" fmla="*/ 68 h 75"/>
                <a:gd name="T38" fmla="*/ 272 w 764"/>
                <a:gd name="T39" fmla="*/ 53 h 75"/>
                <a:gd name="T40" fmla="*/ 282 w 764"/>
                <a:gd name="T41" fmla="*/ 65 h 75"/>
                <a:gd name="T42" fmla="*/ 283 w 764"/>
                <a:gd name="T43" fmla="*/ 51 h 75"/>
                <a:gd name="T44" fmla="*/ 263 w 764"/>
                <a:gd name="T45" fmla="*/ 21 h 75"/>
                <a:gd name="T46" fmla="*/ 296 w 764"/>
                <a:gd name="T47" fmla="*/ 26 h 75"/>
                <a:gd name="T48" fmla="*/ 327 w 764"/>
                <a:gd name="T49" fmla="*/ 73 h 75"/>
                <a:gd name="T50" fmla="*/ 322 w 764"/>
                <a:gd name="T51" fmla="*/ 37 h 75"/>
                <a:gd name="T52" fmla="*/ 368 w 764"/>
                <a:gd name="T53" fmla="*/ 73 h 75"/>
                <a:gd name="T54" fmla="*/ 418 w 764"/>
                <a:gd name="T55" fmla="*/ 15 h 75"/>
                <a:gd name="T56" fmla="*/ 418 w 764"/>
                <a:gd name="T57" fmla="*/ 64 h 75"/>
                <a:gd name="T58" fmla="*/ 435 w 764"/>
                <a:gd name="T59" fmla="*/ 23 h 75"/>
                <a:gd name="T60" fmla="*/ 507 w 764"/>
                <a:gd name="T61" fmla="*/ 25 h 75"/>
                <a:gd name="T62" fmla="*/ 493 w 764"/>
                <a:gd name="T63" fmla="*/ 58 h 75"/>
                <a:gd name="T64" fmla="*/ 509 w 764"/>
                <a:gd name="T65" fmla="*/ 50 h 75"/>
                <a:gd name="T66" fmla="*/ 507 w 764"/>
                <a:gd name="T67" fmla="*/ 72 h 75"/>
                <a:gd name="T68" fmla="*/ 485 w 764"/>
                <a:gd name="T69" fmla="*/ 67 h 75"/>
                <a:gd name="T70" fmla="*/ 493 w 764"/>
                <a:gd name="T71" fmla="*/ 14 h 75"/>
                <a:gd name="T72" fmla="*/ 530 w 764"/>
                <a:gd name="T73" fmla="*/ 15 h 75"/>
                <a:gd name="T74" fmla="*/ 566 w 764"/>
                <a:gd name="T75" fmla="*/ 43 h 75"/>
                <a:gd name="T76" fmla="*/ 530 w 764"/>
                <a:gd name="T77" fmla="*/ 15 h 75"/>
                <a:gd name="T78" fmla="*/ 556 w 764"/>
                <a:gd name="T79" fmla="*/ 53 h 75"/>
                <a:gd name="T80" fmla="*/ 601 w 764"/>
                <a:gd name="T81" fmla="*/ 15 h 75"/>
                <a:gd name="T82" fmla="*/ 598 w 764"/>
                <a:gd name="T83" fmla="*/ 50 h 75"/>
                <a:gd name="T84" fmla="*/ 642 w 764"/>
                <a:gd name="T85" fmla="*/ 43 h 75"/>
                <a:gd name="T86" fmla="*/ 656 w 764"/>
                <a:gd name="T87" fmla="*/ 73 h 75"/>
                <a:gd name="T88" fmla="*/ 631 w 764"/>
                <a:gd name="T89" fmla="*/ 73 h 75"/>
                <a:gd name="T90" fmla="*/ 689 w 764"/>
                <a:gd name="T91" fmla="*/ 32 h 75"/>
                <a:gd name="T92" fmla="*/ 676 w 764"/>
                <a:gd name="T93" fmla="*/ 28 h 75"/>
                <a:gd name="T94" fmla="*/ 700 w 764"/>
                <a:gd name="T95" fmla="*/ 64 h 75"/>
                <a:gd name="T96" fmla="*/ 667 w 764"/>
                <a:gd name="T97" fmla="*/ 64 h 75"/>
                <a:gd name="T98" fmla="*/ 676 w 764"/>
                <a:gd name="T99" fmla="*/ 56 h 75"/>
                <a:gd name="T100" fmla="*/ 685 w 764"/>
                <a:gd name="T101" fmla="*/ 65 h 75"/>
                <a:gd name="T102" fmla="*/ 684 w 764"/>
                <a:gd name="T103" fmla="*/ 50 h 75"/>
                <a:gd name="T104" fmla="*/ 670 w 764"/>
                <a:gd name="T105" fmla="*/ 17 h 75"/>
                <a:gd name="T106" fmla="*/ 689 w 764"/>
                <a:gd name="T107" fmla="*/ 32 h 75"/>
                <a:gd name="T108" fmla="*/ 734 w 764"/>
                <a:gd name="T109" fmla="*/ 15 h 75"/>
                <a:gd name="T110" fmla="*/ 709 w 764"/>
                <a:gd name="T111" fmla="*/ 73 h 7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64"/>
                <a:gd name="T169" fmla="*/ 0 h 75"/>
                <a:gd name="T170" fmla="*/ 764 w 764"/>
                <a:gd name="T171" fmla="*/ 75 h 7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64" h="75">
                  <a:moveTo>
                    <a:pt x="0" y="15"/>
                  </a:moveTo>
                  <a:lnTo>
                    <a:pt x="9" y="15"/>
                  </a:lnTo>
                  <a:lnTo>
                    <a:pt x="9" y="56"/>
                  </a:lnTo>
                  <a:lnTo>
                    <a:pt x="11" y="61"/>
                  </a:lnTo>
                  <a:lnTo>
                    <a:pt x="12" y="64"/>
                  </a:lnTo>
                  <a:lnTo>
                    <a:pt x="14" y="65"/>
                  </a:lnTo>
                  <a:lnTo>
                    <a:pt x="17" y="65"/>
                  </a:lnTo>
                  <a:lnTo>
                    <a:pt x="20" y="65"/>
                  </a:lnTo>
                  <a:lnTo>
                    <a:pt x="23" y="64"/>
                  </a:lnTo>
                  <a:lnTo>
                    <a:pt x="25" y="61"/>
                  </a:lnTo>
                  <a:lnTo>
                    <a:pt x="25" y="56"/>
                  </a:lnTo>
                  <a:lnTo>
                    <a:pt x="25" y="15"/>
                  </a:lnTo>
                  <a:lnTo>
                    <a:pt x="36" y="15"/>
                  </a:lnTo>
                  <a:lnTo>
                    <a:pt x="36" y="56"/>
                  </a:lnTo>
                  <a:lnTo>
                    <a:pt x="34" y="64"/>
                  </a:lnTo>
                  <a:lnTo>
                    <a:pt x="31" y="70"/>
                  </a:lnTo>
                  <a:lnTo>
                    <a:pt x="26" y="73"/>
                  </a:lnTo>
                  <a:lnTo>
                    <a:pt x="17" y="75"/>
                  </a:lnTo>
                  <a:lnTo>
                    <a:pt x="9" y="73"/>
                  </a:lnTo>
                  <a:lnTo>
                    <a:pt x="5" y="70"/>
                  </a:lnTo>
                  <a:lnTo>
                    <a:pt x="1" y="68"/>
                  </a:lnTo>
                  <a:lnTo>
                    <a:pt x="0" y="65"/>
                  </a:lnTo>
                  <a:lnTo>
                    <a:pt x="0" y="61"/>
                  </a:lnTo>
                  <a:lnTo>
                    <a:pt x="0" y="56"/>
                  </a:lnTo>
                  <a:lnTo>
                    <a:pt x="0" y="15"/>
                  </a:lnTo>
                  <a:close/>
                  <a:moveTo>
                    <a:pt x="45" y="15"/>
                  </a:moveTo>
                  <a:lnTo>
                    <a:pt x="58" y="15"/>
                  </a:lnTo>
                  <a:lnTo>
                    <a:pt x="69" y="43"/>
                  </a:lnTo>
                  <a:lnTo>
                    <a:pt x="73" y="59"/>
                  </a:lnTo>
                  <a:lnTo>
                    <a:pt x="73" y="51"/>
                  </a:lnTo>
                  <a:lnTo>
                    <a:pt x="72" y="42"/>
                  </a:lnTo>
                  <a:lnTo>
                    <a:pt x="72" y="34"/>
                  </a:lnTo>
                  <a:lnTo>
                    <a:pt x="72" y="28"/>
                  </a:lnTo>
                  <a:lnTo>
                    <a:pt x="72" y="15"/>
                  </a:lnTo>
                  <a:lnTo>
                    <a:pt x="83" y="15"/>
                  </a:lnTo>
                  <a:lnTo>
                    <a:pt x="83" y="73"/>
                  </a:lnTo>
                  <a:lnTo>
                    <a:pt x="72" y="73"/>
                  </a:lnTo>
                  <a:lnTo>
                    <a:pt x="59" y="43"/>
                  </a:lnTo>
                  <a:lnTo>
                    <a:pt x="55" y="29"/>
                  </a:lnTo>
                  <a:lnTo>
                    <a:pt x="55" y="32"/>
                  </a:lnTo>
                  <a:lnTo>
                    <a:pt x="56" y="39"/>
                  </a:lnTo>
                  <a:lnTo>
                    <a:pt x="56" y="51"/>
                  </a:lnTo>
                  <a:lnTo>
                    <a:pt x="56" y="58"/>
                  </a:lnTo>
                  <a:lnTo>
                    <a:pt x="56" y="73"/>
                  </a:lnTo>
                  <a:lnTo>
                    <a:pt x="45" y="73"/>
                  </a:lnTo>
                  <a:lnTo>
                    <a:pt x="45" y="15"/>
                  </a:lnTo>
                  <a:close/>
                  <a:moveTo>
                    <a:pt x="92" y="15"/>
                  </a:moveTo>
                  <a:lnTo>
                    <a:pt x="103" y="15"/>
                  </a:lnTo>
                  <a:lnTo>
                    <a:pt x="103" y="73"/>
                  </a:lnTo>
                  <a:lnTo>
                    <a:pt x="92" y="73"/>
                  </a:lnTo>
                  <a:lnTo>
                    <a:pt x="92" y="15"/>
                  </a:lnTo>
                  <a:close/>
                  <a:moveTo>
                    <a:pt x="111" y="15"/>
                  </a:moveTo>
                  <a:lnTo>
                    <a:pt x="122" y="15"/>
                  </a:lnTo>
                  <a:lnTo>
                    <a:pt x="128" y="54"/>
                  </a:lnTo>
                  <a:lnTo>
                    <a:pt x="128" y="65"/>
                  </a:lnTo>
                  <a:lnTo>
                    <a:pt x="130" y="54"/>
                  </a:lnTo>
                  <a:lnTo>
                    <a:pt x="136" y="15"/>
                  </a:lnTo>
                  <a:lnTo>
                    <a:pt x="145" y="15"/>
                  </a:lnTo>
                  <a:lnTo>
                    <a:pt x="152" y="54"/>
                  </a:lnTo>
                  <a:lnTo>
                    <a:pt x="153" y="65"/>
                  </a:lnTo>
                  <a:lnTo>
                    <a:pt x="155" y="54"/>
                  </a:lnTo>
                  <a:lnTo>
                    <a:pt x="159" y="15"/>
                  </a:lnTo>
                  <a:lnTo>
                    <a:pt x="170" y="15"/>
                  </a:lnTo>
                  <a:lnTo>
                    <a:pt x="161" y="73"/>
                  </a:lnTo>
                  <a:lnTo>
                    <a:pt x="147" y="73"/>
                  </a:lnTo>
                  <a:lnTo>
                    <a:pt x="142" y="45"/>
                  </a:lnTo>
                  <a:lnTo>
                    <a:pt x="141" y="31"/>
                  </a:lnTo>
                  <a:lnTo>
                    <a:pt x="139" y="45"/>
                  </a:lnTo>
                  <a:lnTo>
                    <a:pt x="134" y="73"/>
                  </a:lnTo>
                  <a:lnTo>
                    <a:pt x="122" y="73"/>
                  </a:lnTo>
                  <a:lnTo>
                    <a:pt x="111" y="15"/>
                  </a:lnTo>
                  <a:close/>
                  <a:moveTo>
                    <a:pt x="178" y="15"/>
                  </a:moveTo>
                  <a:lnTo>
                    <a:pt x="208" y="15"/>
                  </a:lnTo>
                  <a:lnTo>
                    <a:pt x="208" y="23"/>
                  </a:lnTo>
                  <a:lnTo>
                    <a:pt x="188" y="23"/>
                  </a:lnTo>
                  <a:lnTo>
                    <a:pt x="188" y="37"/>
                  </a:lnTo>
                  <a:lnTo>
                    <a:pt x="206" y="37"/>
                  </a:lnTo>
                  <a:lnTo>
                    <a:pt x="206" y="47"/>
                  </a:lnTo>
                  <a:lnTo>
                    <a:pt x="188" y="47"/>
                  </a:lnTo>
                  <a:lnTo>
                    <a:pt x="188" y="64"/>
                  </a:lnTo>
                  <a:lnTo>
                    <a:pt x="208" y="64"/>
                  </a:lnTo>
                  <a:lnTo>
                    <a:pt x="208" y="73"/>
                  </a:lnTo>
                  <a:lnTo>
                    <a:pt x="178" y="73"/>
                  </a:lnTo>
                  <a:lnTo>
                    <a:pt x="178" y="15"/>
                  </a:lnTo>
                  <a:close/>
                  <a:moveTo>
                    <a:pt x="216" y="15"/>
                  </a:moveTo>
                  <a:lnTo>
                    <a:pt x="238" y="15"/>
                  </a:lnTo>
                  <a:lnTo>
                    <a:pt x="244" y="15"/>
                  </a:lnTo>
                  <a:lnTo>
                    <a:pt x="249" y="18"/>
                  </a:lnTo>
                  <a:lnTo>
                    <a:pt x="252" y="23"/>
                  </a:lnTo>
                  <a:lnTo>
                    <a:pt x="253" y="28"/>
                  </a:lnTo>
                  <a:lnTo>
                    <a:pt x="252" y="34"/>
                  </a:lnTo>
                  <a:lnTo>
                    <a:pt x="250" y="39"/>
                  </a:lnTo>
                  <a:lnTo>
                    <a:pt x="247" y="42"/>
                  </a:lnTo>
                  <a:lnTo>
                    <a:pt x="244" y="43"/>
                  </a:lnTo>
                  <a:lnTo>
                    <a:pt x="249" y="43"/>
                  </a:lnTo>
                  <a:lnTo>
                    <a:pt x="252" y="47"/>
                  </a:lnTo>
                  <a:lnTo>
                    <a:pt x="252" y="50"/>
                  </a:lnTo>
                  <a:lnTo>
                    <a:pt x="252" y="54"/>
                  </a:lnTo>
                  <a:lnTo>
                    <a:pt x="252" y="56"/>
                  </a:lnTo>
                  <a:lnTo>
                    <a:pt x="252" y="62"/>
                  </a:lnTo>
                  <a:lnTo>
                    <a:pt x="253" y="67"/>
                  </a:lnTo>
                  <a:lnTo>
                    <a:pt x="253" y="70"/>
                  </a:lnTo>
                  <a:lnTo>
                    <a:pt x="255" y="72"/>
                  </a:lnTo>
                  <a:lnTo>
                    <a:pt x="255" y="73"/>
                  </a:lnTo>
                  <a:lnTo>
                    <a:pt x="242" y="73"/>
                  </a:lnTo>
                  <a:lnTo>
                    <a:pt x="242" y="67"/>
                  </a:lnTo>
                  <a:lnTo>
                    <a:pt x="241" y="61"/>
                  </a:lnTo>
                  <a:lnTo>
                    <a:pt x="241" y="56"/>
                  </a:lnTo>
                  <a:lnTo>
                    <a:pt x="241" y="53"/>
                  </a:lnTo>
                  <a:lnTo>
                    <a:pt x="241" y="50"/>
                  </a:lnTo>
                  <a:lnTo>
                    <a:pt x="238" y="48"/>
                  </a:lnTo>
                  <a:lnTo>
                    <a:pt x="233" y="48"/>
                  </a:lnTo>
                  <a:lnTo>
                    <a:pt x="227" y="48"/>
                  </a:lnTo>
                  <a:lnTo>
                    <a:pt x="227" y="73"/>
                  </a:lnTo>
                  <a:lnTo>
                    <a:pt x="216" y="73"/>
                  </a:lnTo>
                  <a:lnTo>
                    <a:pt x="216" y="15"/>
                  </a:lnTo>
                  <a:close/>
                  <a:moveTo>
                    <a:pt x="235" y="23"/>
                  </a:moveTo>
                  <a:lnTo>
                    <a:pt x="227" y="23"/>
                  </a:lnTo>
                  <a:lnTo>
                    <a:pt x="227" y="39"/>
                  </a:lnTo>
                  <a:lnTo>
                    <a:pt x="235" y="39"/>
                  </a:lnTo>
                  <a:lnTo>
                    <a:pt x="238" y="39"/>
                  </a:lnTo>
                  <a:lnTo>
                    <a:pt x="239" y="37"/>
                  </a:lnTo>
                  <a:lnTo>
                    <a:pt x="241" y="34"/>
                  </a:lnTo>
                  <a:lnTo>
                    <a:pt x="241" y="31"/>
                  </a:lnTo>
                  <a:lnTo>
                    <a:pt x="241" y="28"/>
                  </a:lnTo>
                  <a:lnTo>
                    <a:pt x="239" y="25"/>
                  </a:lnTo>
                  <a:lnTo>
                    <a:pt x="238" y="23"/>
                  </a:lnTo>
                  <a:lnTo>
                    <a:pt x="235" y="23"/>
                  </a:lnTo>
                  <a:close/>
                  <a:moveTo>
                    <a:pt x="285" y="32"/>
                  </a:moveTo>
                  <a:lnTo>
                    <a:pt x="285" y="28"/>
                  </a:lnTo>
                  <a:lnTo>
                    <a:pt x="283" y="25"/>
                  </a:lnTo>
                  <a:lnTo>
                    <a:pt x="282" y="23"/>
                  </a:lnTo>
                  <a:lnTo>
                    <a:pt x="278" y="21"/>
                  </a:lnTo>
                  <a:lnTo>
                    <a:pt x="277" y="23"/>
                  </a:lnTo>
                  <a:lnTo>
                    <a:pt x="275" y="23"/>
                  </a:lnTo>
                  <a:lnTo>
                    <a:pt x="274" y="26"/>
                  </a:lnTo>
                  <a:lnTo>
                    <a:pt x="272" y="28"/>
                  </a:lnTo>
                  <a:lnTo>
                    <a:pt x="274" y="31"/>
                  </a:lnTo>
                  <a:lnTo>
                    <a:pt x="277" y="34"/>
                  </a:lnTo>
                  <a:lnTo>
                    <a:pt x="283" y="39"/>
                  </a:lnTo>
                  <a:lnTo>
                    <a:pt x="289" y="43"/>
                  </a:lnTo>
                  <a:lnTo>
                    <a:pt x="294" y="48"/>
                  </a:lnTo>
                  <a:lnTo>
                    <a:pt x="297" y="54"/>
                  </a:lnTo>
                  <a:lnTo>
                    <a:pt x="297" y="58"/>
                  </a:lnTo>
                  <a:lnTo>
                    <a:pt x="296" y="64"/>
                  </a:lnTo>
                  <a:lnTo>
                    <a:pt x="293" y="70"/>
                  </a:lnTo>
                  <a:lnTo>
                    <a:pt x="288" y="73"/>
                  </a:lnTo>
                  <a:lnTo>
                    <a:pt x="282" y="73"/>
                  </a:lnTo>
                  <a:lnTo>
                    <a:pt x="280" y="73"/>
                  </a:lnTo>
                  <a:lnTo>
                    <a:pt x="272" y="73"/>
                  </a:lnTo>
                  <a:lnTo>
                    <a:pt x="268" y="70"/>
                  </a:lnTo>
                  <a:lnTo>
                    <a:pt x="264" y="68"/>
                  </a:lnTo>
                  <a:lnTo>
                    <a:pt x="263" y="64"/>
                  </a:lnTo>
                  <a:lnTo>
                    <a:pt x="261" y="61"/>
                  </a:lnTo>
                  <a:lnTo>
                    <a:pt x="261" y="56"/>
                  </a:lnTo>
                  <a:lnTo>
                    <a:pt x="261" y="54"/>
                  </a:lnTo>
                  <a:lnTo>
                    <a:pt x="261" y="53"/>
                  </a:lnTo>
                  <a:lnTo>
                    <a:pt x="272" y="53"/>
                  </a:lnTo>
                  <a:lnTo>
                    <a:pt x="272" y="56"/>
                  </a:lnTo>
                  <a:lnTo>
                    <a:pt x="272" y="59"/>
                  </a:lnTo>
                  <a:lnTo>
                    <a:pt x="274" y="62"/>
                  </a:lnTo>
                  <a:lnTo>
                    <a:pt x="277" y="65"/>
                  </a:lnTo>
                  <a:lnTo>
                    <a:pt x="280" y="65"/>
                  </a:lnTo>
                  <a:lnTo>
                    <a:pt x="282" y="65"/>
                  </a:lnTo>
                  <a:lnTo>
                    <a:pt x="283" y="65"/>
                  </a:lnTo>
                  <a:lnTo>
                    <a:pt x="283" y="64"/>
                  </a:lnTo>
                  <a:lnTo>
                    <a:pt x="285" y="62"/>
                  </a:lnTo>
                  <a:lnTo>
                    <a:pt x="286" y="61"/>
                  </a:lnTo>
                  <a:lnTo>
                    <a:pt x="286" y="59"/>
                  </a:lnTo>
                  <a:lnTo>
                    <a:pt x="286" y="56"/>
                  </a:lnTo>
                  <a:lnTo>
                    <a:pt x="285" y="54"/>
                  </a:lnTo>
                  <a:lnTo>
                    <a:pt x="283" y="51"/>
                  </a:lnTo>
                  <a:lnTo>
                    <a:pt x="280" y="50"/>
                  </a:lnTo>
                  <a:lnTo>
                    <a:pt x="272" y="43"/>
                  </a:lnTo>
                  <a:lnTo>
                    <a:pt x="268" y="42"/>
                  </a:lnTo>
                  <a:lnTo>
                    <a:pt x="266" y="39"/>
                  </a:lnTo>
                  <a:lnTo>
                    <a:pt x="263" y="36"/>
                  </a:lnTo>
                  <a:lnTo>
                    <a:pt x="263" y="31"/>
                  </a:lnTo>
                  <a:lnTo>
                    <a:pt x="261" y="28"/>
                  </a:lnTo>
                  <a:lnTo>
                    <a:pt x="263" y="21"/>
                  </a:lnTo>
                  <a:lnTo>
                    <a:pt x="266" y="17"/>
                  </a:lnTo>
                  <a:lnTo>
                    <a:pt x="271" y="15"/>
                  </a:lnTo>
                  <a:lnTo>
                    <a:pt x="277" y="14"/>
                  </a:lnTo>
                  <a:lnTo>
                    <a:pt x="285" y="15"/>
                  </a:lnTo>
                  <a:lnTo>
                    <a:pt x="291" y="17"/>
                  </a:lnTo>
                  <a:lnTo>
                    <a:pt x="293" y="20"/>
                  </a:lnTo>
                  <a:lnTo>
                    <a:pt x="294" y="23"/>
                  </a:lnTo>
                  <a:lnTo>
                    <a:pt x="296" y="26"/>
                  </a:lnTo>
                  <a:lnTo>
                    <a:pt x="296" y="31"/>
                  </a:lnTo>
                  <a:lnTo>
                    <a:pt x="296" y="32"/>
                  </a:lnTo>
                  <a:lnTo>
                    <a:pt x="285" y="32"/>
                  </a:lnTo>
                  <a:close/>
                  <a:moveTo>
                    <a:pt x="324" y="31"/>
                  </a:moveTo>
                  <a:lnTo>
                    <a:pt x="332" y="15"/>
                  </a:lnTo>
                  <a:lnTo>
                    <a:pt x="343" y="15"/>
                  </a:lnTo>
                  <a:lnTo>
                    <a:pt x="327" y="48"/>
                  </a:lnTo>
                  <a:lnTo>
                    <a:pt x="327" y="73"/>
                  </a:lnTo>
                  <a:lnTo>
                    <a:pt x="316" y="73"/>
                  </a:lnTo>
                  <a:lnTo>
                    <a:pt x="316" y="48"/>
                  </a:lnTo>
                  <a:lnTo>
                    <a:pt x="302" y="15"/>
                  </a:lnTo>
                  <a:lnTo>
                    <a:pt x="313" y="15"/>
                  </a:lnTo>
                  <a:lnTo>
                    <a:pt x="321" y="31"/>
                  </a:lnTo>
                  <a:lnTo>
                    <a:pt x="321" y="34"/>
                  </a:lnTo>
                  <a:lnTo>
                    <a:pt x="321" y="36"/>
                  </a:lnTo>
                  <a:lnTo>
                    <a:pt x="322" y="37"/>
                  </a:lnTo>
                  <a:lnTo>
                    <a:pt x="322" y="39"/>
                  </a:lnTo>
                  <a:lnTo>
                    <a:pt x="322" y="37"/>
                  </a:lnTo>
                  <a:lnTo>
                    <a:pt x="324" y="36"/>
                  </a:lnTo>
                  <a:lnTo>
                    <a:pt x="324" y="34"/>
                  </a:lnTo>
                  <a:lnTo>
                    <a:pt x="324" y="31"/>
                  </a:lnTo>
                  <a:close/>
                  <a:moveTo>
                    <a:pt x="380" y="23"/>
                  </a:moveTo>
                  <a:lnTo>
                    <a:pt x="368" y="23"/>
                  </a:lnTo>
                  <a:lnTo>
                    <a:pt x="368" y="73"/>
                  </a:lnTo>
                  <a:lnTo>
                    <a:pt x="358" y="73"/>
                  </a:lnTo>
                  <a:lnTo>
                    <a:pt x="358" y="23"/>
                  </a:lnTo>
                  <a:lnTo>
                    <a:pt x="344" y="23"/>
                  </a:lnTo>
                  <a:lnTo>
                    <a:pt x="344" y="15"/>
                  </a:lnTo>
                  <a:lnTo>
                    <a:pt x="380" y="15"/>
                  </a:lnTo>
                  <a:lnTo>
                    <a:pt x="380" y="23"/>
                  </a:lnTo>
                  <a:close/>
                  <a:moveTo>
                    <a:pt x="386" y="15"/>
                  </a:moveTo>
                  <a:lnTo>
                    <a:pt x="418" y="15"/>
                  </a:lnTo>
                  <a:lnTo>
                    <a:pt x="418" y="23"/>
                  </a:lnTo>
                  <a:lnTo>
                    <a:pt x="397" y="23"/>
                  </a:lnTo>
                  <a:lnTo>
                    <a:pt x="397" y="37"/>
                  </a:lnTo>
                  <a:lnTo>
                    <a:pt x="416" y="37"/>
                  </a:lnTo>
                  <a:lnTo>
                    <a:pt x="416" y="47"/>
                  </a:lnTo>
                  <a:lnTo>
                    <a:pt x="397" y="47"/>
                  </a:lnTo>
                  <a:lnTo>
                    <a:pt x="397" y="64"/>
                  </a:lnTo>
                  <a:lnTo>
                    <a:pt x="418" y="64"/>
                  </a:lnTo>
                  <a:lnTo>
                    <a:pt x="418" y="73"/>
                  </a:lnTo>
                  <a:lnTo>
                    <a:pt x="386" y="73"/>
                  </a:lnTo>
                  <a:lnTo>
                    <a:pt x="386" y="15"/>
                  </a:lnTo>
                  <a:close/>
                  <a:moveTo>
                    <a:pt x="457" y="23"/>
                  </a:moveTo>
                  <a:lnTo>
                    <a:pt x="444" y="23"/>
                  </a:lnTo>
                  <a:lnTo>
                    <a:pt x="444" y="73"/>
                  </a:lnTo>
                  <a:lnTo>
                    <a:pt x="435" y="73"/>
                  </a:lnTo>
                  <a:lnTo>
                    <a:pt x="435" y="23"/>
                  </a:lnTo>
                  <a:lnTo>
                    <a:pt x="422" y="23"/>
                  </a:lnTo>
                  <a:lnTo>
                    <a:pt x="422" y="15"/>
                  </a:lnTo>
                  <a:lnTo>
                    <a:pt x="457" y="15"/>
                  </a:lnTo>
                  <a:lnTo>
                    <a:pt x="457" y="23"/>
                  </a:lnTo>
                  <a:close/>
                  <a:moveTo>
                    <a:pt x="520" y="32"/>
                  </a:moveTo>
                  <a:lnTo>
                    <a:pt x="509" y="32"/>
                  </a:lnTo>
                  <a:lnTo>
                    <a:pt x="509" y="28"/>
                  </a:lnTo>
                  <a:lnTo>
                    <a:pt x="507" y="25"/>
                  </a:lnTo>
                  <a:lnTo>
                    <a:pt x="505" y="23"/>
                  </a:lnTo>
                  <a:lnTo>
                    <a:pt x="501" y="21"/>
                  </a:lnTo>
                  <a:lnTo>
                    <a:pt x="498" y="23"/>
                  </a:lnTo>
                  <a:lnTo>
                    <a:pt x="494" y="26"/>
                  </a:lnTo>
                  <a:lnTo>
                    <a:pt x="493" y="29"/>
                  </a:lnTo>
                  <a:lnTo>
                    <a:pt x="493" y="36"/>
                  </a:lnTo>
                  <a:lnTo>
                    <a:pt x="493" y="51"/>
                  </a:lnTo>
                  <a:lnTo>
                    <a:pt x="493" y="58"/>
                  </a:lnTo>
                  <a:lnTo>
                    <a:pt x="494" y="61"/>
                  </a:lnTo>
                  <a:lnTo>
                    <a:pt x="498" y="64"/>
                  </a:lnTo>
                  <a:lnTo>
                    <a:pt x="501" y="65"/>
                  </a:lnTo>
                  <a:lnTo>
                    <a:pt x="504" y="64"/>
                  </a:lnTo>
                  <a:lnTo>
                    <a:pt x="507" y="62"/>
                  </a:lnTo>
                  <a:lnTo>
                    <a:pt x="509" y="58"/>
                  </a:lnTo>
                  <a:lnTo>
                    <a:pt x="509" y="51"/>
                  </a:lnTo>
                  <a:lnTo>
                    <a:pt x="509" y="50"/>
                  </a:lnTo>
                  <a:lnTo>
                    <a:pt x="502" y="50"/>
                  </a:lnTo>
                  <a:lnTo>
                    <a:pt x="502" y="42"/>
                  </a:lnTo>
                  <a:lnTo>
                    <a:pt x="520" y="42"/>
                  </a:lnTo>
                  <a:lnTo>
                    <a:pt x="520" y="73"/>
                  </a:lnTo>
                  <a:lnTo>
                    <a:pt x="512" y="73"/>
                  </a:lnTo>
                  <a:lnTo>
                    <a:pt x="512" y="65"/>
                  </a:lnTo>
                  <a:lnTo>
                    <a:pt x="510" y="68"/>
                  </a:lnTo>
                  <a:lnTo>
                    <a:pt x="507" y="72"/>
                  </a:lnTo>
                  <a:lnTo>
                    <a:pt x="504" y="73"/>
                  </a:lnTo>
                  <a:lnTo>
                    <a:pt x="499" y="75"/>
                  </a:lnTo>
                  <a:lnTo>
                    <a:pt x="499" y="73"/>
                  </a:lnTo>
                  <a:lnTo>
                    <a:pt x="498" y="73"/>
                  </a:lnTo>
                  <a:lnTo>
                    <a:pt x="496" y="73"/>
                  </a:lnTo>
                  <a:lnTo>
                    <a:pt x="490" y="72"/>
                  </a:lnTo>
                  <a:lnTo>
                    <a:pt x="485" y="67"/>
                  </a:lnTo>
                  <a:lnTo>
                    <a:pt x="484" y="59"/>
                  </a:lnTo>
                  <a:lnTo>
                    <a:pt x="482" y="48"/>
                  </a:lnTo>
                  <a:lnTo>
                    <a:pt x="482" y="42"/>
                  </a:lnTo>
                  <a:lnTo>
                    <a:pt x="482" y="34"/>
                  </a:lnTo>
                  <a:lnTo>
                    <a:pt x="484" y="28"/>
                  </a:lnTo>
                  <a:lnTo>
                    <a:pt x="485" y="21"/>
                  </a:lnTo>
                  <a:lnTo>
                    <a:pt x="488" y="17"/>
                  </a:lnTo>
                  <a:lnTo>
                    <a:pt x="493" y="14"/>
                  </a:lnTo>
                  <a:lnTo>
                    <a:pt x="501" y="14"/>
                  </a:lnTo>
                  <a:lnTo>
                    <a:pt x="505" y="14"/>
                  </a:lnTo>
                  <a:lnTo>
                    <a:pt x="510" y="15"/>
                  </a:lnTo>
                  <a:lnTo>
                    <a:pt x="515" y="17"/>
                  </a:lnTo>
                  <a:lnTo>
                    <a:pt x="516" y="20"/>
                  </a:lnTo>
                  <a:lnTo>
                    <a:pt x="518" y="26"/>
                  </a:lnTo>
                  <a:lnTo>
                    <a:pt x="520" y="32"/>
                  </a:lnTo>
                  <a:close/>
                  <a:moveTo>
                    <a:pt x="530" y="15"/>
                  </a:moveTo>
                  <a:lnTo>
                    <a:pt x="551" y="15"/>
                  </a:lnTo>
                  <a:lnTo>
                    <a:pt x="556" y="15"/>
                  </a:lnTo>
                  <a:lnTo>
                    <a:pt x="559" y="17"/>
                  </a:lnTo>
                  <a:lnTo>
                    <a:pt x="562" y="18"/>
                  </a:lnTo>
                  <a:lnTo>
                    <a:pt x="563" y="20"/>
                  </a:lnTo>
                  <a:lnTo>
                    <a:pt x="566" y="28"/>
                  </a:lnTo>
                  <a:lnTo>
                    <a:pt x="566" y="40"/>
                  </a:lnTo>
                  <a:lnTo>
                    <a:pt x="566" y="43"/>
                  </a:lnTo>
                  <a:lnTo>
                    <a:pt x="566" y="51"/>
                  </a:lnTo>
                  <a:lnTo>
                    <a:pt x="566" y="58"/>
                  </a:lnTo>
                  <a:lnTo>
                    <a:pt x="565" y="64"/>
                  </a:lnTo>
                  <a:lnTo>
                    <a:pt x="562" y="68"/>
                  </a:lnTo>
                  <a:lnTo>
                    <a:pt x="557" y="72"/>
                  </a:lnTo>
                  <a:lnTo>
                    <a:pt x="551" y="73"/>
                  </a:lnTo>
                  <a:lnTo>
                    <a:pt x="530" y="73"/>
                  </a:lnTo>
                  <a:lnTo>
                    <a:pt x="530" y="15"/>
                  </a:lnTo>
                  <a:close/>
                  <a:moveTo>
                    <a:pt x="541" y="23"/>
                  </a:moveTo>
                  <a:lnTo>
                    <a:pt x="541" y="64"/>
                  </a:lnTo>
                  <a:lnTo>
                    <a:pt x="546" y="64"/>
                  </a:lnTo>
                  <a:lnTo>
                    <a:pt x="549" y="64"/>
                  </a:lnTo>
                  <a:lnTo>
                    <a:pt x="552" y="62"/>
                  </a:lnTo>
                  <a:lnTo>
                    <a:pt x="554" y="61"/>
                  </a:lnTo>
                  <a:lnTo>
                    <a:pt x="554" y="59"/>
                  </a:lnTo>
                  <a:lnTo>
                    <a:pt x="556" y="53"/>
                  </a:lnTo>
                  <a:lnTo>
                    <a:pt x="556" y="43"/>
                  </a:lnTo>
                  <a:lnTo>
                    <a:pt x="556" y="34"/>
                  </a:lnTo>
                  <a:lnTo>
                    <a:pt x="554" y="28"/>
                  </a:lnTo>
                  <a:lnTo>
                    <a:pt x="552" y="25"/>
                  </a:lnTo>
                  <a:lnTo>
                    <a:pt x="549" y="23"/>
                  </a:lnTo>
                  <a:lnTo>
                    <a:pt x="541" y="23"/>
                  </a:lnTo>
                  <a:close/>
                  <a:moveTo>
                    <a:pt x="587" y="15"/>
                  </a:moveTo>
                  <a:lnTo>
                    <a:pt x="601" y="15"/>
                  </a:lnTo>
                  <a:lnTo>
                    <a:pt x="613" y="73"/>
                  </a:lnTo>
                  <a:lnTo>
                    <a:pt x="603" y="73"/>
                  </a:lnTo>
                  <a:lnTo>
                    <a:pt x="599" y="58"/>
                  </a:lnTo>
                  <a:lnTo>
                    <a:pt x="587" y="58"/>
                  </a:lnTo>
                  <a:lnTo>
                    <a:pt x="584" y="73"/>
                  </a:lnTo>
                  <a:lnTo>
                    <a:pt x="573" y="73"/>
                  </a:lnTo>
                  <a:lnTo>
                    <a:pt x="587" y="15"/>
                  </a:lnTo>
                  <a:close/>
                  <a:moveTo>
                    <a:pt x="598" y="50"/>
                  </a:moveTo>
                  <a:lnTo>
                    <a:pt x="595" y="29"/>
                  </a:lnTo>
                  <a:lnTo>
                    <a:pt x="593" y="21"/>
                  </a:lnTo>
                  <a:lnTo>
                    <a:pt x="593" y="29"/>
                  </a:lnTo>
                  <a:lnTo>
                    <a:pt x="588" y="50"/>
                  </a:lnTo>
                  <a:lnTo>
                    <a:pt x="598" y="50"/>
                  </a:lnTo>
                  <a:close/>
                  <a:moveTo>
                    <a:pt x="620" y="15"/>
                  </a:moveTo>
                  <a:lnTo>
                    <a:pt x="631" y="15"/>
                  </a:lnTo>
                  <a:lnTo>
                    <a:pt x="642" y="43"/>
                  </a:lnTo>
                  <a:lnTo>
                    <a:pt x="648" y="59"/>
                  </a:lnTo>
                  <a:lnTo>
                    <a:pt x="646" y="51"/>
                  </a:lnTo>
                  <a:lnTo>
                    <a:pt x="646" y="42"/>
                  </a:lnTo>
                  <a:lnTo>
                    <a:pt x="646" y="34"/>
                  </a:lnTo>
                  <a:lnTo>
                    <a:pt x="645" y="28"/>
                  </a:lnTo>
                  <a:lnTo>
                    <a:pt x="645" y="15"/>
                  </a:lnTo>
                  <a:lnTo>
                    <a:pt x="656" y="15"/>
                  </a:lnTo>
                  <a:lnTo>
                    <a:pt x="656" y="73"/>
                  </a:lnTo>
                  <a:lnTo>
                    <a:pt x="645" y="73"/>
                  </a:lnTo>
                  <a:lnTo>
                    <a:pt x="634" y="43"/>
                  </a:lnTo>
                  <a:lnTo>
                    <a:pt x="629" y="29"/>
                  </a:lnTo>
                  <a:lnTo>
                    <a:pt x="629" y="32"/>
                  </a:lnTo>
                  <a:lnTo>
                    <a:pt x="629" y="39"/>
                  </a:lnTo>
                  <a:lnTo>
                    <a:pt x="631" y="51"/>
                  </a:lnTo>
                  <a:lnTo>
                    <a:pt x="631" y="58"/>
                  </a:lnTo>
                  <a:lnTo>
                    <a:pt x="631" y="73"/>
                  </a:lnTo>
                  <a:lnTo>
                    <a:pt x="620" y="73"/>
                  </a:lnTo>
                  <a:lnTo>
                    <a:pt x="620" y="15"/>
                  </a:lnTo>
                  <a:close/>
                  <a:moveTo>
                    <a:pt x="642" y="0"/>
                  </a:moveTo>
                  <a:lnTo>
                    <a:pt x="653" y="0"/>
                  </a:lnTo>
                  <a:lnTo>
                    <a:pt x="642" y="11"/>
                  </a:lnTo>
                  <a:lnTo>
                    <a:pt x="634" y="11"/>
                  </a:lnTo>
                  <a:lnTo>
                    <a:pt x="642" y="0"/>
                  </a:lnTo>
                  <a:close/>
                  <a:moveTo>
                    <a:pt x="689" y="32"/>
                  </a:moveTo>
                  <a:lnTo>
                    <a:pt x="689" y="28"/>
                  </a:lnTo>
                  <a:lnTo>
                    <a:pt x="687" y="25"/>
                  </a:lnTo>
                  <a:lnTo>
                    <a:pt x="685" y="23"/>
                  </a:lnTo>
                  <a:lnTo>
                    <a:pt x="682" y="21"/>
                  </a:lnTo>
                  <a:lnTo>
                    <a:pt x="681" y="23"/>
                  </a:lnTo>
                  <a:lnTo>
                    <a:pt x="678" y="23"/>
                  </a:lnTo>
                  <a:lnTo>
                    <a:pt x="676" y="26"/>
                  </a:lnTo>
                  <a:lnTo>
                    <a:pt x="676" y="28"/>
                  </a:lnTo>
                  <a:lnTo>
                    <a:pt x="678" y="31"/>
                  </a:lnTo>
                  <a:lnTo>
                    <a:pt x="681" y="34"/>
                  </a:lnTo>
                  <a:lnTo>
                    <a:pt x="687" y="39"/>
                  </a:lnTo>
                  <a:lnTo>
                    <a:pt x="693" y="43"/>
                  </a:lnTo>
                  <a:lnTo>
                    <a:pt x="698" y="48"/>
                  </a:lnTo>
                  <a:lnTo>
                    <a:pt x="700" y="54"/>
                  </a:lnTo>
                  <a:lnTo>
                    <a:pt x="700" y="58"/>
                  </a:lnTo>
                  <a:lnTo>
                    <a:pt x="700" y="64"/>
                  </a:lnTo>
                  <a:lnTo>
                    <a:pt x="695" y="70"/>
                  </a:lnTo>
                  <a:lnTo>
                    <a:pt x="690" y="73"/>
                  </a:lnTo>
                  <a:lnTo>
                    <a:pt x="685" y="73"/>
                  </a:lnTo>
                  <a:lnTo>
                    <a:pt x="684" y="73"/>
                  </a:lnTo>
                  <a:lnTo>
                    <a:pt x="676" y="73"/>
                  </a:lnTo>
                  <a:lnTo>
                    <a:pt x="670" y="70"/>
                  </a:lnTo>
                  <a:lnTo>
                    <a:pt x="668" y="68"/>
                  </a:lnTo>
                  <a:lnTo>
                    <a:pt x="667" y="64"/>
                  </a:lnTo>
                  <a:lnTo>
                    <a:pt x="665" y="61"/>
                  </a:lnTo>
                  <a:lnTo>
                    <a:pt x="665" y="56"/>
                  </a:lnTo>
                  <a:lnTo>
                    <a:pt x="665" y="54"/>
                  </a:lnTo>
                  <a:lnTo>
                    <a:pt x="665" y="53"/>
                  </a:lnTo>
                  <a:lnTo>
                    <a:pt x="676" y="53"/>
                  </a:lnTo>
                  <a:lnTo>
                    <a:pt x="676" y="56"/>
                  </a:lnTo>
                  <a:lnTo>
                    <a:pt x="676" y="59"/>
                  </a:lnTo>
                  <a:lnTo>
                    <a:pt x="678" y="62"/>
                  </a:lnTo>
                  <a:lnTo>
                    <a:pt x="681" y="65"/>
                  </a:lnTo>
                  <a:lnTo>
                    <a:pt x="682" y="65"/>
                  </a:lnTo>
                  <a:lnTo>
                    <a:pt x="684" y="65"/>
                  </a:lnTo>
                  <a:lnTo>
                    <a:pt x="685" y="65"/>
                  </a:lnTo>
                  <a:lnTo>
                    <a:pt x="687" y="64"/>
                  </a:lnTo>
                  <a:lnTo>
                    <a:pt x="689" y="62"/>
                  </a:lnTo>
                  <a:lnTo>
                    <a:pt x="689" y="61"/>
                  </a:lnTo>
                  <a:lnTo>
                    <a:pt x="689" y="59"/>
                  </a:lnTo>
                  <a:lnTo>
                    <a:pt x="689" y="56"/>
                  </a:lnTo>
                  <a:lnTo>
                    <a:pt x="689" y="54"/>
                  </a:lnTo>
                  <a:lnTo>
                    <a:pt x="687" y="51"/>
                  </a:lnTo>
                  <a:lnTo>
                    <a:pt x="684" y="50"/>
                  </a:lnTo>
                  <a:lnTo>
                    <a:pt x="676" y="43"/>
                  </a:lnTo>
                  <a:lnTo>
                    <a:pt x="671" y="42"/>
                  </a:lnTo>
                  <a:lnTo>
                    <a:pt x="668" y="39"/>
                  </a:lnTo>
                  <a:lnTo>
                    <a:pt x="667" y="36"/>
                  </a:lnTo>
                  <a:lnTo>
                    <a:pt x="665" y="31"/>
                  </a:lnTo>
                  <a:lnTo>
                    <a:pt x="665" y="28"/>
                  </a:lnTo>
                  <a:lnTo>
                    <a:pt x="667" y="21"/>
                  </a:lnTo>
                  <a:lnTo>
                    <a:pt x="670" y="17"/>
                  </a:lnTo>
                  <a:lnTo>
                    <a:pt x="675" y="15"/>
                  </a:lnTo>
                  <a:lnTo>
                    <a:pt x="681" y="14"/>
                  </a:lnTo>
                  <a:lnTo>
                    <a:pt x="689" y="15"/>
                  </a:lnTo>
                  <a:lnTo>
                    <a:pt x="693" y="17"/>
                  </a:lnTo>
                  <a:lnTo>
                    <a:pt x="698" y="23"/>
                  </a:lnTo>
                  <a:lnTo>
                    <a:pt x="700" y="31"/>
                  </a:lnTo>
                  <a:lnTo>
                    <a:pt x="700" y="32"/>
                  </a:lnTo>
                  <a:lnTo>
                    <a:pt x="689" y="32"/>
                  </a:lnTo>
                  <a:close/>
                  <a:moveTo>
                    <a:pt x="709" y="15"/>
                  </a:moveTo>
                  <a:lnTo>
                    <a:pt x="720" y="15"/>
                  </a:lnTo>
                  <a:lnTo>
                    <a:pt x="720" y="40"/>
                  </a:lnTo>
                  <a:lnTo>
                    <a:pt x="723" y="34"/>
                  </a:lnTo>
                  <a:lnTo>
                    <a:pt x="726" y="28"/>
                  </a:lnTo>
                  <a:lnTo>
                    <a:pt x="729" y="21"/>
                  </a:lnTo>
                  <a:lnTo>
                    <a:pt x="734" y="15"/>
                  </a:lnTo>
                  <a:lnTo>
                    <a:pt x="745" y="15"/>
                  </a:lnTo>
                  <a:lnTo>
                    <a:pt x="731" y="40"/>
                  </a:lnTo>
                  <a:lnTo>
                    <a:pt x="747" y="73"/>
                  </a:lnTo>
                  <a:lnTo>
                    <a:pt x="734" y="73"/>
                  </a:lnTo>
                  <a:lnTo>
                    <a:pt x="725" y="50"/>
                  </a:lnTo>
                  <a:lnTo>
                    <a:pt x="720" y="56"/>
                  </a:lnTo>
                  <a:lnTo>
                    <a:pt x="720" y="73"/>
                  </a:lnTo>
                  <a:lnTo>
                    <a:pt x="709" y="73"/>
                  </a:lnTo>
                  <a:lnTo>
                    <a:pt x="709" y="15"/>
                  </a:lnTo>
                  <a:close/>
                  <a:moveTo>
                    <a:pt x="753" y="15"/>
                  </a:moveTo>
                  <a:lnTo>
                    <a:pt x="764" y="15"/>
                  </a:lnTo>
                  <a:lnTo>
                    <a:pt x="764" y="73"/>
                  </a:lnTo>
                  <a:lnTo>
                    <a:pt x="753" y="73"/>
                  </a:lnTo>
                  <a:lnTo>
                    <a:pt x="753" y="15"/>
                  </a:lnTo>
                  <a:close/>
                </a:path>
              </a:pathLst>
            </a:custGeom>
            <a:solidFill>
              <a:srgbClr val="003C7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sz="2000" b="1">
                <a:solidFill>
                  <a:srgbClr val="FFFF66"/>
                </a:solidFill>
              </a:endParaRPr>
            </a:p>
          </p:txBody>
        </p:sp>
      </p:grpSp>
      <p:sp>
        <p:nvSpPr>
          <p:cNvPr id="2" name="Tytuł 1"/>
          <p:cNvSpPr>
            <a:spLocks noGrp="1"/>
          </p:cNvSpPr>
          <p:nvPr>
            <p:ph type="ctrTitle"/>
          </p:nvPr>
        </p:nvSpPr>
        <p:spPr>
          <a:xfrm>
            <a:off x="0" y="2157319"/>
            <a:ext cx="8915400" cy="1879104"/>
          </a:xfrm>
        </p:spPr>
        <p:txBody>
          <a:bodyPr>
            <a:noAutofit/>
          </a:bodyPr>
          <a:lstStyle/>
          <a:p>
            <a:r>
              <a:rPr lang="pl-PL" sz="2800" dirty="0" err="1" smtClean="0"/>
              <a:t>Thank</a:t>
            </a:r>
            <a:r>
              <a:rPr lang="pl-PL" sz="2800" dirty="0"/>
              <a:t> </a:t>
            </a:r>
            <a:r>
              <a:rPr lang="pl-PL" sz="2800" dirty="0" err="1" smtClean="0"/>
              <a:t>you</a:t>
            </a:r>
            <a:r>
              <a:rPr lang="pl-PL" sz="2800" dirty="0" smtClean="0"/>
              <a:t> for </a:t>
            </a:r>
            <a:r>
              <a:rPr lang="pl-PL" sz="2800" dirty="0" err="1" smtClean="0"/>
              <a:t>your</a:t>
            </a:r>
            <a:r>
              <a:rPr lang="pl-PL" sz="2800" dirty="0" smtClean="0"/>
              <a:t> </a:t>
            </a:r>
            <a:r>
              <a:rPr lang="pl-PL" sz="2800" dirty="0" err="1" smtClean="0"/>
              <a:t>attention</a:t>
            </a:r>
            <a:r>
              <a:rPr lang="pl-PL" sz="2800" dirty="0" smtClean="0"/>
              <a:t>!</a:t>
            </a:r>
            <a:endParaRPr lang="pl-PL" sz="2800" dirty="0"/>
          </a:p>
        </p:txBody>
      </p:sp>
      <p:sp>
        <p:nvSpPr>
          <p:cNvPr id="12" name="Symbol zastępczy numeru slajdu 11"/>
          <p:cNvSpPr>
            <a:spLocks noGrp="1"/>
          </p:cNvSpPr>
          <p:nvPr>
            <p:ph type="sldNum" sz="quarter" idx="12"/>
          </p:nvPr>
        </p:nvSpPr>
        <p:spPr/>
        <p:txBody>
          <a:bodyPr/>
          <a:lstStyle/>
          <a:p>
            <a:fld id="{4A822907-8A9D-4F6B-98F6-913902AD56B5}" type="slidenum">
              <a:rPr lang="en-US" smtClean="0"/>
              <a:t>22</a:t>
            </a:fld>
            <a:endParaRPr lang="en-US"/>
          </a:p>
        </p:txBody>
      </p:sp>
    </p:spTree>
    <p:extLst>
      <p:ext uri="{BB962C8B-B14F-4D97-AF65-F5344CB8AC3E}">
        <p14:creationId xmlns:p14="http://schemas.microsoft.com/office/powerpoint/2010/main" val="384357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Introduction</a:t>
            </a:r>
            <a:endParaRPr lang="pl-PL" dirty="0"/>
          </a:p>
        </p:txBody>
      </p:sp>
      <p:sp>
        <p:nvSpPr>
          <p:cNvPr id="3" name="Symbol zastępczy zawartości 2"/>
          <p:cNvSpPr>
            <a:spLocks noGrp="1"/>
          </p:cNvSpPr>
          <p:nvPr>
            <p:ph idx="1"/>
          </p:nvPr>
        </p:nvSpPr>
        <p:spPr>
          <a:xfrm>
            <a:off x="387927" y="2230582"/>
            <a:ext cx="8525886" cy="4338493"/>
          </a:xfrm>
        </p:spPr>
        <p:txBody>
          <a:bodyPr vert="horz" lIns="91440" tIns="45720" rIns="91440" bIns="45720" rtlCol="0">
            <a:normAutofit/>
          </a:bodyPr>
          <a:lstStyle/>
          <a:p>
            <a:r>
              <a:rPr lang="en-US" dirty="0"/>
              <a:t>The units of local governments in Poland own one of the largest stock of real estate. Their property is very differentiated. </a:t>
            </a:r>
            <a:endParaRPr lang="pl-PL" dirty="0" smtClean="0"/>
          </a:p>
          <a:p>
            <a:pPr lvl="1"/>
            <a:r>
              <a:rPr lang="pl-PL" dirty="0" smtClean="0"/>
              <a:t>E. g.: </a:t>
            </a:r>
            <a:r>
              <a:rPr lang="en-US" dirty="0" smtClean="0"/>
              <a:t>water-supply </a:t>
            </a:r>
            <a:r>
              <a:rPr lang="en-US" dirty="0"/>
              <a:t>and sewerage networks, as well as sewage treatment plants, dumping grounds, cemeteries, fields assigned for investments of public purposes, or investment fields assigned for residential and commercial building, schools, habitable apartment-houses, as well as service real estate. </a:t>
            </a:r>
            <a:endParaRPr lang="pl-PL" dirty="0" smtClean="0"/>
          </a:p>
          <a:p>
            <a:r>
              <a:rPr lang="en-US" dirty="0"/>
              <a:t>Each particular category of the differentiated property requires individual management. </a:t>
            </a:r>
            <a:endParaRPr lang="pl-PL" dirty="0" smtClean="0"/>
          </a:p>
          <a:p>
            <a:r>
              <a:rPr lang="en-US" dirty="0" smtClean="0"/>
              <a:t>It </a:t>
            </a:r>
            <a:r>
              <a:rPr lang="en-US" dirty="0"/>
              <a:t>is obliged that it corresponds with the policy and individual tasks of local governments, as well as with holistic policy of development of territorial unit. </a:t>
            </a:r>
            <a:endParaRPr lang="pl-PL" dirty="0"/>
          </a:p>
        </p:txBody>
      </p:sp>
      <p:sp>
        <p:nvSpPr>
          <p:cNvPr id="4" name="Symbol zastępczy numeru slajdu 3"/>
          <p:cNvSpPr>
            <a:spLocks noGrp="1"/>
          </p:cNvSpPr>
          <p:nvPr>
            <p:ph type="sldNum" sz="quarter" idx="12"/>
          </p:nvPr>
        </p:nvSpPr>
        <p:spPr/>
        <p:txBody>
          <a:bodyPr/>
          <a:lstStyle/>
          <a:p>
            <a:fld id="{4A822907-8A9D-4F6B-98F6-913902AD56B5}" type="slidenum">
              <a:rPr lang="en-US" smtClean="0"/>
              <a:t>3</a:t>
            </a:fld>
            <a:endParaRPr lang="en-US"/>
          </a:p>
        </p:txBody>
      </p:sp>
    </p:spTree>
    <p:extLst>
      <p:ext uri="{BB962C8B-B14F-4D97-AF65-F5344CB8AC3E}">
        <p14:creationId xmlns:p14="http://schemas.microsoft.com/office/powerpoint/2010/main" val="7795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err="1" smtClean="0"/>
              <a:t>Introduction</a:t>
            </a:r>
            <a:endParaRPr lang="pl-PL" dirty="0"/>
          </a:p>
        </p:txBody>
      </p:sp>
      <p:sp>
        <p:nvSpPr>
          <p:cNvPr id="3" name="Symbol zastępczy zawartości 2"/>
          <p:cNvSpPr>
            <a:spLocks noGrp="1"/>
          </p:cNvSpPr>
          <p:nvPr>
            <p:ph idx="1"/>
          </p:nvPr>
        </p:nvSpPr>
        <p:spPr>
          <a:xfrm>
            <a:off x="342900" y="2146300"/>
            <a:ext cx="8382000" cy="3866029"/>
          </a:xfrm>
        </p:spPr>
        <p:txBody>
          <a:bodyPr>
            <a:normAutofit lnSpcReduction="10000"/>
          </a:bodyPr>
          <a:lstStyle/>
          <a:p>
            <a:r>
              <a:rPr lang="pl-PL" dirty="0" smtClean="0"/>
              <a:t>O</a:t>
            </a:r>
            <a:r>
              <a:rPr lang="en-US" dirty="0" err="1" smtClean="0"/>
              <a:t>nly</a:t>
            </a:r>
            <a:r>
              <a:rPr lang="en-US" dirty="0" smtClean="0"/>
              <a:t> </a:t>
            </a:r>
            <a:r>
              <a:rPr lang="en-US" dirty="0"/>
              <a:t>about 25% of major European cities can provide reasonably reliable data on the size and value of their real estate portfolios. </a:t>
            </a:r>
            <a:endParaRPr lang="pl-PL" dirty="0"/>
          </a:p>
          <a:p>
            <a:r>
              <a:rPr lang="en-US" dirty="0" smtClean="0"/>
              <a:t>All </a:t>
            </a:r>
            <a:r>
              <a:rPr lang="en-US" dirty="0"/>
              <a:t>the </a:t>
            </a:r>
            <a:r>
              <a:rPr lang="en-US" dirty="0" smtClean="0"/>
              <a:t>municipalities</a:t>
            </a:r>
            <a:r>
              <a:rPr lang="pl-PL" dirty="0" smtClean="0"/>
              <a:t> in EU</a:t>
            </a:r>
            <a:r>
              <a:rPr lang="en-US" dirty="0" smtClean="0"/>
              <a:t> </a:t>
            </a:r>
            <a:r>
              <a:rPr lang="en-US" dirty="0"/>
              <a:t>provide housing for education, sport, recreation, culture, care and their civil servants. </a:t>
            </a:r>
            <a:endParaRPr lang="pl-PL" dirty="0" smtClean="0"/>
          </a:p>
          <a:p>
            <a:r>
              <a:rPr lang="en-US" dirty="0"/>
              <a:t>Essen (GER), Munster (GER), Nuremberg (GER), Rotterdam (</a:t>
            </a:r>
            <a:r>
              <a:rPr lang="en-US" dirty="0" smtClean="0"/>
              <a:t>NL)</a:t>
            </a:r>
            <a:r>
              <a:rPr lang="pl-PL" dirty="0" smtClean="0"/>
              <a:t> </a:t>
            </a:r>
            <a:r>
              <a:rPr lang="en-US" dirty="0" smtClean="0"/>
              <a:t>also </a:t>
            </a:r>
            <a:r>
              <a:rPr lang="en-US" dirty="0"/>
              <a:t>have a commercial real estate </a:t>
            </a:r>
            <a:r>
              <a:rPr lang="en-US" dirty="0" smtClean="0"/>
              <a:t>portfolio</a:t>
            </a:r>
            <a:r>
              <a:rPr lang="pl-PL" dirty="0" smtClean="0"/>
              <a:t>.</a:t>
            </a:r>
          </a:p>
          <a:p>
            <a:r>
              <a:rPr lang="en-US" dirty="0" smtClean="0"/>
              <a:t>In </a:t>
            </a:r>
            <a:r>
              <a:rPr lang="en-US" dirty="0"/>
              <a:t>the Netherlands and Belgium, the municipalities do not own any social housing. </a:t>
            </a:r>
            <a:endParaRPr lang="pl-PL" dirty="0" smtClean="0"/>
          </a:p>
          <a:p>
            <a:pPr marL="0" indent="0">
              <a:buNone/>
            </a:pPr>
            <a:r>
              <a:rPr lang="pl-PL" dirty="0" smtClean="0"/>
              <a:t>Source: Deloitte</a:t>
            </a:r>
            <a:r>
              <a:rPr lang="pl-PL" dirty="0"/>
              <a:t>, </a:t>
            </a:r>
            <a:r>
              <a:rPr lang="pl-PL" dirty="0" smtClean="0"/>
              <a:t>2011.</a:t>
            </a:r>
            <a:endParaRPr lang="pl-PL" dirty="0"/>
          </a:p>
        </p:txBody>
      </p:sp>
      <p:sp>
        <p:nvSpPr>
          <p:cNvPr id="4" name="Symbol zastępczy numeru slajdu 3"/>
          <p:cNvSpPr>
            <a:spLocks noGrp="1"/>
          </p:cNvSpPr>
          <p:nvPr>
            <p:ph type="sldNum" sz="quarter" idx="12"/>
          </p:nvPr>
        </p:nvSpPr>
        <p:spPr/>
        <p:txBody>
          <a:bodyPr/>
          <a:lstStyle/>
          <a:p>
            <a:fld id="{4A822907-8A9D-4F6B-98F6-913902AD56B5}" type="slidenum">
              <a:rPr lang="en-US" smtClean="0"/>
              <a:t>4</a:t>
            </a:fld>
            <a:endParaRPr lang="en-US"/>
          </a:p>
        </p:txBody>
      </p:sp>
    </p:spTree>
    <p:extLst>
      <p:ext uri="{BB962C8B-B14F-4D97-AF65-F5344CB8AC3E}">
        <p14:creationId xmlns:p14="http://schemas.microsoft.com/office/powerpoint/2010/main" val="1319218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628556"/>
            <a:ext cx="8913813" cy="914400"/>
          </a:xfrm>
        </p:spPr>
        <p:txBody>
          <a:bodyPr>
            <a:noAutofit/>
          </a:bodyPr>
          <a:lstStyle/>
          <a:p>
            <a:r>
              <a:rPr lang="pl-PL" sz="2400" dirty="0" err="1" smtClean="0"/>
              <a:t>Table</a:t>
            </a:r>
            <a:r>
              <a:rPr lang="pl-PL" sz="2400" dirty="0" smtClean="0"/>
              <a:t> 1. Real </a:t>
            </a:r>
            <a:r>
              <a:rPr lang="pl-PL" sz="2400" dirty="0" err="1" smtClean="0"/>
              <a:t>estate</a:t>
            </a:r>
            <a:r>
              <a:rPr lang="pl-PL" sz="2400" dirty="0" smtClean="0"/>
              <a:t> </a:t>
            </a:r>
            <a:r>
              <a:rPr lang="pl-PL" sz="2400" dirty="0" err="1" smtClean="0"/>
              <a:t>classification</a:t>
            </a:r>
            <a:r>
              <a:rPr lang="pl-PL" sz="2400" dirty="0" smtClean="0"/>
              <a:t> in </a:t>
            </a:r>
            <a:r>
              <a:rPr lang="pl-PL" sz="2400" dirty="0" err="1" smtClean="0"/>
              <a:t>selected</a:t>
            </a:r>
            <a:r>
              <a:rPr lang="pl-PL" sz="2400" dirty="0" smtClean="0"/>
              <a:t> EU </a:t>
            </a:r>
            <a:r>
              <a:rPr lang="pl-PL" sz="2400" dirty="0" err="1" smtClean="0"/>
              <a:t>countries</a:t>
            </a:r>
            <a:endParaRPr lang="pl-PL" sz="2400" dirty="0"/>
          </a:p>
        </p:txBody>
      </p:sp>
      <p:graphicFrame>
        <p:nvGraphicFramePr>
          <p:cNvPr id="4" name="Tabela 3"/>
          <p:cNvGraphicFramePr>
            <a:graphicFrameLocks noGrp="1"/>
          </p:cNvGraphicFramePr>
          <p:nvPr>
            <p:extLst>
              <p:ext uri="{D42A27DB-BD31-4B8C-83A1-F6EECF244321}">
                <p14:modId xmlns:p14="http://schemas.microsoft.com/office/powerpoint/2010/main" val="1845739789"/>
              </p:ext>
            </p:extLst>
          </p:nvPr>
        </p:nvGraphicFramePr>
        <p:xfrm>
          <a:off x="215902" y="1803403"/>
          <a:ext cx="8432799" cy="4206240"/>
        </p:xfrm>
        <a:graphic>
          <a:graphicData uri="http://schemas.openxmlformats.org/drawingml/2006/table">
            <a:tbl>
              <a:tblPr firstRow="1" firstCol="1" bandRow="1" bandCol="1"/>
              <a:tblGrid>
                <a:gridCol w="2533739"/>
                <a:gridCol w="935534"/>
                <a:gridCol w="948527"/>
                <a:gridCol w="857573"/>
                <a:gridCol w="677125"/>
                <a:gridCol w="1171494"/>
                <a:gridCol w="1308807"/>
              </a:tblGrid>
              <a:tr h="164160">
                <a:tc>
                  <a:txBody>
                    <a:bodyPr/>
                    <a:lstStyle/>
                    <a:p>
                      <a:pPr algn="ctr">
                        <a:spcAft>
                          <a:spcPts val="0"/>
                        </a:spcAft>
                      </a:pPr>
                      <a:r>
                        <a:rPr lang="pl-PL" sz="1200" b="1" dirty="0" smtClean="0">
                          <a:effectLst/>
                          <a:latin typeface="+mj-lt"/>
                          <a:ea typeface="Times New Roman"/>
                        </a:rPr>
                        <a:t>Real </a:t>
                      </a:r>
                      <a:r>
                        <a:rPr lang="pl-PL" sz="1200" b="1" baseline="0" dirty="0" smtClean="0">
                          <a:effectLst/>
                          <a:latin typeface="+mj-lt"/>
                          <a:ea typeface="Times New Roman"/>
                        </a:rPr>
                        <a:t> </a:t>
                      </a:r>
                      <a:r>
                        <a:rPr lang="pl-PL" sz="1200" b="1" baseline="0" dirty="0" err="1" smtClean="0">
                          <a:effectLst/>
                          <a:latin typeface="+mj-lt"/>
                          <a:ea typeface="Times New Roman"/>
                        </a:rPr>
                        <a:t>estate</a:t>
                      </a:r>
                      <a:r>
                        <a:rPr lang="pl-PL" sz="1200" b="1" baseline="0" dirty="0" smtClean="0">
                          <a:effectLst/>
                          <a:latin typeface="+mj-lt"/>
                          <a:ea typeface="Times New Roman"/>
                        </a:rPr>
                        <a:t> </a:t>
                      </a:r>
                      <a:r>
                        <a:rPr lang="pl-PL" sz="1200" b="1" baseline="0" dirty="0" err="1" smtClean="0">
                          <a:effectLst/>
                          <a:latin typeface="+mj-lt"/>
                          <a:ea typeface="Times New Roman"/>
                        </a:rPr>
                        <a:t>type</a:t>
                      </a:r>
                      <a:endParaRPr lang="pl-PL" sz="1800" dirty="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a:effectLst/>
                          <a:latin typeface="+mj-lt"/>
                          <a:ea typeface="Times New Roman"/>
                        </a:rPr>
                        <a:t>Denmark</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1">
                          <a:effectLst/>
                          <a:latin typeface="+mj-lt"/>
                          <a:ea typeface="Times New Roman"/>
                        </a:rPr>
                        <a:t>Germany</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1">
                          <a:effectLst/>
                          <a:latin typeface="+mj-lt"/>
                          <a:ea typeface="Times New Roman"/>
                        </a:rPr>
                        <a:t>France</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1">
                          <a:effectLst/>
                          <a:latin typeface="+mj-lt"/>
                          <a:ea typeface="Times New Roman"/>
                        </a:rPr>
                        <a:t>Italy</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1">
                          <a:effectLst/>
                          <a:latin typeface="+mj-lt"/>
                          <a:ea typeface="Times New Roman"/>
                        </a:rPr>
                        <a:t>Luxembourg</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b="1">
                          <a:effectLst/>
                          <a:latin typeface="+mj-lt"/>
                          <a:ea typeface="Times New Roman"/>
                        </a:rPr>
                        <a:t>Netherlands</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40">
                <a:tc>
                  <a:txBody>
                    <a:bodyPr/>
                    <a:lstStyle/>
                    <a:p>
                      <a:pPr>
                        <a:spcAft>
                          <a:spcPts val="0"/>
                        </a:spcAft>
                      </a:pPr>
                      <a:r>
                        <a:rPr lang="pl-PL" sz="1200">
                          <a:effectLst/>
                          <a:latin typeface="+mj-lt"/>
                          <a:ea typeface="Times New Roman"/>
                        </a:rPr>
                        <a:t>Offices/administration </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Education</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Health Care</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dirty="0" err="1">
                          <a:effectLst/>
                          <a:latin typeface="+mj-lt"/>
                          <a:ea typeface="Times New Roman"/>
                        </a:rPr>
                        <a:t>Welfare</a:t>
                      </a:r>
                      <a:r>
                        <a:rPr lang="pl-PL" sz="1200" dirty="0">
                          <a:effectLst/>
                          <a:latin typeface="+mj-lt"/>
                          <a:ea typeface="Times New Roman"/>
                        </a:rPr>
                        <a:t> </a:t>
                      </a:r>
                      <a:r>
                        <a:rPr lang="pl-PL" sz="1200" dirty="0" err="1">
                          <a:effectLst/>
                          <a:latin typeface="+mj-lt"/>
                          <a:ea typeface="Times New Roman"/>
                        </a:rPr>
                        <a:t>facilities</a:t>
                      </a:r>
                      <a:r>
                        <a:rPr lang="pl-PL" sz="1200" dirty="0">
                          <a:effectLst/>
                          <a:latin typeface="+mj-lt"/>
                          <a:ea typeface="Times New Roman"/>
                        </a:rPr>
                        <a:t> </a:t>
                      </a:r>
                      <a:endParaRPr lang="pl-PL" sz="1800" dirty="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Sport facilities </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Residential/Housing </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Warehouses</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Library</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Nursery </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Culture/leisure </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Chapels</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Social services</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Buildings for own use</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Commercial </a:t>
                      </a:r>
                      <a:r>
                        <a:rPr lang="en-US" sz="1200">
                          <a:effectLst/>
                          <a:latin typeface="+mj-lt"/>
                          <a:ea typeface="Times New Roman"/>
                        </a:rPr>
                        <a:t>building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Transportation mobility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Maintenance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Environmental projects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State Property</a:t>
                      </a:r>
                      <a:r>
                        <a:rPr lang="pl-PL" sz="1050">
                          <a:effectLst/>
                          <a:latin typeface="+mj-lt"/>
                          <a:ea typeface="Times New Roman"/>
                          <a:cs typeface="FrutigerNextPro-Light"/>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en-US" sz="1200">
                          <a:effectLst/>
                          <a:latin typeface="+mj-lt"/>
                          <a:ea typeface="Times New Roman"/>
                        </a:rPr>
                        <a:t>Street furniture and green areas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en-US" sz="1200">
                          <a:effectLst/>
                          <a:latin typeface="+mj-lt"/>
                          <a:ea typeface="Times New Roman"/>
                        </a:rPr>
                        <a:t>Economic development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a:effectLst/>
                          <a:latin typeface="+mj-lt"/>
                          <a:ea typeface="Times New Roman"/>
                        </a:rPr>
                        <a:t>Infrastructure</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160">
                <a:tc>
                  <a:txBody>
                    <a:bodyPr/>
                    <a:lstStyle/>
                    <a:p>
                      <a:pPr>
                        <a:spcAft>
                          <a:spcPts val="0"/>
                        </a:spcAft>
                      </a:pPr>
                      <a:r>
                        <a:rPr lang="pl-PL" sz="1200" dirty="0" err="1">
                          <a:effectLst/>
                          <a:latin typeface="+mj-lt"/>
                          <a:ea typeface="Times New Roman"/>
                        </a:rPr>
                        <a:t>Others</a:t>
                      </a:r>
                      <a:endParaRPr lang="pl-PL"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 </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a:effectLst/>
                          <a:latin typeface="+mj-lt"/>
                          <a:ea typeface="Times New Roman"/>
                        </a:rPr>
                        <a:t>X</a:t>
                      </a:r>
                      <a:endParaRPr lang="pl-PL"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l-PL" sz="1200" dirty="0">
                          <a:effectLst/>
                          <a:latin typeface="+mj-lt"/>
                          <a:ea typeface="Times New Roman"/>
                        </a:rPr>
                        <a:t>X</a:t>
                      </a:r>
                      <a:endParaRPr lang="pl-PL"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Prostokąt 6"/>
          <p:cNvSpPr/>
          <p:nvPr/>
        </p:nvSpPr>
        <p:spPr>
          <a:xfrm>
            <a:off x="406399" y="6161348"/>
            <a:ext cx="8318502" cy="523220"/>
          </a:xfrm>
          <a:prstGeom prst="rect">
            <a:avLst/>
          </a:prstGeom>
        </p:spPr>
        <p:txBody>
          <a:bodyPr wrap="square">
            <a:spAutoFit/>
          </a:bodyPr>
          <a:lstStyle/>
          <a:p>
            <a:r>
              <a:rPr lang="pl-PL" sz="1400" dirty="0" smtClean="0"/>
              <a:t>Source</a:t>
            </a:r>
            <a:r>
              <a:rPr lang="pl-PL" sz="1400" i="1" dirty="0" smtClean="0"/>
              <a:t>: </a:t>
            </a:r>
            <a:r>
              <a:rPr lang="en-GB" sz="1400" dirty="0">
                <a:cs typeface="Arial" pitchFamily="34" charset="0"/>
              </a:rPr>
              <a:t>authors' own </a:t>
            </a:r>
            <a:r>
              <a:rPr lang="en-GB" sz="1400" dirty="0" smtClean="0">
                <a:cs typeface="Arial" pitchFamily="34" charset="0"/>
              </a:rPr>
              <a:t>elaboration</a:t>
            </a:r>
            <a:r>
              <a:rPr lang="pl-PL" sz="1400" dirty="0" smtClean="0">
                <a:cs typeface="Arial" pitchFamily="34" charset="0"/>
              </a:rPr>
              <a:t> </a:t>
            </a:r>
            <a:r>
              <a:rPr lang="pl-PL" sz="1400" dirty="0" err="1" smtClean="0">
                <a:cs typeface="Arial" pitchFamily="34" charset="0"/>
              </a:rPr>
              <a:t>based</a:t>
            </a:r>
            <a:r>
              <a:rPr lang="pl-PL" sz="1400" dirty="0" smtClean="0">
                <a:cs typeface="Arial" pitchFamily="34" charset="0"/>
              </a:rPr>
              <a:t> on</a:t>
            </a:r>
            <a:r>
              <a:rPr lang="pl-PL" sz="1400" dirty="0"/>
              <a:t> </a:t>
            </a:r>
            <a:r>
              <a:rPr lang="pl-PL" sz="1400" dirty="0" err="1" smtClean="0"/>
              <a:t>Municipal</a:t>
            </a:r>
            <a:r>
              <a:rPr lang="pl-PL" sz="1400" dirty="0" smtClean="0"/>
              <a:t> </a:t>
            </a:r>
            <a:r>
              <a:rPr lang="pl-PL" sz="1400" dirty="0"/>
              <a:t>real </a:t>
            </a:r>
            <a:r>
              <a:rPr lang="pl-PL" sz="1400" dirty="0" err="1" smtClean="0"/>
              <a:t>estate</a:t>
            </a:r>
            <a:r>
              <a:rPr lang="pl-PL" sz="1400" dirty="0" smtClean="0"/>
              <a:t>. </a:t>
            </a:r>
            <a:r>
              <a:rPr lang="pl-PL" sz="1400" dirty="0" err="1" smtClean="0"/>
              <a:t>Comparing</a:t>
            </a:r>
            <a:r>
              <a:rPr lang="pl-PL" sz="1400" dirty="0" smtClean="0"/>
              <a:t> </a:t>
            </a:r>
            <a:r>
              <a:rPr lang="pl-PL" sz="1400" dirty="0"/>
              <a:t>public real </a:t>
            </a:r>
            <a:r>
              <a:rPr lang="pl-PL" sz="1400" dirty="0" err="1" smtClean="0"/>
              <a:t>estate</a:t>
            </a:r>
            <a:r>
              <a:rPr lang="pl-PL" sz="1400" dirty="0"/>
              <a:t> </a:t>
            </a:r>
            <a:r>
              <a:rPr lang="pl-PL" sz="1400" dirty="0" smtClean="0"/>
              <a:t>management </a:t>
            </a:r>
            <a:r>
              <a:rPr lang="pl-PL" sz="1400" dirty="0"/>
              <a:t>in </a:t>
            </a:r>
            <a:r>
              <a:rPr lang="pl-PL" sz="1400" dirty="0" err="1"/>
              <a:t>european</a:t>
            </a:r>
            <a:r>
              <a:rPr lang="pl-PL" sz="1400" dirty="0"/>
              <a:t> </a:t>
            </a:r>
            <a:r>
              <a:rPr lang="pl-PL" sz="1400" dirty="0" err="1" smtClean="0"/>
              <a:t>cities</a:t>
            </a:r>
            <a:r>
              <a:rPr lang="pl-PL" sz="1400" dirty="0" smtClean="0"/>
              <a:t>, Deloitte, </a:t>
            </a:r>
            <a:r>
              <a:rPr lang="pl-PL" sz="1400" dirty="0" err="1" smtClean="0"/>
              <a:t>December</a:t>
            </a:r>
            <a:r>
              <a:rPr lang="pl-PL" sz="1400" dirty="0" smtClean="0"/>
              <a:t> 2011. </a:t>
            </a:r>
            <a:endParaRPr lang="pl-PL" sz="1400" dirty="0"/>
          </a:p>
        </p:txBody>
      </p:sp>
      <p:sp>
        <p:nvSpPr>
          <p:cNvPr id="3" name="Symbol zastępczy numeru slajdu 2"/>
          <p:cNvSpPr>
            <a:spLocks noGrp="1"/>
          </p:cNvSpPr>
          <p:nvPr>
            <p:ph type="sldNum" sz="quarter" idx="12"/>
          </p:nvPr>
        </p:nvSpPr>
        <p:spPr/>
        <p:txBody>
          <a:bodyPr/>
          <a:lstStyle/>
          <a:p>
            <a:fld id="{4A822907-8A9D-4F6B-98F6-913902AD56B5}" type="slidenum">
              <a:rPr lang="en-US" smtClean="0"/>
              <a:t>5</a:t>
            </a:fld>
            <a:endParaRPr lang="en-US" dirty="0"/>
          </a:p>
        </p:txBody>
      </p:sp>
    </p:spTree>
    <p:extLst>
      <p:ext uri="{BB962C8B-B14F-4D97-AF65-F5344CB8AC3E}">
        <p14:creationId xmlns:p14="http://schemas.microsoft.com/office/powerpoint/2010/main" val="3368518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rmAutofit/>
          </a:bodyPr>
          <a:lstStyle/>
          <a:p>
            <a:r>
              <a:rPr lang="pl-PL" dirty="0"/>
              <a:t>The </a:t>
            </a:r>
            <a:r>
              <a:rPr lang="pl-PL" dirty="0" err="1"/>
              <a:t>aim</a:t>
            </a:r>
            <a:r>
              <a:rPr lang="pl-PL" dirty="0"/>
              <a:t> of the </a:t>
            </a:r>
            <a:r>
              <a:rPr lang="pl-PL" dirty="0" err="1"/>
              <a:t>article</a:t>
            </a:r>
            <a:r>
              <a:rPr lang="pl-PL" dirty="0"/>
              <a:t> </a:t>
            </a:r>
          </a:p>
        </p:txBody>
      </p:sp>
      <p:sp>
        <p:nvSpPr>
          <p:cNvPr id="3" name="Symbol zastępczy zawartości 2"/>
          <p:cNvSpPr>
            <a:spLocks noGrp="1"/>
          </p:cNvSpPr>
          <p:nvPr>
            <p:ph idx="1"/>
          </p:nvPr>
        </p:nvSpPr>
        <p:spPr>
          <a:xfrm>
            <a:off x="342900" y="2608262"/>
            <a:ext cx="8382000" cy="3670767"/>
          </a:xfrm>
        </p:spPr>
        <p:txBody>
          <a:bodyPr vert="horz" lIns="91440" tIns="45720" rIns="91440" bIns="45720" rtlCol="0">
            <a:normAutofit/>
          </a:bodyPr>
          <a:lstStyle/>
          <a:p>
            <a:pPr marL="0" indent="0">
              <a:buNone/>
            </a:pPr>
            <a:r>
              <a:rPr lang="en-GB" dirty="0"/>
              <a:t>The general aim of the research is to</a:t>
            </a:r>
            <a:r>
              <a:rPr lang="pl-PL" dirty="0"/>
              <a:t>:</a:t>
            </a:r>
          </a:p>
          <a:p>
            <a:r>
              <a:rPr lang="en-GB" dirty="0"/>
              <a:t>provide evidence for the </a:t>
            </a:r>
            <a:r>
              <a:rPr lang="pl-PL" dirty="0" smtClean="0"/>
              <a:t>real </a:t>
            </a:r>
            <a:r>
              <a:rPr lang="pl-PL" dirty="0" err="1" smtClean="0"/>
              <a:t>estate</a:t>
            </a:r>
            <a:r>
              <a:rPr lang="pl-PL" dirty="0" smtClean="0"/>
              <a:t> </a:t>
            </a:r>
            <a:r>
              <a:rPr lang="en-GB" dirty="0" smtClean="0"/>
              <a:t>management </a:t>
            </a:r>
            <a:r>
              <a:rPr lang="en-GB" dirty="0"/>
              <a:t>importance in </a:t>
            </a:r>
            <a:r>
              <a:rPr lang="en-GB" dirty="0" smtClean="0"/>
              <a:t>municipality</a:t>
            </a:r>
            <a:r>
              <a:rPr lang="en-GB" dirty="0"/>
              <a:t>, </a:t>
            </a:r>
            <a:endParaRPr lang="pl-PL" dirty="0"/>
          </a:p>
          <a:p>
            <a:r>
              <a:rPr lang="pl-PL" dirty="0" err="1" smtClean="0"/>
              <a:t>propose</a:t>
            </a:r>
            <a:r>
              <a:rPr lang="pl-PL" dirty="0" smtClean="0"/>
              <a:t> real </a:t>
            </a:r>
            <a:r>
              <a:rPr lang="pl-PL" dirty="0" err="1" smtClean="0"/>
              <a:t>estate</a:t>
            </a:r>
            <a:r>
              <a:rPr lang="pl-PL" dirty="0" smtClean="0"/>
              <a:t> </a:t>
            </a:r>
            <a:r>
              <a:rPr lang="pl-PL" dirty="0" err="1" smtClean="0"/>
              <a:t>classification</a:t>
            </a:r>
            <a:r>
              <a:rPr lang="pl-PL" dirty="0" smtClean="0"/>
              <a:t> for </a:t>
            </a:r>
            <a:r>
              <a:rPr lang="pl-PL" dirty="0" err="1" smtClean="0"/>
              <a:t>municipalities</a:t>
            </a:r>
            <a:r>
              <a:rPr lang="pl-PL" dirty="0" smtClean="0"/>
              <a:t>,</a:t>
            </a:r>
          </a:p>
          <a:p>
            <a:r>
              <a:rPr lang="en-GB" dirty="0" smtClean="0"/>
              <a:t>justify </a:t>
            </a:r>
            <a:r>
              <a:rPr lang="en-GB" dirty="0"/>
              <a:t>the implementation of a formal decision making process as a tool of a structured way for solving </a:t>
            </a:r>
            <a:r>
              <a:rPr lang="en-GB" dirty="0" smtClean="0"/>
              <a:t>problems</a:t>
            </a:r>
            <a:r>
              <a:rPr lang="pl-PL" dirty="0" smtClean="0"/>
              <a:t>, </a:t>
            </a:r>
            <a:endParaRPr lang="pl-PL" dirty="0"/>
          </a:p>
          <a:p>
            <a:r>
              <a:rPr lang="en-GB" dirty="0"/>
              <a:t>verify factors which should be included in the decision process in reference to </a:t>
            </a:r>
            <a:r>
              <a:rPr lang="en-GB" dirty="0" smtClean="0"/>
              <a:t>municipal </a:t>
            </a:r>
            <a:r>
              <a:rPr lang="pl-PL" dirty="0"/>
              <a:t>real </a:t>
            </a:r>
            <a:r>
              <a:rPr lang="pl-PL" dirty="0" err="1"/>
              <a:t>estate</a:t>
            </a:r>
            <a:r>
              <a:rPr lang="pl-PL" dirty="0"/>
              <a:t> </a:t>
            </a:r>
            <a:r>
              <a:rPr lang="en-GB" dirty="0" smtClean="0"/>
              <a:t>management</a:t>
            </a:r>
            <a:r>
              <a:rPr lang="en-GB" dirty="0"/>
              <a:t>. </a:t>
            </a:r>
            <a:endParaRPr lang="pl-PL" dirty="0"/>
          </a:p>
          <a:p>
            <a:endParaRPr lang="pl-PL" dirty="0"/>
          </a:p>
        </p:txBody>
      </p:sp>
      <p:sp>
        <p:nvSpPr>
          <p:cNvPr id="5" name="Symbol zastępczy numeru slajdu 5"/>
          <p:cNvSpPr>
            <a:spLocks noGrp="1"/>
          </p:cNvSpPr>
          <p:nvPr>
            <p:ph type="sldNum" sz="quarter" idx="12"/>
          </p:nvPr>
        </p:nvSpPr>
        <p:spPr/>
        <p:txBody>
          <a:bodyPr/>
          <a:lstStyle/>
          <a:p>
            <a:fld id="{BDD1E3F9-5EA4-4E16-8DC4-95DB26A4A7E6}" type="slidenum">
              <a:rPr lang="pl-PL"/>
              <a:pPr/>
              <a:t>6</a:t>
            </a:fld>
            <a:endParaRPr lang="pl-PL"/>
          </a:p>
        </p:txBody>
      </p:sp>
      <p:sp>
        <p:nvSpPr>
          <p:cNvPr id="88066" name="Rectangle 2"/>
          <p:cNvSpPr>
            <a:spLocks noChangeArrowheads="1"/>
          </p:cNvSpPr>
          <p:nvPr/>
        </p:nvSpPr>
        <p:spPr bwMode="auto">
          <a:xfrm>
            <a:off x="323850" y="260350"/>
            <a:ext cx="8496300" cy="6337300"/>
          </a:xfrm>
          <a:prstGeom prst="rect">
            <a:avLst/>
          </a:prstGeom>
          <a:noFill/>
          <a:ln w="38100" cmpd="dbl">
            <a:noFill/>
            <a:miter lim="800000"/>
            <a:headEnd/>
            <a:tailEnd/>
          </a:ln>
          <a:effectLst/>
        </p:spPr>
        <p:txBody>
          <a:bodyPr wrap="none" anchor="ctr"/>
          <a:lstStyle/>
          <a:p>
            <a:endParaRPr lang="pl-PL"/>
          </a:p>
        </p:txBody>
      </p:sp>
      <p:sp>
        <p:nvSpPr>
          <p:cNvPr id="88069" name="Rectangle 5"/>
          <p:cNvSpPr>
            <a:spLocks noChangeArrowheads="1"/>
          </p:cNvSpPr>
          <p:nvPr/>
        </p:nvSpPr>
        <p:spPr bwMode="auto">
          <a:xfrm>
            <a:off x="250825" y="188913"/>
            <a:ext cx="8642350" cy="6335712"/>
          </a:xfrm>
          <a:prstGeom prst="rect">
            <a:avLst/>
          </a:prstGeom>
          <a:noFill/>
          <a:ln w="9525">
            <a:noFill/>
            <a:miter lim="800000"/>
            <a:headEnd/>
            <a:tailEnd/>
          </a:ln>
          <a:effectLst/>
        </p:spPr>
        <p:txBody>
          <a:bodyPr anchor="ctr"/>
          <a:lstStyle/>
          <a:p>
            <a:pPr algn="l"/>
            <a:r>
              <a:rPr lang="pl-PL" sz="1900" dirty="0">
                <a:solidFill>
                  <a:schemeClr val="bg1"/>
                </a:solidFill>
              </a:rPr>
              <a:t/>
            </a:r>
            <a:br>
              <a:rPr lang="pl-PL" sz="1900" dirty="0">
                <a:solidFill>
                  <a:schemeClr val="bg1"/>
                </a:solidFill>
              </a:rPr>
            </a:br>
            <a:r>
              <a:rPr lang="pl-PL" sz="1800" dirty="0">
                <a:solidFill>
                  <a:schemeClr val="bg1"/>
                </a:solidFill>
              </a:rPr>
              <a:t/>
            </a:r>
            <a:br>
              <a:rPr lang="pl-PL" sz="1800" dirty="0">
                <a:solidFill>
                  <a:schemeClr val="bg1"/>
                </a:solidFill>
              </a:rPr>
            </a:br>
            <a:endParaRPr lang="pl-PL" sz="1800" b="0" dirty="0">
              <a:solidFill>
                <a:schemeClr val="tx1"/>
              </a:solidFill>
            </a:endParaRPr>
          </a:p>
        </p:txBody>
      </p:sp>
    </p:spTree>
    <p:extLst>
      <p:ext uri="{BB962C8B-B14F-4D97-AF65-F5344CB8AC3E}">
        <p14:creationId xmlns:p14="http://schemas.microsoft.com/office/powerpoint/2010/main" val="937817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rmAutofit/>
          </a:bodyPr>
          <a:lstStyle/>
          <a:p>
            <a:r>
              <a:rPr lang="pl-PL" dirty="0" err="1" smtClean="0"/>
              <a:t>Structure</a:t>
            </a:r>
            <a:r>
              <a:rPr lang="pl-PL" dirty="0" smtClean="0"/>
              <a:t> of </a:t>
            </a:r>
            <a:r>
              <a:rPr lang="pl-PL" dirty="0" err="1" smtClean="0"/>
              <a:t>presentation</a:t>
            </a:r>
            <a:r>
              <a:rPr lang="pl-PL" dirty="0" smtClean="0"/>
              <a:t> </a:t>
            </a:r>
            <a:endParaRPr lang="pl-PL" dirty="0"/>
          </a:p>
        </p:txBody>
      </p:sp>
      <p:sp>
        <p:nvSpPr>
          <p:cNvPr id="3" name="Symbol zastępczy zawartości 2"/>
          <p:cNvSpPr>
            <a:spLocks noGrp="1"/>
          </p:cNvSpPr>
          <p:nvPr>
            <p:ph idx="1"/>
          </p:nvPr>
        </p:nvSpPr>
        <p:spPr/>
        <p:txBody>
          <a:bodyPr>
            <a:normAutofit/>
          </a:bodyPr>
          <a:lstStyle/>
          <a:p>
            <a:pPr>
              <a:buFont typeface="Wingdings 2" pitchFamily="18" charset="2"/>
              <a:buAutoNum type="arabicPeriod"/>
            </a:pPr>
            <a:r>
              <a:rPr lang="en-GB" dirty="0"/>
              <a:t>Characteristic of </a:t>
            </a:r>
            <a:r>
              <a:rPr lang="en-GB" dirty="0" smtClean="0"/>
              <a:t>municipality </a:t>
            </a:r>
            <a:r>
              <a:rPr lang="en-GB" dirty="0"/>
              <a:t>as decision-makers</a:t>
            </a:r>
            <a:r>
              <a:rPr lang="pl-PL" dirty="0"/>
              <a:t>.</a:t>
            </a:r>
          </a:p>
          <a:p>
            <a:pPr>
              <a:buFont typeface="Wingdings 2" pitchFamily="18" charset="2"/>
              <a:buAutoNum type="arabicPeriod"/>
            </a:pPr>
            <a:r>
              <a:rPr lang="pl-PL" dirty="0" smtClean="0"/>
              <a:t>Real </a:t>
            </a:r>
            <a:r>
              <a:rPr lang="pl-PL" dirty="0" err="1"/>
              <a:t>estate</a:t>
            </a:r>
            <a:r>
              <a:rPr lang="en-GB" dirty="0" smtClean="0"/>
              <a:t> </a:t>
            </a:r>
            <a:r>
              <a:rPr lang="en-GB" dirty="0"/>
              <a:t>management as a tool for achieving the </a:t>
            </a:r>
            <a:r>
              <a:rPr lang="pl-PL" dirty="0" smtClean="0"/>
              <a:t>m</a:t>
            </a:r>
            <a:r>
              <a:rPr lang="en-GB" dirty="0" err="1" smtClean="0"/>
              <a:t>unicipal</a:t>
            </a:r>
            <a:r>
              <a:rPr lang="en-GB" dirty="0" smtClean="0"/>
              <a:t> </a:t>
            </a:r>
            <a:r>
              <a:rPr lang="en-GB" dirty="0"/>
              <a:t>aim</a:t>
            </a:r>
            <a:r>
              <a:rPr lang="pl-PL" dirty="0"/>
              <a:t>.</a:t>
            </a:r>
          </a:p>
          <a:p>
            <a:pPr>
              <a:buFont typeface="Wingdings 2" pitchFamily="18" charset="2"/>
              <a:buAutoNum type="arabicPeriod"/>
            </a:pPr>
            <a:r>
              <a:rPr lang="pl-PL" dirty="0"/>
              <a:t>Real </a:t>
            </a:r>
            <a:r>
              <a:rPr lang="pl-PL" dirty="0" err="1"/>
              <a:t>estate</a:t>
            </a:r>
            <a:r>
              <a:rPr lang="en-GB" dirty="0"/>
              <a:t> management determinants</a:t>
            </a:r>
            <a:r>
              <a:rPr lang="pl-PL" dirty="0"/>
              <a:t>.</a:t>
            </a:r>
          </a:p>
          <a:p>
            <a:pPr>
              <a:buFont typeface="Wingdings 2" pitchFamily="18" charset="2"/>
              <a:buAutoNum type="arabicPeriod"/>
            </a:pPr>
            <a:r>
              <a:rPr lang="pl-PL" dirty="0"/>
              <a:t>Real </a:t>
            </a:r>
            <a:r>
              <a:rPr lang="pl-PL" dirty="0" err="1"/>
              <a:t>estate</a:t>
            </a:r>
            <a:r>
              <a:rPr lang="en-GB" dirty="0" smtClean="0"/>
              <a:t> </a:t>
            </a:r>
            <a:r>
              <a:rPr lang="en-GB" dirty="0"/>
              <a:t>management decision types, criteria, process</a:t>
            </a:r>
            <a:r>
              <a:rPr lang="pl-PL" dirty="0"/>
              <a:t>.</a:t>
            </a:r>
          </a:p>
          <a:p>
            <a:pPr>
              <a:buFont typeface="Wingdings 2" pitchFamily="18" charset="2"/>
              <a:buAutoNum type="arabicPeriod"/>
            </a:pPr>
            <a:r>
              <a:rPr lang="pl-PL" dirty="0" err="1"/>
              <a:t>Conclusion</a:t>
            </a:r>
            <a:r>
              <a:rPr lang="pl-PL" dirty="0"/>
              <a:t>.</a:t>
            </a:r>
          </a:p>
        </p:txBody>
      </p:sp>
      <p:sp>
        <p:nvSpPr>
          <p:cNvPr id="5" name="Symbol zastępczy numeru slajdu 5"/>
          <p:cNvSpPr>
            <a:spLocks noGrp="1"/>
          </p:cNvSpPr>
          <p:nvPr>
            <p:ph type="sldNum" sz="quarter" idx="12"/>
          </p:nvPr>
        </p:nvSpPr>
        <p:spPr/>
        <p:txBody>
          <a:bodyPr/>
          <a:lstStyle/>
          <a:p>
            <a:fld id="{BDD1E3F9-5EA4-4E16-8DC4-95DB26A4A7E6}" type="slidenum">
              <a:rPr lang="pl-PL"/>
              <a:pPr/>
              <a:t>7</a:t>
            </a:fld>
            <a:endParaRPr lang="pl-PL"/>
          </a:p>
        </p:txBody>
      </p:sp>
      <p:sp>
        <p:nvSpPr>
          <p:cNvPr id="88066" name="Rectangle 2"/>
          <p:cNvSpPr>
            <a:spLocks noChangeArrowheads="1"/>
          </p:cNvSpPr>
          <p:nvPr/>
        </p:nvSpPr>
        <p:spPr bwMode="auto">
          <a:xfrm>
            <a:off x="323850" y="260350"/>
            <a:ext cx="8496300" cy="6337300"/>
          </a:xfrm>
          <a:prstGeom prst="rect">
            <a:avLst/>
          </a:prstGeom>
          <a:noFill/>
          <a:ln w="38100" cmpd="dbl">
            <a:noFill/>
            <a:miter lim="800000"/>
            <a:headEnd/>
            <a:tailEnd/>
          </a:ln>
          <a:effectLst/>
        </p:spPr>
        <p:txBody>
          <a:bodyPr wrap="none" anchor="ctr"/>
          <a:lstStyle/>
          <a:p>
            <a:endParaRPr lang="pl-PL"/>
          </a:p>
        </p:txBody>
      </p:sp>
      <p:sp>
        <p:nvSpPr>
          <p:cNvPr id="88069" name="Rectangle 5"/>
          <p:cNvSpPr>
            <a:spLocks noChangeArrowheads="1"/>
          </p:cNvSpPr>
          <p:nvPr/>
        </p:nvSpPr>
        <p:spPr bwMode="auto">
          <a:xfrm>
            <a:off x="250825" y="188913"/>
            <a:ext cx="8642350" cy="6335712"/>
          </a:xfrm>
          <a:prstGeom prst="rect">
            <a:avLst/>
          </a:prstGeom>
          <a:noFill/>
          <a:ln w="9525">
            <a:noFill/>
            <a:miter lim="800000"/>
            <a:headEnd/>
            <a:tailEnd/>
          </a:ln>
          <a:effectLst/>
        </p:spPr>
        <p:txBody>
          <a:bodyPr anchor="ctr"/>
          <a:lstStyle/>
          <a:p>
            <a:pPr algn="l"/>
            <a:r>
              <a:rPr lang="pl-PL" sz="2800" dirty="0">
                <a:solidFill>
                  <a:schemeClr val="bg1"/>
                </a:solidFill>
              </a:rPr>
              <a:t/>
            </a:r>
            <a:br>
              <a:rPr lang="pl-PL" sz="2800" dirty="0">
                <a:solidFill>
                  <a:schemeClr val="bg1"/>
                </a:solidFill>
              </a:rPr>
            </a:br>
            <a:endParaRPr lang="pl-PL" sz="2800" b="0" dirty="0">
              <a:solidFill>
                <a:schemeClr val="tx1"/>
              </a:solidFill>
            </a:endParaRPr>
          </a:p>
        </p:txBody>
      </p:sp>
    </p:spTree>
    <p:extLst>
      <p:ext uri="{BB962C8B-B14F-4D97-AF65-F5344CB8AC3E}">
        <p14:creationId xmlns:p14="http://schemas.microsoft.com/office/powerpoint/2010/main" val="1516383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Autofit/>
          </a:bodyPr>
          <a:lstStyle/>
          <a:p>
            <a:r>
              <a:rPr lang="pl-PL" sz="2800" dirty="0"/>
              <a:t>1. </a:t>
            </a:r>
            <a:r>
              <a:rPr lang="en-GB" sz="2800" dirty="0"/>
              <a:t>Characteristic of </a:t>
            </a:r>
            <a:r>
              <a:rPr lang="en-GB" sz="2800" dirty="0" smtClean="0"/>
              <a:t>municipality </a:t>
            </a:r>
            <a:r>
              <a:rPr lang="en-GB" sz="2800" dirty="0"/>
              <a:t>as decision-makers</a:t>
            </a:r>
            <a:endParaRPr lang="pl-PL" sz="2800" dirty="0"/>
          </a:p>
        </p:txBody>
      </p:sp>
      <p:sp>
        <p:nvSpPr>
          <p:cNvPr id="3" name="Symbol zastępczy zawartości 2"/>
          <p:cNvSpPr>
            <a:spLocks noGrp="1"/>
          </p:cNvSpPr>
          <p:nvPr>
            <p:ph idx="1"/>
          </p:nvPr>
        </p:nvSpPr>
        <p:spPr/>
        <p:txBody>
          <a:bodyPr/>
          <a:lstStyle/>
          <a:p>
            <a:r>
              <a:rPr lang="pl-PL" dirty="0" smtClean="0"/>
              <a:t>M</a:t>
            </a:r>
            <a:r>
              <a:rPr lang="en-GB" dirty="0" err="1" smtClean="0"/>
              <a:t>unicipalit</a:t>
            </a:r>
            <a:r>
              <a:rPr lang="pl-PL" dirty="0" err="1" smtClean="0"/>
              <a:t>ies</a:t>
            </a:r>
            <a:r>
              <a:rPr lang="pl-PL" dirty="0" smtClean="0"/>
              <a:t> </a:t>
            </a:r>
            <a:r>
              <a:rPr lang="pl-PL" dirty="0" err="1" smtClean="0"/>
              <a:t>are</a:t>
            </a:r>
            <a:r>
              <a:rPr lang="en-GB" dirty="0" smtClean="0"/>
              <a:t> </a:t>
            </a:r>
            <a:r>
              <a:rPr lang="en-GB" dirty="0"/>
              <a:t>a set of interests of those inside and outside </a:t>
            </a:r>
            <a:r>
              <a:rPr lang="en-GB" dirty="0" smtClean="0"/>
              <a:t>them</a:t>
            </a:r>
            <a:r>
              <a:rPr lang="pl-PL" dirty="0" smtClean="0"/>
              <a:t>.</a:t>
            </a:r>
          </a:p>
          <a:p>
            <a:r>
              <a:rPr lang="en-GB" dirty="0"/>
              <a:t>In each organisation there are various interest groups representing different, sometimes conflicting, objectives. </a:t>
            </a:r>
            <a:endParaRPr lang="pl-PL" dirty="0" smtClean="0"/>
          </a:p>
          <a:p>
            <a:r>
              <a:rPr lang="en-GB" dirty="0"/>
              <a:t>For </a:t>
            </a:r>
            <a:r>
              <a:rPr lang="en-GB" dirty="0" smtClean="0"/>
              <a:t>municipality </a:t>
            </a:r>
            <a:r>
              <a:rPr lang="en-GB" dirty="0"/>
              <a:t>to function smoothly, it must be capable of generating goals that are common to all the parties involved, both within and outside the </a:t>
            </a:r>
            <a:r>
              <a:rPr lang="en-GB" dirty="0" smtClean="0"/>
              <a:t>organisation</a:t>
            </a:r>
            <a:r>
              <a:rPr lang="pl-PL" dirty="0" smtClean="0"/>
              <a:t>.</a:t>
            </a:r>
          </a:p>
        </p:txBody>
      </p:sp>
      <p:sp>
        <p:nvSpPr>
          <p:cNvPr id="4" name="Symbol zastępczy numeru slajdu 3"/>
          <p:cNvSpPr>
            <a:spLocks noGrp="1"/>
          </p:cNvSpPr>
          <p:nvPr>
            <p:ph type="sldNum" sz="quarter" idx="12"/>
          </p:nvPr>
        </p:nvSpPr>
        <p:spPr/>
        <p:txBody>
          <a:bodyPr/>
          <a:lstStyle/>
          <a:p>
            <a:fld id="{4A822907-8A9D-4F6B-98F6-913902AD56B5}" type="slidenum">
              <a:rPr lang="en-US" smtClean="0"/>
              <a:t>8</a:t>
            </a:fld>
            <a:endParaRPr lang="en-US"/>
          </a:p>
        </p:txBody>
      </p:sp>
    </p:spTree>
    <p:extLst>
      <p:ext uri="{BB962C8B-B14F-4D97-AF65-F5344CB8AC3E}">
        <p14:creationId xmlns:p14="http://schemas.microsoft.com/office/powerpoint/2010/main" val="3692860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solidFill>
        </p:spPr>
        <p:txBody>
          <a:bodyPr vert="horz" lIns="1188720" tIns="45720" rIns="274320" bIns="45720" rtlCol="0" anchor="ctr">
            <a:normAutofit fontScale="90000"/>
          </a:bodyPr>
          <a:lstStyle/>
          <a:p>
            <a:r>
              <a:rPr lang="pl-PL" dirty="0"/>
              <a:t>1. </a:t>
            </a:r>
            <a:r>
              <a:rPr lang="en-GB" dirty="0"/>
              <a:t>Characteristic </a:t>
            </a:r>
            <a:r>
              <a:rPr lang="pl-PL" dirty="0" smtClean="0"/>
              <a:t>of </a:t>
            </a:r>
            <a:r>
              <a:rPr lang="en-GB" dirty="0" smtClean="0"/>
              <a:t>municipality </a:t>
            </a:r>
            <a:r>
              <a:rPr lang="en-GB" dirty="0"/>
              <a:t>as </a:t>
            </a:r>
            <a:r>
              <a:rPr lang="en-GB" dirty="0" smtClean="0"/>
              <a:t>decision-maker</a:t>
            </a:r>
            <a:endParaRPr lang="pl-PL" dirty="0"/>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t="14037" b="18431"/>
          <a:stretch>
            <a:fillRect/>
          </a:stretch>
        </p:blipFill>
        <p:spPr bwMode="auto">
          <a:xfrm>
            <a:off x="1074402" y="2455312"/>
            <a:ext cx="7776864" cy="3951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p:nvSpPr>
        <p:spPr bwMode="auto">
          <a:xfrm>
            <a:off x="1125701" y="2038256"/>
            <a:ext cx="8182293" cy="571504"/>
          </a:xfrm>
          <a:prstGeom prst="rect">
            <a:avLst/>
          </a:prstGeom>
          <a:noFill/>
          <a:ln w="9525">
            <a:noFill/>
            <a:miter lim="800000"/>
            <a:headEnd/>
            <a:tailEnd/>
          </a:ln>
          <a:effectLst/>
        </p:spPr>
        <p:txBody>
          <a:bodyPr/>
          <a:lstStyle/>
          <a:p>
            <a:pPr algn="l">
              <a:spcBef>
                <a:spcPct val="20000"/>
              </a:spcBef>
            </a:pPr>
            <a:r>
              <a:rPr lang="en-GB" sz="1800" b="0" dirty="0" smtClean="0">
                <a:solidFill>
                  <a:schemeClr val="tx1"/>
                </a:solidFill>
                <a:latin typeface="Arial" pitchFamily="34" charset="0"/>
                <a:cs typeface="Arial" pitchFamily="34" charset="0"/>
              </a:rPr>
              <a:t>Figure 1. </a:t>
            </a:r>
            <a:r>
              <a:rPr lang="pl-PL" sz="1800" b="0" dirty="0" smtClean="0">
                <a:solidFill>
                  <a:schemeClr val="tx1"/>
                </a:solidFill>
                <a:latin typeface="Arial" pitchFamily="34" charset="0"/>
                <a:cs typeface="Arial" pitchFamily="34" charset="0"/>
              </a:rPr>
              <a:t>M</a:t>
            </a:r>
            <a:r>
              <a:rPr lang="en-GB" sz="1800" b="0" dirty="0" err="1" smtClean="0">
                <a:solidFill>
                  <a:schemeClr val="tx1"/>
                </a:solidFill>
                <a:latin typeface="Arial" pitchFamily="34" charset="0"/>
                <a:cs typeface="Arial" pitchFamily="34" charset="0"/>
              </a:rPr>
              <a:t>unicipality</a:t>
            </a:r>
            <a:r>
              <a:rPr lang="en-GB" sz="1800" b="0" dirty="0" smtClean="0">
                <a:solidFill>
                  <a:schemeClr val="tx1"/>
                </a:solidFill>
                <a:latin typeface="Arial" pitchFamily="34" charset="0"/>
                <a:cs typeface="Arial" pitchFamily="34" charset="0"/>
              </a:rPr>
              <a:t> as a beam of goals of their stakeholders</a:t>
            </a:r>
            <a:endParaRPr lang="pl-PL" sz="1800" b="0" dirty="0" smtClean="0">
              <a:solidFill>
                <a:schemeClr val="tx1"/>
              </a:solidFill>
              <a:latin typeface="Arial" pitchFamily="34" charset="0"/>
              <a:cs typeface="Arial" pitchFamily="34" charset="0"/>
            </a:endParaRPr>
          </a:p>
          <a:p>
            <a:pPr algn="l">
              <a:spcBef>
                <a:spcPct val="20000"/>
              </a:spcBef>
            </a:pPr>
            <a:endParaRPr lang="pl-PL" sz="3200" b="0" dirty="0">
              <a:latin typeface="Arial" pitchFamily="34" charset="0"/>
              <a:cs typeface="Arial" pitchFamily="34" charset="0"/>
            </a:endParaRPr>
          </a:p>
        </p:txBody>
      </p:sp>
      <p:sp>
        <p:nvSpPr>
          <p:cNvPr id="6" name="Prostokąt 5"/>
          <p:cNvSpPr/>
          <p:nvPr/>
        </p:nvSpPr>
        <p:spPr>
          <a:xfrm>
            <a:off x="1125701" y="6406442"/>
            <a:ext cx="7992566" cy="369332"/>
          </a:xfrm>
          <a:prstGeom prst="rect">
            <a:avLst/>
          </a:prstGeom>
        </p:spPr>
        <p:txBody>
          <a:bodyPr wrap="square">
            <a:spAutoFit/>
          </a:bodyPr>
          <a:lstStyle/>
          <a:p>
            <a:pPr algn="l"/>
            <a:r>
              <a:rPr lang="en-GB" sz="1800" b="0" dirty="0">
                <a:solidFill>
                  <a:schemeClr val="tx1"/>
                </a:solidFill>
                <a:latin typeface="Arial" pitchFamily="34" charset="0"/>
                <a:cs typeface="Arial" pitchFamily="34" charset="0"/>
              </a:rPr>
              <a:t>Source: authors' own elaboration [Hahn, 1983, p. 44].</a:t>
            </a:r>
            <a:endParaRPr lang="pl-PL" sz="1800" b="0" dirty="0">
              <a:solidFill>
                <a:schemeClr val="tx1"/>
              </a:solidFill>
              <a:latin typeface="Arial" pitchFamily="34" charset="0"/>
              <a:cs typeface="Arial" pitchFamily="34" charset="0"/>
            </a:endParaRPr>
          </a:p>
        </p:txBody>
      </p:sp>
      <p:sp>
        <p:nvSpPr>
          <p:cNvPr id="3" name="Symbol zastępczy numeru slajdu 2"/>
          <p:cNvSpPr>
            <a:spLocks noGrp="1"/>
          </p:cNvSpPr>
          <p:nvPr>
            <p:ph type="sldNum" sz="quarter" idx="12"/>
          </p:nvPr>
        </p:nvSpPr>
        <p:spPr/>
        <p:txBody>
          <a:bodyPr/>
          <a:lstStyle/>
          <a:p>
            <a:fld id="{4A822907-8A9D-4F6B-98F6-913902AD56B5}" type="slidenum">
              <a:rPr lang="en-US" smtClean="0"/>
              <a:t>9</a:t>
            </a:fld>
            <a:endParaRPr lang="en-US"/>
          </a:p>
        </p:txBody>
      </p:sp>
    </p:spTree>
    <p:extLst>
      <p:ext uri="{BB962C8B-B14F-4D97-AF65-F5344CB8AC3E}">
        <p14:creationId xmlns:p14="http://schemas.microsoft.com/office/powerpoint/2010/main" val="58121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cepcja">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Percepcja.thmx</Template>
  <TotalTime>566</TotalTime>
  <Words>1436</Words>
  <Application>Microsoft Office PowerPoint</Application>
  <PresentationFormat>On-screen Show (4:3)</PresentationFormat>
  <Paragraphs>354</Paragraphs>
  <Slides>22</Slides>
  <Notes>11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Percepcja</vt:lpstr>
      <vt:lpstr>Municipal real estate management in Polish city of Gdansk  compared with selected European cities</vt:lpstr>
      <vt:lpstr>Introduction</vt:lpstr>
      <vt:lpstr>Introduction</vt:lpstr>
      <vt:lpstr>Introduction</vt:lpstr>
      <vt:lpstr>Table 1. Real estate classification in selected EU countries</vt:lpstr>
      <vt:lpstr>The aim of the article </vt:lpstr>
      <vt:lpstr>Structure of presentation </vt:lpstr>
      <vt:lpstr>1. Characteristic of municipality as decision-makers</vt:lpstr>
      <vt:lpstr>1. Characteristic of municipality as decision-maker</vt:lpstr>
      <vt:lpstr>2. Real estate management as a tool for achieving the municipal aim </vt:lpstr>
      <vt:lpstr>PowerPoint Presentation</vt:lpstr>
      <vt:lpstr>3. Real estate management determinants </vt:lpstr>
      <vt:lpstr>3. Real estate management determinants </vt:lpstr>
      <vt:lpstr>3. Real estate management determinants  (external factors)</vt:lpstr>
      <vt:lpstr>3. Real estate management determinants  (internal factors)</vt:lpstr>
      <vt:lpstr>4. Real estate management decision types, criteria, process </vt:lpstr>
      <vt:lpstr>4. Real estate management decision types, criteria, process </vt:lpstr>
      <vt:lpstr>4. Real estate management decision types, criteria, process </vt:lpstr>
      <vt:lpstr>5. Conclusions</vt:lpstr>
      <vt:lpstr>5. Conclusion </vt:lpstr>
      <vt:lpstr>5. Conclusion </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Prezes</dc:creator>
  <cp:lastModifiedBy>pcguest</cp:lastModifiedBy>
  <cp:revision>42</cp:revision>
  <dcterms:created xsi:type="dcterms:W3CDTF">2012-06-04T17:02:21Z</dcterms:created>
  <dcterms:modified xsi:type="dcterms:W3CDTF">2012-06-14T14:17:06Z</dcterms:modified>
</cp:coreProperties>
</file>