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58" r:id="rId2"/>
    <p:sldId id="600" r:id="rId3"/>
    <p:sldId id="610" r:id="rId4"/>
    <p:sldId id="629" r:id="rId5"/>
    <p:sldId id="625" r:id="rId6"/>
    <p:sldId id="634" r:id="rId7"/>
    <p:sldId id="630" r:id="rId8"/>
    <p:sldId id="633" r:id="rId9"/>
    <p:sldId id="635" r:id="rId10"/>
    <p:sldId id="636" r:id="rId11"/>
    <p:sldId id="639" r:id="rId12"/>
    <p:sldId id="638" r:id="rId13"/>
    <p:sldId id="622" r:id="rId14"/>
    <p:sldId id="640" r:id="rId15"/>
    <p:sldId id="637" r:id="rId16"/>
    <p:sldId id="561" r:id="rId17"/>
  </p:sldIdLst>
  <p:sldSz cx="9144000" cy="6858000" type="screen4x3"/>
  <p:notesSz cx="7086600" cy="10210800"/>
  <p:embeddedFontLst>
    <p:embeddedFont>
      <p:font typeface="Rdg Vesta" charset="0"/>
      <p:regular r:id="rId20"/>
      <p:bold r:id="rId21"/>
      <p:italic r:id="rId22"/>
      <p:boldItalic r:id="rId23"/>
    </p:embeddedFont>
    <p:embeddedFont>
      <p:font typeface="Calibri" pitchFamily="34" charset="0"/>
      <p:regular r:id="rId24"/>
      <p:bold r:id="rId25"/>
      <p:italic r:id="rId26"/>
      <p:boldItalic r:id="rId27"/>
    </p:embeddedFont>
    <p:embeddedFont>
      <p:font typeface="Mangal" pitchFamily="18" charset="0"/>
      <p:regular r:id="rId28"/>
    </p:embeddedFont>
    <p:embeddedFont>
      <p:font typeface="SimSun" pitchFamily="2" charset="-122"/>
      <p:regular r:id="rId29"/>
    </p:embeddedFont>
  </p:embeddedFontLst>
  <p:defaultTextStyle>
    <a:defPPr>
      <a:defRPr lang="en-GB"/>
    </a:defPPr>
    <a:lvl1pPr algn="ctr" rtl="0" fontAlgn="base">
      <a:spcBef>
        <a:spcPct val="0"/>
      </a:spcBef>
      <a:spcAft>
        <a:spcPct val="0"/>
      </a:spcAft>
      <a:defRPr sz="2400" kern="1200">
        <a:solidFill>
          <a:schemeClr val="tx1"/>
        </a:solidFill>
        <a:latin typeface="Rdg Vesta" pitchFamily="2" charset="0"/>
        <a:ea typeface="+mn-ea"/>
        <a:cs typeface="+mn-cs"/>
      </a:defRPr>
    </a:lvl1pPr>
    <a:lvl2pPr marL="457200" algn="ctr" rtl="0" fontAlgn="base">
      <a:spcBef>
        <a:spcPct val="0"/>
      </a:spcBef>
      <a:spcAft>
        <a:spcPct val="0"/>
      </a:spcAft>
      <a:defRPr sz="2400" kern="1200">
        <a:solidFill>
          <a:schemeClr val="tx1"/>
        </a:solidFill>
        <a:latin typeface="Rdg Vesta" pitchFamily="2" charset="0"/>
        <a:ea typeface="+mn-ea"/>
        <a:cs typeface="+mn-cs"/>
      </a:defRPr>
    </a:lvl2pPr>
    <a:lvl3pPr marL="914400" algn="ctr" rtl="0" fontAlgn="base">
      <a:spcBef>
        <a:spcPct val="0"/>
      </a:spcBef>
      <a:spcAft>
        <a:spcPct val="0"/>
      </a:spcAft>
      <a:defRPr sz="2400" kern="1200">
        <a:solidFill>
          <a:schemeClr val="tx1"/>
        </a:solidFill>
        <a:latin typeface="Rdg Vesta" pitchFamily="2" charset="0"/>
        <a:ea typeface="+mn-ea"/>
        <a:cs typeface="+mn-cs"/>
      </a:defRPr>
    </a:lvl3pPr>
    <a:lvl4pPr marL="1371600" algn="ctr" rtl="0" fontAlgn="base">
      <a:spcBef>
        <a:spcPct val="0"/>
      </a:spcBef>
      <a:spcAft>
        <a:spcPct val="0"/>
      </a:spcAft>
      <a:defRPr sz="2400" kern="1200">
        <a:solidFill>
          <a:schemeClr val="tx1"/>
        </a:solidFill>
        <a:latin typeface="Rdg Vesta" pitchFamily="2" charset="0"/>
        <a:ea typeface="+mn-ea"/>
        <a:cs typeface="+mn-cs"/>
      </a:defRPr>
    </a:lvl4pPr>
    <a:lvl5pPr marL="1828800" algn="ctr" rtl="0" fontAlgn="base">
      <a:spcBef>
        <a:spcPct val="0"/>
      </a:spcBef>
      <a:spcAft>
        <a:spcPct val="0"/>
      </a:spcAft>
      <a:defRPr sz="2400" kern="1200">
        <a:solidFill>
          <a:schemeClr val="tx1"/>
        </a:solidFill>
        <a:latin typeface="Rdg Vesta" pitchFamily="2" charset="0"/>
        <a:ea typeface="+mn-ea"/>
        <a:cs typeface="+mn-cs"/>
      </a:defRPr>
    </a:lvl5pPr>
    <a:lvl6pPr marL="2286000" algn="l" defTabSz="914400" rtl="0" eaLnBrk="1" latinLnBrk="0" hangingPunct="1">
      <a:defRPr sz="2400" kern="1200">
        <a:solidFill>
          <a:schemeClr val="tx1"/>
        </a:solidFill>
        <a:latin typeface="Rdg Vesta" pitchFamily="2" charset="0"/>
        <a:ea typeface="+mn-ea"/>
        <a:cs typeface="+mn-cs"/>
      </a:defRPr>
    </a:lvl6pPr>
    <a:lvl7pPr marL="2743200" algn="l" defTabSz="914400" rtl="0" eaLnBrk="1" latinLnBrk="0" hangingPunct="1">
      <a:defRPr sz="2400" kern="1200">
        <a:solidFill>
          <a:schemeClr val="tx1"/>
        </a:solidFill>
        <a:latin typeface="Rdg Vesta" pitchFamily="2" charset="0"/>
        <a:ea typeface="+mn-ea"/>
        <a:cs typeface="+mn-cs"/>
      </a:defRPr>
    </a:lvl7pPr>
    <a:lvl8pPr marL="3200400" algn="l" defTabSz="914400" rtl="0" eaLnBrk="1" latinLnBrk="0" hangingPunct="1">
      <a:defRPr sz="2400" kern="1200">
        <a:solidFill>
          <a:schemeClr val="tx1"/>
        </a:solidFill>
        <a:latin typeface="Rdg Vesta" pitchFamily="2" charset="0"/>
        <a:ea typeface="+mn-ea"/>
        <a:cs typeface="+mn-cs"/>
      </a:defRPr>
    </a:lvl8pPr>
    <a:lvl9pPr marL="3657600" algn="l" defTabSz="914400" rtl="0" eaLnBrk="1" latinLnBrk="0" hangingPunct="1">
      <a:defRPr sz="2400" kern="1200">
        <a:solidFill>
          <a:schemeClr val="tx1"/>
        </a:solidFill>
        <a:latin typeface="Rdg Vest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B8D"/>
    <a:srgbClr val="D799A1"/>
    <a:srgbClr val="BF0071"/>
    <a:srgbClr val="7EAF35"/>
    <a:srgbClr val="F3F3F3"/>
    <a:srgbClr val="F0F0F0"/>
    <a:srgbClr val="EEEEEE"/>
    <a:srgbClr val="FDFDFD"/>
    <a:srgbClr val="F8F8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85286" autoAdjust="0"/>
  </p:normalViewPr>
  <p:slideViewPr>
    <p:cSldViewPr>
      <p:cViewPr>
        <p:scale>
          <a:sx n="100" d="100"/>
          <a:sy n="100" d="100"/>
        </p:scale>
        <p:origin x="-125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3"/>
  <c:chart>
    <c:plotArea>
      <c:layout/>
      <c:pieChart>
        <c:varyColors val="1"/>
        <c:ser>
          <c:idx val="0"/>
          <c:order val="0"/>
          <c:dLbls>
            <c:dLbl>
              <c:idx val="0"/>
              <c:layout>
                <c:manualLayout>
                  <c:x val="2.1179740075743372E-2"/>
                  <c:y val="-4.4749908819625726E-2"/>
                </c:manualLayout>
              </c:layout>
              <c:showPercent val="1"/>
            </c:dLbl>
            <c:dLbl>
              <c:idx val="1"/>
              <c:layout>
                <c:manualLayout>
                  <c:x val="2.1377967892421926E-2"/>
                  <c:y val="-3.1920609602645332E-2"/>
                </c:manualLayout>
              </c:layout>
              <c:showPercent val="1"/>
            </c:dLbl>
            <c:dLbl>
              <c:idx val="2"/>
              <c:layout>
                <c:manualLayout>
                  <c:x val="2.0631677095726612E-2"/>
                  <c:y val="-4.0421190050581833E-2"/>
                </c:manualLayout>
              </c:layout>
              <c:showPercent val="1"/>
            </c:dLbl>
            <c:dLbl>
              <c:idx val="3"/>
              <c:layout>
                <c:manualLayout>
                  <c:x val="2.6414916128563788E-2"/>
                  <c:y val="-6.7677122911144874E-2"/>
                </c:manualLayout>
              </c:layout>
              <c:showPercent val="1"/>
            </c:dLbl>
            <c:dLbl>
              <c:idx val="4"/>
              <c:layout>
                <c:manualLayout>
                  <c:x val="4.1746027421312913E-2"/>
                  <c:y val="-1.3922696684025801E-2"/>
                </c:manualLayout>
              </c:layout>
              <c:showPercent val="1"/>
            </c:dLbl>
            <c:dLbl>
              <c:idx val="5"/>
              <c:layout>
                <c:manualLayout>
                  <c:x val="3.0886364117980201E-2"/>
                  <c:y val="4.709317733020061E-2"/>
                </c:manualLayout>
              </c:layout>
              <c:showPercent val="1"/>
            </c:dLbl>
            <c:dLbl>
              <c:idx val="6"/>
              <c:layout>
                <c:manualLayout>
                  <c:x val="2.209749732840505E-2"/>
                  <c:y val="-3.5982402858864448E-2"/>
                </c:manualLayout>
              </c:layout>
              <c:showPercent val="1"/>
            </c:dLbl>
            <c:dLbl>
              <c:idx val="7"/>
              <c:layout>
                <c:manualLayout>
                  <c:x val="3.2639899251348012E-2"/>
                  <c:y val="-1.083771273982548E-2"/>
                </c:manualLayout>
              </c:layout>
              <c:showPercent val="1"/>
            </c:dLbl>
            <c:dLbl>
              <c:idx val="8"/>
              <c:layout>
                <c:manualLayout>
                  <c:x val="-3.7409233880367349E-2"/>
                  <c:y val="-2.0036288063252201E-2"/>
                </c:manualLayout>
              </c:layout>
              <c:showPercent val="1"/>
            </c:dLbl>
            <c:dLbl>
              <c:idx val="9"/>
              <c:layout>
                <c:manualLayout>
                  <c:x val="-2.4212250285323499E-2"/>
                  <c:y val="-2.344725862512672E-2"/>
                </c:manualLayout>
              </c:layout>
              <c:showPercent val="1"/>
            </c:dLbl>
            <c:dLbl>
              <c:idx val="10"/>
              <c:layout>
                <c:manualLayout>
                  <c:x val="-2.5406945239111682E-2"/>
                  <c:y val="-2.5468950925207592E-2"/>
                </c:manualLayout>
              </c:layout>
              <c:showPercent val="1"/>
            </c:dLbl>
            <c:txPr>
              <a:bodyPr/>
              <a:lstStyle/>
              <a:p>
                <a:pPr>
                  <a:defRPr sz="1800"/>
                </a:pPr>
                <a:endParaRPr lang="en-US"/>
              </a:p>
            </c:txPr>
            <c:showPercent val="1"/>
            <c:showLeaderLines val="1"/>
          </c:dLbls>
          <c:cat>
            <c:strRef>
              <c:f>Sheet1!$F$4:$F$14</c:f>
              <c:strCache>
                <c:ptCount val="11"/>
                <c:pt idx="0">
                  <c:v>General public services (+offices)</c:v>
                </c:pt>
                <c:pt idx="1">
                  <c:v>Defence</c:v>
                </c:pt>
                <c:pt idx="2">
                  <c:v>Public order and safety</c:v>
                </c:pt>
                <c:pt idx="3">
                  <c:v>Economic affairs</c:v>
                </c:pt>
                <c:pt idx="4">
                  <c:v>Environmental protection</c:v>
                </c:pt>
                <c:pt idx="5">
                  <c:v>Housing and community amenities</c:v>
                </c:pt>
                <c:pt idx="6">
                  <c:v>Health</c:v>
                </c:pt>
                <c:pt idx="7">
                  <c:v>Recreation, cultura and religion</c:v>
                </c:pt>
                <c:pt idx="8">
                  <c:v>Education</c:v>
                </c:pt>
                <c:pt idx="9">
                  <c:v>Social protection</c:v>
                </c:pt>
                <c:pt idx="10">
                  <c:v>Other</c:v>
                </c:pt>
              </c:strCache>
            </c:strRef>
          </c:cat>
          <c:val>
            <c:numRef>
              <c:f>Sheet1!$G$4:$G$14</c:f>
              <c:numCache>
                <c:formatCode>General</c:formatCode>
                <c:ptCount val="11"/>
                <c:pt idx="0">
                  <c:v>5230</c:v>
                </c:pt>
                <c:pt idx="1">
                  <c:v>184</c:v>
                </c:pt>
                <c:pt idx="2">
                  <c:v>2914</c:v>
                </c:pt>
                <c:pt idx="3">
                  <c:v>55</c:v>
                </c:pt>
                <c:pt idx="4">
                  <c:v>79</c:v>
                </c:pt>
                <c:pt idx="5">
                  <c:v>282</c:v>
                </c:pt>
                <c:pt idx="6">
                  <c:v>4885</c:v>
                </c:pt>
                <c:pt idx="7">
                  <c:v>3869</c:v>
                </c:pt>
                <c:pt idx="8">
                  <c:v>34542</c:v>
                </c:pt>
                <c:pt idx="9">
                  <c:v>2168</c:v>
                </c:pt>
                <c:pt idx="10">
                  <c:v>1011</c:v>
                </c:pt>
              </c:numCache>
            </c:numRef>
          </c:val>
        </c:ser>
        <c:firstSliceAng val="0"/>
      </c:pieChart>
    </c:plotArea>
    <c:legend>
      <c:legendPos val="r"/>
      <c:layout/>
      <c:txPr>
        <a:bodyPr/>
        <a:lstStyle/>
        <a:p>
          <a:pPr>
            <a:defRPr sz="120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3071813" cy="511175"/>
          </a:xfrm>
          <a:prstGeom prst="rect">
            <a:avLst/>
          </a:prstGeom>
          <a:noFill/>
          <a:ln w="9525">
            <a:noFill/>
            <a:miter lim="800000"/>
            <a:headEnd/>
            <a:tailEnd/>
          </a:ln>
          <a:effectLst/>
        </p:spPr>
        <p:txBody>
          <a:bodyPr vert="horz" wrap="square" lIns="95347" tIns="47673" rIns="95347" bIns="47673" numCol="1" anchor="ctr" anchorCtr="0" compatLnSpc="1">
            <a:prstTxWarp prst="textNoShape">
              <a:avLst/>
            </a:prstTxWarp>
          </a:bodyPr>
          <a:lstStyle>
            <a:lvl1pPr algn="l">
              <a:defRPr sz="1300">
                <a:solidFill>
                  <a:schemeClr val="bg1"/>
                </a:solidFill>
              </a:defRPr>
            </a:lvl1pPr>
          </a:lstStyle>
          <a:p>
            <a:pPr>
              <a:defRPr/>
            </a:pPr>
            <a:endParaRPr lang="en-GB" dirty="0"/>
          </a:p>
        </p:txBody>
      </p:sp>
      <p:sp>
        <p:nvSpPr>
          <p:cNvPr id="459779" name="Rectangle 3"/>
          <p:cNvSpPr>
            <a:spLocks noGrp="1" noChangeArrowheads="1"/>
          </p:cNvSpPr>
          <p:nvPr>
            <p:ph type="dt" sz="quarter" idx="1"/>
          </p:nvPr>
        </p:nvSpPr>
        <p:spPr bwMode="auto">
          <a:xfrm>
            <a:off x="4014788" y="0"/>
            <a:ext cx="3071812" cy="511175"/>
          </a:xfrm>
          <a:prstGeom prst="rect">
            <a:avLst/>
          </a:prstGeom>
          <a:noFill/>
          <a:ln w="9525">
            <a:noFill/>
            <a:miter lim="800000"/>
            <a:headEnd/>
            <a:tailEnd/>
          </a:ln>
          <a:effectLst/>
        </p:spPr>
        <p:txBody>
          <a:bodyPr vert="horz" wrap="square" lIns="95347" tIns="47673" rIns="95347" bIns="47673" numCol="1" anchor="ctr" anchorCtr="0" compatLnSpc="1">
            <a:prstTxWarp prst="textNoShape">
              <a:avLst/>
            </a:prstTxWarp>
          </a:bodyPr>
          <a:lstStyle>
            <a:lvl1pPr algn="r">
              <a:defRPr sz="1300">
                <a:solidFill>
                  <a:schemeClr val="bg1"/>
                </a:solidFill>
              </a:defRPr>
            </a:lvl1pPr>
          </a:lstStyle>
          <a:p>
            <a:pPr>
              <a:defRPr/>
            </a:pPr>
            <a:endParaRPr lang="en-GB" dirty="0"/>
          </a:p>
        </p:txBody>
      </p:sp>
      <p:sp>
        <p:nvSpPr>
          <p:cNvPr id="459780" name="Rectangle 4"/>
          <p:cNvSpPr>
            <a:spLocks noGrp="1" noChangeArrowheads="1"/>
          </p:cNvSpPr>
          <p:nvPr>
            <p:ph type="ftr" sz="quarter" idx="2"/>
          </p:nvPr>
        </p:nvSpPr>
        <p:spPr bwMode="auto">
          <a:xfrm>
            <a:off x="0" y="9699625"/>
            <a:ext cx="3071813" cy="511175"/>
          </a:xfrm>
          <a:prstGeom prst="rect">
            <a:avLst/>
          </a:prstGeom>
          <a:noFill/>
          <a:ln w="9525">
            <a:noFill/>
            <a:miter lim="800000"/>
            <a:headEnd/>
            <a:tailEnd/>
          </a:ln>
          <a:effectLst/>
        </p:spPr>
        <p:txBody>
          <a:bodyPr vert="horz" wrap="square" lIns="95347" tIns="47673" rIns="95347" bIns="47673" numCol="1" anchor="b" anchorCtr="0" compatLnSpc="1">
            <a:prstTxWarp prst="textNoShape">
              <a:avLst/>
            </a:prstTxWarp>
          </a:bodyPr>
          <a:lstStyle>
            <a:lvl1pPr algn="l">
              <a:defRPr sz="1300">
                <a:solidFill>
                  <a:schemeClr val="bg1"/>
                </a:solidFill>
              </a:defRPr>
            </a:lvl1pPr>
          </a:lstStyle>
          <a:p>
            <a:pPr>
              <a:defRPr/>
            </a:pPr>
            <a:endParaRPr lang="en-GB" dirty="0"/>
          </a:p>
        </p:txBody>
      </p:sp>
      <p:sp>
        <p:nvSpPr>
          <p:cNvPr id="459781" name="Rectangle 5"/>
          <p:cNvSpPr>
            <a:spLocks noGrp="1" noChangeArrowheads="1"/>
          </p:cNvSpPr>
          <p:nvPr>
            <p:ph type="sldNum" sz="quarter" idx="3"/>
          </p:nvPr>
        </p:nvSpPr>
        <p:spPr bwMode="auto">
          <a:xfrm>
            <a:off x="4014788" y="9699625"/>
            <a:ext cx="3071812" cy="511175"/>
          </a:xfrm>
          <a:prstGeom prst="rect">
            <a:avLst/>
          </a:prstGeom>
          <a:noFill/>
          <a:ln w="9525">
            <a:noFill/>
            <a:miter lim="800000"/>
            <a:headEnd/>
            <a:tailEnd/>
          </a:ln>
          <a:effectLst/>
        </p:spPr>
        <p:txBody>
          <a:bodyPr vert="horz" wrap="square" lIns="95347" tIns="47673" rIns="95347" bIns="47673" numCol="1" anchor="b" anchorCtr="0" compatLnSpc="1">
            <a:prstTxWarp prst="textNoShape">
              <a:avLst/>
            </a:prstTxWarp>
          </a:bodyPr>
          <a:lstStyle>
            <a:lvl1pPr algn="r">
              <a:defRPr sz="1300">
                <a:solidFill>
                  <a:schemeClr val="bg1"/>
                </a:solidFill>
              </a:defRPr>
            </a:lvl1pPr>
          </a:lstStyle>
          <a:p>
            <a:pPr>
              <a:defRPr/>
            </a:pPr>
            <a:fld id="{65FE1EAE-5EC6-4190-91EA-5D0D4520877D}"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1813" cy="511175"/>
          </a:xfrm>
          <a:prstGeom prst="rect">
            <a:avLst/>
          </a:prstGeom>
          <a:noFill/>
          <a:ln w="9525">
            <a:noFill/>
            <a:miter lim="800000"/>
            <a:headEnd/>
            <a:tailEnd/>
          </a:ln>
          <a:effectLst/>
        </p:spPr>
        <p:txBody>
          <a:bodyPr vert="horz" wrap="square" lIns="95347" tIns="47673" rIns="95347" bIns="47673" numCol="1" anchor="t" anchorCtr="0" compatLnSpc="1">
            <a:prstTxWarp prst="textNoShape">
              <a:avLst/>
            </a:prstTxWarp>
          </a:bodyPr>
          <a:lstStyle>
            <a:lvl1pPr algn="l">
              <a:defRPr sz="1300"/>
            </a:lvl1pPr>
          </a:lstStyle>
          <a:p>
            <a:pPr>
              <a:defRPr/>
            </a:pPr>
            <a:endParaRPr lang="en-GB" dirty="0"/>
          </a:p>
        </p:txBody>
      </p:sp>
      <p:sp>
        <p:nvSpPr>
          <p:cNvPr id="9219" name="Rectangle 3"/>
          <p:cNvSpPr>
            <a:spLocks noGrp="1" noChangeArrowheads="1"/>
          </p:cNvSpPr>
          <p:nvPr>
            <p:ph type="dt" idx="1"/>
          </p:nvPr>
        </p:nvSpPr>
        <p:spPr bwMode="auto">
          <a:xfrm>
            <a:off x="4013200" y="0"/>
            <a:ext cx="3071813" cy="511175"/>
          </a:xfrm>
          <a:prstGeom prst="rect">
            <a:avLst/>
          </a:prstGeom>
          <a:noFill/>
          <a:ln w="9525">
            <a:noFill/>
            <a:miter lim="800000"/>
            <a:headEnd/>
            <a:tailEnd/>
          </a:ln>
          <a:effectLst/>
        </p:spPr>
        <p:txBody>
          <a:bodyPr vert="horz" wrap="square" lIns="95347" tIns="47673" rIns="95347" bIns="47673" numCol="1" anchor="t" anchorCtr="0" compatLnSpc="1">
            <a:prstTxWarp prst="textNoShape">
              <a:avLst/>
            </a:prstTxWarp>
          </a:bodyPr>
          <a:lstStyle>
            <a:lvl1pPr algn="r">
              <a:defRPr sz="1300"/>
            </a:lvl1pPr>
          </a:lstStyle>
          <a:p>
            <a:pPr>
              <a:defRPr/>
            </a:pPr>
            <a:endParaRPr lang="en-GB" dirty="0"/>
          </a:p>
        </p:txBody>
      </p:sp>
      <p:sp>
        <p:nvSpPr>
          <p:cNvPr id="271364" name="Rectangle 4"/>
          <p:cNvSpPr>
            <a:spLocks noGrp="1" noRot="1" noChangeAspect="1" noChangeArrowheads="1" noTextEdit="1"/>
          </p:cNvSpPr>
          <p:nvPr>
            <p:ph type="sldImg" idx="2"/>
          </p:nvPr>
        </p:nvSpPr>
        <p:spPr bwMode="auto">
          <a:xfrm>
            <a:off x="992188" y="765175"/>
            <a:ext cx="5105400" cy="38290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8025" y="4851400"/>
            <a:ext cx="5670550" cy="4594225"/>
          </a:xfrm>
          <a:prstGeom prst="rect">
            <a:avLst/>
          </a:prstGeom>
          <a:noFill/>
          <a:ln w="9525">
            <a:noFill/>
            <a:miter lim="800000"/>
            <a:headEnd/>
            <a:tailEnd/>
          </a:ln>
          <a:effectLst/>
        </p:spPr>
        <p:txBody>
          <a:bodyPr vert="horz" wrap="square" lIns="95347" tIns="47673" rIns="95347" bIns="4767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9698038"/>
            <a:ext cx="3071813" cy="511175"/>
          </a:xfrm>
          <a:prstGeom prst="rect">
            <a:avLst/>
          </a:prstGeom>
          <a:noFill/>
          <a:ln w="9525">
            <a:noFill/>
            <a:miter lim="800000"/>
            <a:headEnd/>
            <a:tailEnd/>
          </a:ln>
          <a:effectLst/>
        </p:spPr>
        <p:txBody>
          <a:bodyPr vert="horz" wrap="square" lIns="95347" tIns="47673" rIns="95347" bIns="47673" numCol="1" anchor="b" anchorCtr="0" compatLnSpc="1">
            <a:prstTxWarp prst="textNoShape">
              <a:avLst/>
            </a:prstTxWarp>
          </a:bodyPr>
          <a:lstStyle>
            <a:lvl1pPr algn="l">
              <a:defRPr sz="1300"/>
            </a:lvl1pPr>
          </a:lstStyle>
          <a:p>
            <a:pPr>
              <a:defRPr/>
            </a:pPr>
            <a:endParaRPr lang="en-GB" dirty="0"/>
          </a:p>
        </p:txBody>
      </p:sp>
      <p:sp>
        <p:nvSpPr>
          <p:cNvPr id="9223" name="Rectangle 7"/>
          <p:cNvSpPr>
            <a:spLocks noGrp="1" noChangeArrowheads="1"/>
          </p:cNvSpPr>
          <p:nvPr>
            <p:ph type="sldNum" sz="quarter" idx="5"/>
          </p:nvPr>
        </p:nvSpPr>
        <p:spPr bwMode="auto">
          <a:xfrm>
            <a:off x="4013200" y="9698038"/>
            <a:ext cx="3071813" cy="511175"/>
          </a:xfrm>
          <a:prstGeom prst="rect">
            <a:avLst/>
          </a:prstGeom>
          <a:noFill/>
          <a:ln w="9525">
            <a:noFill/>
            <a:miter lim="800000"/>
            <a:headEnd/>
            <a:tailEnd/>
          </a:ln>
          <a:effectLst/>
        </p:spPr>
        <p:txBody>
          <a:bodyPr vert="horz" wrap="square" lIns="95347" tIns="47673" rIns="95347" bIns="47673" numCol="1" anchor="b" anchorCtr="0" compatLnSpc="1">
            <a:prstTxWarp prst="textNoShape">
              <a:avLst/>
            </a:prstTxWarp>
          </a:bodyPr>
          <a:lstStyle>
            <a:lvl1pPr algn="r">
              <a:defRPr sz="1300"/>
            </a:lvl1pPr>
          </a:lstStyle>
          <a:p>
            <a:pPr>
              <a:defRPr/>
            </a:pPr>
            <a:fld id="{F3BB8DBF-C912-4453-8D2E-E3F7ACCC441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dg Vesta"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dg Vesta"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dg Vesta"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dg Vesta"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3</a:t>
            </a:r>
            <a:r>
              <a:rPr lang="en-GB" baseline="30000" dirty="0" smtClean="0"/>
              <a:t>rd</a:t>
            </a:r>
            <a:r>
              <a:rPr lang="en-GB" baseline="0" dirty="0" smtClean="0"/>
              <a:t> year PhD student at Henley Business School, University of Reading</a:t>
            </a:r>
            <a:endParaRPr lang="en-US" dirty="0"/>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Residuals</a:t>
            </a:r>
            <a:r>
              <a:rPr lang="en-GB" baseline="0" dirty="0" smtClean="0"/>
              <a:t> - exclude</a:t>
            </a:r>
            <a:endParaRPr lang="en-GB" dirty="0"/>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Key tools:</a:t>
            </a:r>
          </a:p>
          <a:p>
            <a:r>
              <a:rPr lang="en-GB" dirty="0" smtClean="0"/>
              <a:t>Energy</a:t>
            </a:r>
            <a:r>
              <a:rPr lang="en-GB" baseline="0" dirty="0" smtClean="0"/>
              <a:t> Performance Certificates</a:t>
            </a:r>
          </a:p>
          <a:p>
            <a:r>
              <a:rPr lang="en-GB" baseline="0" dirty="0" smtClean="0"/>
              <a:t>BREEAM (Versions: 2006/2008/2011)</a:t>
            </a:r>
            <a:endParaRPr lang="en-US" dirty="0"/>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16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DEC’s show how a building is performing based on energy consumption records;</a:t>
            </a:r>
          </a:p>
          <a:p>
            <a:endParaRPr lang="en-GB" dirty="0" smtClean="0"/>
          </a:p>
          <a:p>
            <a:r>
              <a:rPr lang="en-GB" dirty="0" smtClean="0"/>
              <a:t>Yearly recurring operational rating</a:t>
            </a:r>
          </a:p>
          <a:p>
            <a:endParaRPr lang="en-GB" dirty="0" smtClean="0"/>
          </a:p>
          <a:p>
            <a:r>
              <a:rPr lang="en-GB" dirty="0" smtClean="0"/>
              <a:t>Government offices, schools, colleges, universities,</a:t>
            </a:r>
            <a:r>
              <a:rPr lang="en-GB" baseline="0" dirty="0" smtClean="0"/>
              <a:t> police stations, prisons, fire stations, etc.</a:t>
            </a:r>
            <a:endParaRPr lang="en-US" dirty="0"/>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DEC rating should be on public display, so that members</a:t>
            </a:r>
            <a:r>
              <a:rPr lang="en-GB" baseline="0" dirty="0" smtClean="0"/>
              <a:t> of the public who are visiting public authorities and institutions can see how the building is performing.</a:t>
            </a:r>
          </a:p>
          <a:p>
            <a:endParaRPr lang="en-GB" baseline="0" dirty="0" smtClean="0"/>
          </a:p>
          <a:p>
            <a:r>
              <a:rPr lang="en-GB" baseline="0" dirty="0" smtClean="0"/>
              <a:t>DEC ratings are likely to be rolled out on a larger scale.</a:t>
            </a:r>
          </a:p>
          <a:p>
            <a:endParaRPr lang="en-GB" baseline="0" dirty="0" smtClean="0"/>
          </a:p>
          <a:p>
            <a:pPr lvl="0"/>
            <a:r>
              <a:rPr lang="en-GB" sz="1200" kern="1200" dirty="0" smtClean="0">
                <a:solidFill>
                  <a:schemeClr val="tx1"/>
                </a:solidFill>
                <a:latin typeface="Rdg Vesta" pitchFamily="2" charset="0"/>
                <a:ea typeface="+mn-ea"/>
                <a:cs typeface="+mn-cs"/>
              </a:rPr>
              <a:t>Version</a:t>
            </a:r>
            <a:r>
              <a:rPr lang="en-GB" sz="1200" kern="1200" baseline="0" dirty="0" smtClean="0">
                <a:solidFill>
                  <a:schemeClr val="tx1"/>
                </a:solidFill>
                <a:latin typeface="Rdg Vesta" pitchFamily="2" charset="0"/>
                <a:ea typeface="+mn-ea"/>
                <a:cs typeface="+mn-cs"/>
              </a:rPr>
              <a:t> used: </a:t>
            </a:r>
            <a:r>
              <a:rPr lang="en-GB" sz="1200" kern="1200" dirty="0" smtClean="0">
                <a:solidFill>
                  <a:schemeClr val="tx1"/>
                </a:solidFill>
                <a:latin typeface="Rdg Vesta" pitchFamily="2" charset="0"/>
                <a:ea typeface="+mn-ea"/>
                <a:cs typeface="+mn-cs"/>
              </a:rPr>
              <a:t>ORCalc_v2-0-2</a:t>
            </a:r>
          </a:p>
          <a:p>
            <a:pPr lvl="0"/>
            <a:r>
              <a:rPr lang="en-GB" sz="1200" b="0" kern="1200" dirty="0" smtClean="0">
                <a:solidFill>
                  <a:schemeClr val="tx1"/>
                </a:solidFill>
                <a:latin typeface="Rdg Vesta" pitchFamily="2" charset="0"/>
                <a:ea typeface="+mn-ea"/>
                <a:cs typeface="+mn-cs"/>
              </a:rPr>
              <a:t>New versions not freely available</a:t>
            </a:r>
            <a:r>
              <a:rPr lang="en-GB" sz="1200" b="0" kern="1200" baseline="0" dirty="0" smtClean="0">
                <a:solidFill>
                  <a:schemeClr val="tx1"/>
                </a:solidFill>
                <a:latin typeface="Rdg Vesta" pitchFamily="2" charset="0"/>
                <a:ea typeface="+mn-ea"/>
                <a:cs typeface="+mn-cs"/>
              </a:rPr>
              <a:t> online anymore?</a:t>
            </a:r>
            <a:endParaRPr lang="en-GB" sz="1200" b="0" kern="1200" dirty="0" smtClean="0">
              <a:solidFill>
                <a:schemeClr val="tx1"/>
              </a:solidFill>
              <a:latin typeface="Rdg Vesta" pitchFamily="2" charset="0"/>
              <a:ea typeface="+mn-ea"/>
              <a:cs typeface="+mn-cs"/>
            </a:endParaRPr>
          </a:p>
          <a:p>
            <a:pPr lvl="0"/>
            <a:endParaRPr lang="en-GB" sz="1200" b="0" kern="1200" dirty="0" smtClean="0">
              <a:solidFill>
                <a:schemeClr val="tx1"/>
              </a:solidFill>
              <a:latin typeface="Rdg Vesta" pitchFamily="2" charset="0"/>
              <a:ea typeface="+mn-ea"/>
              <a:cs typeface="+mn-cs"/>
            </a:endParaRPr>
          </a:p>
          <a:p>
            <a:pPr lvl="0"/>
            <a:r>
              <a:rPr lang="en-GB" sz="1200" b="0" kern="1200" dirty="0" smtClean="0">
                <a:solidFill>
                  <a:schemeClr val="tx1"/>
                </a:solidFill>
                <a:latin typeface="Rdg Vesta" pitchFamily="2" charset="0"/>
                <a:ea typeface="+mn-ea"/>
                <a:cs typeface="+mn-cs"/>
              </a:rPr>
              <a:t>[1] </a:t>
            </a:r>
            <a:r>
              <a:rPr lang="en-GB" sz="1200" b="1" kern="1200" dirty="0" smtClean="0">
                <a:solidFill>
                  <a:schemeClr val="tx1"/>
                </a:solidFill>
                <a:latin typeface="Rdg Vesta" pitchFamily="2" charset="0"/>
                <a:ea typeface="+mn-ea"/>
                <a:cs typeface="+mn-cs"/>
              </a:rPr>
              <a:t>Initial Information</a:t>
            </a:r>
            <a:endParaRPr lang="en-US" sz="1200" b="1"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Assessor Information</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Assessor details (Purpose of analysis; Assessor Number; Activation Code; etc.)</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Insurance details (Insurer Name; Insurance Policy Number; PI Limit (£); etc.)</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Building Information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Building details (Address; Property Reference Number; Occupier Name; etc.)</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Initial Building Data (Internal Environment; HVAC System; etc.)</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Initial Energy Data</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Main Heating Fuel; period start/end dates; assessment period alignment; etc.</a:t>
            </a:r>
          </a:p>
          <a:p>
            <a:pPr lvl="0">
              <a:buFont typeface="Arial" pitchFamily="34" charset="0"/>
              <a:buNone/>
            </a:pPr>
            <a:endParaRPr lang="en-US" sz="1200" kern="1200" dirty="0" smtClean="0">
              <a:solidFill>
                <a:schemeClr val="tx1"/>
              </a:solidFill>
              <a:latin typeface="Rdg Vesta" pitchFamily="2" charset="0"/>
              <a:ea typeface="+mn-ea"/>
              <a:cs typeface="+mn-cs"/>
            </a:endParaRPr>
          </a:p>
          <a:p>
            <a:pPr lvl="0"/>
            <a:r>
              <a:rPr lang="en-GB" sz="1200" b="0" kern="1200" dirty="0" smtClean="0">
                <a:solidFill>
                  <a:schemeClr val="tx1"/>
                </a:solidFill>
                <a:latin typeface="Rdg Vesta" pitchFamily="2" charset="0"/>
                <a:ea typeface="+mn-ea"/>
                <a:cs typeface="+mn-cs"/>
              </a:rPr>
              <a:t>[2] </a:t>
            </a:r>
            <a:r>
              <a:rPr lang="en-GB" sz="1200" b="1" kern="1200" dirty="0" smtClean="0">
                <a:solidFill>
                  <a:schemeClr val="tx1"/>
                </a:solidFill>
                <a:latin typeface="Rdg Vesta" pitchFamily="2" charset="0"/>
                <a:ea typeface="+mn-ea"/>
                <a:cs typeface="+mn-cs"/>
              </a:rPr>
              <a:t>DEC</a:t>
            </a:r>
            <a:endParaRPr lang="en-US" sz="1200" b="1"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Benchmark Categories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e.g. general office, general retail, hotel, etc.</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Building Floor Area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General office; Unconditioned Floor Area</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Past DEC Data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Previous operational rating 1 and 2; Valid EPC Information</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Degree Day Correction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‘General Office’ Benchmark Information; Degree Day Information</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Occupancy Correction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Occupancy Level</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Electrical Energy Split (n/a for offices)</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Energy Consumption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Energy Consumption Data: e.g. Fuel Type, Consumption (kWh), Start Date, End Date, Estimate?</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Separable energy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Individually Metered Separable Energy; Separable Energy Floor Area (m</a:t>
            </a:r>
            <a:r>
              <a:rPr lang="en-GB" sz="1200" kern="1200" baseline="30000" dirty="0" smtClean="0">
                <a:solidFill>
                  <a:schemeClr val="tx1"/>
                </a:solidFill>
                <a:latin typeface="Rdg Vesta" pitchFamily="2" charset="0"/>
                <a:ea typeface="+mn-ea"/>
                <a:cs typeface="+mn-cs"/>
              </a:rPr>
              <a:t>2</a:t>
            </a:r>
            <a:r>
              <a:rPr lang="en-GB" sz="1200" kern="1200" dirty="0" smtClean="0">
                <a:solidFill>
                  <a:schemeClr val="tx1"/>
                </a:solidFill>
                <a:latin typeface="Rdg Vesta" pitchFamily="2" charset="0"/>
                <a:ea typeface="+mn-ea"/>
                <a:cs typeface="+mn-cs"/>
              </a:rPr>
              <a:t>)</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On-site </a:t>
            </a:r>
            <a:r>
              <a:rPr lang="en-GB" sz="1200" kern="1200" dirty="0" err="1" smtClean="0">
                <a:solidFill>
                  <a:schemeClr val="tx1"/>
                </a:solidFill>
                <a:latin typeface="Rdg Vesta" pitchFamily="2" charset="0"/>
                <a:ea typeface="+mn-ea"/>
                <a:cs typeface="+mn-cs"/>
              </a:rPr>
              <a:t>renewables</a:t>
            </a:r>
            <a:r>
              <a:rPr lang="en-GB" sz="1200" kern="1200" dirty="0" smtClean="0">
                <a:solidFill>
                  <a:schemeClr val="tx1"/>
                </a:solidFill>
                <a:latin typeface="Rdg Vesta" pitchFamily="2" charset="0"/>
                <a:ea typeface="+mn-ea"/>
                <a:cs typeface="+mn-cs"/>
              </a:rPr>
              <a:t>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On-site Low and Zero Carbon energy sources</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CO</a:t>
            </a:r>
            <a:r>
              <a:rPr lang="en-GB" sz="1200" kern="1200" baseline="-25000" dirty="0" smtClean="0">
                <a:solidFill>
                  <a:schemeClr val="tx1"/>
                </a:solidFill>
                <a:latin typeface="Rdg Vesta" pitchFamily="2" charset="0"/>
                <a:ea typeface="+mn-ea"/>
                <a:cs typeface="+mn-cs"/>
              </a:rPr>
              <a:t>2</a:t>
            </a:r>
            <a:r>
              <a:rPr lang="en-GB" sz="1200" kern="1200" dirty="0" smtClean="0">
                <a:solidFill>
                  <a:schemeClr val="tx1"/>
                </a:solidFill>
                <a:latin typeface="Rdg Vesta" pitchFamily="2" charset="0"/>
                <a:ea typeface="+mn-ea"/>
                <a:cs typeface="+mn-cs"/>
              </a:rPr>
              <a:t> conversion factors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CO</a:t>
            </a:r>
            <a:r>
              <a:rPr lang="en-GB" sz="1200" kern="1200" baseline="-25000" dirty="0" smtClean="0">
                <a:solidFill>
                  <a:schemeClr val="tx1"/>
                </a:solidFill>
                <a:latin typeface="Rdg Vesta" pitchFamily="2" charset="0"/>
                <a:ea typeface="+mn-ea"/>
                <a:cs typeface="+mn-cs"/>
              </a:rPr>
              <a:t>2</a:t>
            </a:r>
            <a:r>
              <a:rPr lang="en-GB" sz="1200" kern="1200" dirty="0" smtClean="0">
                <a:solidFill>
                  <a:schemeClr val="tx1"/>
                </a:solidFill>
                <a:latin typeface="Rdg Vesta" pitchFamily="2" charset="0"/>
                <a:ea typeface="+mn-ea"/>
                <a:cs typeface="+mn-cs"/>
              </a:rPr>
              <a:t> Conversion Factors (kgCO</a:t>
            </a:r>
            <a:r>
              <a:rPr lang="en-GB" sz="1200" kern="1200" baseline="-25000" dirty="0" smtClean="0">
                <a:solidFill>
                  <a:schemeClr val="tx1"/>
                </a:solidFill>
                <a:latin typeface="Rdg Vesta" pitchFamily="2" charset="0"/>
                <a:ea typeface="+mn-ea"/>
                <a:cs typeface="+mn-cs"/>
              </a:rPr>
              <a:t>2</a:t>
            </a:r>
            <a:r>
              <a:rPr lang="en-GB" sz="1200" kern="1200" dirty="0" smtClean="0">
                <a:solidFill>
                  <a:schemeClr val="tx1"/>
                </a:solidFill>
                <a:latin typeface="Rdg Vesta" pitchFamily="2" charset="0"/>
                <a:ea typeface="+mn-ea"/>
                <a:cs typeface="+mn-cs"/>
              </a:rPr>
              <a:t>/kWh); CO</a:t>
            </a:r>
            <a:r>
              <a:rPr lang="en-GB" sz="1200" kern="1200" baseline="-25000" dirty="0" smtClean="0">
                <a:solidFill>
                  <a:schemeClr val="tx1"/>
                </a:solidFill>
                <a:latin typeface="Rdg Vesta" pitchFamily="2" charset="0"/>
                <a:ea typeface="+mn-ea"/>
                <a:cs typeface="+mn-cs"/>
              </a:rPr>
              <a:t>2</a:t>
            </a:r>
            <a:r>
              <a:rPr lang="en-GB" sz="1200" kern="1200" dirty="0" smtClean="0">
                <a:solidFill>
                  <a:schemeClr val="tx1"/>
                </a:solidFill>
                <a:latin typeface="Rdg Vesta" pitchFamily="2" charset="0"/>
                <a:ea typeface="+mn-ea"/>
                <a:cs typeface="+mn-cs"/>
              </a:rPr>
              <a:t> Emissions (Tonnes CO</a:t>
            </a:r>
            <a:r>
              <a:rPr lang="en-GB" sz="1200" kern="1200" baseline="-25000" dirty="0" smtClean="0">
                <a:solidFill>
                  <a:schemeClr val="tx1"/>
                </a:solidFill>
                <a:latin typeface="Rdg Vesta" pitchFamily="2" charset="0"/>
                <a:ea typeface="+mn-ea"/>
                <a:cs typeface="+mn-cs"/>
              </a:rPr>
              <a:t>2</a:t>
            </a:r>
            <a:r>
              <a:rPr lang="en-GB" sz="1200" kern="1200" dirty="0" smtClean="0">
                <a:solidFill>
                  <a:schemeClr val="tx1"/>
                </a:solidFill>
                <a:latin typeface="Rdg Vesta" pitchFamily="2" charset="0"/>
                <a:ea typeface="+mn-ea"/>
                <a:cs typeface="+mn-cs"/>
              </a:rPr>
              <a:t>/year)</a:t>
            </a:r>
            <a:endParaRPr lang="en-US" sz="1200" kern="1200" dirty="0" smtClean="0">
              <a:solidFill>
                <a:schemeClr val="tx1"/>
              </a:solidFill>
              <a:latin typeface="Rdg Vesta" pitchFamily="2" charset="0"/>
              <a:ea typeface="+mn-ea"/>
              <a:cs typeface="+mn-cs"/>
            </a:endParaRPr>
          </a:p>
          <a:p>
            <a:pPr lvl="0"/>
            <a:r>
              <a:rPr lang="en-GB" sz="1200" kern="1200" dirty="0" smtClean="0">
                <a:solidFill>
                  <a:schemeClr val="tx1"/>
                </a:solidFill>
                <a:latin typeface="Rdg Vesta" pitchFamily="2" charset="0"/>
                <a:ea typeface="+mn-ea"/>
                <a:cs typeface="+mn-cs"/>
              </a:rPr>
              <a:t>Air Conditioning Survey</a:t>
            </a:r>
          </a:p>
          <a:p>
            <a:pPr lvl="0"/>
            <a:endParaRPr lang="en-US" sz="1200" kern="1200" dirty="0" smtClean="0">
              <a:solidFill>
                <a:schemeClr val="tx1"/>
              </a:solidFill>
              <a:latin typeface="Rdg Vesta" pitchFamily="2" charset="0"/>
              <a:ea typeface="+mn-ea"/>
              <a:cs typeface="+mn-cs"/>
            </a:endParaRPr>
          </a:p>
          <a:p>
            <a:pPr lvl="0"/>
            <a:r>
              <a:rPr lang="en-GB" sz="1200" b="0" kern="1200" dirty="0" smtClean="0">
                <a:solidFill>
                  <a:schemeClr val="tx1"/>
                </a:solidFill>
                <a:latin typeface="Rdg Vesta" pitchFamily="2" charset="0"/>
                <a:ea typeface="+mn-ea"/>
                <a:cs typeface="+mn-cs"/>
              </a:rPr>
              <a:t>[3] </a:t>
            </a:r>
            <a:r>
              <a:rPr lang="en-GB" sz="1200" b="1" kern="1200" dirty="0" smtClean="0">
                <a:solidFill>
                  <a:schemeClr val="tx1"/>
                </a:solidFill>
                <a:latin typeface="Rdg Vesta" pitchFamily="2" charset="0"/>
                <a:ea typeface="+mn-ea"/>
                <a:cs typeface="+mn-cs"/>
              </a:rPr>
              <a:t>Advisory Report</a:t>
            </a:r>
            <a:endParaRPr lang="en-US" sz="1200" b="1" kern="1200" dirty="0" smtClean="0">
              <a:solidFill>
                <a:schemeClr val="tx1"/>
              </a:solidFill>
              <a:latin typeface="Rdg Vesta" pitchFamily="2" charset="0"/>
              <a:ea typeface="+mn-ea"/>
              <a:cs typeface="+mn-cs"/>
            </a:endParaRPr>
          </a:p>
          <a:p>
            <a:pPr lvl="0">
              <a:buFont typeface="Arial" pitchFamily="34" charset="0"/>
              <a:buNone/>
            </a:pPr>
            <a:r>
              <a:rPr lang="en-GB" sz="1200" kern="1200" dirty="0" smtClean="0">
                <a:solidFill>
                  <a:schemeClr val="tx1"/>
                </a:solidFill>
                <a:latin typeface="Rdg Vesta" pitchFamily="2" charset="0"/>
                <a:ea typeface="+mn-ea"/>
                <a:cs typeface="+mn-cs"/>
              </a:rPr>
              <a:t>Building Information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Building Information Data; Advisory Report Dates; Building Information Summary</a:t>
            </a:r>
            <a:endParaRPr lang="en-US" sz="1200" kern="1200" dirty="0" smtClean="0">
              <a:solidFill>
                <a:schemeClr val="tx1"/>
              </a:solidFill>
              <a:latin typeface="Rdg Vesta" pitchFamily="2" charset="0"/>
              <a:ea typeface="+mn-ea"/>
              <a:cs typeface="+mn-cs"/>
            </a:endParaRPr>
          </a:p>
          <a:p>
            <a:pPr lvl="0">
              <a:buFont typeface="Arial" pitchFamily="34" charset="0"/>
              <a:buNone/>
            </a:pPr>
            <a:r>
              <a:rPr lang="en-GB" sz="1200" kern="1200" dirty="0" smtClean="0">
                <a:solidFill>
                  <a:schemeClr val="tx1"/>
                </a:solidFill>
                <a:latin typeface="Rdg Vesta" pitchFamily="2" charset="0"/>
                <a:ea typeface="+mn-ea"/>
                <a:cs typeface="+mn-cs"/>
              </a:rPr>
              <a:t>AR Questionnaire</a:t>
            </a:r>
          </a:p>
          <a:p>
            <a:pPr lvl="1">
              <a:buFont typeface="Arial" pitchFamily="34" charset="0"/>
              <a:buChar char="•"/>
            </a:pPr>
            <a:r>
              <a:rPr lang="en-GB" sz="1200" kern="1200" dirty="0" smtClean="0">
                <a:solidFill>
                  <a:schemeClr val="tx1"/>
                </a:solidFill>
                <a:latin typeface="Rdg Vesta" pitchFamily="2" charset="0"/>
                <a:ea typeface="+mn-ea"/>
                <a:cs typeface="+mn-cs"/>
              </a:rPr>
              <a:t>Background Information; Operation and Management; Fabric; Alternative Energy</a:t>
            </a:r>
            <a:endParaRPr lang="en-US" sz="1200" kern="1200" dirty="0" smtClean="0">
              <a:solidFill>
                <a:schemeClr val="tx1"/>
              </a:solidFill>
              <a:latin typeface="Rdg Vesta" pitchFamily="2" charset="0"/>
              <a:ea typeface="+mn-ea"/>
              <a:cs typeface="+mn-cs"/>
            </a:endParaRPr>
          </a:p>
          <a:p>
            <a:pPr lvl="0">
              <a:buFont typeface="Arial" pitchFamily="34" charset="0"/>
              <a:buNone/>
            </a:pPr>
            <a:r>
              <a:rPr lang="en-GB" sz="1200" kern="1200" dirty="0" smtClean="0">
                <a:solidFill>
                  <a:schemeClr val="tx1"/>
                </a:solidFill>
                <a:latin typeface="Rdg Vesta" pitchFamily="2" charset="0"/>
                <a:ea typeface="+mn-ea"/>
                <a:cs typeface="+mn-cs"/>
              </a:rPr>
              <a:t>Finalise Recommendations</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Add/Remove No And Low Cost Recommendations To The Advisory Report</a:t>
            </a:r>
            <a:endParaRPr lang="en-US" sz="1200" kern="1200" dirty="0" smtClean="0">
              <a:solidFill>
                <a:schemeClr val="tx1"/>
              </a:solidFill>
              <a:latin typeface="Rdg Vesta" pitchFamily="2" charset="0"/>
              <a:ea typeface="+mn-ea"/>
              <a:cs typeface="+mn-cs"/>
            </a:endParaRPr>
          </a:p>
          <a:p>
            <a:pPr lvl="0">
              <a:buFont typeface="Arial" pitchFamily="34" charset="0"/>
              <a:buNone/>
            </a:pPr>
            <a:r>
              <a:rPr lang="en-GB" sz="1200" kern="1200" dirty="0" smtClean="0">
                <a:solidFill>
                  <a:schemeClr val="tx1"/>
                </a:solidFill>
                <a:latin typeface="Rdg Vesta" pitchFamily="2" charset="0"/>
                <a:ea typeface="+mn-ea"/>
                <a:cs typeface="+mn-cs"/>
              </a:rPr>
              <a:t>Carbon Impact </a:t>
            </a:r>
            <a:endParaRPr lang="en-US" sz="1200" kern="1200" dirty="0" smtClean="0">
              <a:solidFill>
                <a:schemeClr val="tx1"/>
              </a:solidFill>
              <a:latin typeface="Rdg Vesta" pitchFamily="2" charset="0"/>
              <a:ea typeface="+mn-ea"/>
              <a:cs typeface="+mn-cs"/>
            </a:endParaRPr>
          </a:p>
          <a:p>
            <a:pPr lvl="1">
              <a:buFont typeface="Arial" pitchFamily="34" charset="0"/>
              <a:buChar char="•"/>
            </a:pPr>
            <a:r>
              <a:rPr lang="en-GB" sz="1200" kern="1200" dirty="0" smtClean="0">
                <a:solidFill>
                  <a:schemeClr val="tx1"/>
                </a:solidFill>
                <a:latin typeface="Rdg Vesta" pitchFamily="2" charset="0"/>
                <a:ea typeface="+mn-ea"/>
                <a:cs typeface="+mn-cs"/>
              </a:rPr>
              <a:t>Low/Medium/High cost &amp; Additional Recommendations</a:t>
            </a:r>
            <a:endParaRPr lang="en-US" sz="1200" kern="1200" dirty="0" smtClean="0">
              <a:solidFill>
                <a:schemeClr val="tx1"/>
              </a:solidFill>
              <a:latin typeface="Rdg Vesta" pitchFamily="2" charset="0"/>
              <a:ea typeface="+mn-ea"/>
              <a:cs typeface="+mn-cs"/>
            </a:endParaRPr>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Eichholtz</a:t>
            </a:r>
            <a:r>
              <a:rPr lang="en-GB" dirty="0" smtClean="0"/>
              <a:t>, </a:t>
            </a:r>
            <a:r>
              <a:rPr lang="en-GB" dirty="0" err="1" smtClean="0"/>
              <a:t>Kok</a:t>
            </a:r>
            <a:r>
              <a:rPr lang="en-GB" dirty="0" smtClean="0"/>
              <a:t>, and Quigley (2010) used a sample of some </a:t>
            </a:r>
            <a:r>
              <a:rPr lang="en-GB" b="1" dirty="0" smtClean="0"/>
              <a:t>10,000</a:t>
            </a:r>
            <a:r>
              <a:rPr lang="en-GB" dirty="0" smtClean="0"/>
              <a:t> subject and control buildings. </a:t>
            </a:r>
          </a:p>
          <a:p>
            <a:r>
              <a:rPr lang="en-GB" dirty="0" smtClean="0"/>
              <a:t>They found higher rents for an Energy Star rating of </a:t>
            </a:r>
            <a:r>
              <a:rPr lang="en-GB" b="1" dirty="0" smtClean="0"/>
              <a:t>3.3% </a:t>
            </a:r>
            <a:r>
              <a:rPr lang="en-GB" dirty="0" smtClean="0"/>
              <a:t>at a significant level and a premium of </a:t>
            </a:r>
            <a:r>
              <a:rPr lang="en-GB" b="1" dirty="0" smtClean="0"/>
              <a:t>5.2% </a:t>
            </a:r>
            <a:r>
              <a:rPr lang="en-GB" dirty="0" smtClean="0"/>
              <a:t>for LEED ratings, although this was at an insignificant level.  </a:t>
            </a:r>
          </a:p>
          <a:p>
            <a:endParaRPr lang="en-GB" dirty="0" smtClean="0"/>
          </a:p>
          <a:p>
            <a:r>
              <a:rPr lang="en-GB" dirty="0" err="1" smtClean="0"/>
              <a:t>Fuerst</a:t>
            </a:r>
            <a:r>
              <a:rPr lang="en-GB" dirty="0" smtClean="0"/>
              <a:t> and McAllister (2011a) used a log-linear hedonic rent model and a sample of </a:t>
            </a:r>
            <a:r>
              <a:rPr lang="en-GB" b="1" dirty="0" smtClean="0"/>
              <a:t>10,970 </a:t>
            </a:r>
            <a:r>
              <a:rPr lang="en-GB" dirty="0" smtClean="0"/>
              <a:t>observations.  </a:t>
            </a:r>
          </a:p>
          <a:p>
            <a:r>
              <a:rPr lang="en-GB" dirty="0" smtClean="0"/>
              <a:t>The authors found a </a:t>
            </a:r>
            <a:r>
              <a:rPr lang="en-GB" b="1" dirty="0" smtClean="0"/>
              <a:t>rental premium </a:t>
            </a:r>
            <a:r>
              <a:rPr lang="en-GB" dirty="0" smtClean="0"/>
              <a:t>of approximately </a:t>
            </a:r>
            <a:r>
              <a:rPr lang="en-GB" b="1" dirty="0" smtClean="0"/>
              <a:t>5% </a:t>
            </a:r>
            <a:r>
              <a:rPr lang="en-GB" dirty="0" smtClean="0"/>
              <a:t>for LEED certification and</a:t>
            </a:r>
            <a:r>
              <a:rPr lang="en-GB" b="1" dirty="0" smtClean="0"/>
              <a:t> 4% </a:t>
            </a:r>
            <a:r>
              <a:rPr lang="en-GB" dirty="0" smtClean="0"/>
              <a:t>for Energy Star certification. </a:t>
            </a:r>
          </a:p>
          <a:p>
            <a:r>
              <a:rPr lang="en-GB" dirty="0" smtClean="0"/>
              <a:t>Using a sample of 6,157 observations they found sales price </a:t>
            </a:r>
            <a:r>
              <a:rPr lang="en-GB" dirty="0" err="1" smtClean="0"/>
              <a:t>premia</a:t>
            </a:r>
            <a:r>
              <a:rPr lang="en-GB" dirty="0" smtClean="0"/>
              <a:t> of </a:t>
            </a:r>
            <a:r>
              <a:rPr lang="en-GB" b="1" dirty="0" smtClean="0"/>
              <a:t>25% </a:t>
            </a:r>
            <a:r>
              <a:rPr lang="en-GB" dirty="0" smtClean="0"/>
              <a:t>for LEED-certified buildings and </a:t>
            </a:r>
            <a:r>
              <a:rPr lang="en-GB" b="1" dirty="0" smtClean="0"/>
              <a:t>26% </a:t>
            </a:r>
            <a:r>
              <a:rPr lang="en-GB" dirty="0" smtClean="0"/>
              <a:t>for Energy Star-certified buildings.</a:t>
            </a:r>
          </a:p>
          <a:p>
            <a:endParaRPr lang="en-GB" dirty="0" smtClean="0"/>
          </a:p>
          <a:p>
            <a:r>
              <a:rPr lang="en-GB" dirty="0" smtClean="0"/>
              <a:t>Wiley, </a:t>
            </a:r>
            <a:r>
              <a:rPr lang="en-GB" dirty="0" err="1" smtClean="0"/>
              <a:t>Benefield</a:t>
            </a:r>
            <a:r>
              <a:rPr lang="en-GB" dirty="0" smtClean="0"/>
              <a:t>, &amp; Johnson (2010), used Ordinary Least Squares and Two-Stage-Least-Squares. </a:t>
            </a:r>
          </a:p>
          <a:p>
            <a:r>
              <a:rPr lang="en-GB" dirty="0" smtClean="0"/>
              <a:t>They estimated a </a:t>
            </a:r>
            <a:r>
              <a:rPr lang="en-GB" b="1" dirty="0" smtClean="0"/>
              <a:t>rent premium </a:t>
            </a:r>
            <a:r>
              <a:rPr lang="en-GB" dirty="0" smtClean="0"/>
              <a:t>of </a:t>
            </a:r>
            <a:r>
              <a:rPr lang="en-GB" b="1" dirty="0" smtClean="0"/>
              <a:t>7.3% </a:t>
            </a:r>
            <a:r>
              <a:rPr lang="en-GB" dirty="0" smtClean="0"/>
              <a:t>to </a:t>
            </a:r>
            <a:r>
              <a:rPr lang="en-GB" b="1" dirty="0" smtClean="0"/>
              <a:t>8.9% </a:t>
            </a:r>
            <a:r>
              <a:rPr lang="en-GB" dirty="0" smtClean="0"/>
              <a:t>for Energy Star-labelled properties and a premium of </a:t>
            </a:r>
            <a:r>
              <a:rPr lang="en-GB" b="1" dirty="0" smtClean="0"/>
              <a:t>15.2% </a:t>
            </a:r>
            <a:r>
              <a:rPr lang="en-GB" dirty="0" smtClean="0"/>
              <a:t>to </a:t>
            </a:r>
            <a:r>
              <a:rPr lang="en-GB" b="1" dirty="0" smtClean="0"/>
              <a:t>17.3% </a:t>
            </a:r>
            <a:r>
              <a:rPr lang="en-GB" dirty="0" smtClean="0"/>
              <a:t>for LEED rated properties. </a:t>
            </a:r>
          </a:p>
          <a:p>
            <a:r>
              <a:rPr lang="en-GB" dirty="0" smtClean="0"/>
              <a:t>This study further found that, relative to comparable properties, Energy Star-labelled properties sold at a premium of </a:t>
            </a:r>
            <a:r>
              <a:rPr lang="en-GB" b="1" dirty="0" smtClean="0"/>
              <a:t>$29.71/ft2 </a:t>
            </a:r>
            <a:r>
              <a:rPr lang="en-GB" dirty="0" smtClean="0"/>
              <a:t>and that LEED certified properties sold at a premium of </a:t>
            </a:r>
            <a:r>
              <a:rPr lang="en-GB" b="1" dirty="0" smtClean="0"/>
              <a:t>$129.18/ft2</a:t>
            </a:r>
            <a:r>
              <a:rPr lang="en-GB" dirty="0" smtClean="0"/>
              <a:t>.  </a:t>
            </a:r>
          </a:p>
          <a:p>
            <a:r>
              <a:rPr lang="en-GB" dirty="0" smtClean="0"/>
              <a:t>This</a:t>
            </a:r>
            <a:r>
              <a:rPr lang="en-GB" baseline="0" dirty="0" smtClean="0"/>
              <a:t> </a:t>
            </a:r>
            <a:r>
              <a:rPr lang="en-GB" dirty="0" smtClean="0"/>
              <a:t>study found higher occupancy levels of </a:t>
            </a:r>
            <a:r>
              <a:rPr lang="en-GB" b="1" dirty="0" smtClean="0"/>
              <a:t>10% </a:t>
            </a:r>
            <a:r>
              <a:rPr lang="en-GB" dirty="0" smtClean="0"/>
              <a:t>to </a:t>
            </a:r>
            <a:r>
              <a:rPr lang="en-GB" b="1" dirty="0" smtClean="0"/>
              <a:t>11% </a:t>
            </a:r>
            <a:r>
              <a:rPr lang="en-GB" dirty="0" smtClean="0"/>
              <a:t>for Energy Star-labelled properties and </a:t>
            </a:r>
            <a:r>
              <a:rPr lang="en-GB" b="1" dirty="0" smtClean="0"/>
              <a:t>16.2% </a:t>
            </a:r>
            <a:r>
              <a:rPr lang="en-GB" dirty="0" smtClean="0"/>
              <a:t>to </a:t>
            </a:r>
            <a:r>
              <a:rPr lang="en-GB" b="1" dirty="0" smtClean="0"/>
              <a:t>17.9% </a:t>
            </a:r>
            <a:r>
              <a:rPr lang="en-GB" dirty="0" smtClean="0"/>
              <a:t>for LEED-certified properties relative to comparable properties.</a:t>
            </a:r>
          </a:p>
          <a:p>
            <a:endParaRPr lang="en-GB" dirty="0" smtClean="0"/>
          </a:p>
          <a:p>
            <a:endParaRPr lang="en-GB" dirty="0" smtClean="0"/>
          </a:p>
          <a:p>
            <a:r>
              <a:rPr lang="en-GB" dirty="0" err="1" smtClean="0"/>
              <a:t>Reichardt</a:t>
            </a:r>
            <a:r>
              <a:rPr lang="en-GB" dirty="0" smtClean="0"/>
              <a:t>, </a:t>
            </a:r>
            <a:r>
              <a:rPr lang="en-GB" dirty="0" err="1" smtClean="0"/>
              <a:t>Fuerst</a:t>
            </a:r>
            <a:r>
              <a:rPr lang="en-GB" dirty="0" smtClean="0"/>
              <a:t>, </a:t>
            </a:r>
            <a:r>
              <a:rPr lang="en-GB" dirty="0" err="1" smtClean="0"/>
              <a:t>Rottke</a:t>
            </a:r>
            <a:r>
              <a:rPr lang="en-GB" dirty="0" smtClean="0"/>
              <a:t>, and </a:t>
            </a:r>
            <a:r>
              <a:rPr lang="en-GB" dirty="0" err="1" smtClean="0"/>
              <a:t>Zietz</a:t>
            </a:r>
            <a:r>
              <a:rPr lang="en-GB" dirty="0" smtClean="0"/>
              <a:t> (Forthcoming) used a panel dataset</a:t>
            </a:r>
            <a:r>
              <a:rPr lang="en-GB" baseline="0" dirty="0" smtClean="0"/>
              <a:t> and found that p</a:t>
            </a:r>
            <a:r>
              <a:rPr lang="en-GB" dirty="0" smtClean="0"/>
              <a:t>remiums increased steadily for 2006 to 2008, after which they started to show a moderate decline in subsequent periods.</a:t>
            </a:r>
          </a:p>
          <a:p>
            <a:r>
              <a:rPr lang="en-GB" dirty="0" err="1" smtClean="0"/>
              <a:t>Fuerst</a:t>
            </a:r>
            <a:r>
              <a:rPr lang="en-GB" dirty="0" smtClean="0"/>
              <a:t>, </a:t>
            </a:r>
            <a:r>
              <a:rPr lang="en-GB" dirty="0" err="1" smtClean="0"/>
              <a:t>Gabrieli</a:t>
            </a:r>
            <a:r>
              <a:rPr lang="en-GB" dirty="0" smtClean="0"/>
              <a:t> &amp; McAllister (2012) applied existing economic theory to investigate investor</a:t>
            </a:r>
            <a:r>
              <a:rPr lang="en-GB" baseline="0" dirty="0" smtClean="0"/>
              <a:t> preferences.</a:t>
            </a:r>
            <a:endParaRPr lang="en-GB" dirty="0" smtClean="0"/>
          </a:p>
          <a:p>
            <a:endParaRPr lang="en-GB" dirty="0" smtClean="0"/>
          </a:p>
          <a:p>
            <a:endParaRPr lang="en-GB" dirty="0" smtClean="0"/>
          </a:p>
          <a:p>
            <a:r>
              <a:rPr lang="en-GB" dirty="0" err="1" smtClean="0"/>
              <a:t>Fuerst</a:t>
            </a:r>
            <a:r>
              <a:rPr lang="en-GB" dirty="0" smtClean="0"/>
              <a:t> and McAllister (2011b) conducted a study using data on 708 commercial property assets held by IPD UK but were unable to find significant evidence that suggested that an EPC rating had any significant effect on market rents and market values. The authors did find some evidence that equivalent yields were affected by EPC ratings. </a:t>
            </a:r>
          </a:p>
          <a:p>
            <a:r>
              <a:rPr lang="en-GB" dirty="0" err="1" smtClean="0"/>
              <a:t>Chegut</a:t>
            </a:r>
            <a:r>
              <a:rPr lang="en-GB" dirty="0" smtClean="0"/>
              <a:t> et al. (2012) found statistically significant </a:t>
            </a:r>
            <a:r>
              <a:rPr lang="en-GB" dirty="0" err="1" smtClean="0"/>
              <a:t>premia</a:t>
            </a:r>
            <a:r>
              <a:rPr lang="en-GB" dirty="0" smtClean="0"/>
              <a:t> for BREEAM certified buildings in the United Kingdom.</a:t>
            </a:r>
            <a:endParaRPr lang="en-GB" dirty="0"/>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DEC Paper</a:t>
            </a:r>
          </a:p>
          <a:p>
            <a:r>
              <a:rPr lang="en-GB" dirty="0" smtClean="0"/>
              <a:t>Environmental</a:t>
            </a:r>
            <a:r>
              <a:rPr lang="en-GB" baseline="0" dirty="0" smtClean="0"/>
              <a:t> Information Request</a:t>
            </a:r>
            <a:endParaRPr lang="en-US" dirty="0"/>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3BB8DBF-C912-4453-8D2E-E3F7ACCC441C}"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16" descr="HBS-Building-Small-2"/>
          <p:cNvPicPr>
            <a:picLocks noChangeArrowheads="1"/>
          </p:cNvPicPr>
          <p:nvPr userDrawn="1"/>
        </p:nvPicPr>
        <p:blipFill>
          <a:blip r:embed="rId2" cstate="print"/>
          <a:srcRect b="33847"/>
          <a:stretch>
            <a:fillRect/>
          </a:stretch>
        </p:blipFill>
        <p:spPr bwMode="auto">
          <a:xfrm>
            <a:off x="0" y="2017713"/>
            <a:ext cx="9144000" cy="4840287"/>
          </a:xfrm>
          <a:prstGeom prst="rect">
            <a:avLst/>
          </a:prstGeom>
          <a:noFill/>
          <a:ln w="9525">
            <a:noFill/>
            <a:miter lim="800000"/>
            <a:headEnd/>
            <a:tailEnd/>
          </a:ln>
        </p:spPr>
      </p:pic>
      <p:pic>
        <p:nvPicPr>
          <p:cNvPr id="5" name="Picture 107" descr="Cutter-wave"/>
          <p:cNvPicPr>
            <a:picLocks noChangeAspect="1" noChangeArrowheads="1"/>
          </p:cNvPicPr>
          <p:nvPr userDrawn="1"/>
        </p:nvPicPr>
        <p:blipFill>
          <a:blip r:embed="rId3" cstate="print"/>
          <a:srcRect t="36998"/>
          <a:stretch>
            <a:fillRect/>
          </a:stretch>
        </p:blipFill>
        <p:spPr bwMode="auto">
          <a:xfrm>
            <a:off x="-142875" y="0"/>
            <a:ext cx="9429750" cy="4292600"/>
          </a:xfrm>
          <a:prstGeom prst="rect">
            <a:avLst/>
          </a:prstGeom>
          <a:noFill/>
          <a:ln w="9525">
            <a:noFill/>
            <a:miter lim="800000"/>
            <a:headEnd/>
            <a:tailEnd/>
          </a:ln>
        </p:spPr>
      </p:pic>
      <p:sp>
        <p:nvSpPr>
          <p:cNvPr id="6" name="Rectangle 108"/>
          <p:cNvSpPr>
            <a:spLocks noChangeArrowheads="1"/>
          </p:cNvSpPr>
          <p:nvPr userDrawn="1"/>
        </p:nvSpPr>
        <p:spPr bwMode="hidden">
          <a:xfrm>
            <a:off x="0" y="6453188"/>
            <a:ext cx="9144000" cy="404812"/>
          </a:xfrm>
          <a:prstGeom prst="rect">
            <a:avLst/>
          </a:prstGeom>
          <a:solidFill>
            <a:schemeClr val="bg2"/>
          </a:solidFill>
          <a:ln w="9525" algn="ctr">
            <a:noFill/>
            <a:miter lim="800000"/>
            <a:headEnd/>
            <a:tailEnd/>
          </a:ln>
          <a:effectLst/>
        </p:spPr>
        <p:txBody>
          <a:bodyPr wrap="none" anchor="ctr"/>
          <a:lstStyle/>
          <a:p>
            <a:pPr>
              <a:defRPr/>
            </a:pPr>
            <a:endParaRPr lang="en-US" sz="8600" dirty="0">
              <a:solidFill>
                <a:schemeClr val="bg1"/>
              </a:solidFill>
            </a:endParaRPr>
          </a:p>
        </p:txBody>
      </p:sp>
      <p:sp>
        <p:nvSpPr>
          <p:cNvPr id="7" name="Rectangle 112"/>
          <p:cNvSpPr>
            <a:spLocks noChangeArrowheads="1"/>
          </p:cNvSpPr>
          <p:nvPr userDrawn="1"/>
        </p:nvSpPr>
        <p:spPr bwMode="auto">
          <a:xfrm>
            <a:off x="2555875" y="6519863"/>
            <a:ext cx="3873500" cy="338137"/>
          </a:xfrm>
          <a:prstGeom prst="rect">
            <a:avLst/>
          </a:prstGeom>
          <a:noFill/>
          <a:ln w="9525">
            <a:noFill/>
            <a:miter lim="800000"/>
            <a:headEnd/>
            <a:tailEnd/>
          </a:ln>
          <a:effectLst/>
        </p:spPr>
        <p:txBody>
          <a:bodyPr/>
          <a:lstStyle/>
          <a:p>
            <a:pPr>
              <a:defRPr/>
            </a:pPr>
            <a:r>
              <a:rPr lang="en-GB" sz="1400" dirty="0">
                <a:solidFill>
                  <a:srgbClr val="FFFFFF"/>
                </a:solidFill>
              </a:rPr>
              <a:t>© Henley Business School 2008</a:t>
            </a:r>
          </a:p>
        </p:txBody>
      </p:sp>
      <p:sp>
        <p:nvSpPr>
          <p:cNvPr id="8" name="Text Box 113"/>
          <p:cNvSpPr txBox="1">
            <a:spLocks noChangeArrowheads="1"/>
          </p:cNvSpPr>
          <p:nvPr userDrawn="1"/>
        </p:nvSpPr>
        <p:spPr bwMode="auto">
          <a:xfrm>
            <a:off x="5292725" y="6519863"/>
            <a:ext cx="3446463" cy="304800"/>
          </a:xfrm>
          <a:prstGeom prst="rect">
            <a:avLst/>
          </a:prstGeom>
          <a:noFill/>
          <a:ln w="9525" algn="ctr">
            <a:noFill/>
            <a:miter lim="800000"/>
            <a:headEnd/>
            <a:tailEnd/>
          </a:ln>
          <a:effectLst/>
        </p:spPr>
        <p:txBody>
          <a:bodyPr>
            <a:spAutoFit/>
          </a:bodyPr>
          <a:lstStyle/>
          <a:p>
            <a:pPr algn="r">
              <a:spcBef>
                <a:spcPct val="50000"/>
              </a:spcBef>
              <a:defRPr/>
            </a:pPr>
            <a:r>
              <a:rPr lang="en-GB" sz="1400" b="1" dirty="0">
                <a:solidFill>
                  <a:srgbClr val="FFFFFF"/>
                </a:solidFill>
              </a:rPr>
              <a:t>www.henley.reading.ac.uk</a:t>
            </a:r>
          </a:p>
        </p:txBody>
      </p:sp>
      <p:sp>
        <p:nvSpPr>
          <p:cNvPr id="9" name="Text Box 114"/>
          <p:cNvSpPr txBox="1">
            <a:spLocks noChangeArrowheads="1"/>
          </p:cNvSpPr>
          <p:nvPr userDrawn="1"/>
        </p:nvSpPr>
        <p:spPr bwMode="auto">
          <a:xfrm>
            <a:off x="855663" y="333375"/>
            <a:ext cx="3671887" cy="292100"/>
          </a:xfrm>
          <a:prstGeom prst="rect">
            <a:avLst/>
          </a:prstGeom>
          <a:noFill/>
          <a:ln w="9525" algn="ctr">
            <a:noFill/>
            <a:miter lim="800000"/>
            <a:headEnd/>
            <a:tailEnd/>
          </a:ln>
          <a:effectLst/>
        </p:spPr>
        <p:txBody>
          <a:bodyPr>
            <a:spAutoFit/>
          </a:bodyPr>
          <a:lstStyle/>
          <a:p>
            <a:pPr algn="l">
              <a:spcBef>
                <a:spcPct val="50000"/>
              </a:spcBef>
              <a:defRPr/>
            </a:pPr>
            <a:r>
              <a:rPr lang="en-GB" sz="1300" b="1" dirty="0">
                <a:solidFill>
                  <a:srgbClr val="000000"/>
                </a:solidFill>
              </a:rPr>
              <a:t>School of Real Estate &amp; Planning</a:t>
            </a:r>
          </a:p>
        </p:txBody>
      </p:sp>
      <p:pic>
        <p:nvPicPr>
          <p:cNvPr id="10" name="Picture 115" descr="HBS-Device-RGB"/>
          <p:cNvPicPr>
            <a:picLocks noChangeAspect="1" noChangeArrowheads="1"/>
          </p:cNvPicPr>
          <p:nvPr userDrawn="1"/>
        </p:nvPicPr>
        <p:blipFill>
          <a:blip r:embed="rId4" cstate="print"/>
          <a:srcRect/>
          <a:stretch>
            <a:fillRect/>
          </a:stretch>
        </p:blipFill>
        <p:spPr bwMode="hidden">
          <a:xfrm>
            <a:off x="7524750" y="438150"/>
            <a:ext cx="1184275" cy="385763"/>
          </a:xfrm>
          <a:prstGeom prst="rect">
            <a:avLst/>
          </a:prstGeom>
          <a:noFill/>
          <a:ln w="9525">
            <a:noFill/>
            <a:miter lim="800000"/>
            <a:headEnd/>
            <a:tailEnd/>
          </a:ln>
        </p:spPr>
      </p:pic>
      <p:sp>
        <p:nvSpPr>
          <p:cNvPr id="3182" name="Rectangle 110"/>
          <p:cNvSpPr>
            <a:spLocks noGrp="1" noChangeArrowheads="1"/>
          </p:cNvSpPr>
          <p:nvPr>
            <p:ph type="subTitle" idx="1"/>
          </p:nvPr>
        </p:nvSpPr>
        <p:spPr>
          <a:xfrm>
            <a:off x="755650" y="2503488"/>
            <a:ext cx="7920038" cy="925512"/>
          </a:xfrm>
        </p:spPr>
        <p:txBody>
          <a:bodyPr/>
          <a:lstStyle>
            <a:lvl1pPr marL="0" indent="0">
              <a:buFontTx/>
              <a:buNone/>
              <a:defRPr sz="3000"/>
            </a:lvl1pPr>
          </a:lstStyle>
          <a:p>
            <a:r>
              <a:rPr lang="en-GB"/>
              <a:t>Click to edit Master subtitle style</a:t>
            </a:r>
          </a:p>
        </p:txBody>
      </p:sp>
      <p:sp>
        <p:nvSpPr>
          <p:cNvPr id="3181" name="Rectangle 109"/>
          <p:cNvSpPr>
            <a:spLocks noGrp="1" noChangeArrowheads="1"/>
          </p:cNvSpPr>
          <p:nvPr>
            <p:ph type="ctrTitle"/>
          </p:nvPr>
        </p:nvSpPr>
        <p:spPr>
          <a:xfrm>
            <a:off x="755650" y="1052513"/>
            <a:ext cx="7920038" cy="1524000"/>
          </a:xfrm>
        </p:spPr>
        <p:txBody>
          <a:bodyPr wrap="square"/>
          <a:lstStyle>
            <a:lvl1pPr>
              <a:lnSpc>
                <a:spcPct val="90000"/>
              </a:lnSpc>
              <a:tabLst>
                <a:tab pos="4038600" algn="l"/>
              </a:tabLst>
              <a:defRPr sz="4800">
                <a:solidFill>
                  <a:schemeClr val="bg2"/>
                </a:solidFill>
              </a:defRPr>
            </a:lvl1pPr>
          </a:lstStyle>
          <a:p>
            <a:r>
              <a:rPr lang="en-GB" dirty="0"/>
              <a:t>Click to edit Master title style</a:t>
            </a:r>
          </a:p>
        </p:txBody>
      </p:sp>
      <p:sp>
        <p:nvSpPr>
          <p:cNvPr id="11" name="Rectangle 111"/>
          <p:cNvSpPr>
            <a:spLocks noGrp="1" noChangeArrowheads="1"/>
          </p:cNvSpPr>
          <p:nvPr userDrawn="1">
            <p:ph type="dt" sz="half" idx="10"/>
          </p:nvPr>
        </p:nvSpPr>
        <p:spPr bwMode="auto">
          <a:xfrm>
            <a:off x="755650" y="6519863"/>
            <a:ext cx="1773238" cy="3381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FFFFFF"/>
                </a:solidFill>
              </a:defRPr>
            </a:lvl1pPr>
          </a:lstStyle>
          <a:p>
            <a:pPr>
              <a:defRPr/>
            </a:pPr>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sldNum" sz="quarter" idx="10"/>
          </p:nvPr>
        </p:nvSpPr>
        <p:spPr>
          <a:ln/>
        </p:spPr>
        <p:txBody>
          <a:bodyPr/>
          <a:lstStyle>
            <a:lvl1pPr>
              <a:defRPr/>
            </a:lvl1pPr>
          </a:lstStyle>
          <a:p>
            <a:pPr>
              <a:defRPr/>
            </a:pPr>
            <a:fld id="{6B532CC8-CC0D-4E27-BDCD-D994EBAAF8DA}" type="slidenum">
              <a:rPr lang="en-GB"/>
              <a:pPr>
                <a:defRPr/>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608332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8596" y="274638"/>
            <a:ext cx="6123017" cy="6083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sldNum" sz="quarter" idx="10"/>
          </p:nvPr>
        </p:nvSpPr>
        <p:spPr>
          <a:ln/>
        </p:spPr>
        <p:txBody>
          <a:bodyPr/>
          <a:lstStyle>
            <a:lvl1pPr>
              <a:defRPr/>
            </a:lvl1pPr>
          </a:lstStyle>
          <a:p>
            <a:pPr>
              <a:defRPr/>
            </a:pPr>
            <a:fld id="{6CD6CC58-9FB0-4993-9D9F-9C915EBE19F6}" type="slidenum">
              <a:rPr lang="en-GB"/>
              <a:pPr>
                <a:defRPr/>
              </a:pPr>
              <a:t>‹#›</a:t>
            </a:fld>
            <a:endParaRPr lang="en-GB"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7000924" cy="725470"/>
          </a:xfrm>
        </p:spPr>
        <p:txBody>
          <a:bodyPr/>
          <a:lstStyle/>
          <a:p>
            <a:r>
              <a:rPr lang="en-US" smtClean="0"/>
              <a:t>Click to edit Master title style</a:t>
            </a:r>
            <a:endParaRPr lang="en-GB"/>
          </a:p>
        </p:txBody>
      </p:sp>
      <p:sp>
        <p:nvSpPr>
          <p:cNvPr id="3" name="Content Placeholder 2"/>
          <p:cNvSpPr>
            <a:spLocks noGrp="1"/>
          </p:cNvSpPr>
          <p:nvPr>
            <p:ph idx="1"/>
          </p:nvPr>
        </p:nvSpPr>
        <p:spPr>
          <a:xfrm>
            <a:off x="428596" y="1142984"/>
            <a:ext cx="8258204" cy="52149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sldNum" sz="quarter" idx="10"/>
          </p:nvPr>
        </p:nvSpPr>
        <p:spPr>
          <a:ln/>
        </p:spPr>
        <p:txBody>
          <a:bodyPr/>
          <a:lstStyle>
            <a:lvl1pPr>
              <a:defRPr/>
            </a:lvl1pPr>
          </a:lstStyle>
          <a:p>
            <a:pPr>
              <a:defRPr/>
            </a:pPr>
            <a:fld id="{7B9DC2B9-DAA3-4C6F-9176-8B9B5DA25EFC}" type="slidenum">
              <a:rPr lang="en-GB"/>
              <a:pPr>
                <a:defRPr/>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472" y="4406900"/>
            <a:ext cx="792324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71472" y="2906713"/>
            <a:ext cx="792324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53AF74FD-33BE-4FB6-A650-E4158ECF9C19}" type="slidenum">
              <a:rPr lang="en-GB"/>
              <a:pPr>
                <a:defRPr/>
              </a:pPr>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7000924" cy="72547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28597" y="1142984"/>
            <a:ext cx="4071966" cy="5214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9" y="1142984"/>
            <a:ext cx="4043362" cy="5214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
          <p:cNvSpPr>
            <a:spLocks noGrp="1" noChangeArrowheads="1"/>
          </p:cNvSpPr>
          <p:nvPr>
            <p:ph type="sldNum" sz="quarter" idx="10"/>
          </p:nvPr>
        </p:nvSpPr>
        <p:spPr>
          <a:ln/>
        </p:spPr>
        <p:txBody>
          <a:bodyPr/>
          <a:lstStyle>
            <a:lvl1pPr>
              <a:defRPr/>
            </a:lvl1pPr>
          </a:lstStyle>
          <a:p>
            <a:pPr>
              <a:defRPr/>
            </a:pPr>
            <a:fld id="{745C4E04-9E9E-44DF-B688-4C7896630C6A}" type="slidenum">
              <a:rPr lang="en-GB"/>
              <a:pPr>
                <a:defRPr/>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72320" cy="72547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4298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46"/>
            <a:ext cx="4040188" cy="457521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14298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46"/>
            <a:ext cx="4041775" cy="457521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sldNum" sz="quarter" idx="10"/>
          </p:nvPr>
        </p:nvSpPr>
        <p:spPr>
          <a:ln/>
        </p:spPr>
        <p:txBody>
          <a:bodyPr/>
          <a:lstStyle>
            <a:lvl1pPr>
              <a:defRPr/>
            </a:lvl1pPr>
          </a:lstStyle>
          <a:p>
            <a:pPr>
              <a:defRPr/>
            </a:pPr>
            <a:fld id="{EBE7660E-A613-40E3-9F24-3AB085B56356}" type="slidenum">
              <a:rPr lang="en-GB"/>
              <a:pPr>
                <a:defRPr/>
              </a:pPr>
              <a:t>‹#›</a:t>
            </a:fld>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
          <p:cNvSpPr>
            <a:spLocks noGrp="1" noChangeArrowheads="1"/>
          </p:cNvSpPr>
          <p:nvPr>
            <p:ph type="sldNum" sz="quarter" idx="10"/>
          </p:nvPr>
        </p:nvSpPr>
        <p:spPr>
          <a:ln/>
        </p:spPr>
        <p:txBody>
          <a:bodyPr/>
          <a:lstStyle>
            <a:lvl1pPr>
              <a:defRPr/>
            </a:lvl1pPr>
          </a:lstStyle>
          <a:p>
            <a:pPr>
              <a:defRPr/>
            </a:pPr>
            <a:fld id="{3980307F-1E42-46E5-816F-AF355D58BDBB}" type="slidenum">
              <a:rPr lang="en-GB"/>
              <a:pPr>
                <a:defRPr/>
              </a:pPr>
              <a:t>‹#›</a:t>
            </a:fld>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6AE8A572-EA96-4864-A388-4924AFB228D8}" type="slidenum">
              <a:rPr lang="en-GB"/>
              <a:pPr>
                <a:defRPr/>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5562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000108"/>
            <a:ext cx="5111750" cy="5415269"/>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000108"/>
            <a:ext cx="3008313" cy="5357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70448C5-3BBF-436F-B9B7-B594DB377252}" type="slidenum">
              <a:rPr lang="en-GB"/>
              <a:pPr>
                <a:defRPr/>
              </a:pPr>
              <a:t>‹#›</a:t>
            </a:fld>
            <a:endParaRPr lang="en-GB"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7BCBBEE-5018-499A-916E-497E3F4D73A1}" type="slidenum">
              <a:rPr lang="en-GB"/>
              <a:pPr>
                <a:defRPr/>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67" descr="HBS-Device-Outline"/>
          <p:cNvPicPr>
            <a:picLocks noChangeAspect="1" noChangeArrowheads="1"/>
          </p:cNvPicPr>
          <p:nvPr/>
        </p:nvPicPr>
        <p:blipFill>
          <a:blip r:embed="rId13" cstate="print"/>
          <a:srcRect/>
          <a:stretch>
            <a:fillRect/>
          </a:stretch>
        </p:blipFill>
        <p:spPr bwMode="auto">
          <a:xfrm>
            <a:off x="7524750" y="438150"/>
            <a:ext cx="1184275" cy="385763"/>
          </a:xfrm>
          <a:prstGeom prst="rect">
            <a:avLst/>
          </a:prstGeom>
          <a:noFill/>
          <a:ln w="9525">
            <a:noFill/>
            <a:miter lim="800000"/>
            <a:headEnd/>
            <a:tailEnd/>
          </a:ln>
        </p:spPr>
      </p:pic>
      <p:sp>
        <p:nvSpPr>
          <p:cNvPr id="74755" name="Rectangle 3"/>
          <p:cNvSpPr>
            <a:spLocks noGrp="1" noChangeArrowheads="1"/>
          </p:cNvSpPr>
          <p:nvPr>
            <p:ph type="body" idx="1"/>
          </p:nvPr>
        </p:nvSpPr>
        <p:spPr bwMode="auto">
          <a:xfrm>
            <a:off x="428625" y="1143000"/>
            <a:ext cx="8258175" cy="5214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7" name="Rectangle 13"/>
          <p:cNvSpPr>
            <a:spLocks noGrp="1" noChangeArrowheads="1"/>
          </p:cNvSpPr>
          <p:nvPr>
            <p:ph type="sldNum" sz="quarter" idx="4"/>
          </p:nvPr>
        </p:nvSpPr>
        <p:spPr bwMode="auto">
          <a:xfrm>
            <a:off x="8072438" y="6519863"/>
            <a:ext cx="676275" cy="33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D1C0DB-1C19-4AF9-AA5B-61D522A6A7F1}" type="slidenum">
              <a:rPr lang="en-GB"/>
              <a:pPr>
                <a:defRPr/>
              </a:pPr>
              <a:t>‹#›</a:t>
            </a:fld>
            <a:endParaRPr lang="en-GB" dirty="0"/>
          </a:p>
        </p:txBody>
      </p:sp>
      <p:sp>
        <p:nvSpPr>
          <p:cNvPr id="1043" name="Rectangle 19"/>
          <p:cNvSpPr>
            <a:spLocks noChangeArrowheads="1"/>
          </p:cNvSpPr>
          <p:nvPr/>
        </p:nvSpPr>
        <p:spPr bwMode="auto">
          <a:xfrm>
            <a:off x="428625" y="6519863"/>
            <a:ext cx="6664325" cy="338137"/>
          </a:xfrm>
          <a:prstGeom prst="rect">
            <a:avLst/>
          </a:prstGeom>
          <a:noFill/>
          <a:ln w="9525">
            <a:noFill/>
            <a:miter lim="800000"/>
            <a:headEnd/>
            <a:tailEnd/>
          </a:ln>
          <a:effectLst/>
        </p:spPr>
        <p:txBody>
          <a:bodyPr/>
          <a:lstStyle/>
          <a:p>
            <a:pPr algn="l">
              <a:defRPr/>
            </a:pPr>
            <a:r>
              <a:rPr lang="en-GB" sz="1400" dirty="0" smtClean="0"/>
              <a:t>Jorn van de Wetering, </a:t>
            </a:r>
            <a:r>
              <a:rPr lang="en-GB" sz="1400" dirty="0"/>
              <a:t>School of Real Estate &amp; Planning</a:t>
            </a:r>
          </a:p>
        </p:txBody>
      </p:sp>
      <p:sp>
        <p:nvSpPr>
          <p:cNvPr id="1080" name="AutoShape 56">
            <a:hlinkClick r:id="" action="ppaction://hlinkshowjump?jump=firstslide" highlightClick="1"/>
          </p:cNvPr>
          <p:cNvSpPr>
            <a:spLocks noChangeArrowheads="1"/>
          </p:cNvSpPr>
          <p:nvPr/>
        </p:nvSpPr>
        <p:spPr bwMode="auto">
          <a:xfrm>
            <a:off x="323850" y="-242888"/>
            <a:ext cx="720725" cy="719138"/>
          </a:xfrm>
          <a:prstGeom prst="actionButtonHome">
            <a:avLst/>
          </a:prstGeom>
          <a:noFill/>
          <a:ln w="9525">
            <a:noFill/>
            <a:miter lim="800000"/>
            <a:headEnd/>
            <a:tailEnd/>
          </a:ln>
          <a:effectLst/>
        </p:spPr>
        <p:txBody>
          <a:bodyPr wrap="none" anchor="ctr"/>
          <a:lstStyle/>
          <a:p>
            <a:pPr>
              <a:defRPr/>
            </a:pPr>
            <a:endParaRPr lang="en-GB" dirty="0"/>
          </a:p>
        </p:txBody>
      </p:sp>
      <p:sp>
        <p:nvSpPr>
          <p:cNvPr id="1094" name="Rectangle 70"/>
          <p:cNvSpPr>
            <a:spLocks noChangeArrowheads="1"/>
          </p:cNvSpPr>
          <p:nvPr/>
        </p:nvSpPr>
        <p:spPr bwMode="hidden">
          <a:xfrm>
            <a:off x="7164388" y="0"/>
            <a:ext cx="1979612" cy="1125538"/>
          </a:xfrm>
          <a:prstGeom prst="rect">
            <a:avLst/>
          </a:prstGeom>
          <a:solidFill>
            <a:schemeClr val="bg1"/>
          </a:solidFill>
          <a:ln w="9525" algn="ctr">
            <a:noFill/>
            <a:miter lim="800000"/>
            <a:headEnd/>
            <a:tailEnd/>
          </a:ln>
          <a:effectLst/>
        </p:spPr>
        <p:txBody>
          <a:bodyPr wrap="none" anchor="ctr"/>
          <a:lstStyle/>
          <a:p>
            <a:pPr>
              <a:defRPr/>
            </a:pPr>
            <a:endParaRPr lang="en-GB" dirty="0"/>
          </a:p>
        </p:txBody>
      </p:sp>
      <p:pic>
        <p:nvPicPr>
          <p:cNvPr id="74760" name="Picture 71" descr="HBS-Device-RGB"/>
          <p:cNvPicPr>
            <a:picLocks noChangeAspect="1" noChangeArrowheads="1"/>
          </p:cNvPicPr>
          <p:nvPr/>
        </p:nvPicPr>
        <p:blipFill>
          <a:blip r:embed="rId14" cstate="print"/>
          <a:srcRect/>
          <a:stretch>
            <a:fillRect/>
          </a:stretch>
        </p:blipFill>
        <p:spPr bwMode="hidden">
          <a:xfrm>
            <a:off x="7524750" y="438150"/>
            <a:ext cx="1184275" cy="385763"/>
          </a:xfrm>
          <a:prstGeom prst="rect">
            <a:avLst/>
          </a:prstGeom>
          <a:noFill/>
          <a:ln w="9525">
            <a:noFill/>
            <a:miter lim="800000"/>
            <a:headEnd/>
            <a:tailEnd/>
          </a:ln>
        </p:spPr>
      </p:pic>
      <p:sp>
        <p:nvSpPr>
          <p:cNvPr id="74761" name="Rectangle 2"/>
          <p:cNvSpPr>
            <a:spLocks noGrp="1" noChangeArrowheads="1"/>
          </p:cNvSpPr>
          <p:nvPr>
            <p:ph type="title"/>
          </p:nvPr>
        </p:nvSpPr>
        <p:spPr bwMode="auto">
          <a:xfrm>
            <a:off x="428625" y="274638"/>
            <a:ext cx="7000875" cy="725487"/>
          </a:xfrm>
          <a:prstGeom prst="rect">
            <a:avLst/>
          </a:prstGeom>
          <a:noFill/>
          <a:ln w="9525">
            <a:noFill/>
            <a:miter lim="800000"/>
            <a:headEnd/>
            <a:tailEnd/>
          </a:ln>
        </p:spPr>
        <p:txBody>
          <a:bodyPr vert="horz" wrap="none" lIns="91440" tIns="45720" rIns="91440" bIns="45720" numCol="1" anchor="b"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887"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Rdg Vesta" pitchFamily="2" charset="0"/>
        </a:defRPr>
      </a:lvl2pPr>
      <a:lvl3pPr algn="l" rtl="0" eaLnBrk="0" fontAlgn="base" hangingPunct="0">
        <a:spcBef>
          <a:spcPct val="0"/>
        </a:spcBef>
        <a:spcAft>
          <a:spcPct val="0"/>
        </a:spcAft>
        <a:defRPr sz="3600">
          <a:solidFill>
            <a:schemeClr val="tx2"/>
          </a:solidFill>
          <a:latin typeface="Rdg Vesta" pitchFamily="2" charset="0"/>
        </a:defRPr>
      </a:lvl3pPr>
      <a:lvl4pPr algn="l" rtl="0" eaLnBrk="0" fontAlgn="base" hangingPunct="0">
        <a:spcBef>
          <a:spcPct val="0"/>
        </a:spcBef>
        <a:spcAft>
          <a:spcPct val="0"/>
        </a:spcAft>
        <a:defRPr sz="3600">
          <a:solidFill>
            <a:schemeClr val="tx2"/>
          </a:solidFill>
          <a:latin typeface="Rdg Vesta" pitchFamily="2" charset="0"/>
        </a:defRPr>
      </a:lvl4pPr>
      <a:lvl5pPr algn="l" rtl="0" eaLnBrk="0" fontAlgn="base" hangingPunct="0">
        <a:spcBef>
          <a:spcPct val="0"/>
        </a:spcBef>
        <a:spcAft>
          <a:spcPct val="0"/>
        </a:spcAft>
        <a:defRPr sz="3600">
          <a:solidFill>
            <a:schemeClr val="tx2"/>
          </a:solidFill>
          <a:latin typeface="Rdg Vesta" pitchFamily="2" charset="0"/>
        </a:defRPr>
      </a:lvl5pPr>
      <a:lvl6pPr marL="457200" algn="l" rtl="0" fontAlgn="base">
        <a:spcBef>
          <a:spcPct val="0"/>
        </a:spcBef>
        <a:spcAft>
          <a:spcPct val="0"/>
        </a:spcAft>
        <a:defRPr sz="3600">
          <a:solidFill>
            <a:schemeClr val="tx2"/>
          </a:solidFill>
          <a:latin typeface="Rdg Vesta" pitchFamily="2" charset="0"/>
        </a:defRPr>
      </a:lvl6pPr>
      <a:lvl7pPr marL="914400" algn="l" rtl="0" fontAlgn="base">
        <a:spcBef>
          <a:spcPct val="0"/>
        </a:spcBef>
        <a:spcAft>
          <a:spcPct val="0"/>
        </a:spcAft>
        <a:defRPr sz="3600">
          <a:solidFill>
            <a:schemeClr val="tx2"/>
          </a:solidFill>
          <a:latin typeface="Rdg Vesta" pitchFamily="2" charset="0"/>
        </a:defRPr>
      </a:lvl7pPr>
      <a:lvl8pPr marL="1371600" algn="l" rtl="0" fontAlgn="base">
        <a:spcBef>
          <a:spcPct val="0"/>
        </a:spcBef>
        <a:spcAft>
          <a:spcPct val="0"/>
        </a:spcAft>
        <a:defRPr sz="3600">
          <a:solidFill>
            <a:schemeClr val="tx2"/>
          </a:solidFill>
          <a:latin typeface="Rdg Vesta" pitchFamily="2" charset="0"/>
        </a:defRPr>
      </a:lvl8pPr>
      <a:lvl9pPr marL="1828800" algn="l" rtl="0" fontAlgn="base">
        <a:spcBef>
          <a:spcPct val="0"/>
        </a:spcBef>
        <a:spcAft>
          <a:spcPct val="0"/>
        </a:spcAft>
        <a:defRPr sz="3600">
          <a:solidFill>
            <a:schemeClr val="tx2"/>
          </a:solidFill>
          <a:latin typeface="Rdg Vesta" pitchFamily="2" charset="0"/>
        </a:defRPr>
      </a:lvl9pPr>
    </p:titleStyle>
    <p:bodyStyle>
      <a:lvl1pPr marL="342900" indent="-342900" algn="l" rtl="0" eaLnBrk="0" fontAlgn="base" hangingPunct="0">
        <a:lnSpc>
          <a:spcPct val="110000"/>
        </a:lnSpc>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eaLnBrk="0" fontAlgn="base" hangingPunct="0">
        <a:lnSpc>
          <a:spcPct val="110000"/>
        </a:lnSpc>
        <a:spcBef>
          <a:spcPct val="10000"/>
        </a:spcBef>
        <a:spcAft>
          <a:spcPct val="0"/>
        </a:spcAft>
        <a:buClr>
          <a:schemeClr val="tx2"/>
        </a:buClr>
        <a:buChar char="•"/>
        <a:defRPr sz="2000">
          <a:solidFill>
            <a:schemeClr val="tx1"/>
          </a:solidFill>
          <a:latin typeface="+mn-lt"/>
        </a:defRPr>
      </a:lvl3pPr>
      <a:lvl4pPr marL="1600200" indent="-228600" algn="l" rtl="0" eaLnBrk="0" fontAlgn="base" hangingPunct="0">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eaLnBrk="0" fontAlgn="base" hangingPunct="0">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T.VanDeWetering@pgr.reading.ac.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alkscor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GB" dirty="0" smtClean="0"/>
              <a:t>Jorn van de Wetering, Franz </a:t>
            </a:r>
            <a:r>
              <a:rPr lang="en-GB" dirty="0" err="1" smtClean="0"/>
              <a:t>Fuerst</a:t>
            </a:r>
            <a:r>
              <a:rPr lang="en-GB" dirty="0" smtClean="0"/>
              <a:t>, Peter Wyatt</a:t>
            </a:r>
          </a:p>
        </p:txBody>
      </p:sp>
      <p:sp>
        <p:nvSpPr>
          <p:cNvPr id="5" name="Title 4"/>
          <p:cNvSpPr>
            <a:spLocks noGrp="1"/>
          </p:cNvSpPr>
          <p:nvPr>
            <p:ph type="ctrTitle"/>
          </p:nvPr>
        </p:nvSpPr>
        <p:spPr/>
        <p:txBody>
          <a:bodyPr/>
          <a:lstStyle/>
          <a:p>
            <a:r>
              <a:rPr lang="en-US" sz="3900" dirty="0" smtClean="0"/>
              <a:t>Measuring The Impact Of Operational Energy Ratings on Office Valuations In The UK</a:t>
            </a:r>
            <a:endParaRPr lang="en-GB" sz="39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Model 1</a:t>
            </a:r>
            <a:endParaRPr lang="en-US" dirty="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10</a:t>
            </a:fld>
            <a:endParaRPr lang="en-GB" dirty="0"/>
          </a:p>
        </p:txBody>
      </p:sp>
      <p:graphicFrame>
        <p:nvGraphicFramePr>
          <p:cNvPr id="15" name="Content Placeholder 6"/>
          <p:cNvGraphicFramePr>
            <a:graphicFrameLocks noGrp="1"/>
          </p:cNvGraphicFramePr>
          <p:nvPr>
            <p:ph idx="1"/>
          </p:nvPr>
        </p:nvGraphicFramePr>
        <p:xfrm>
          <a:off x="971600" y="1052736"/>
          <a:ext cx="5151600" cy="4416552"/>
        </p:xfrm>
        <a:graphic>
          <a:graphicData uri="http://schemas.openxmlformats.org/drawingml/2006/table">
            <a:tbl>
              <a:tblPr/>
              <a:tblGrid>
                <a:gridCol w="3285400"/>
                <a:gridCol w="980199"/>
                <a:gridCol w="886001"/>
              </a:tblGrid>
              <a:tr h="113368">
                <a:tc>
                  <a:txBody>
                    <a:bodyPr/>
                    <a:lstStyle/>
                    <a:p>
                      <a:pPr algn="l">
                        <a:lnSpc>
                          <a:spcPct val="115000"/>
                        </a:lnSpc>
                        <a:spcAft>
                          <a:spcPts val="0"/>
                        </a:spcAft>
                      </a:pPr>
                      <a:r>
                        <a:rPr lang="en-US" sz="1400" b="1" dirty="0">
                          <a:solidFill>
                            <a:srgbClr val="000000"/>
                          </a:solidFill>
                          <a:latin typeface="Arial"/>
                          <a:ea typeface="Calibri"/>
                          <a:cs typeface="Times New Roman"/>
                        </a:rPr>
                        <a:t>Variable</a:t>
                      </a:r>
                      <a:endParaRPr lang="en-US" sz="1400" b="1" dirty="0">
                        <a:latin typeface="Calibri"/>
                        <a:ea typeface="Calibri"/>
                        <a:cs typeface="Times New Roman"/>
                      </a:endParaRPr>
                    </a:p>
                  </a:txBody>
                  <a:tcPr marL="0" marR="0" marT="0" marB="0" anchor="b">
                    <a:lnL>
                      <a:noFill/>
                    </a:lnL>
                    <a:lnR>
                      <a:noFill/>
                    </a:lnR>
                    <a:lnT>
                      <a:noFill/>
                    </a:lnT>
                    <a:lnB>
                      <a:noFill/>
                    </a:lnB>
                  </a:tcPr>
                </a:tc>
                <a:tc>
                  <a:txBody>
                    <a:bodyPr/>
                    <a:lstStyle/>
                    <a:p>
                      <a:pPr marR="6350" algn="l">
                        <a:lnSpc>
                          <a:spcPct val="115000"/>
                        </a:lnSpc>
                        <a:spcAft>
                          <a:spcPts val="0"/>
                        </a:spcAft>
                      </a:pPr>
                      <a:r>
                        <a:rPr lang="en-US" sz="1400" b="1" dirty="0" err="1" smtClean="0">
                          <a:solidFill>
                            <a:srgbClr val="000000"/>
                          </a:solidFill>
                          <a:latin typeface="Arial"/>
                          <a:ea typeface="Calibri"/>
                          <a:cs typeface="Times New Roman"/>
                        </a:rPr>
                        <a:t>Coeff</a:t>
                      </a:r>
                      <a:r>
                        <a:rPr lang="en-US" sz="1400" b="1" dirty="0" smtClean="0">
                          <a:solidFill>
                            <a:srgbClr val="000000"/>
                          </a:solidFill>
                          <a:latin typeface="Arial"/>
                          <a:ea typeface="Calibri"/>
                          <a:cs typeface="Times New Roman"/>
                        </a:rPr>
                        <a:t>.</a:t>
                      </a:r>
                      <a:endParaRPr lang="en-US" sz="1400" b="1" dirty="0">
                        <a:latin typeface="Calibri"/>
                        <a:ea typeface="Calibri"/>
                        <a:cs typeface="Times New Roman"/>
                      </a:endParaRPr>
                    </a:p>
                  </a:txBody>
                  <a:tcPr marL="0" marR="0" marT="0" marB="0" anchor="b">
                    <a:lnL>
                      <a:noFill/>
                    </a:lnL>
                    <a:lnR>
                      <a:noFill/>
                    </a:lnR>
                    <a:lnT>
                      <a:noFill/>
                    </a:lnT>
                    <a:lnB>
                      <a:noFill/>
                    </a:lnB>
                  </a:tcPr>
                </a:tc>
                <a:tc>
                  <a:txBody>
                    <a:bodyPr/>
                    <a:lstStyle/>
                    <a:p>
                      <a:pPr marR="6350" algn="l">
                        <a:lnSpc>
                          <a:spcPct val="115000"/>
                        </a:lnSpc>
                        <a:spcAft>
                          <a:spcPts val="0"/>
                        </a:spcAft>
                      </a:pPr>
                      <a:r>
                        <a:rPr lang="en-US" sz="1400" b="1" dirty="0">
                          <a:solidFill>
                            <a:srgbClr val="000000"/>
                          </a:solidFill>
                          <a:latin typeface="Arial"/>
                          <a:ea typeface="Calibri"/>
                          <a:cs typeface="Times New Roman"/>
                        </a:rPr>
                        <a:t>Prob.  </a:t>
                      </a:r>
                      <a:endParaRPr lang="en-US" sz="1400" b="1"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DEC “A” Rating</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0.285</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0.032**</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DEC “B” Rating</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0.038</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a:solidFill>
                            <a:srgbClr val="000000"/>
                          </a:solidFill>
                          <a:latin typeface="Arial"/>
                          <a:ea typeface="Calibri"/>
                          <a:cs typeface="Times New Roman"/>
                        </a:rPr>
                        <a:t>0.637</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DEC “C” Rating</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-0.031</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a:solidFill>
                            <a:srgbClr val="000000"/>
                          </a:solidFill>
                          <a:latin typeface="Arial"/>
                          <a:ea typeface="Calibri"/>
                          <a:cs typeface="Times New Roman"/>
                        </a:rPr>
                        <a:t>0.441</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DEC “E” Rating</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0.057</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a:solidFill>
                            <a:srgbClr val="000000"/>
                          </a:solidFill>
                          <a:latin typeface="Arial"/>
                          <a:ea typeface="Calibri"/>
                          <a:cs typeface="Times New Roman"/>
                        </a:rPr>
                        <a:t>0.148</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DEC “F” Rating</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0.139</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0.002***</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DEC “G” Rating</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0.156</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0.000***</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Default DEC “G” Rating</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0.017</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a:solidFill>
                            <a:srgbClr val="000000"/>
                          </a:solidFill>
                          <a:latin typeface="Arial"/>
                          <a:ea typeface="Calibri"/>
                          <a:cs typeface="Times New Roman"/>
                        </a:rPr>
                        <a:t>0.626</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Typical Energy: 151-210</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0.112</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0.018**</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Typical Energy: 211-220</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0.130</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0.003***</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Typical Energy: 221-230</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0.156</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0.000***</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Typical</a:t>
                      </a:r>
                      <a:r>
                        <a:rPr lang="en-US" sz="1400" baseline="0" dirty="0" smtClean="0">
                          <a:solidFill>
                            <a:srgbClr val="000000"/>
                          </a:solidFill>
                          <a:latin typeface="Arial"/>
                          <a:ea typeface="Calibri"/>
                          <a:cs typeface="Times New Roman"/>
                        </a:rPr>
                        <a:t> Energy: 231-240</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0.243</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0.000***</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Typical Energy: 241-250</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0.161</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0.000***</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Typical</a:t>
                      </a:r>
                      <a:r>
                        <a:rPr lang="en-US" sz="1400" baseline="0" dirty="0" smtClean="0">
                          <a:solidFill>
                            <a:srgbClr val="000000"/>
                          </a:solidFill>
                          <a:latin typeface="Arial"/>
                          <a:ea typeface="Calibri"/>
                          <a:cs typeface="Times New Roman"/>
                        </a:rPr>
                        <a:t> Energy: 251+</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0.129</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0.005***</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BE: Heating and Mechanical</a:t>
                      </a:r>
                      <a:r>
                        <a:rPr lang="en-US" sz="1400" baseline="0" dirty="0" smtClean="0">
                          <a:solidFill>
                            <a:srgbClr val="000000"/>
                          </a:solidFill>
                          <a:latin typeface="Arial"/>
                          <a:ea typeface="Calibri"/>
                          <a:cs typeface="Times New Roman"/>
                        </a:rPr>
                        <a:t> Ventilation</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-0.069</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0.065*</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BE: Heating and Natural Ventilation</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-0.190</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0.000***</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BE: Mixed-Mode</a:t>
                      </a:r>
                      <a:r>
                        <a:rPr lang="en-US" sz="1400" baseline="0" dirty="0" smtClean="0">
                          <a:solidFill>
                            <a:srgbClr val="000000"/>
                          </a:solidFill>
                          <a:latin typeface="Arial"/>
                          <a:ea typeface="Calibri"/>
                          <a:cs typeface="Times New Roman"/>
                        </a:rPr>
                        <a:t> with Mech. Ventilation</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a:solidFill>
                            <a:srgbClr val="000000"/>
                          </a:solidFill>
                          <a:latin typeface="Arial"/>
                          <a:ea typeface="Calibri"/>
                          <a:cs typeface="Times New Roman"/>
                        </a:rPr>
                        <a:t>-0.078</a:t>
                      </a:r>
                      <a:endParaRPr lang="en-US" sz="14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a:solidFill>
                            <a:srgbClr val="000000"/>
                          </a:solidFill>
                          <a:latin typeface="Arial"/>
                          <a:ea typeface="Calibri"/>
                          <a:cs typeface="Times New Roman"/>
                        </a:rPr>
                        <a:t>0.108</a:t>
                      </a:r>
                      <a:endParaRPr lang="en-US" sz="14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400" dirty="0" smtClean="0">
                          <a:solidFill>
                            <a:srgbClr val="000000"/>
                          </a:solidFill>
                          <a:latin typeface="Arial"/>
                          <a:ea typeface="Calibri"/>
                          <a:cs typeface="Times New Roman"/>
                        </a:rPr>
                        <a:t>BE:</a:t>
                      </a:r>
                      <a:r>
                        <a:rPr lang="en-US" sz="1400" baseline="0" dirty="0" smtClean="0">
                          <a:solidFill>
                            <a:srgbClr val="000000"/>
                          </a:solidFill>
                          <a:latin typeface="Arial"/>
                          <a:ea typeface="Calibri"/>
                          <a:cs typeface="Times New Roman"/>
                        </a:rPr>
                        <a:t> Mixed-Mode with Natural Ventilation</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a:solidFill>
                            <a:srgbClr val="000000"/>
                          </a:solidFill>
                          <a:latin typeface="Arial"/>
                          <a:ea typeface="Calibri"/>
                          <a:cs typeface="Times New Roman"/>
                        </a:rPr>
                        <a:t>-0.055</a:t>
                      </a:r>
                      <a:endParaRPr lang="en-US" sz="14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400" dirty="0" smtClean="0">
                          <a:solidFill>
                            <a:srgbClr val="000000"/>
                          </a:solidFill>
                          <a:latin typeface="Arial"/>
                          <a:ea typeface="Calibri"/>
                          <a:cs typeface="Times New Roman"/>
                        </a:rPr>
                        <a:t>0.328</a:t>
                      </a:r>
                      <a:endParaRPr lang="en-US" sz="1400" dirty="0">
                        <a:latin typeface="Calibri"/>
                        <a:ea typeface="Calibri"/>
                        <a:cs typeface="Times New Roman"/>
                      </a:endParaRPr>
                    </a:p>
                  </a:txBody>
                  <a:tcPr marL="0" marR="0" marT="0" marB="0" anchor="b">
                    <a:lnL>
                      <a:noFill/>
                    </a:lnL>
                    <a:lnR>
                      <a:noFill/>
                    </a:lnR>
                    <a:lnT>
                      <a:noFill/>
                    </a:lnT>
                    <a:lnB>
                      <a:noFill/>
                    </a:lnB>
                  </a:tcPr>
                </a:tc>
              </a:tr>
            </a:tbl>
          </a:graphicData>
        </a:graphic>
      </p:graphicFrame>
      <p:sp>
        <p:nvSpPr>
          <p:cNvPr id="17" name="TextBox 16"/>
          <p:cNvSpPr txBox="1"/>
          <p:nvPr/>
        </p:nvSpPr>
        <p:spPr>
          <a:xfrm>
            <a:off x="6948264" y="980728"/>
            <a:ext cx="1877437" cy="830997"/>
          </a:xfrm>
          <a:prstGeom prst="rect">
            <a:avLst/>
          </a:prstGeom>
          <a:noFill/>
        </p:spPr>
        <p:txBody>
          <a:bodyPr wrap="none" rtlCol="0">
            <a:spAutoFit/>
          </a:bodyPr>
          <a:lstStyle/>
          <a:p>
            <a:r>
              <a:rPr lang="en-GB" dirty="0" smtClean="0"/>
              <a:t>N = 1,204</a:t>
            </a:r>
          </a:p>
          <a:p>
            <a:r>
              <a:rPr lang="en-GB" dirty="0" err="1" smtClean="0"/>
              <a:t>Adj</a:t>
            </a:r>
            <a:r>
              <a:rPr lang="en-GB" dirty="0" smtClean="0"/>
              <a:t> R</a:t>
            </a:r>
            <a:r>
              <a:rPr lang="en-GB" baseline="30000" dirty="0" smtClean="0"/>
              <a:t>2</a:t>
            </a:r>
            <a:r>
              <a:rPr lang="en-GB" dirty="0" smtClean="0"/>
              <a:t> = 60%</a:t>
            </a: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Model 1 - continued</a:t>
            </a:r>
            <a:endParaRPr lang="en-GB" dirty="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11</a:t>
            </a:fld>
            <a:endParaRPr lang="en-GB" dirty="0"/>
          </a:p>
        </p:txBody>
      </p:sp>
      <p:graphicFrame>
        <p:nvGraphicFramePr>
          <p:cNvPr id="8" name="Content Placeholder 7"/>
          <p:cNvGraphicFramePr>
            <a:graphicFrameLocks noGrp="1"/>
          </p:cNvGraphicFramePr>
          <p:nvPr>
            <p:ph idx="1"/>
          </p:nvPr>
        </p:nvGraphicFramePr>
        <p:xfrm>
          <a:off x="971600" y="980728"/>
          <a:ext cx="5151600" cy="5240274"/>
        </p:xfrm>
        <a:graphic>
          <a:graphicData uri="http://schemas.openxmlformats.org/drawingml/2006/table">
            <a:tbl>
              <a:tblPr/>
              <a:tblGrid>
                <a:gridCol w="3285400"/>
                <a:gridCol w="980199"/>
                <a:gridCol w="886001"/>
              </a:tblGrid>
              <a:tr h="113368">
                <a:tc>
                  <a:txBody>
                    <a:bodyPr/>
                    <a:lstStyle/>
                    <a:p>
                      <a:pPr algn="l">
                        <a:lnSpc>
                          <a:spcPct val="115000"/>
                        </a:lnSpc>
                        <a:spcAft>
                          <a:spcPts val="0"/>
                        </a:spcAft>
                      </a:pPr>
                      <a:r>
                        <a:rPr lang="en-US" sz="1300" i="1" dirty="0" smtClean="0">
                          <a:latin typeface="Arial" pitchFamily="34" charset="0"/>
                          <a:ea typeface="Calibri"/>
                          <a:cs typeface="Arial" pitchFamily="34" charset="0"/>
                        </a:rPr>
                        <a:t>Continued from Previous Page</a:t>
                      </a:r>
                      <a:endParaRPr lang="en-US" sz="1300" i="1" dirty="0">
                        <a:latin typeface="Arial" pitchFamily="34" charset="0"/>
                        <a:ea typeface="Calibri"/>
                        <a:cs typeface="Arial" pitchFamily="34" charset="0"/>
                      </a:endParaRPr>
                    </a:p>
                  </a:txBody>
                  <a:tcPr marL="0" marR="0" marT="0" marB="0" anchor="b">
                    <a:lnL>
                      <a:noFill/>
                    </a:lnL>
                    <a:lnR>
                      <a:noFill/>
                    </a:lnR>
                    <a:lnT>
                      <a:noFill/>
                    </a:lnT>
                    <a:lnB>
                      <a:noFill/>
                    </a:lnB>
                  </a:tcPr>
                </a:tc>
                <a:tc>
                  <a:txBody>
                    <a:bodyPr/>
                    <a:lstStyle/>
                    <a:p>
                      <a:pPr algn="l">
                        <a:lnSpc>
                          <a:spcPct val="115000"/>
                        </a:lnSpc>
                        <a:spcAft>
                          <a:spcPts val="1000"/>
                        </a:spcAft>
                      </a:pPr>
                      <a:endParaRPr lang="en-US" sz="1300" i="1" dirty="0">
                        <a:latin typeface="Arial" pitchFamily="34" charset="0"/>
                        <a:ea typeface="Calibri"/>
                        <a:cs typeface="Arial" pitchFamily="34" charset="0"/>
                      </a:endParaRPr>
                    </a:p>
                  </a:txBody>
                  <a:tcPr marL="0" marR="0" marT="0" marB="0" anchor="b">
                    <a:lnL>
                      <a:noFill/>
                    </a:lnL>
                    <a:lnR>
                      <a:noFill/>
                    </a:lnR>
                    <a:lnT>
                      <a:noFill/>
                    </a:lnT>
                    <a:lnB>
                      <a:noFill/>
                    </a:lnB>
                  </a:tcPr>
                </a:tc>
                <a:tc>
                  <a:txBody>
                    <a:bodyPr/>
                    <a:lstStyle/>
                    <a:p>
                      <a:pPr algn="l">
                        <a:lnSpc>
                          <a:spcPct val="115000"/>
                        </a:lnSpc>
                        <a:spcAft>
                          <a:spcPts val="1000"/>
                        </a:spcAft>
                      </a:pPr>
                      <a:endParaRPr lang="en-US" sz="1300" i="1" dirty="0">
                        <a:latin typeface="Arial" pitchFamily="34" charset="0"/>
                        <a:ea typeface="Calibri"/>
                        <a:cs typeface="Arial" pitchFamily="34" charset="0"/>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b="1" dirty="0">
                          <a:solidFill>
                            <a:srgbClr val="000000"/>
                          </a:solidFill>
                          <a:latin typeface="Arial"/>
                          <a:ea typeface="Calibri"/>
                          <a:cs typeface="Times New Roman"/>
                        </a:rPr>
                        <a:t>Variable</a:t>
                      </a:r>
                      <a:endParaRPr lang="en-US" sz="1300" b="1" dirty="0">
                        <a:latin typeface="Calibri"/>
                        <a:ea typeface="Calibri"/>
                        <a:cs typeface="Times New Roman"/>
                      </a:endParaRPr>
                    </a:p>
                  </a:txBody>
                  <a:tcPr marL="0" marR="0" marT="0" marB="0" anchor="b">
                    <a:lnL>
                      <a:noFill/>
                    </a:lnL>
                    <a:lnR>
                      <a:noFill/>
                    </a:lnR>
                    <a:lnT>
                      <a:noFill/>
                    </a:lnT>
                    <a:lnB>
                      <a:noFill/>
                    </a:lnB>
                  </a:tcPr>
                </a:tc>
                <a:tc>
                  <a:txBody>
                    <a:bodyPr/>
                    <a:lstStyle/>
                    <a:p>
                      <a:pPr marR="6350" algn="l">
                        <a:lnSpc>
                          <a:spcPct val="115000"/>
                        </a:lnSpc>
                        <a:spcAft>
                          <a:spcPts val="0"/>
                        </a:spcAft>
                      </a:pPr>
                      <a:r>
                        <a:rPr lang="en-US" sz="1300" b="1" dirty="0" err="1" smtClean="0">
                          <a:solidFill>
                            <a:srgbClr val="000000"/>
                          </a:solidFill>
                          <a:latin typeface="Arial"/>
                          <a:ea typeface="Calibri"/>
                          <a:cs typeface="Times New Roman"/>
                        </a:rPr>
                        <a:t>Coeff</a:t>
                      </a:r>
                      <a:r>
                        <a:rPr lang="en-US" sz="1300" b="1" dirty="0" smtClean="0">
                          <a:solidFill>
                            <a:srgbClr val="000000"/>
                          </a:solidFill>
                          <a:latin typeface="Arial"/>
                          <a:ea typeface="Calibri"/>
                          <a:cs typeface="Times New Roman"/>
                        </a:rPr>
                        <a:t>.</a:t>
                      </a:r>
                      <a:endParaRPr lang="en-US" sz="1300" b="1" dirty="0">
                        <a:latin typeface="Calibri"/>
                        <a:ea typeface="Calibri"/>
                        <a:cs typeface="Times New Roman"/>
                      </a:endParaRPr>
                    </a:p>
                  </a:txBody>
                  <a:tcPr marL="0" marR="0" marT="0" marB="0" anchor="b">
                    <a:lnL>
                      <a:noFill/>
                    </a:lnL>
                    <a:lnR>
                      <a:noFill/>
                    </a:lnR>
                    <a:lnT>
                      <a:noFill/>
                    </a:lnT>
                    <a:lnB>
                      <a:noFill/>
                    </a:lnB>
                  </a:tcPr>
                </a:tc>
                <a:tc>
                  <a:txBody>
                    <a:bodyPr/>
                    <a:lstStyle/>
                    <a:p>
                      <a:pPr marR="6350" algn="l">
                        <a:lnSpc>
                          <a:spcPct val="115000"/>
                        </a:lnSpc>
                        <a:spcAft>
                          <a:spcPts val="0"/>
                        </a:spcAft>
                      </a:pPr>
                      <a:r>
                        <a:rPr lang="en-US" sz="1300" b="1" dirty="0">
                          <a:solidFill>
                            <a:srgbClr val="000000"/>
                          </a:solidFill>
                          <a:latin typeface="Arial"/>
                          <a:ea typeface="Calibri"/>
                          <a:cs typeface="Times New Roman"/>
                        </a:rPr>
                        <a:t>Prob.  </a:t>
                      </a:r>
                      <a:endParaRPr lang="en-US" sz="1300" b="1"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Log(Number of Floors)</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0.167</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Age: 10-19</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-0.084</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0.171</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Age 20-29</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-0.173</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0.003***</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Age: 30-39</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-0.287</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Age: 40-49</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-0.395</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Age: 50-59</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-0.522</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Age: 60+</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-0.094</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0.108</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Age: Unknown</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-0.281</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Walk Score: 90-99</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-0.162</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Walk Score: 80-89</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-0.311</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Walk Score: 0-79</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-0.165</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0.004***</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Walk Score: Unknown</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a:solidFill>
                            <a:srgbClr val="000000"/>
                          </a:solidFill>
                          <a:latin typeface="Arial"/>
                          <a:ea typeface="Calibri"/>
                          <a:cs typeface="Times New Roman"/>
                        </a:rPr>
                        <a:t>-0.343</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0.001***</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 East of England</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0.447</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 Greater London</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1.048</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 North East</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0.458</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 North West</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0.404</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 South East</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0.520</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 South West</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0.471</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 Wales</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0.242</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0.026**</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 West Midlands</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0.447</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r h="113368">
                <a:tc>
                  <a:txBody>
                    <a:bodyPr/>
                    <a:lstStyle/>
                    <a:p>
                      <a:pPr algn="l">
                        <a:lnSpc>
                          <a:spcPct val="115000"/>
                        </a:lnSpc>
                        <a:spcAft>
                          <a:spcPts val="0"/>
                        </a:spcAft>
                      </a:pPr>
                      <a:r>
                        <a:rPr lang="en-US" sz="1300" dirty="0" smtClean="0">
                          <a:solidFill>
                            <a:srgbClr val="000000"/>
                          </a:solidFill>
                          <a:latin typeface="Arial"/>
                          <a:ea typeface="Calibri"/>
                          <a:cs typeface="Times New Roman"/>
                        </a:rPr>
                        <a:t>Region:</a:t>
                      </a:r>
                      <a:r>
                        <a:rPr lang="en-US" sz="1300" baseline="0" dirty="0" smtClean="0">
                          <a:solidFill>
                            <a:srgbClr val="000000"/>
                          </a:solidFill>
                          <a:latin typeface="Arial"/>
                          <a:ea typeface="Calibri"/>
                          <a:cs typeface="Times New Roman"/>
                        </a:rPr>
                        <a:t> Yorkshire and the Humber</a:t>
                      </a:r>
                      <a:endParaRPr lang="en-US" sz="1300" dirty="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a:solidFill>
                            <a:srgbClr val="000000"/>
                          </a:solidFill>
                          <a:latin typeface="Arial"/>
                          <a:ea typeface="Calibri"/>
                          <a:cs typeface="Times New Roman"/>
                        </a:rPr>
                        <a:t>0.396</a:t>
                      </a:r>
                      <a:endParaRPr lang="en-US" sz="1300">
                        <a:latin typeface="Calibri"/>
                        <a:ea typeface="Calibri"/>
                        <a:cs typeface="Times New Roman"/>
                      </a:endParaRPr>
                    </a:p>
                  </a:txBody>
                  <a:tcPr marL="0" marR="0" marT="0" marB="0" anchor="b">
                    <a:lnL>
                      <a:noFill/>
                    </a:lnL>
                    <a:lnR>
                      <a:noFill/>
                    </a:lnR>
                    <a:lnT>
                      <a:noFill/>
                    </a:lnT>
                    <a:lnB>
                      <a:noFill/>
                    </a:lnB>
                  </a:tcPr>
                </a:tc>
                <a:tc>
                  <a:txBody>
                    <a:bodyPr/>
                    <a:lstStyle/>
                    <a:p>
                      <a:pPr algn="l">
                        <a:lnSpc>
                          <a:spcPct val="115000"/>
                        </a:lnSpc>
                        <a:spcAft>
                          <a:spcPts val="1000"/>
                        </a:spcAft>
                      </a:pPr>
                      <a:r>
                        <a:rPr lang="en-US" sz="1300" dirty="0" smtClean="0">
                          <a:solidFill>
                            <a:srgbClr val="000000"/>
                          </a:solidFill>
                          <a:latin typeface="Arial"/>
                          <a:ea typeface="Calibri"/>
                          <a:cs typeface="Times New Roman"/>
                        </a:rPr>
                        <a:t>0.000***</a:t>
                      </a:r>
                      <a:endParaRPr lang="en-US" sz="1300" dirty="0">
                        <a:latin typeface="Calibri"/>
                        <a:ea typeface="Calibri"/>
                        <a:cs typeface="Times New Roman"/>
                      </a:endParaRPr>
                    </a:p>
                  </a:txBody>
                  <a:tcPr marL="0" marR="0" marT="0" marB="0" anchor="b">
                    <a:lnL>
                      <a:noFill/>
                    </a:lnL>
                    <a:lnR>
                      <a:noFill/>
                    </a:lnR>
                    <a:lnT>
                      <a:noFill/>
                    </a:lnT>
                    <a:lnB>
                      <a:noFill/>
                    </a:lnB>
                  </a:tcPr>
                </a:tc>
              </a:tr>
            </a:tbl>
          </a:graphicData>
        </a:graphic>
      </p:graphicFrame>
      <p:sp>
        <p:nvSpPr>
          <p:cNvPr id="9" name="TextBox 8"/>
          <p:cNvSpPr txBox="1"/>
          <p:nvPr/>
        </p:nvSpPr>
        <p:spPr>
          <a:xfrm>
            <a:off x="6948264" y="980728"/>
            <a:ext cx="1877437" cy="830997"/>
          </a:xfrm>
          <a:prstGeom prst="rect">
            <a:avLst/>
          </a:prstGeom>
          <a:noFill/>
        </p:spPr>
        <p:txBody>
          <a:bodyPr wrap="none" rtlCol="0">
            <a:spAutoFit/>
          </a:bodyPr>
          <a:lstStyle/>
          <a:p>
            <a:r>
              <a:rPr lang="en-GB" dirty="0" smtClean="0"/>
              <a:t>N = 1,204</a:t>
            </a:r>
          </a:p>
          <a:p>
            <a:r>
              <a:rPr lang="en-GB" dirty="0" err="1" smtClean="0"/>
              <a:t>Adj</a:t>
            </a:r>
            <a:r>
              <a:rPr lang="en-GB" dirty="0" smtClean="0"/>
              <a:t> R</a:t>
            </a:r>
            <a:r>
              <a:rPr lang="en-GB" baseline="30000" dirty="0" smtClean="0"/>
              <a:t>2</a:t>
            </a:r>
            <a:r>
              <a:rPr lang="en-GB" dirty="0" smtClean="0"/>
              <a:t> = 60%</a:t>
            </a:r>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(2)</a:t>
            </a:r>
            <a:endParaRPr lang="en-US" dirty="0"/>
          </a:p>
        </p:txBody>
      </p:sp>
      <p:sp>
        <p:nvSpPr>
          <p:cNvPr id="3" name="Content Placeholder 2"/>
          <p:cNvSpPr>
            <a:spLocks noGrp="1"/>
          </p:cNvSpPr>
          <p:nvPr>
            <p:ph idx="1"/>
          </p:nvPr>
        </p:nvSpPr>
        <p:spPr/>
        <p:txBody>
          <a:bodyPr/>
          <a:lstStyle/>
          <a:p>
            <a:r>
              <a:rPr lang="en-GB" dirty="0" smtClean="0"/>
              <a:t>Impact of energy features on market rents (valuation)</a:t>
            </a:r>
          </a:p>
          <a:p>
            <a:endParaRPr lang="en-GB" dirty="0" smtClean="0"/>
          </a:p>
          <a:p>
            <a:endParaRPr lang="en-GB" dirty="0" smtClean="0"/>
          </a:p>
          <a:p>
            <a:pPr>
              <a:buNone/>
            </a:pPr>
            <a:endParaRPr lang="en-GB" dirty="0" smtClean="0"/>
          </a:p>
          <a:p>
            <a:r>
              <a:rPr lang="en-GB" dirty="0" smtClean="0"/>
              <a:t>Explained variable: Market rent valuation</a:t>
            </a:r>
          </a:p>
          <a:p>
            <a:r>
              <a:rPr lang="en-GB" dirty="0" smtClean="0"/>
              <a:t>Explanatory variables:</a:t>
            </a:r>
          </a:p>
          <a:p>
            <a:pPr lvl="1"/>
            <a:r>
              <a:rPr lang="en-GB" dirty="0" smtClean="0"/>
              <a:t>Energy Consumption Benchmark: </a:t>
            </a:r>
            <a:r>
              <a:rPr lang="en-GB" i="1" dirty="0" smtClean="0"/>
              <a:t>Continuous Variable</a:t>
            </a:r>
            <a:r>
              <a:rPr lang="en-GB" dirty="0" smtClean="0"/>
              <a:t>: </a:t>
            </a:r>
            <a:br>
              <a:rPr lang="en-GB" dirty="0" smtClean="0"/>
            </a:br>
            <a:r>
              <a:rPr lang="en-GB" dirty="0" smtClean="0"/>
              <a:t>(Annual Consumption-Typical Consumption)/Typical Consumption</a:t>
            </a:r>
          </a:p>
          <a:p>
            <a:pPr lvl="1"/>
            <a:r>
              <a:rPr lang="en-GB" dirty="0" smtClean="0"/>
              <a:t>Actual Energy Consumption: </a:t>
            </a:r>
            <a:r>
              <a:rPr lang="en-GB" i="1" dirty="0" smtClean="0"/>
              <a:t>Binary Variable</a:t>
            </a:r>
            <a:r>
              <a:rPr lang="en-GB" dirty="0" smtClean="0"/>
              <a:t>: Annual Energy Consumption </a:t>
            </a:r>
            <a:r>
              <a:rPr lang="en-GB" dirty="0" err="1" smtClean="0"/>
              <a:t>Consumption</a:t>
            </a:r>
            <a:r>
              <a:rPr lang="en-GB" dirty="0" smtClean="0"/>
              <a:t> Category</a:t>
            </a:r>
          </a:p>
          <a:p>
            <a:pPr lvl="1"/>
            <a:r>
              <a:rPr lang="en-GB" dirty="0" smtClean="0"/>
              <a:t>Building characteristics: </a:t>
            </a:r>
            <a:r>
              <a:rPr lang="en-GB" i="1" dirty="0" smtClean="0"/>
              <a:t>Continuous variables</a:t>
            </a:r>
            <a:r>
              <a:rPr lang="en-GB" dirty="0" smtClean="0"/>
              <a:t>: Number of floors; </a:t>
            </a:r>
            <a:r>
              <a:rPr lang="en-GB" i="1" dirty="0" smtClean="0"/>
              <a:t>Binary variables</a:t>
            </a:r>
            <a:r>
              <a:rPr lang="en-GB" dirty="0" smtClean="0"/>
              <a:t>: Age</a:t>
            </a:r>
          </a:p>
          <a:p>
            <a:pPr lvl="1"/>
            <a:r>
              <a:rPr lang="en-GB" dirty="0" smtClean="0"/>
              <a:t>Location characteristics: </a:t>
            </a:r>
            <a:r>
              <a:rPr lang="en-GB" i="1" dirty="0" smtClean="0"/>
              <a:t>Binary variables</a:t>
            </a:r>
            <a:r>
              <a:rPr lang="en-GB" dirty="0" smtClean="0"/>
              <a:t>: Walk Score, Region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12</a:t>
            </a:fld>
            <a:endParaRPr lang="en-GB" dirty="0"/>
          </a:p>
        </p:txBody>
      </p:sp>
      <p:pic>
        <p:nvPicPr>
          <p:cNvPr id="44034" name="Picture 2"/>
          <p:cNvPicPr>
            <a:picLocks noChangeAspect="1" noChangeArrowheads="1"/>
          </p:cNvPicPr>
          <p:nvPr/>
        </p:nvPicPr>
        <p:blipFill>
          <a:blip r:embed="rId3" cstate="print"/>
          <a:srcRect/>
          <a:stretch>
            <a:fillRect/>
          </a:stretch>
        </p:blipFill>
        <p:spPr bwMode="auto">
          <a:xfrm>
            <a:off x="539552" y="1844824"/>
            <a:ext cx="8245964" cy="995976"/>
          </a:xfrm>
          <a:prstGeom prst="rect">
            <a:avLst/>
          </a:prstGeom>
          <a:noFill/>
          <a:ln w="9525">
            <a:solidFill>
              <a:schemeClr val="bg1">
                <a:lumMod val="25000"/>
              </a:schemeClr>
            </a:solidFill>
            <a:miter lim="800000"/>
            <a:headEnd/>
            <a:tailEnd/>
          </a:ln>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Model 2</a:t>
            </a:r>
            <a:endParaRPr lang="en-US" dirty="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13</a:t>
            </a:fld>
            <a:endParaRPr lang="en-GB" dirty="0"/>
          </a:p>
        </p:txBody>
      </p:sp>
      <p:sp>
        <p:nvSpPr>
          <p:cNvPr id="8" name="TextBox 7"/>
          <p:cNvSpPr txBox="1"/>
          <p:nvPr/>
        </p:nvSpPr>
        <p:spPr>
          <a:xfrm>
            <a:off x="7020272" y="908720"/>
            <a:ext cx="1883849" cy="830997"/>
          </a:xfrm>
          <a:prstGeom prst="rect">
            <a:avLst/>
          </a:prstGeom>
          <a:noFill/>
        </p:spPr>
        <p:txBody>
          <a:bodyPr wrap="none" rtlCol="0">
            <a:spAutoFit/>
          </a:bodyPr>
          <a:lstStyle/>
          <a:p>
            <a:r>
              <a:rPr lang="en-GB" dirty="0" smtClean="0"/>
              <a:t>N = 930</a:t>
            </a:r>
          </a:p>
          <a:p>
            <a:r>
              <a:rPr lang="en-GB" dirty="0" err="1" smtClean="0"/>
              <a:t>Adj</a:t>
            </a:r>
            <a:r>
              <a:rPr lang="en-GB" dirty="0" smtClean="0"/>
              <a:t> R</a:t>
            </a:r>
            <a:r>
              <a:rPr lang="en-GB" baseline="30000" dirty="0" smtClean="0"/>
              <a:t>2</a:t>
            </a:r>
            <a:r>
              <a:rPr lang="en-GB" dirty="0" smtClean="0"/>
              <a:t> = 63% </a:t>
            </a:r>
            <a:endParaRPr lang="en-US" dirty="0"/>
          </a:p>
        </p:txBody>
      </p:sp>
      <p:graphicFrame>
        <p:nvGraphicFramePr>
          <p:cNvPr id="11" name="Content Placeholder 10"/>
          <p:cNvGraphicFramePr>
            <a:graphicFrameLocks noGrp="1"/>
          </p:cNvGraphicFramePr>
          <p:nvPr>
            <p:ph idx="1"/>
          </p:nvPr>
        </p:nvGraphicFramePr>
        <p:xfrm>
          <a:off x="971600" y="1124744"/>
          <a:ext cx="5151600" cy="4480560"/>
        </p:xfrm>
        <a:graphic>
          <a:graphicData uri="http://schemas.openxmlformats.org/drawingml/2006/table">
            <a:tbl>
              <a:tblPr/>
              <a:tblGrid>
                <a:gridCol w="3285401"/>
                <a:gridCol w="980198"/>
                <a:gridCol w="886001"/>
              </a:tblGrid>
              <a:tr h="131690">
                <a:tc>
                  <a:txBody>
                    <a:bodyPr/>
                    <a:lstStyle/>
                    <a:p>
                      <a:pPr algn="l">
                        <a:spcAft>
                          <a:spcPts val="0"/>
                        </a:spcAft>
                      </a:pPr>
                      <a:r>
                        <a:rPr lang="en-GB" sz="1400" b="1" kern="50" dirty="0">
                          <a:solidFill>
                            <a:srgbClr val="000000"/>
                          </a:solidFill>
                          <a:latin typeface="Arial"/>
                          <a:ea typeface="Arial"/>
                          <a:cs typeface="Mangal"/>
                        </a:rPr>
                        <a:t>Variable</a:t>
                      </a:r>
                      <a:endParaRPr lang="en-GB" sz="1400" b="1" kern="50" dirty="0">
                        <a:latin typeface="Times New Roman"/>
                        <a:ea typeface="SimSun"/>
                        <a:cs typeface="Mangal"/>
                      </a:endParaRPr>
                    </a:p>
                  </a:txBody>
                  <a:tcPr marL="0" marR="0" marT="0" marB="0" anchor="b">
                    <a:lnL>
                      <a:noFill/>
                    </a:lnL>
                    <a:lnR>
                      <a:noFill/>
                    </a:lnR>
                    <a:lnT>
                      <a:noFill/>
                    </a:lnT>
                    <a:lnB>
                      <a:noFill/>
                    </a:lnB>
                  </a:tcPr>
                </a:tc>
                <a:tc>
                  <a:txBody>
                    <a:bodyPr/>
                    <a:lstStyle/>
                    <a:p>
                      <a:pPr marR="6350" algn="l">
                        <a:spcAft>
                          <a:spcPts val="0"/>
                        </a:spcAft>
                      </a:pPr>
                      <a:r>
                        <a:rPr lang="en-GB" sz="1400" b="1" kern="50" dirty="0" err="1" smtClean="0">
                          <a:solidFill>
                            <a:srgbClr val="000000"/>
                          </a:solidFill>
                          <a:latin typeface="Arial"/>
                          <a:ea typeface="Arial"/>
                          <a:cs typeface="Mangal"/>
                        </a:rPr>
                        <a:t>Coeff</a:t>
                      </a:r>
                      <a:endParaRPr lang="en-GB" sz="1400" b="1" kern="50" dirty="0">
                        <a:latin typeface="Times New Roman"/>
                        <a:ea typeface="SimSun"/>
                        <a:cs typeface="Mangal"/>
                      </a:endParaRPr>
                    </a:p>
                  </a:txBody>
                  <a:tcPr marL="0" marR="0" marT="0" marB="0" anchor="b">
                    <a:lnL>
                      <a:noFill/>
                    </a:lnL>
                    <a:lnR>
                      <a:noFill/>
                    </a:lnR>
                    <a:lnT>
                      <a:noFill/>
                    </a:lnT>
                    <a:lnB>
                      <a:noFill/>
                    </a:lnB>
                  </a:tcPr>
                </a:tc>
                <a:tc>
                  <a:txBody>
                    <a:bodyPr/>
                    <a:lstStyle/>
                    <a:p>
                      <a:pPr marR="6350" algn="l">
                        <a:spcAft>
                          <a:spcPts val="0"/>
                        </a:spcAft>
                      </a:pPr>
                      <a:r>
                        <a:rPr lang="en-GB" sz="1400" b="1" kern="50" dirty="0">
                          <a:solidFill>
                            <a:srgbClr val="000000"/>
                          </a:solidFill>
                          <a:latin typeface="Arial"/>
                          <a:ea typeface="Arial"/>
                          <a:cs typeface="Mangal"/>
                        </a:rPr>
                        <a:t>Prob.  </a:t>
                      </a:r>
                      <a:endParaRPr lang="en-GB" sz="1400" b="1"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Constant</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a:solidFill>
                            <a:srgbClr val="000000"/>
                          </a:solidFill>
                          <a:latin typeface="Arial"/>
                          <a:ea typeface="Arial"/>
                          <a:cs typeface="Mangal"/>
                        </a:rPr>
                        <a:t>4.361</a:t>
                      </a:r>
                      <a:endParaRPr lang="en-GB" sz="14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0.000***</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Log(</a:t>
                      </a:r>
                      <a:r>
                        <a:rPr lang="en-GB" sz="1400" kern="50" baseline="0" dirty="0" smtClean="0">
                          <a:solidFill>
                            <a:srgbClr val="000000"/>
                          </a:solidFill>
                          <a:latin typeface="Arial"/>
                          <a:ea typeface="Arial"/>
                          <a:cs typeface="Mangal"/>
                        </a:rPr>
                        <a:t>Annual/Typical Energy Benchmark)</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a:solidFill>
                            <a:srgbClr val="000000"/>
                          </a:solidFill>
                          <a:latin typeface="Arial"/>
                          <a:ea typeface="Arial"/>
                          <a:cs typeface="Mangal"/>
                        </a:rPr>
                        <a:t>-0.170</a:t>
                      </a:r>
                      <a:endParaRPr lang="en-GB" sz="14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0.002***</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Annual Energy</a:t>
                      </a:r>
                      <a:r>
                        <a:rPr lang="en-GB" sz="1400" kern="50" baseline="0" dirty="0" smtClean="0">
                          <a:solidFill>
                            <a:srgbClr val="000000"/>
                          </a:solidFill>
                          <a:latin typeface="Arial"/>
                          <a:ea typeface="Arial"/>
                          <a:cs typeface="Mangal"/>
                        </a:rPr>
                        <a:t>: </a:t>
                      </a:r>
                      <a:r>
                        <a:rPr lang="en-GB" sz="1400" kern="50" dirty="0" smtClean="0">
                          <a:solidFill>
                            <a:srgbClr val="000000"/>
                          </a:solidFill>
                          <a:latin typeface="Arial"/>
                          <a:ea typeface="Arial"/>
                          <a:cs typeface="Mangal"/>
                        </a:rPr>
                        <a:t>151-200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0.064</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0.221</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Annual Energy</a:t>
                      </a:r>
                      <a:r>
                        <a:rPr lang="en-GB" sz="1400" kern="50" baseline="0" dirty="0" smtClean="0">
                          <a:solidFill>
                            <a:srgbClr val="000000"/>
                          </a:solidFill>
                          <a:latin typeface="Arial"/>
                          <a:ea typeface="Arial"/>
                          <a:cs typeface="Mangal"/>
                        </a:rPr>
                        <a:t>: 201-250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0.113</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0.054*</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Annual Energy: 251-300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0.150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0.026**</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Annual Energy</a:t>
                      </a:r>
                      <a:r>
                        <a:rPr lang="en-GB" sz="1400" kern="50" baseline="0" dirty="0" smtClean="0">
                          <a:solidFill>
                            <a:srgbClr val="000000"/>
                          </a:solidFill>
                          <a:latin typeface="Arial"/>
                          <a:ea typeface="Arial"/>
                          <a:cs typeface="Mangal"/>
                        </a:rPr>
                        <a:t>: 301-350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0.191</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0.011**</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Annual Energy: 351-400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0.312</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0.001***</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Annual Energy:400+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0.372</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0.000***</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BE:</a:t>
                      </a:r>
                      <a:r>
                        <a:rPr lang="en-GB" sz="1400" kern="50" baseline="0" dirty="0" smtClean="0">
                          <a:solidFill>
                            <a:srgbClr val="000000"/>
                          </a:solidFill>
                          <a:latin typeface="Arial"/>
                          <a:ea typeface="Arial"/>
                          <a:cs typeface="Mangal"/>
                        </a:rPr>
                        <a:t> </a:t>
                      </a:r>
                      <a:r>
                        <a:rPr lang="en-GB" sz="1400" kern="50" dirty="0" smtClean="0">
                          <a:solidFill>
                            <a:srgbClr val="000000"/>
                          </a:solidFill>
                          <a:latin typeface="Arial"/>
                          <a:ea typeface="Arial"/>
                          <a:cs typeface="Mangal"/>
                        </a:rPr>
                        <a:t>Heating and Mechanical Ventilation</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-0.060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0.150</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BE: Heating and Natural Ventilation</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-0.199</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0.000***</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BE: Mixed-Mode with Mechanical Vent.</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-0.096</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0.092*</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BE: Mixed-Mode with Natural Ventilation</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-0.047</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0.477</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Log(Number of Floors)</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0.212</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0.000***</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Age: 10-19</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-0.068</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0.345</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Age: 20-29</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-0.195</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0.005***</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Age: 30-39</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-0.284</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0.000***</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Age: 40-49</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-0.405</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0.000***</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Age: 50-59</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-0.496</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0.000***</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Age: 60+</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a:solidFill>
                            <a:srgbClr val="000000"/>
                          </a:solidFill>
                          <a:latin typeface="Arial"/>
                          <a:ea typeface="Arial"/>
                          <a:cs typeface="Mangal"/>
                        </a:rPr>
                        <a:t>-0.088</a:t>
                      </a:r>
                      <a:endParaRPr lang="en-GB" sz="14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0.211</a:t>
                      </a:r>
                      <a:endParaRPr lang="en-GB" sz="14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400" kern="50" dirty="0" smtClean="0">
                          <a:solidFill>
                            <a:srgbClr val="000000"/>
                          </a:solidFill>
                          <a:latin typeface="Arial"/>
                          <a:ea typeface="Arial"/>
                          <a:cs typeface="Mangal"/>
                        </a:rPr>
                        <a:t>Age: Unknown</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a:solidFill>
                            <a:srgbClr val="000000"/>
                          </a:solidFill>
                          <a:latin typeface="Arial"/>
                          <a:ea typeface="Arial"/>
                          <a:cs typeface="Mangal"/>
                        </a:rPr>
                        <a:t>-0.289</a:t>
                      </a:r>
                      <a:endParaRPr lang="en-GB" sz="14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400" kern="50" dirty="0" smtClean="0">
                          <a:solidFill>
                            <a:srgbClr val="000000"/>
                          </a:solidFill>
                          <a:latin typeface="Arial"/>
                          <a:ea typeface="Arial"/>
                          <a:cs typeface="Mangal"/>
                        </a:rPr>
                        <a:t>0.000***</a:t>
                      </a:r>
                      <a:endParaRPr lang="en-GB" sz="1400" kern="50" dirty="0">
                        <a:latin typeface="Times New Roman"/>
                        <a:ea typeface="SimSun"/>
                        <a:cs typeface="Mangal"/>
                      </a:endParaRPr>
                    </a:p>
                  </a:txBody>
                  <a:tcPr marL="0" marR="0" marT="0" marB="0" anchor="b">
                    <a:lnL>
                      <a:noFill/>
                    </a:lnL>
                    <a:lnR>
                      <a:noFill/>
                    </a:lnR>
                    <a:lnT>
                      <a:noFill/>
                    </a:lnT>
                    <a:lnB>
                      <a:noFill/>
                    </a:lnB>
                  </a:tcPr>
                </a:tc>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Model 2 - continued</a:t>
            </a:r>
            <a:endParaRPr lang="en-GB" dirty="0"/>
          </a:p>
        </p:txBody>
      </p:sp>
      <p:graphicFrame>
        <p:nvGraphicFramePr>
          <p:cNvPr id="5" name="Content Placeholder 4"/>
          <p:cNvGraphicFramePr>
            <a:graphicFrameLocks noGrp="1"/>
          </p:cNvGraphicFramePr>
          <p:nvPr>
            <p:ph idx="1"/>
          </p:nvPr>
        </p:nvGraphicFramePr>
        <p:xfrm>
          <a:off x="971600" y="1268760"/>
          <a:ext cx="5151487" cy="3657600"/>
        </p:xfrm>
        <a:graphic>
          <a:graphicData uri="http://schemas.openxmlformats.org/drawingml/2006/table">
            <a:tbl>
              <a:tblPr/>
              <a:tblGrid>
                <a:gridCol w="3285328"/>
                <a:gridCol w="980177"/>
                <a:gridCol w="885982"/>
              </a:tblGrid>
              <a:tr h="131690">
                <a:tc>
                  <a:txBody>
                    <a:bodyPr/>
                    <a:lstStyle/>
                    <a:p>
                      <a:pPr algn="l">
                        <a:spcAft>
                          <a:spcPts val="0"/>
                        </a:spcAft>
                      </a:pPr>
                      <a:r>
                        <a:rPr lang="en-GB" sz="1600" i="1" kern="50" dirty="0" smtClean="0">
                          <a:latin typeface="Arial" pitchFamily="34" charset="0"/>
                          <a:ea typeface="SimSun"/>
                          <a:cs typeface="Arial" pitchFamily="34" charset="0"/>
                        </a:rPr>
                        <a:t>Continued from Previous</a:t>
                      </a:r>
                      <a:r>
                        <a:rPr lang="en-GB" sz="1600" i="1" kern="50" baseline="0" dirty="0" smtClean="0">
                          <a:latin typeface="Arial" pitchFamily="34" charset="0"/>
                          <a:ea typeface="SimSun"/>
                          <a:cs typeface="Arial" pitchFamily="34" charset="0"/>
                        </a:rPr>
                        <a:t> Page</a:t>
                      </a:r>
                      <a:endParaRPr lang="en-GB" sz="1600" i="1" kern="50" dirty="0">
                        <a:latin typeface="Arial" pitchFamily="34" charset="0"/>
                        <a:ea typeface="SimSun"/>
                        <a:cs typeface="Arial" pitchFamily="34" charset="0"/>
                      </a:endParaRPr>
                    </a:p>
                  </a:txBody>
                  <a:tcPr marL="0" marR="0" marT="0" marB="0" anchor="b">
                    <a:lnL>
                      <a:noFill/>
                    </a:lnL>
                    <a:lnR>
                      <a:noFill/>
                    </a:lnR>
                    <a:lnT>
                      <a:noFill/>
                    </a:lnT>
                    <a:lnB>
                      <a:noFill/>
                    </a:lnB>
                  </a:tcPr>
                </a:tc>
                <a:tc>
                  <a:txBody>
                    <a:bodyPr/>
                    <a:lstStyle/>
                    <a:p>
                      <a:pPr marR="6350" algn="l">
                        <a:spcAft>
                          <a:spcPts val="0"/>
                        </a:spcAft>
                      </a:pP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marR="6350" algn="l">
                        <a:spcAft>
                          <a:spcPts val="0"/>
                        </a:spcAft>
                      </a:pP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b="1" kern="50" dirty="0">
                          <a:solidFill>
                            <a:srgbClr val="000000"/>
                          </a:solidFill>
                          <a:latin typeface="Arial"/>
                          <a:ea typeface="Arial"/>
                          <a:cs typeface="Mangal"/>
                        </a:rPr>
                        <a:t>Variable</a:t>
                      </a:r>
                      <a:endParaRPr lang="en-GB" sz="1600" b="1" kern="50" dirty="0">
                        <a:latin typeface="Times New Roman"/>
                        <a:ea typeface="SimSun"/>
                        <a:cs typeface="Mangal"/>
                      </a:endParaRPr>
                    </a:p>
                  </a:txBody>
                  <a:tcPr marL="0" marR="0" marT="0" marB="0" anchor="b">
                    <a:lnL>
                      <a:noFill/>
                    </a:lnL>
                    <a:lnR>
                      <a:noFill/>
                    </a:lnR>
                    <a:lnT>
                      <a:noFill/>
                    </a:lnT>
                    <a:lnB>
                      <a:noFill/>
                    </a:lnB>
                  </a:tcPr>
                </a:tc>
                <a:tc>
                  <a:txBody>
                    <a:bodyPr/>
                    <a:lstStyle/>
                    <a:p>
                      <a:pPr marR="6350" algn="l">
                        <a:spcAft>
                          <a:spcPts val="0"/>
                        </a:spcAft>
                      </a:pPr>
                      <a:r>
                        <a:rPr lang="en-GB" sz="1600" b="1" kern="50" dirty="0" err="1" smtClean="0">
                          <a:solidFill>
                            <a:srgbClr val="000000"/>
                          </a:solidFill>
                          <a:latin typeface="Arial"/>
                          <a:ea typeface="Arial"/>
                          <a:cs typeface="Mangal"/>
                        </a:rPr>
                        <a:t>Coeff</a:t>
                      </a:r>
                      <a:r>
                        <a:rPr lang="en-GB" sz="1600" b="1" kern="50" dirty="0" smtClean="0">
                          <a:solidFill>
                            <a:srgbClr val="000000"/>
                          </a:solidFill>
                          <a:latin typeface="Arial"/>
                          <a:ea typeface="Arial"/>
                          <a:cs typeface="Mangal"/>
                        </a:rPr>
                        <a:t>.</a:t>
                      </a:r>
                      <a:endParaRPr lang="en-GB" sz="1600" b="1" kern="50" dirty="0">
                        <a:latin typeface="Times New Roman"/>
                        <a:ea typeface="SimSun"/>
                        <a:cs typeface="Mangal"/>
                      </a:endParaRPr>
                    </a:p>
                  </a:txBody>
                  <a:tcPr marL="0" marR="0" marT="0" marB="0" anchor="b">
                    <a:lnL>
                      <a:noFill/>
                    </a:lnL>
                    <a:lnR>
                      <a:noFill/>
                    </a:lnR>
                    <a:lnT>
                      <a:noFill/>
                    </a:lnT>
                    <a:lnB>
                      <a:noFill/>
                    </a:lnB>
                  </a:tcPr>
                </a:tc>
                <a:tc>
                  <a:txBody>
                    <a:bodyPr/>
                    <a:lstStyle/>
                    <a:p>
                      <a:pPr marR="6350" algn="l">
                        <a:spcAft>
                          <a:spcPts val="0"/>
                        </a:spcAft>
                      </a:pPr>
                      <a:r>
                        <a:rPr lang="en-GB" sz="1600" b="1" kern="50" dirty="0">
                          <a:solidFill>
                            <a:srgbClr val="000000"/>
                          </a:solidFill>
                          <a:latin typeface="Arial"/>
                          <a:ea typeface="Arial"/>
                          <a:cs typeface="Mangal"/>
                        </a:rPr>
                        <a:t>Prob.  </a:t>
                      </a:r>
                      <a:endParaRPr lang="en-GB" sz="1600" b="1"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Walk Score: 90-99</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a:solidFill>
                            <a:srgbClr val="000000"/>
                          </a:solidFill>
                          <a:latin typeface="Arial"/>
                          <a:ea typeface="Arial"/>
                          <a:cs typeface="Mangal"/>
                        </a:rPr>
                        <a:t>-0.235</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Walk Score: 80-89</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a:solidFill>
                            <a:srgbClr val="000000"/>
                          </a:solidFill>
                          <a:latin typeface="Arial"/>
                          <a:ea typeface="Arial"/>
                          <a:cs typeface="Mangal"/>
                        </a:rPr>
                        <a:t>-0.331</a:t>
                      </a:r>
                      <a:endParaRPr lang="en-GB" sz="16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Walk Score:</a:t>
                      </a:r>
                      <a:r>
                        <a:rPr lang="en-GB" sz="1600" kern="50" baseline="0" dirty="0" smtClean="0">
                          <a:solidFill>
                            <a:srgbClr val="000000"/>
                          </a:solidFill>
                          <a:latin typeface="Arial"/>
                          <a:ea typeface="Arial"/>
                          <a:cs typeface="Mangal"/>
                        </a:rPr>
                        <a:t> </a:t>
                      </a:r>
                      <a:r>
                        <a:rPr lang="en-GB" sz="1600" kern="50" dirty="0" smtClean="0">
                          <a:solidFill>
                            <a:srgbClr val="000000"/>
                          </a:solidFill>
                          <a:latin typeface="Arial"/>
                          <a:ea typeface="Arial"/>
                          <a:cs typeface="Mangal"/>
                        </a:rPr>
                        <a:t>0-79</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a:solidFill>
                            <a:srgbClr val="000000"/>
                          </a:solidFill>
                          <a:latin typeface="Arial"/>
                          <a:ea typeface="Arial"/>
                          <a:cs typeface="Mangal"/>
                        </a:rPr>
                        <a:t>-0.193</a:t>
                      </a:r>
                      <a:endParaRPr lang="en-GB" sz="16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0.003***</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Walk Score:</a:t>
                      </a:r>
                      <a:r>
                        <a:rPr lang="en-GB" sz="1600" kern="50" baseline="0" dirty="0" smtClean="0">
                          <a:solidFill>
                            <a:srgbClr val="000000"/>
                          </a:solidFill>
                          <a:latin typeface="Arial"/>
                          <a:ea typeface="Arial"/>
                          <a:cs typeface="Mangal"/>
                        </a:rPr>
                        <a:t> Unknown</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a:solidFill>
                            <a:srgbClr val="000000"/>
                          </a:solidFill>
                          <a:latin typeface="Arial"/>
                          <a:ea typeface="Arial"/>
                          <a:cs typeface="Mangal"/>
                        </a:rPr>
                        <a:t>-0.355</a:t>
                      </a:r>
                      <a:endParaRPr lang="en-GB" sz="16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0.002***</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East of England</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a:solidFill>
                            <a:srgbClr val="000000"/>
                          </a:solidFill>
                          <a:latin typeface="Arial"/>
                          <a:ea typeface="Arial"/>
                          <a:cs typeface="Mangal"/>
                        </a:rPr>
                        <a:t>0.368</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0.001***</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Greater London</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a:solidFill>
                            <a:srgbClr val="000000"/>
                          </a:solidFill>
                          <a:latin typeface="Arial"/>
                          <a:ea typeface="Arial"/>
                          <a:cs typeface="Mangal"/>
                        </a:rPr>
                        <a:t>1.107</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North East</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a:solidFill>
                            <a:srgbClr val="000000"/>
                          </a:solidFill>
                          <a:latin typeface="Arial"/>
                          <a:ea typeface="Arial"/>
                          <a:cs typeface="Mangal"/>
                        </a:rPr>
                        <a:t>0.451</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North West</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a:solidFill>
                            <a:srgbClr val="000000"/>
                          </a:solidFill>
                          <a:latin typeface="Arial"/>
                          <a:ea typeface="Arial"/>
                          <a:cs typeface="Mangal"/>
                        </a:rPr>
                        <a:t>0.389</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South East</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a:solidFill>
                            <a:srgbClr val="000000"/>
                          </a:solidFill>
                          <a:latin typeface="Arial"/>
                          <a:ea typeface="Arial"/>
                          <a:cs typeface="Mangal"/>
                        </a:rPr>
                        <a:t>0.535</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South West</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a:solidFill>
                            <a:srgbClr val="000000"/>
                          </a:solidFill>
                          <a:latin typeface="Arial"/>
                          <a:ea typeface="Arial"/>
                          <a:cs typeface="Mangal"/>
                        </a:rPr>
                        <a:t>0.446</a:t>
                      </a:r>
                      <a:endParaRPr lang="en-GB" sz="16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Wales</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a:solidFill>
                            <a:srgbClr val="000000"/>
                          </a:solidFill>
                          <a:latin typeface="Arial"/>
                          <a:ea typeface="Arial"/>
                          <a:cs typeface="Mangal"/>
                        </a:rPr>
                        <a:t>0.229</a:t>
                      </a:r>
                      <a:endParaRPr lang="en-GB" sz="16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0.050**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West Midlands</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a:solidFill>
                            <a:srgbClr val="000000"/>
                          </a:solidFill>
                          <a:latin typeface="Arial"/>
                          <a:ea typeface="Arial"/>
                          <a:cs typeface="Mangal"/>
                        </a:rPr>
                        <a:t>0.392</a:t>
                      </a:r>
                      <a:endParaRPr lang="en-GB" sz="1600" kern="5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r h="131690">
                <a:tc>
                  <a:txBody>
                    <a:bodyPr/>
                    <a:lstStyle/>
                    <a:p>
                      <a:pPr algn="l">
                        <a:spcAft>
                          <a:spcPts val="0"/>
                        </a:spcAft>
                      </a:pPr>
                      <a:r>
                        <a:rPr lang="en-GB" sz="1600" kern="50" dirty="0" smtClean="0">
                          <a:solidFill>
                            <a:srgbClr val="000000"/>
                          </a:solidFill>
                          <a:latin typeface="Arial"/>
                          <a:ea typeface="Arial"/>
                          <a:cs typeface="Mangal"/>
                        </a:rPr>
                        <a:t>Region: Yorkshire and the Humber</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a:solidFill>
                            <a:srgbClr val="000000"/>
                          </a:solidFill>
                          <a:latin typeface="Arial"/>
                          <a:ea typeface="Arial"/>
                          <a:cs typeface="Mangal"/>
                        </a:rPr>
                        <a:t>0.394</a:t>
                      </a:r>
                      <a:endParaRPr lang="en-GB" sz="1600" kern="50" dirty="0">
                        <a:latin typeface="Times New Roman"/>
                        <a:ea typeface="SimSun"/>
                        <a:cs typeface="Mangal"/>
                      </a:endParaRPr>
                    </a:p>
                  </a:txBody>
                  <a:tcPr marL="0" marR="0" marT="0" marB="0" anchor="b">
                    <a:lnL>
                      <a:noFill/>
                    </a:lnL>
                    <a:lnR>
                      <a:noFill/>
                    </a:lnR>
                    <a:lnT>
                      <a:noFill/>
                    </a:lnT>
                    <a:lnB>
                      <a:noFill/>
                    </a:lnB>
                  </a:tcPr>
                </a:tc>
                <a:tc>
                  <a:txBody>
                    <a:bodyPr/>
                    <a:lstStyle/>
                    <a:p>
                      <a:pPr algn="l">
                        <a:spcAft>
                          <a:spcPts val="0"/>
                        </a:spcAft>
                      </a:pPr>
                      <a:r>
                        <a:rPr lang="en-GB" sz="1600" kern="50" dirty="0" smtClean="0">
                          <a:solidFill>
                            <a:srgbClr val="000000"/>
                          </a:solidFill>
                          <a:latin typeface="Arial"/>
                          <a:ea typeface="Arial"/>
                          <a:cs typeface="Mangal"/>
                        </a:rPr>
                        <a:t>0.000***</a:t>
                      </a:r>
                      <a:endParaRPr lang="en-GB" sz="1600" kern="50" dirty="0">
                        <a:latin typeface="Times New Roman"/>
                        <a:ea typeface="SimSun"/>
                        <a:cs typeface="Mangal"/>
                      </a:endParaRPr>
                    </a:p>
                  </a:txBody>
                  <a:tcPr marL="0" marR="0" marT="0" marB="0" anchor="b">
                    <a:lnL>
                      <a:noFill/>
                    </a:lnL>
                    <a:lnR>
                      <a:noFill/>
                    </a:lnR>
                    <a:lnT>
                      <a:noFill/>
                    </a:lnT>
                    <a:lnB>
                      <a:noFill/>
                    </a:lnB>
                  </a:tcPr>
                </a:tc>
              </a:tr>
            </a:tbl>
          </a:graphicData>
        </a:graphic>
      </p:graphicFrame>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14</a:t>
            </a:fld>
            <a:endParaRPr lang="en-GB" dirty="0"/>
          </a:p>
        </p:txBody>
      </p:sp>
      <p:sp>
        <p:nvSpPr>
          <p:cNvPr id="6" name="TextBox 5"/>
          <p:cNvSpPr txBox="1"/>
          <p:nvPr/>
        </p:nvSpPr>
        <p:spPr>
          <a:xfrm>
            <a:off x="7020272" y="908720"/>
            <a:ext cx="1883849" cy="830997"/>
          </a:xfrm>
          <a:prstGeom prst="rect">
            <a:avLst/>
          </a:prstGeom>
          <a:noFill/>
        </p:spPr>
        <p:txBody>
          <a:bodyPr wrap="none" rtlCol="0">
            <a:spAutoFit/>
          </a:bodyPr>
          <a:lstStyle/>
          <a:p>
            <a:r>
              <a:rPr lang="en-GB" dirty="0" smtClean="0"/>
              <a:t>N = 930</a:t>
            </a:r>
          </a:p>
          <a:p>
            <a:r>
              <a:rPr lang="en-GB" dirty="0" err="1" smtClean="0"/>
              <a:t>Adj</a:t>
            </a:r>
            <a:r>
              <a:rPr lang="en-GB" dirty="0" smtClean="0"/>
              <a:t> R</a:t>
            </a:r>
            <a:r>
              <a:rPr lang="en-GB" baseline="30000" dirty="0" smtClean="0"/>
              <a:t>2</a:t>
            </a:r>
            <a:r>
              <a:rPr lang="en-GB" dirty="0" smtClean="0"/>
              <a:t> = 63% </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US" dirty="0"/>
          </a:p>
        </p:txBody>
      </p:sp>
      <p:sp>
        <p:nvSpPr>
          <p:cNvPr id="3" name="Content Placeholder 2"/>
          <p:cNvSpPr>
            <a:spLocks noGrp="1"/>
          </p:cNvSpPr>
          <p:nvPr>
            <p:ph idx="1"/>
          </p:nvPr>
        </p:nvSpPr>
        <p:spPr/>
        <p:txBody>
          <a:bodyPr/>
          <a:lstStyle/>
          <a:p>
            <a:r>
              <a:rPr lang="en-US" dirty="0" smtClean="0"/>
              <a:t>No significance for “average” energy consumption</a:t>
            </a:r>
          </a:p>
          <a:p>
            <a:r>
              <a:rPr lang="en-US" dirty="0" smtClean="0"/>
              <a:t>A-B </a:t>
            </a:r>
            <a:r>
              <a:rPr lang="en-US" dirty="0" smtClean="0"/>
              <a:t>rated buildings  outperform buildings with an average D rating</a:t>
            </a:r>
          </a:p>
          <a:p>
            <a:pPr lvl="1"/>
            <a:r>
              <a:rPr lang="en-US" dirty="0" smtClean="0"/>
              <a:t>Are premiums for energy efficiency found only in office space that is designed and used to the highest standards of energy efficiency?</a:t>
            </a:r>
          </a:p>
          <a:p>
            <a:r>
              <a:rPr lang="en-US" dirty="0" smtClean="0"/>
              <a:t>F-G rated buildings outperform buildings with an average D </a:t>
            </a:r>
            <a:r>
              <a:rPr lang="en-US" dirty="0" smtClean="0"/>
              <a:t>rating</a:t>
            </a:r>
          </a:p>
          <a:p>
            <a:pPr lvl="1"/>
            <a:r>
              <a:rPr lang="en-US" dirty="0" smtClean="0"/>
              <a:t>Jevons Paradox, </a:t>
            </a:r>
            <a:r>
              <a:rPr lang="en-US" dirty="0" err="1" smtClean="0"/>
              <a:t>Khazzoom</a:t>
            </a:r>
            <a:r>
              <a:rPr lang="en-US" dirty="0" smtClean="0"/>
              <a:t>-Brookes postulate</a:t>
            </a:r>
            <a:endParaRPr lang="en-US" dirty="0" smtClean="0"/>
          </a:p>
          <a:p>
            <a:r>
              <a:rPr lang="en-US" dirty="0" smtClean="0"/>
              <a:t>Those </a:t>
            </a:r>
            <a:r>
              <a:rPr lang="en-US" dirty="0" smtClean="0"/>
              <a:t>buildings that outperform their energy consumption benchmark achieve higher </a:t>
            </a:r>
            <a:r>
              <a:rPr lang="en-US" dirty="0" smtClean="0"/>
              <a:t>valuations and vice versa</a:t>
            </a:r>
            <a:endParaRPr lang="en-US" dirty="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15</a:t>
            </a:fld>
            <a:endParaRPr lang="en-GB"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b="1" dirty="0" smtClean="0"/>
              <a:t>Questions?</a:t>
            </a:r>
            <a:br>
              <a:rPr lang="en-GB" b="1" dirty="0" smtClean="0"/>
            </a:br>
            <a:endParaRPr lang="en-GB" b="1" dirty="0" smtClean="0"/>
          </a:p>
          <a:p>
            <a:r>
              <a:rPr lang="en-GB" b="1" dirty="0" smtClean="0"/>
              <a:t>Jorn van de Wetering</a:t>
            </a:r>
            <a:br>
              <a:rPr lang="en-GB" b="1" dirty="0" smtClean="0"/>
            </a:br>
            <a:r>
              <a:rPr lang="en-GB" dirty="0" smtClean="0"/>
              <a:t>E-mail: </a:t>
            </a:r>
            <a:r>
              <a:rPr lang="en-GB" dirty="0" smtClean="0">
                <a:hlinkClick r:id="rId3"/>
              </a:rPr>
              <a:t>J.T.VanDeWetering@pgr.reading.ac.uk</a:t>
            </a:r>
            <a:endParaRPr lang="en-GB" dirty="0" smtClean="0"/>
          </a:p>
        </p:txBody>
      </p:sp>
      <p:sp>
        <p:nvSpPr>
          <p:cNvPr id="5" name="Slide Number Placeholder 4"/>
          <p:cNvSpPr>
            <a:spLocks noGrp="1"/>
          </p:cNvSpPr>
          <p:nvPr>
            <p:ph type="sldNum" sz="quarter" idx="10"/>
          </p:nvPr>
        </p:nvSpPr>
        <p:spPr/>
        <p:txBody>
          <a:bodyPr/>
          <a:lstStyle/>
          <a:p>
            <a:pPr>
              <a:defRPr/>
            </a:pPr>
            <a:fld id="{7B9DC2B9-DAA3-4C6F-9176-8B9B5DA25EFC}" type="slidenum">
              <a:rPr lang="en-GB" smtClean="0"/>
              <a:pPr>
                <a:defRPr/>
              </a:pPr>
              <a:t>16</a:t>
            </a:fld>
            <a:endParaRPr lang="en-GB"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Display Energy Certificate (DEC)</a:t>
            </a:r>
            <a:endParaRPr lang="en-GB" dirty="0"/>
          </a:p>
        </p:txBody>
      </p:sp>
      <p:sp>
        <p:nvSpPr>
          <p:cNvPr id="3" name="Content Placeholder 2"/>
          <p:cNvSpPr>
            <a:spLocks noGrp="1"/>
          </p:cNvSpPr>
          <p:nvPr>
            <p:ph idx="1"/>
          </p:nvPr>
        </p:nvSpPr>
        <p:spPr/>
        <p:txBody>
          <a:bodyPr>
            <a:normAutofit/>
          </a:bodyPr>
          <a:lstStyle/>
          <a:p>
            <a:r>
              <a:rPr lang="en-GB" dirty="0" smtClean="0"/>
              <a:t>Mandatory Assessment Tool</a:t>
            </a:r>
          </a:p>
          <a:p>
            <a:r>
              <a:rPr lang="en-GB" dirty="0" smtClean="0"/>
              <a:t>A DEC shows an </a:t>
            </a:r>
            <a:r>
              <a:rPr lang="en-GB" b="1" dirty="0" smtClean="0"/>
              <a:t>operational rating</a:t>
            </a:r>
            <a:r>
              <a:rPr lang="en-GB" dirty="0" smtClean="0"/>
              <a:t> which conveys the actual energy used by the building (rating A-G)</a:t>
            </a:r>
          </a:p>
          <a:p>
            <a:pPr lvl="1"/>
            <a:r>
              <a:rPr lang="en-GB" dirty="0" smtClean="0"/>
              <a:t>Assess actual energy performance of building based on size and energy consumption (e.g. gas &amp; electricity)</a:t>
            </a:r>
          </a:p>
          <a:p>
            <a:r>
              <a:rPr lang="en-GB" dirty="0" smtClean="0"/>
              <a:t>Required for public authorities, and institutions providing public services to a large number of persons, who occupy space in a building with a total useful floor area greater than 1,000 m</a:t>
            </a:r>
            <a:r>
              <a:rPr lang="en-GB" baseline="30000" dirty="0" smtClean="0"/>
              <a:t>2</a:t>
            </a:r>
          </a:p>
          <a:p>
            <a:r>
              <a:rPr lang="en-US" dirty="0" smtClean="0"/>
              <a:t>120,261 DEC ratings have been lodged since scheme began</a:t>
            </a:r>
            <a:endParaRPr lang="en-GB" dirty="0" smtClean="0"/>
          </a:p>
        </p:txBody>
      </p:sp>
      <p:sp>
        <p:nvSpPr>
          <p:cNvPr id="5" name="Slide Number Placeholder 4"/>
          <p:cNvSpPr>
            <a:spLocks noGrp="1"/>
          </p:cNvSpPr>
          <p:nvPr>
            <p:ph type="sldNum" sz="quarter" idx="10"/>
          </p:nvPr>
        </p:nvSpPr>
        <p:spPr/>
        <p:txBody>
          <a:bodyPr/>
          <a:lstStyle/>
          <a:p>
            <a:pPr>
              <a:defRPr/>
            </a:pPr>
            <a:fld id="{7B9DC2B9-DAA3-4C6F-9176-8B9B5DA25EFC}" type="slidenum">
              <a:rPr lang="en-GB" smtClean="0"/>
              <a:pPr>
                <a:defRPr/>
              </a:pPr>
              <a:t>2</a:t>
            </a:fld>
            <a:endParaRPr lang="en-GB"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DEC Certificate - Example</a:t>
            </a:r>
            <a:endParaRPr lang="en-US" dirty="0"/>
          </a:p>
        </p:txBody>
      </p:sp>
      <p:sp>
        <p:nvSpPr>
          <p:cNvPr id="6" name="Content Placeholder 5"/>
          <p:cNvSpPr>
            <a:spLocks noGrp="1"/>
          </p:cNvSpPr>
          <p:nvPr>
            <p:ph sz="half" idx="1"/>
          </p:nvPr>
        </p:nvSpPr>
        <p:spPr/>
        <p:txBody>
          <a:bodyPr/>
          <a:lstStyle/>
          <a:p>
            <a:r>
              <a:rPr lang="en-GB" dirty="0" smtClean="0"/>
              <a:t>Address information</a:t>
            </a:r>
          </a:p>
          <a:p>
            <a:r>
              <a:rPr lang="en-GB" dirty="0" smtClean="0"/>
              <a:t>Energy Performance Operational Rating</a:t>
            </a:r>
          </a:p>
          <a:p>
            <a:r>
              <a:rPr lang="en-GB" dirty="0" smtClean="0"/>
              <a:t>Total CO</a:t>
            </a:r>
            <a:r>
              <a:rPr lang="en-GB" baseline="-25000" dirty="0" smtClean="0"/>
              <a:t>2</a:t>
            </a:r>
            <a:r>
              <a:rPr lang="en-GB" dirty="0" smtClean="0"/>
              <a:t> Emissions</a:t>
            </a:r>
          </a:p>
          <a:p>
            <a:r>
              <a:rPr lang="en-GB" dirty="0" smtClean="0"/>
              <a:t>Previous Operational Ratings</a:t>
            </a:r>
          </a:p>
          <a:p>
            <a:r>
              <a:rPr lang="en-GB" dirty="0" smtClean="0"/>
              <a:t>Technical Information</a:t>
            </a:r>
          </a:p>
          <a:p>
            <a:r>
              <a:rPr lang="en-GB" dirty="0" smtClean="0"/>
              <a:t>Administrative Information</a:t>
            </a:r>
            <a:endParaRPr lang="en-US" dirty="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3</a:t>
            </a:fld>
            <a:endParaRPr lang="en-GB" dirty="0"/>
          </a:p>
        </p:txBody>
      </p:sp>
      <p:pic>
        <p:nvPicPr>
          <p:cNvPr id="8" name="Content Placeholder 4"/>
          <p:cNvPicPr>
            <a:picLocks noGrp="1" noChangeAspect="1"/>
          </p:cNvPicPr>
          <p:nvPr>
            <p:ph sz="half" idx="2"/>
          </p:nvPr>
        </p:nvPicPr>
        <p:blipFill>
          <a:blip r:embed="rId3" cstate="print"/>
          <a:srcRect/>
          <a:stretch>
            <a:fillRect/>
          </a:stretch>
        </p:blipFill>
        <p:spPr bwMode="auto">
          <a:xfrm>
            <a:off x="4819488" y="1143000"/>
            <a:ext cx="3691261" cy="5214938"/>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Literature and data availability</a:t>
            </a:r>
            <a:endParaRPr lang="en-US" dirty="0"/>
          </a:p>
        </p:txBody>
      </p:sp>
      <p:sp>
        <p:nvSpPr>
          <p:cNvPr id="3" name="Content Placeholder 2"/>
          <p:cNvSpPr>
            <a:spLocks noGrp="1"/>
          </p:cNvSpPr>
          <p:nvPr>
            <p:ph idx="1"/>
          </p:nvPr>
        </p:nvSpPr>
        <p:spPr/>
        <p:txBody>
          <a:bodyPr/>
          <a:lstStyle/>
          <a:p>
            <a:r>
              <a:rPr lang="en-GB" dirty="0" smtClean="0"/>
              <a:t>Evidence base using LEED and Energy Star and US data</a:t>
            </a:r>
          </a:p>
          <a:p>
            <a:pPr lvl="1"/>
            <a:r>
              <a:rPr lang="en-GB" dirty="0" err="1" smtClean="0"/>
              <a:t>Eichholz</a:t>
            </a:r>
            <a:r>
              <a:rPr lang="en-GB" dirty="0" smtClean="0"/>
              <a:t>, </a:t>
            </a:r>
            <a:r>
              <a:rPr lang="en-GB" dirty="0" err="1" smtClean="0"/>
              <a:t>Kok</a:t>
            </a:r>
            <a:r>
              <a:rPr lang="en-GB" dirty="0" smtClean="0"/>
              <a:t> &amp; Quigley (2010), </a:t>
            </a:r>
            <a:r>
              <a:rPr lang="en-GB" dirty="0" err="1" smtClean="0"/>
              <a:t>Fuerst</a:t>
            </a:r>
            <a:r>
              <a:rPr lang="en-GB" dirty="0" smtClean="0"/>
              <a:t> &amp; McAllister (2011a), Wiley, </a:t>
            </a:r>
            <a:r>
              <a:rPr lang="en-GB" dirty="0" err="1" smtClean="0"/>
              <a:t>Benefield</a:t>
            </a:r>
            <a:r>
              <a:rPr lang="en-GB" dirty="0" smtClean="0"/>
              <a:t> &amp; Johnson (2010)</a:t>
            </a:r>
          </a:p>
          <a:p>
            <a:r>
              <a:rPr lang="en-GB" dirty="0" smtClean="0"/>
              <a:t>Evidence from United Kingdom</a:t>
            </a:r>
          </a:p>
          <a:p>
            <a:pPr lvl="1"/>
            <a:r>
              <a:rPr lang="en-GB" dirty="0" err="1" smtClean="0"/>
              <a:t>Fuerst</a:t>
            </a:r>
            <a:r>
              <a:rPr lang="en-GB" dirty="0" smtClean="0"/>
              <a:t> &amp; McAllister (2011b) investigated impact of EPC ratings on IPD UK data to investigate impact of premiums over time</a:t>
            </a:r>
          </a:p>
          <a:p>
            <a:pPr lvl="1"/>
            <a:r>
              <a:rPr lang="en-GB" dirty="0" err="1" smtClean="0"/>
              <a:t>Chegut</a:t>
            </a:r>
            <a:r>
              <a:rPr lang="en-GB" dirty="0" smtClean="0"/>
              <a:t>, </a:t>
            </a:r>
            <a:r>
              <a:rPr lang="en-GB" dirty="0" err="1" smtClean="0"/>
              <a:t>Kok</a:t>
            </a:r>
            <a:r>
              <a:rPr lang="en-GB" dirty="0" smtClean="0"/>
              <a:t> &amp; </a:t>
            </a:r>
            <a:r>
              <a:rPr lang="en-GB" dirty="0" err="1" smtClean="0"/>
              <a:t>Eichholtz</a:t>
            </a:r>
            <a:r>
              <a:rPr lang="en-GB" dirty="0" smtClean="0"/>
              <a:t> (2012) investigate the market for green buildings in the UK by investigating impact of BREEAM</a:t>
            </a:r>
          </a:p>
          <a:p>
            <a:r>
              <a:rPr lang="en-GB" dirty="0" smtClean="0"/>
              <a:t>Guidance for valuation:</a:t>
            </a:r>
          </a:p>
          <a:p>
            <a:pPr lvl="1"/>
            <a:r>
              <a:rPr lang="en-GB" dirty="0" smtClean="0"/>
              <a:t>(RICS) Sustainability and Commercial Property </a:t>
            </a:r>
            <a:r>
              <a:rPr lang="en-GB" dirty="0" smtClean="0"/>
              <a:t>Valuation</a:t>
            </a:r>
            <a:endParaRPr lang="en-GB" dirty="0" smtClean="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4</a:t>
            </a:fld>
            <a:endParaRPr lang="en-GB"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US" dirty="0"/>
          </a:p>
        </p:txBody>
      </p:sp>
      <p:sp>
        <p:nvSpPr>
          <p:cNvPr id="3" name="Content Placeholder 2"/>
          <p:cNvSpPr>
            <a:spLocks noGrp="1"/>
          </p:cNvSpPr>
          <p:nvPr>
            <p:ph idx="1"/>
          </p:nvPr>
        </p:nvSpPr>
        <p:spPr/>
        <p:txBody>
          <a:bodyPr/>
          <a:lstStyle/>
          <a:p>
            <a:r>
              <a:rPr lang="en-GB" dirty="0" smtClean="0"/>
              <a:t>Rateable value from the Valuation Office Agency (VOA) as an approximation of market rent</a:t>
            </a:r>
          </a:p>
          <a:p>
            <a:pPr lvl="1"/>
            <a:r>
              <a:rPr lang="en-GB" dirty="0" smtClean="0"/>
              <a:t>Rateable value represents the open market annual rental value of a business/ non-domestic property</a:t>
            </a:r>
          </a:p>
          <a:p>
            <a:r>
              <a:rPr lang="en-GB" dirty="0" smtClean="0"/>
              <a:t>DEC ratings (2006 - June 2010) from Communities and Local Governments</a:t>
            </a:r>
          </a:p>
          <a:p>
            <a:r>
              <a:rPr lang="en-GB" dirty="0" smtClean="0"/>
              <a:t>Building characteristics from </a:t>
            </a:r>
            <a:r>
              <a:rPr lang="en-GB" dirty="0" err="1" smtClean="0"/>
              <a:t>CoStar</a:t>
            </a:r>
            <a:r>
              <a:rPr lang="en-GB" dirty="0" smtClean="0"/>
              <a:t> UK</a:t>
            </a:r>
          </a:p>
          <a:p>
            <a:r>
              <a:rPr lang="en-GB" dirty="0" smtClean="0"/>
              <a:t>Walk Score</a:t>
            </a:r>
            <a:r>
              <a:rPr lang="en-GB" baseline="30000" dirty="0" smtClean="0"/>
              <a:t>®</a:t>
            </a:r>
            <a:r>
              <a:rPr lang="en-GB" dirty="0" smtClean="0"/>
              <a:t> from </a:t>
            </a:r>
            <a:r>
              <a:rPr lang="en-US" dirty="0" smtClean="0">
                <a:hlinkClick r:id="rId3"/>
              </a:rPr>
              <a:t>http://www.walkscore.com/</a:t>
            </a:r>
            <a:endParaRPr lang="en-GB" dirty="0" smtClean="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5</a:t>
            </a:fld>
            <a:endParaRPr lang="en-GB"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Breakdown of DEC Classification</a:t>
            </a:r>
            <a:endParaRPr lang="en-GB" dirty="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6</a:t>
            </a:fld>
            <a:endParaRPr lang="en-GB"/>
          </a:p>
        </p:txBody>
      </p:sp>
      <p:graphicFrame>
        <p:nvGraphicFramePr>
          <p:cNvPr id="7" name="Content Placeholder 6"/>
          <p:cNvGraphicFramePr>
            <a:graphicFrameLocks noGrp="1"/>
          </p:cNvGraphicFramePr>
          <p:nvPr>
            <p:ph idx="1"/>
          </p:nvPr>
        </p:nvGraphicFramePr>
        <p:xfrm>
          <a:off x="428625" y="1143000"/>
          <a:ext cx="8258175" cy="52149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Statistics</a:t>
            </a:r>
            <a:endParaRPr lang="en-US" dirty="0"/>
          </a:p>
        </p:txBody>
      </p:sp>
      <p:sp>
        <p:nvSpPr>
          <p:cNvPr id="3" name="Content Placeholder 2"/>
          <p:cNvSpPr>
            <a:spLocks noGrp="1"/>
          </p:cNvSpPr>
          <p:nvPr>
            <p:ph idx="1"/>
          </p:nvPr>
        </p:nvSpPr>
        <p:spPr/>
        <p:txBody>
          <a:bodyPr/>
          <a:lstStyle/>
          <a:p>
            <a:r>
              <a:rPr lang="en-GB" dirty="0" smtClean="0"/>
              <a:t>Summary Statistics DEC Sample (N=1,046)</a:t>
            </a:r>
          </a:p>
          <a:p>
            <a:endParaRPr lang="en-GB" dirty="0" smtClean="0"/>
          </a:p>
          <a:p>
            <a:endParaRPr lang="en-GB" dirty="0" smtClean="0"/>
          </a:p>
          <a:p>
            <a:endParaRPr lang="en-GB" dirty="0" smtClean="0"/>
          </a:p>
          <a:p>
            <a:r>
              <a:rPr lang="en-GB" dirty="0" smtClean="0"/>
              <a:t>Average Valuation by DEC</a:t>
            </a:r>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7</a:t>
            </a:fld>
            <a:endParaRPr lang="en-GB" dirty="0"/>
          </a:p>
        </p:txBody>
      </p:sp>
      <p:graphicFrame>
        <p:nvGraphicFramePr>
          <p:cNvPr id="7" name="Content Placeholder 6"/>
          <p:cNvGraphicFramePr>
            <a:graphicFrameLocks/>
          </p:cNvGraphicFramePr>
          <p:nvPr/>
        </p:nvGraphicFramePr>
        <p:xfrm>
          <a:off x="442913" y="1628800"/>
          <a:ext cx="8258175" cy="1483360"/>
        </p:xfrm>
        <a:graphic>
          <a:graphicData uri="http://schemas.openxmlformats.org/drawingml/2006/table">
            <a:tbl>
              <a:tblPr firstRow="1" bandRow="1">
                <a:tableStyleId>{5C22544A-7EE6-4342-B048-85BDC9FD1C3A}</a:tableStyleId>
              </a:tblPr>
              <a:tblGrid>
                <a:gridCol w="3303270"/>
                <a:gridCol w="1651635"/>
                <a:gridCol w="1651635"/>
                <a:gridCol w="1651635"/>
              </a:tblGrid>
              <a:tr h="370840">
                <a:tc>
                  <a:txBody>
                    <a:bodyPr/>
                    <a:lstStyle/>
                    <a:p>
                      <a:pPr>
                        <a:lnSpc>
                          <a:spcPct val="115000"/>
                        </a:lnSpc>
                        <a:spcAft>
                          <a:spcPts val="0"/>
                        </a:spcAft>
                      </a:pPr>
                      <a:endParaRPr lang="en-GB" sz="1800" dirty="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dirty="0">
                          <a:latin typeface="Rdg Vesta" pitchFamily="50" charset="0"/>
                          <a:ea typeface="Calibri"/>
                          <a:cs typeface="Times New Roman"/>
                        </a:rPr>
                        <a:t>Mean</a:t>
                      </a:r>
                      <a:endParaRPr lang="en-US" sz="1800" dirty="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dirty="0">
                          <a:latin typeface="Rdg Vesta" pitchFamily="50" charset="0"/>
                          <a:ea typeface="Calibri"/>
                          <a:cs typeface="Times New Roman"/>
                        </a:rPr>
                        <a:t>Median</a:t>
                      </a:r>
                      <a:endParaRPr lang="en-US" sz="1800" dirty="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dirty="0">
                          <a:latin typeface="Rdg Vesta" pitchFamily="50" charset="0"/>
                          <a:ea typeface="Calibri"/>
                          <a:cs typeface="Times New Roman"/>
                        </a:rPr>
                        <a:t>Std. Dev.</a:t>
                      </a:r>
                      <a:endParaRPr lang="en-US" sz="1800" dirty="0">
                        <a:latin typeface="Rdg Vesta" pitchFamily="50" charset="0"/>
                        <a:ea typeface="Calibri"/>
                        <a:cs typeface="Times New Roman"/>
                      </a:endParaRPr>
                    </a:p>
                  </a:txBody>
                  <a:tcPr marL="68580" marR="68580" marT="0" marB="0"/>
                </a:tc>
              </a:tr>
              <a:tr h="370840">
                <a:tc>
                  <a:txBody>
                    <a:bodyPr/>
                    <a:lstStyle/>
                    <a:p>
                      <a:pPr>
                        <a:lnSpc>
                          <a:spcPct val="115000"/>
                        </a:lnSpc>
                        <a:spcAft>
                          <a:spcPts val="0"/>
                        </a:spcAft>
                      </a:pPr>
                      <a:r>
                        <a:rPr lang="en-GB" sz="1800" b="1" dirty="0">
                          <a:latin typeface="Rdg Vesta" pitchFamily="50" charset="0"/>
                          <a:ea typeface="Calibri"/>
                          <a:cs typeface="Times New Roman"/>
                        </a:rPr>
                        <a:t>Values </a:t>
                      </a:r>
                      <a:r>
                        <a:rPr lang="en-GB" sz="1800" b="1" dirty="0" smtClean="0">
                          <a:latin typeface="Rdg Vesta" pitchFamily="50" charset="0"/>
                          <a:ea typeface="Calibri"/>
                          <a:cs typeface="Times New Roman"/>
                        </a:rPr>
                        <a:t>2010 (£/sq </a:t>
                      </a:r>
                      <a:r>
                        <a:rPr lang="en-GB" sz="1800" b="1" baseline="0" dirty="0" smtClean="0">
                          <a:latin typeface="Rdg Vesta" pitchFamily="50" charset="0"/>
                          <a:ea typeface="Calibri"/>
                          <a:cs typeface="Times New Roman"/>
                        </a:rPr>
                        <a:t>m)</a:t>
                      </a:r>
                      <a:endParaRPr lang="en-US" sz="1800" b="1" dirty="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a:latin typeface="Rdg Vesta" pitchFamily="50" charset="0"/>
                          <a:ea typeface="Calibri"/>
                          <a:cs typeface="Times New Roman"/>
                        </a:rPr>
                        <a:t>160.76</a:t>
                      </a:r>
                      <a:endParaRPr lang="en-US" sz="180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a:latin typeface="Rdg Vesta" pitchFamily="50" charset="0"/>
                          <a:ea typeface="Calibri"/>
                          <a:cs typeface="Times New Roman"/>
                        </a:rPr>
                        <a:t>120.00</a:t>
                      </a:r>
                      <a:endParaRPr lang="en-US" sz="180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a:latin typeface="Rdg Vesta" pitchFamily="50" charset="0"/>
                          <a:ea typeface="Calibri"/>
                          <a:cs typeface="Times New Roman"/>
                        </a:rPr>
                        <a:t>117.01</a:t>
                      </a:r>
                      <a:endParaRPr lang="en-US" sz="1800">
                        <a:latin typeface="Rdg Vesta" pitchFamily="50" charset="0"/>
                        <a:ea typeface="Calibri"/>
                        <a:cs typeface="Times New Roman"/>
                      </a:endParaRPr>
                    </a:p>
                  </a:txBody>
                  <a:tcPr marL="68580" marR="68580" marT="0" marB="0"/>
                </a:tc>
              </a:tr>
              <a:tr h="370840">
                <a:tc>
                  <a:txBody>
                    <a:bodyPr/>
                    <a:lstStyle/>
                    <a:p>
                      <a:pPr>
                        <a:lnSpc>
                          <a:spcPct val="115000"/>
                        </a:lnSpc>
                        <a:spcAft>
                          <a:spcPts val="0"/>
                        </a:spcAft>
                      </a:pPr>
                      <a:r>
                        <a:rPr lang="en-GB" sz="1800" b="1" dirty="0" smtClean="0">
                          <a:latin typeface="Rdg Vesta" pitchFamily="50" charset="0"/>
                          <a:ea typeface="Calibri"/>
                          <a:cs typeface="Times New Roman"/>
                        </a:rPr>
                        <a:t>Age (yrs)</a:t>
                      </a:r>
                      <a:endParaRPr lang="en-US" sz="1800" b="1" dirty="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a:latin typeface="Rdg Vesta" pitchFamily="50" charset="0"/>
                          <a:ea typeface="Calibri"/>
                          <a:cs typeface="Times New Roman"/>
                        </a:rPr>
                        <a:t>48</a:t>
                      </a:r>
                      <a:endParaRPr lang="en-US" sz="180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a:latin typeface="Rdg Vesta" pitchFamily="50" charset="0"/>
                          <a:ea typeface="Calibri"/>
                          <a:cs typeface="Times New Roman"/>
                        </a:rPr>
                        <a:t>35</a:t>
                      </a:r>
                      <a:endParaRPr lang="en-US" sz="180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a:latin typeface="Rdg Vesta" pitchFamily="50" charset="0"/>
                          <a:ea typeface="Calibri"/>
                          <a:cs typeface="Times New Roman"/>
                        </a:rPr>
                        <a:t>54</a:t>
                      </a:r>
                      <a:endParaRPr lang="en-US" sz="1800">
                        <a:latin typeface="Rdg Vesta" pitchFamily="50" charset="0"/>
                        <a:ea typeface="Calibri"/>
                        <a:cs typeface="Times New Roman"/>
                      </a:endParaRPr>
                    </a:p>
                  </a:txBody>
                  <a:tcPr marL="68580" marR="68580" marT="0" marB="0"/>
                </a:tc>
              </a:tr>
              <a:tr h="370840">
                <a:tc>
                  <a:txBody>
                    <a:bodyPr/>
                    <a:lstStyle/>
                    <a:p>
                      <a:pPr>
                        <a:lnSpc>
                          <a:spcPct val="115000"/>
                        </a:lnSpc>
                        <a:spcAft>
                          <a:spcPts val="0"/>
                        </a:spcAft>
                      </a:pPr>
                      <a:r>
                        <a:rPr lang="en-GB" sz="1800" b="1" dirty="0">
                          <a:latin typeface="Rdg Vesta" pitchFamily="50" charset="0"/>
                          <a:ea typeface="Calibri"/>
                          <a:cs typeface="Times New Roman"/>
                        </a:rPr>
                        <a:t>Number of Floors </a:t>
                      </a:r>
                      <a:endParaRPr lang="en-US" sz="1800" b="1" dirty="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dirty="0">
                          <a:latin typeface="Rdg Vesta" pitchFamily="50" charset="0"/>
                          <a:ea typeface="Calibri"/>
                          <a:cs typeface="Times New Roman"/>
                        </a:rPr>
                        <a:t>6</a:t>
                      </a:r>
                      <a:endParaRPr lang="en-US" sz="1800" dirty="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dirty="0">
                          <a:latin typeface="Rdg Vesta" pitchFamily="50" charset="0"/>
                          <a:ea typeface="Calibri"/>
                          <a:cs typeface="Times New Roman"/>
                        </a:rPr>
                        <a:t>5</a:t>
                      </a:r>
                      <a:endParaRPr lang="en-US" sz="1800" dirty="0">
                        <a:latin typeface="Rdg Vesta" pitchFamily="50" charset="0"/>
                        <a:ea typeface="Calibri"/>
                        <a:cs typeface="Times New Roman"/>
                      </a:endParaRPr>
                    </a:p>
                  </a:txBody>
                  <a:tcPr marL="68580" marR="68580" marT="0" marB="0"/>
                </a:tc>
                <a:tc>
                  <a:txBody>
                    <a:bodyPr/>
                    <a:lstStyle/>
                    <a:p>
                      <a:pPr algn="ctr">
                        <a:lnSpc>
                          <a:spcPct val="115000"/>
                        </a:lnSpc>
                        <a:spcAft>
                          <a:spcPts val="0"/>
                        </a:spcAft>
                      </a:pPr>
                      <a:r>
                        <a:rPr lang="en-GB" sz="1800" dirty="0">
                          <a:latin typeface="Rdg Vesta" pitchFamily="50" charset="0"/>
                          <a:ea typeface="Calibri"/>
                          <a:cs typeface="Times New Roman"/>
                        </a:rPr>
                        <a:t>4</a:t>
                      </a:r>
                      <a:endParaRPr lang="en-US" sz="1800" dirty="0">
                        <a:latin typeface="Rdg Vesta" pitchFamily="50" charset="0"/>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nvGraphicFramePr>
        <p:xfrm>
          <a:off x="1524000" y="3501008"/>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DEC</a:t>
                      </a:r>
                      <a:endParaRPr lang="en-US" dirty="0"/>
                    </a:p>
                  </a:txBody>
                  <a:tcPr/>
                </a:tc>
                <a:tc>
                  <a:txBody>
                    <a:bodyPr/>
                    <a:lstStyle/>
                    <a:p>
                      <a:r>
                        <a:rPr lang="en-GB" smtClean="0"/>
                        <a:t>Valuation</a:t>
                      </a:r>
                      <a:r>
                        <a:rPr lang="en-GB" baseline="0" smtClean="0"/>
                        <a:t> (psm</a:t>
                      </a:r>
                      <a:r>
                        <a:rPr lang="en-GB" baseline="0" dirty="0" smtClean="0"/>
                        <a:t>)</a:t>
                      </a:r>
                      <a:endParaRPr lang="en-US" dirty="0"/>
                    </a:p>
                  </a:txBody>
                  <a:tcPr/>
                </a:tc>
              </a:tr>
              <a:tr h="370840">
                <a:tc>
                  <a:txBody>
                    <a:bodyPr/>
                    <a:lstStyle/>
                    <a:p>
                      <a:r>
                        <a:rPr lang="en-GB" dirty="0" smtClean="0"/>
                        <a:t>A rating</a:t>
                      </a:r>
                    </a:p>
                  </a:txBody>
                  <a:tcPr/>
                </a:tc>
                <a:tc>
                  <a:txBody>
                    <a:bodyPr/>
                    <a:lstStyle/>
                    <a:p>
                      <a:r>
                        <a:rPr lang="en-GB" dirty="0" smtClean="0"/>
                        <a:t>186.27</a:t>
                      </a:r>
                      <a:endParaRPr lang="en-US" dirty="0"/>
                    </a:p>
                  </a:txBody>
                  <a:tcPr/>
                </a:tc>
              </a:tr>
              <a:tr h="370840">
                <a:tc>
                  <a:txBody>
                    <a:bodyPr/>
                    <a:lstStyle/>
                    <a:p>
                      <a:r>
                        <a:rPr lang="en-GB" dirty="0" smtClean="0"/>
                        <a:t>B</a:t>
                      </a:r>
                      <a:r>
                        <a:rPr lang="en-GB" baseline="0" dirty="0" smtClean="0"/>
                        <a:t> </a:t>
                      </a:r>
                      <a:r>
                        <a:rPr lang="en-GB" dirty="0" smtClean="0"/>
                        <a:t>rating</a:t>
                      </a:r>
                      <a:endParaRPr lang="en-US" dirty="0"/>
                    </a:p>
                  </a:txBody>
                  <a:tcPr/>
                </a:tc>
                <a:tc>
                  <a:txBody>
                    <a:bodyPr/>
                    <a:lstStyle/>
                    <a:p>
                      <a:r>
                        <a:rPr lang="en-GB" dirty="0" smtClean="0"/>
                        <a:t>108.11</a:t>
                      </a:r>
                      <a:endParaRPr lang="en-US" dirty="0"/>
                    </a:p>
                  </a:txBody>
                  <a:tcPr/>
                </a:tc>
              </a:tr>
              <a:tr h="370840">
                <a:tc>
                  <a:txBody>
                    <a:bodyPr/>
                    <a:lstStyle/>
                    <a:p>
                      <a:r>
                        <a:rPr lang="en-GB" dirty="0" smtClean="0"/>
                        <a:t>C</a:t>
                      </a:r>
                      <a:r>
                        <a:rPr lang="en-GB" baseline="0" dirty="0" smtClean="0"/>
                        <a:t> rating</a:t>
                      </a:r>
                      <a:endParaRPr lang="en-US" dirty="0"/>
                    </a:p>
                  </a:txBody>
                  <a:tcPr/>
                </a:tc>
                <a:tc>
                  <a:txBody>
                    <a:bodyPr/>
                    <a:lstStyle/>
                    <a:p>
                      <a:r>
                        <a:rPr lang="en-GB" dirty="0" smtClean="0"/>
                        <a:t>104.81</a:t>
                      </a:r>
                      <a:endParaRPr lang="en-US" dirty="0"/>
                    </a:p>
                  </a:txBody>
                  <a:tcPr/>
                </a:tc>
              </a:tr>
              <a:tr h="370840">
                <a:tc>
                  <a:txBody>
                    <a:bodyPr/>
                    <a:lstStyle/>
                    <a:p>
                      <a:r>
                        <a:rPr lang="en-GB" dirty="0" smtClean="0"/>
                        <a:t>D rating</a:t>
                      </a:r>
                      <a:endParaRPr lang="en-US" dirty="0"/>
                    </a:p>
                  </a:txBody>
                  <a:tcPr/>
                </a:tc>
                <a:tc>
                  <a:txBody>
                    <a:bodyPr/>
                    <a:lstStyle/>
                    <a:p>
                      <a:r>
                        <a:rPr lang="en-GB" dirty="0" smtClean="0"/>
                        <a:t>114.78</a:t>
                      </a:r>
                      <a:endParaRPr lang="en-US" dirty="0"/>
                    </a:p>
                  </a:txBody>
                  <a:tcPr/>
                </a:tc>
              </a:tr>
              <a:tr h="370840">
                <a:tc>
                  <a:txBody>
                    <a:bodyPr/>
                    <a:lstStyle/>
                    <a:p>
                      <a:r>
                        <a:rPr lang="en-GB" dirty="0" smtClean="0"/>
                        <a:t>E rating</a:t>
                      </a:r>
                      <a:endParaRPr lang="en-US" dirty="0"/>
                    </a:p>
                  </a:txBody>
                  <a:tcPr/>
                </a:tc>
                <a:tc>
                  <a:txBody>
                    <a:bodyPr/>
                    <a:lstStyle/>
                    <a:p>
                      <a:r>
                        <a:rPr lang="en-GB" dirty="0" smtClean="0"/>
                        <a:t>151.28</a:t>
                      </a:r>
                      <a:endParaRPr lang="en-US" dirty="0"/>
                    </a:p>
                  </a:txBody>
                  <a:tcPr/>
                </a:tc>
              </a:tr>
              <a:tr h="370840">
                <a:tc>
                  <a:txBody>
                    <a:bodyPr/>
                    <a:lstStyle/>
                    <a:p>
                      <a:r>
                        <a:rPr lang="en-GB" dirty="0" smtClean="0"/>
                        <a:t>F rating</a:t>
                      </a:r>
                      <a:endParaRPr lang="en-US" dirty="0"/>
                    </a:p>
                  </a:txBody>
                  <a:tcPr/>
                </a:tc>
                <a:tc>
                  <a:txBody>
                    <a:bodyPr/>
                    <a:lstStyle/>
                    <a:p>
                      <a:r>
                        <a:rPr lang="en-GB" dirty="0" smtClean="0"/>
                        <a:t>188.57</a:t>
                      </a:r>
                      <a:endParaRPr lang="en-US" dirty="0"/>
                    </a:p>
                  </a:txBody>
                  <a:tcPr/>
                </a:tc>
              </a:tr>
              <a:tr h="370840">
                <a:tc>
                  <a:txBody>
                    <a:bodyPr/>
                    <a:lstStyle/>
                    <a:p>
                      <a:r>
                        <a:rPr lang="en-GB" dirty="0" smtClean="0"/>
                        <a:t>G rating</a:t>
                      </a:r>
                      <a:endParaRPr lang="en-US" dirty="0"/>
                    </a:p>
                  </a:txBody>
                  <a:tcPr/>
                </a:tc>
                <a:tc>
                  <a:txBody>
                    <a:bodyPr/>
                    <a:lstStyle/>
                    <a:p>
                      <a:r>
                        <a:rPr lang="en-GB" dirty="0" smtClean="0"/>
                        <a:t>180.45</a:t>
                      </a:r>
                      <a:endParaRPr lang="en-US" dirty="0"/>
                    </a:p>
                  </a:txBody>
                  <a:tcPr/>
                </a:tc>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Walk Scores DEC Sample</a:t>
            </a:r>
            <a:endParaRPr lang="en-US" dirty="0"/>
          </a:p>
        </p:txBody>
      </p:sp>
      <p:sp>
        <p:nvSpPr>
          <p:cNvPr id="14" name="Text Placeholder 13"/>
          <p:cNvSpPr>
            <a:spLocks noGrp="1"/>
          </p:cNvSpPr>
          <p:nvPr>
            <p:ph type="body" idx="1"/>
          </p:nvPr>
        </p:nvSpPr>
        <p:spPr/>
        <p:txBody>
          <a:bodyPr/>
          <a:lstStyle/>
          <a:p>
            <a:r>
              <a:rPr lang="en-GB" dirty="0" smtClean="0"/>
              <a:t>DEC Sample (N=923)</a:t>
            </a:r>
            <a:endParaRPr lang="en-US" dirty="0"/>
          </a:p>
        </p:txBody>
      </p:sp>
      <p:sp>
        <p:nvSpPr>
          <p:cNvPr id="15" name="Content Placeholder 14"/>
          <p:cNvSpPr>
            <a:spLocks noGrp="1"/>
          </p:cNvSpPr>
          <p:nvPr>
            <p:ph sz="half" idx="2"/>
          </p:nvPr>
        </p:nvSpPr>
        <p:spPr/>
        <p:txBody>
          <a:bodyPr/>
          <a:lstStyle/>
          <a:p>
            <a:endParaRPr lang="en-US"/>
          </a:p>
        </p:txBody>
      </p:sp>
      <p:sp>
        <p:nvSpPr>
          <p:cNvPr id="16" name="Text Placeholder 15"/>
          <p:cNvSpPr>
            <a:spLocks noGrp="1"/>
          </p:cNvSpPr>
          <p:nvPr>
            <p:ph type="body" sz="quarter" idx="3"/>
          </p:nvPr>
        </p:nvSpPr>
        <p:spPr/>
        <p:txBody>
          <a:bodyPr/>
          <a:lstStyle/>
          <a:p>
            <a:r>
              <a:rPr lang="en-GB" dirty="0" smtClean="0"/>
              <a:t>Larger Sample (N=26,136)</a:t>
            </a:r>
            <a:endParaRPr lang="en-US" dirty="0"/>
          </a:p>
        </p:txBody>
      </p:sp>
      <p:sp>
        <p:nvSpPr>
          <p:cNvPr id="17" name="Content Placeholder 16"/>
          <p:cNvSpPr>
            <a:spLocks noGrp="1"/>
          </p:cNvSpPr>
          <p:nvPr>
            <p:ph sz="quarter" idx="4"/>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8</a:t>
            </a:fld>
            <a:endParaRPr lang="en-GB" dirty="0"/>
          </a:p>
        </p:txBody>
      </p:sp>
      <p:pic>
        <p:nvPicPr>
          <p:cNvPr id="1032" name="Picture 8"/>
          <p:cNvPicPr>
            <a:picLocks noChangeAspect="1" noChangeArrowheads="1"/>
          </p:cNvPicPr>
          <p:nvPr/>
        </p:nvPicPr>
        <p:blipFill>
          <a:blip r:embed="rId3" cstate="print"/>
          <a:srcRect/>
          <a:stretch>
            <a:fillRect/>
          </a:stretch>
        </p:blipFill>
        <p:spPr bwMode="auto">
          <a:xfrm>
            <a:off x="251520" y="1772816"/>
            <a:ext cx="4103687" cy="2232025"/>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251520" y="4149080"/>
            <a:ext cx="4103687" cy="223202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5" cstate="print"/>
          <a:srcRect/>
          <a:stretch>
            <a:fillRect/>
          </a:stretch>
        </p:blipFill>
        <p:spPr bwMode="auto">
          <a:xfrm>
            <a:off x="4788024" y="4149080"/>
            <a:ext cx="4103687" cy="22225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6" cstate="print"/>
          <a:srcRect/>
          <a:stretch>
            <a:fillRect/>
          </a:stretch>
        </p:blipFill>
        <p:spPr bwMode="auto">
          <a:xfrm>
            <a:off x="4788024" y="1772816"/>
            <a:ext cx="4103687" cy="2222500"/>
          </a:xfrm>
          <a:prstGeom prst="rect">
            <a:avLst/>
          </a:prstGeom>
          <a:noFill/>
          <a:ln w="9525">
            <a:noFill/>
            <a:miter lim="800000"/>
            <a:headEnd/>
            <a:tailEnd/>
          </a:ln>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(1)</a:t>
            </a:r>
            <a:endParaRPr lang="en-US" dirty="0"/>
          </a:p>
        </p:txBody>
      </p:sp>
      <p:sp>
        <p:nvSpPr>
          <p:cNvPr id="3" name="Content Placeholder 2"/>
          <p:cNvSpPr>
            <a:spLocks noGrp="1"/>
          </p:cNvSpPr>
          <p:nvPr>
            <p:ph idx="1"/>
          </p:nvPr>
        </p:nvSpPr>
        <p:spPr/>
        <p:txBody>
          <a:bodyPr/>
          <a:lstStyle/>
          <a:p>
            <a:r>
              <a:rPr lang="en-GB" dirty="0" smtClean="0"/>
              <a:t>Impact of energy features on market rents (valuation)</a:t>
            </a:r>
          </a:p>
          <a:p>
            <a:endParaRPr lang="en-GB" dirty="0" smtClean="0"/>
          </a:p>
          <a:p>
            <a:endParaRPr lang="en-GB" dirty="0" smtClean="0"/>
          </a:p>
          <a:p>
            <a:pPr>
              <a:buNone/>
            </a:pPr>
            <a:endParaRPr lang="en-GB" dirty="0" smtClean="0"/>
          </a:p>
          <a:p>
            <a:r>
              <a:rPr lang="en-GB" dirty="0" smtClean="0"/>
              <a:t>Explained variable: Market rent valuation</a:t>
            </a:r>
          </a:p>
          <a:p>
            <a:r>
              <a:rPr lang="en-GB" dirty="0" smtClean="0"/>
              <a:t>Explanatory variables:</a:t>
            </a:r>
          </a:p>
          <a:p>
            <a:pPr lvl="1"/>
            <a:r>
              <a:rPr lang="en-GB" dirty="0" smtClean="0"/>
              <a:t>DEC ratings: </a:t>
            </a:r>
            <a:r>
              <a:rPr lang="en-GB" i="1" dirty="0" smtClean="0"/>
              <a:t>Binary variables:</a:t>
            </a:r>
            <a:r>
              <a:rPr lang="en-GB" dirty="0" smtClean="0"/>
              <a:t> A-G and G200/G9999 “default” ratings</a:t>
            </a:r>
          </a:p>
          <a:p>
            <a:pPr lvl="1"/>
            <a:r>
              <a:rPr lang="en-GB" dirty="0" smtClean="0"/>
              <a:t>Energy characteristics: </a:t>
            </a:r>
            <a:r>
              <a:rPr lang="en-GB" i="1" dirty="0" smtClean="0"/>
              <a:t>Binary variables</a:t>
            </a:r>
            <a:r>
              <a:rPr lang="en-GB" dirty="0" smtClean="0"/>
              <a:t>: “Typical” Building Energy Category, Building Indoor Environment System</a:t>
            </a:r>
          </a:p>
          <a:p>
            <a:pPr lvl="1"/>
            <a:r>
              <a:rPr lang="en-GB" dirty="0" smtClean="0"/>
              <a:t>Building characteristics: </a:t>
            </a:r>
            <a:r>
              <a:rPr lang="en-GB" i="1" dirty="0" smtClean="0"/>
              <a:t>Continuous variables</a:t>
            </a:r>
            <a:r>
              <a:rPr lang="en-GB" dirty="0" smtClean="0"/>
              <a:t>: Number of floors; </a:t>
            </a:r>
            <a:r>
              <a:rPr lang="en-GB" i="1" dirty="0" smtClean="0"/>
              <a:t>Binary variables</a:t>
            </a:r>
            <a:r>
              <a:rPr lang="en-GB" dirty="0" smtClean="0"/>
              <a:t>: Age</a:t>
            </a:r>
          </a:p>
          <a:p>
            <a:pPr lvl="1"/>
            <a:r>
              <a:rPr lang="en-GB" dirty="0" smtClean="0"/>
              <a:t>Location characteristics: </a:t>
            </a:r>
            <a:r>
              <a:rPr lang="en-GB" i="1" dirty="0" smtClean="0"/>
              <a:t>Binary variables</a:t>
            </a:r>
            <a:r>
              <a:rPr lang="en-GB" dirty="0" smtClean="0"/>
              <a:t>: Walk Score, Region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B9DC2B9-DAA3-4C6F-9176-8B9B5DA25EFC}" type="slidenum">
              <a:rPr lang="en-GB" smtClean="0"/>
              <a:pPr>
                <a:defRPr/>
              </a:pPr>
              <a:t>9</a:t>
            </a:fld>
            <a:endParaRPr lang="en-GB" dirty="0"/>
          </a:p>
        </p:txBody>
      </p:sp>
      <p:pic>
        <p:nvPicPr>
          <p:cNvPr id="1029" name="Picture 5"/>
          <p:cNvPicPr>
            <a:picLocks noChangeAspect="1" noChangeArrowheads="1"/>
          </p:cNvPicPr>
          <p:nvPr/>
        </p:nvPicPr>
        <p:blipFill>
          <a:blip r:embed="rId3" cstate="print"/>
          <a:srcRect/>
          <a:stretch>
            <a:fillRect/>
          </a:stretch>
        </p:blipFill>
        <p:spPr bwMode="auto">
          <a:xfrm>
            <a:off x="179512" y="1844824"/>
            <a:ext cx="8648700" cy="1149350"/>
          </a:xfrm>
          <a:prstGeom prst="rect">
            <a:avLst/>
          </a:prstGeom>
          <a:noFill/>
          <a:ln w="9525">
            <a:solidFill>
              <a:schemeClr val="bg1">
                <a:lumMod val="25000"/>
              </a:schemeClr>
            </a:solidFill>
            <a:miter lim="800000"/>
            <a:headEnd/>
            <a:tailEnd/>
          </a:ln>
          <a:effectLst/>
        </p:spPr>
      </p:pic>
    </p:spTree>
  </p:cSld>
  <p:clrMapOvr>
    <a:masterClrMapping/>
  </p:clrMapOvr>
  <p:transition>
    <p:fade/>
  </p:transition>
</p:sld>
</file>

<file path=ppt/theme/theme1.xml><?xml version="1.0" encoding="utf-8"?>
<a:theme xmlns:a="http://schemas.openxmlformats.org/drawingml/2006/main" name="Bright colours jl">
  <a:themeElements>
    <a:clrScheme name="Bright colours jl 4">
      <a:dk1>
        <a:srgbClr val="000000"/>
      </a:dk1>
      <a:lt1>
        <a:srgbClr val="F8F8F8"/>
      </a:lt1>
      <a:dk2>
        <a:srgbClr val="194B8D"/>
      </a:dk2>
      <a:lt2>
        <a:srgbClr val="194B8D"/>
      </a:lt2>
      <a:accent1>
        <a:srgbClr val="194B8D"/>
      </a:accent1>
      <a:accent2>
        <a:srgbClr val="808080"/>
      </a:accent2>
      <a:accent3>
        <a:srgbClr val="FBFBFB"/>
      </a:accent3>
      <a:accent4>
        <a:srgbClr val="000000"/>
      </a:accent4>
      <a:accent5>
        <a:srgbClr val="ABB1C5"/>
      </a:accent5>
      <a:accent6>
        <a:srgbClr val="737373"/>
      </a:accent6>
      <a:hlink>
        <a:srgbClr val="194B8D"/>
      </a:hlink>
      <a:folHlink>
        <a:srgbClr val="808080"/>
      </a:folHlink>
    </a:clrScheme>
    <a:fontScheme name="Bright colours jl">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Bright colours jl 1">
        <a:dk1>
          <a:srgbClr val="000000"/>
        </a:dk1>
        <a:lt1>
          <a:srgbClr val="F8F8F8"/>
        </a:lt1>
        <a:dk2>
          <a:srgbClr val="12AC2B"/>
        </a:dk2>
        <a:lt2>
          <a:srgbClr val="12AD2B"/>
        </a:lt2>
        <a:accent1>
          <a:srgbClr val="12AD2B"/>
        </a:accent1>
        <a:accent2>
          <a:srgbClr val="808080"/>
        </a:accent2>
        <a:accent3>
          <a:srgbClr val="FBFBFB"/>
        </a:accent3>
        <a:accent4>
          <a:srgbClr val="000000"/>
        </a:accent4>
        <a:accent5>
          <a:srgbClr val="AAD3AC"/>
        </a:accent5>
        <a:accent6>
          <a:srgbClr val="737373"/>
        </a:accent6>
        <a:hlink>
          <a:srgbClr val="12AD2B"/>
        </a:hlink>
        <a:folHlink>
          <a:srgbClr val="808080"/>
        </a:folHlink>
      </a:clrScheme>
      <a:clrMap bg1="lt1" tx1="dk1" bg2="lt2" tx2="dk2" accent1="accent1" accent2="accent2" accent3="accent3" accent4="accent4" accent5="accent5" accent6="accent6" hlink="hlink" folHlink="folHlink"/>
    </a:extraClrScheme>
    <a:extraClrScheme>
      <a:clrScheme name="Bright colours jl 2">
        <a:dk1>
          <a:srgbClr val="000000"/>
        </a:dk1>
        <a:lt1>
          <a:srgbClr val="F8F8F8"/>
        </a:lt1>
        <a:dk2>
          <a:srgbClr val="642864"/>
        </a:dk2>
        <a:lt2>
          <a:srgbClr val="642864"/>
        </a:lt2>
        <a:accent1>
          <a:srgbClr val="642864"/>
        </a:accent1>
        <a:accent2>
          <a:srgbClr val="808080"/>
        </a:accent2>
        <a:accent3>
          <a:srgbClr val="FBFBFB"/>
        </a:accent3>
        <a:accent4>
          <a:srgbClr val="000000"/>
        </a:accent4>
        <a:accent5>
          <a:srgbClr val="B8ACB8"/>
        </a:accent5>
        <a:accent6>
          <a:srgbClr val="737373"/>
        </a:accent6>
        <a:hlink>
          <a:srgbClr val="642864"/>
        </a:hlink>
        <a:folHlink>
          <a:srgbClr val="808080"/>
        </a:folHlink>
      </a:clrScheme>
      <a:clrMap bg1="lt1" tx1="dk1" bg2="lt2" tx2="dk2" accent1="accent1" accent2="accent2" accent3="accent3" accent4="accent4" accent5="accent5" accent6="accent6" hlink="hlink" folHlink="folHlink"/>
    </a:extraClrScheme>
    <a:extraClrScheme>
      <a:clrScheme name="Bright colours jl 3">
        <a:dk1>
          <a:srgbClr val="000000"/>
        </a:dk1>
        <a:lt1>
          <a:srgbClr val="F8F8F8"/>
        </a:lt1>
        <a:dk2>
          <a:srgbClr val="C00010"/>
        </a:dk2>
        <a:lt2>
          <a:srgbClr val="C00010"/>
        </a:lt2>
        <a:accent1>
          <a:srgbClr val="C00010"/>
        </a:accent1>
        <a:accent2>
          <a:srgbClr val="808080"/>
        </a:accent2>
        <a:accent3>
          <a:srgbClr val="FBFBFB"/>
        </a:accent3>
        <a:accent4>
          <a:srgbClr val="000000"/>
        </a:accent4>
        <a:accent5>
          <a:srgbClr val="DCAAAA"/>
        </a:accent5>
        <a:accent6>
          <a:srgbClr val="737373"/>
        </a:accent6>
        <a:hlink>
          <a:srgbClr val="C00010"/>
        </a:hlink>
        <a:folHlink>
          <a:srgbClr val="808080"/>
        </a:folHlink>
      </a:clrScheme>
      <a:clrMap bg1="lt1" tx1="dk1" bg2="lt2" tx2="dk2" accent1="accent1" accent2="accent2" accent3="accent3" accent4="accent4" accent5="accent5" accent6="accent6" hlink="hlink" folHlink="folHlink"/>
    </a:extraClrScheme>
    <a:extraClrScheme>
      <a:clrScheme name="Bright colours jl 4">
        <a:dk1>
          <a:srgbClr val="000000"/>
        </a:dk1>
        <a:lt1>
          <a:srgbClr val="F8F8F8"/>
        </a:lt1>
        <a:dk2>
          <a:srgbClr val="194B8D"/>
        </a:dk2>
        <a:lt2>
          <a:srgbClr val="194B8D"/>
        </a:lt2>
        <a:accent1>
          <a:srgbClr val="194B8D"/>
        </a:accent1>
        <a:accent2>
          <a:srgbClr val="808080"/>
        </a:accent2>
        <a:accent3>
          <a:srgbClr val="FBFBFB"/>
        </a:accent3>
        <a:accent4>
          <a:srgbClr val="000000"/>
        </a:accent4>
        <a:accent5>
          <a:srgbClr val="ABB1C5"/>
        </a:accent5>
        <a:accent6>
          <a:srgbClr val="737373"/>
        </a:accent6>
        <a:hlink>
          <a:srgbClr val="194B8D"/>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5870</TotalTime>
  <Words>1957</Words>
  <Application>Microsoft Office PowerPoint</Application>
  <PresentationFormat>On-screen Show (4:3)</PresentationFormat>
  <Paragraphs>464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Rdg Vesta</vt:lpstr>
      <vt:lpstr>Calibri</vt:lpstr>
      <vt:lpstr>Times New Roman</vt:lpstr>
      <vt:lpstr>Mangal</vt:lpstr>
      <vt:lpstr>SimSun</vt:lpstr>
      <vt:lpstr>Bright colours jl</vt:lpstr>
      <vt:lpstr>Measuring The Impact Of Operational Energy Ratings on Office Valuations In The UK</vt:lpstr>
      <vt:lpstr>Display Energy Certificate (DEC)</vt:lpstr>
      <vt:lpstr>DEC Certificate - Example</vt:lpstr>
      <vt:lpstr>Literature and data availability</vt:lpstr>
      <vt:lpstr>Data</vt:lpstr>
      <vt:lpstr>Breakdown of DEC Classification</vt:lpstr>
      <vt:lpstr>Summary Statistics</vt:lpstr>
      <vt:lpstr>Walk Scores DEC Sample</vt:lpstr>
      <vt:lpstr>Methodology (1)</vt:lpstr>
      <vt:lpstr>Results Model 1</vt:lpstr>
      <vt:lpstr>Results Model 1 - continued</vt:lpstr>
      <vt:lpstr>Methodology (2)</vt:lpstr>
      <vt:lpstr>Results Model 2</vt:lpstr>
      <vt:lpstr>Results Model 2 - continued</vt:lpstr>
      <vt:lpstr>Conclusions</vt:lpstr>
      <vt:lpstr>Thank you</vt:lpstr>
    </vt:vector>
  </TitlesOfParts>
  <Company>Henley Business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Henley Business School</dc:title>
  <dc:creator>Henley Business School</dc:creator>
  <cp:lastModifiedBy>Windows User</cp:lastModifiedBy>
  <cp:revision>615</cp:revision>
  <cp:lastPrinted>2006-09-19T14:59:33Z</cp:lastPrinted>
  <dcterms:created xsi:type="dcterms:W3CDTF">2007-02-28T14:07:05Z</dcterms:created>
  <dcterms:modified xsi:type="dcterms:W3CDTF">2012-06-15T14:16:17Z</dcterms:modified>
</cp:coreProperties>
</file>