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2"/>
  </p:notesMasterIdLst>
  <p:sldIdLst>
    <p:sldId id="256" r:id="rId2"/>
    <p:sldId id="259" r:id="rId3"/>
    <p:sldId id="265" r:id="rId4"/>
    <p:sldId id="271" r:id="rId5"/>
    <p:sldId id="264" r:id="rId6"/>
    <p:sldId id="272" r:id="rId7"/>
    <p:sldId id="289" r:id="rId8"/>
    <p:sldId id="284" r:id="rId9"/>
    <p:sldId id="285" r:id="rId10"/>
    <p:sldId id="286" r:id="rId11"/>
    <p:sldId id="287" r:id="rId12"/>
    <p:sldId id="294" r:id="rId13"/>
    <p:sldId id="273" r:id="rId14"/>
    <p:sldId id="274" r:id="rId15"/>
    <p:sldId id="263" r:id="rId16"/>
    <p:sldId id="275" r:id="rId17"/>
    <p:sldId id="257" r:id="rId18"/>
    <p:sldId id="267" r:id="rId19"/>
    <p:sldId id="283" r:id="rId20"/>
    <p:sldId id="268" r:id="rId21"/>
    <p:sldId id="269" r:id="rId22"/>
    <p:sldId id="279" r:id="rId23"/>
    <p:sldId id="280" r:id="rId24"/>
    <p:sldId id="288" r:id="rId25"/>
    <p:sldId id="276" r:id="rId26"/>
    <p:sldId id="290" r:id="rId27"/>
    <p:sldId id="277" r:id="rId28"/>
    <p:sldId id="291" r:id="rId29"/>
    <p:sldId id="292" r:id="rId30"/>
    <p:sldId id="293"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3367" autoAdjust="0"/>
  </p:normalViewPr>
  <p:slideViewPr>
    <p:cSldViewPr>
      <p:cViewPr>
        <p:scale>
          <a:sx n="80" d="100"/>
          <a:sy n="80" d="100"/>
        </p:scale>
        <p:origin x="-79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50746-3776-4B0A-BC7A-0930F6248FA6}" type="datetimeFigureOut">
              <a:rPr lang="zh-TW" altLang="en-US" smtClean="0"/>
              <a:pPr/>
              <a:t>2012/6/14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37FCE-70FB-4B01-A90A-66158056A90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Social dilemmas </a:t>
            </a:r>
            <a:r>
              <a:rPr lang="zh-TW" altLang="en-US" dirty="0" smtClean="0"/>
              <a:t>的定義</a:t>
            </a:r>
            <a:endParaRPr lang="zh-TW" altLang="en-US" dirty="0"/>
          </a:p>
        </p:txBody>
      </p:sp>
      <p:sp>
        <p:nvSpPr>
          <p:cNvPr id="4" name="投影片編號版面配置區 3"/>
          <p:cNvSpPr>
            <a:spLocks noGrp="1"/>
          </p:cNvSpPr>
          <p:nvPr>
            <p:ph type="sldNum" sz="quarter" idx="10"/>
          </p:nvPr>
        </p:nvSpPr>
        <p:spPr/>
        <p:txBody>
          <a:bodyPr/>
          <a:lstStyle/>
          <a:p>
            <a:fld id="{7F737FCE-70FB-4B01-A90A-66158056A900}" type="slidenum">
              <a:rPr lang="zh-TW" altLang="en-US" smtClean="0"/>
              <a:pPr/>
              <a:t>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D404286-E764-448C-A68B-61C013C87D4A}" type="datetimeFigureOut">
              <a:rPr lang="zh-TW" altLang="en-US" smtClean="0"/>
              <a:pPr/>
              <a:t>2012/6/14</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5D814836-FA92-4DC4-A929-12EA7F5B6611}"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D404286-E764-448C-A68B-61C013C87D4A}" type="datetimeFigureOut">
              <a:rPr lang="zh-TW" altLang="en-US" smtClean="0"/>
              <a:pPr/>
              <a:t>2012/6/14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D814836-FA92-4DC4-A929-12EA7F5B661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5D404286-E764-448C-A68B-61C013C87D4A}" type="datetimeFigureOut">
              <a:rPr lang="zh-TW" altLang="en-US" smtClean="0"/>
              <a:pPr/>
              <a:t>2012/6/14</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5D814836-FA92-4DC4-A929-12EA7F5B661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D404286-E764-448C-A68B-61C013C87D4A}" type="datetimeFigureOut">
              <a:rPr lang="zh-TW" altLang="en-US" smtClean="0"/>
              <a:pPr/>
              <a:t>2012/6/14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5D814836-FA92-4DC4-A929-12EA7F5B6611}" type="slidenum">
              <a:rPr lang="zh-TW" altLang="en-US" smtClean="0"/>
              <a:pPr/>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5D404286-E764-448C-A68B-61C013C87D4A}" type="datetimeFigureOut">
              <a:rPr lang="zh-TW" altLang="en-US" smtClean="0"/>
              <a:pPr/>
              <a:t>2012/6/14</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814836-FA92-4DC4-A929-12EA7F5B6611}"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5D404286-E764-448C-A68B-61C013C87D4A}" type="datetimeFigureOut">
              <a:rPr lang="zh-TW" altLang="en-US" smtClean="0"/>
              <a:pPr/>
              <a:t>2012/6/14</a:t>
            </a:fld>
            <a:endParaRPr lang="zh-TW" altLang="en-US"/>
          </a:p>
        </p:txBody>
      </p:sp>
      <p:sp>
        <p:nvSpPr>
          <p:cNvPr id="10" name="投影片編號版面配置區 9"/>
          <p:cNvSpPr>
            <a:spLocks noGrp="1"/>
          </p:cNvSpPr>
          <p:nvPr>
            <p:ph type="sldNum" sz="quarter" idx="16"/>
          </p:nvPr>
        </p:nvSpPr>
        <p:spPr/>
        <p:txBody>
          <a:bodyPr rtlCol="0"/>
          <a:lstStyle/>
          <a:p>
            <a:fld id="{5D814836-FA92-4DC4-A929-12EA7F5B6611}"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5D404286-E764-448C-A68B-61C013C87D4A}" type="datetimeFigureOut">
              <a:rPr lang="zh-TW" altLang="en-US" smtClean="0"/>
              <a:pPr/>
              <a:t>2012/6/14</a:t>
            </a:fld>
            <a:endParaRPr lang="zh-TW" altLang="en-US"/>
          </a:p>
        </p:txBody>
      </p:sp>
      <p:sp>
        <p:nvSpPr>
          <p:cNvPr id="12" name="投影片編號版面配置區 11"/>
          <p:cNvSpPr>
            <a:spLocks noGrp="1"/>
          </p:cNvSpPr>
          <p:nvPr>
            <p:ph type="sldNum" sz="quarter" idx="16"/>
          </p:nvPr>
        </p:nvSpPr>
        <p:spPr/>
        <p:txBody>
          <a:bodyPr rtlCol="0"/>
          <a:lstStyle/>
          <a:p>
            <a:fld id="{5D814836-FA92-4DC4-A929-12EA7F5B6611}"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D404286-E764-448C-A68B-61C013C87D4A}" type="datetimeFigureOut">
              <a:rPr lang="zh-TW" altLang="en-US" smtClean="0"/>
              <a:pPr/>
              <a:t>2012/6/14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5D814836-FA92-4DC4-A929-12EA7F5B661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D404286-E764-448C-A68B-61C013C87D4A}" type="datetimeFigureOut">
              <a:rPr lang="zh-TW" altLang="en-US" smtClean="0"/>
              <a:pPr/>
              <a:t>2012/6/14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5D814836-FA92-4DC4-A929-12EA7F5B661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D404286-E764-448C-A68B-61C013C87D4A}" type="datetimeFigureOut">
              <a:rPr lang="zh-TW" altLang="en-US" smtClean="0"/>
              <a:pPr/>
              <a:t>2012/6/14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5D814836-FA92-4DC4-A929-12EA7F5B6611}" type="slidenum">
              <a:rPr lang="zh-TW" altLang="en-US" smtClean="0"/>
              <a:pPr/>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5D404286-E764-448C-A68B-61C013C87D4A}" type="datetimeFigureOut">
              <a:rPr lang="zh-TW" altLang="en-US" smtClean="0"/>
              <a:pPr/>
              <a:t>2012/6/14</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5D814836-FA92-4DC4-A929-12EA7F5B6611}" type="slidenum">
              <a:rPr lang="zh-TW" altLang="en-US" smtClean="0"/>
              <a:pPr/>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D404286-E764-448C-A68B-61C013C87D4A}" type="datetimeFigureOut">
              <a:rPr lang="zh-TW" altLang="en-US" smtClean="0"/>
              <a:pPr/>
              <a:t>2012/6/14</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D814836-FA92-4DC4-A929-12EA7F5B661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The analysis of using psychological strategy to decrease illegal motorcycle and bike parking problems in city </a:t>
            </a:r>
            <a:r>
              <a:rPr lang="en-US" altLang="zh-TW" dirty="0" smtClean="0"/>
              <a:t>centers</a:t>
            </a:r>
            <a:endParaRPr lang="zh-TW" altLang="en-US" dirty="0"/>
          </a:p>
        </p:txBody>
      </p:sp>
      <p:sp>
        <p:nvSpPr>
          <p:cNvPr id="3" name="副標題 2"/>
          <p:cNvSpPr>
            <a:spLocks noGrp="1"/>
          </p:cNvSpPr>
          <p:nvPr>
            <p:ph type="subTitle" idx="1"/>
          </p:nvPr>
        </p:nvSpPr>
        <p:spPr/>
        <p:txBody>
          <a:bodyPr>
            <a:normAutofit fontScale="92500"/>
          </a:bodyPr>
          <a:lstStyle/>
          <a:p>
            <a:r>
              <a:rPr lang="en-US" altLang="zh-TW" dirty="0" err="1" smtClean="0"/>
              <a:t>Kuang-Yih</a:t>
            </a:r>
            <a:r>
              <a:rPr lang="en-US" altLang="zh-TW" dirty="0" smtClean="0"/>
              <a:t> </a:t>
            </a:r>
            <a:r>
              <a:rPr lang="en-US" altLang="zh-TW" dirty="0" err="1" smtClean="0"/>
              <a:t>Yeh</a:t>
            </a:r>
            <a:r>
              <a:rPr lang="en-US" altLang="zh-TW" dirty="0" smtClean="0"/>
              <a:t>, </a:t>
            </a:r>
            <a:r>
              <a:rPr lang="en-US" altLang="zh-TW" dirty="0" err="1" smtClean="0"/>
              <a:t>Hao-Ching</a:t>
            </a:r>
            <a:r>
              <a:rPr lang="en-US" altLang="zh-TW" dirty="0" smtClean="0"/>
              <a:t> Hsia and Hsu-</a:t>
            </a:r>
            <a:r>
              <a:rPr lang="en-US" altLang="zh-TW" dirty="0" err="1" smtClean="0"/>
              <a:t>Sheng</a:t>
            </a:r>
            <a:r>
              <a:rPr lang="en-US" altLang="zh-TW" dirty="0" smtClean="0"/>
              <a:t> Hsieh</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Goal intention(5 items)</a:t>
            </a:r>
            <a:endParaRPr lang="zh-TW" altLang="en-US" dirty="0"/>
          </a:p>
        </p:txBody>
      </p:sp>
      <p:sp>
        <p:nvSpPr>
          <p:cNvPr id="3" name="內容版面配置區 2"/>
          <p:cNvSpPr>
            <a:spLocks noGrp="1"/>
          </p:cNvSpPr>
          <p:nvPr>
            <p:ph sz="quarter" idx="1"/>
          </p:nvPr>
        </p:nvSpPr>
        <p:spPr>
          <a:xfrm>
            <a:off x="0" y="1600200"/>
            <a:ext cx="9144000" cy="5141168"/>
          </a:xfrm>
        </p:spPr>
        <p:txBody>
          <a:bodyPr>
            <a:normAutofit lnSpcReduction="10000"/>
          </a:bodyPr>
          <a:lstStyle/>
          <a:p>
            <a:r>
              <a:rPr lang="en-US" altLang="zh-TW" b="1" dirty="0" smtClean="0">
                <a:latin typeface="Arial" pitchFamily="34" charset="0"/>
                <a:cs typeface="Arial" pitchFamily="34" charset="0"/>
              </a:rPr>
              <a:t>How much do you agree the following questions?</a:t>
            </a:r>
          </a:p>
          <a:p>
            <a:pPr marL="534988" indent="-261938">
              <a:buFont typeface="Wingdings" pitchFamily="2" charset="2"/>
              <a:buChar char="u"/>
            </a:pPr>
            <a:r>
              <a:rPr lang="en-US" altLang="zh-TW" dirty="0" smtClean="0">
                <a:latin typeface="Arial" pitchFamily="34" charset="0"/>
                <a:cs typeface="Arial" pitchFamily="34" charset="0"/>
              </a:rPr>
              <a:t>My behavior of illegal parking of bikes does not influence others.</a:t>
            </a:r>
          </a:p>
          <a:p>
            <a:pPr marL="534988" indent="-261938">
              <a:buFont typeface="Wingdings" pitchFamily="2" charset="2"/>
              <a:buChar char="u"/>
            </a:pPr>
            <a:r>
              <a:rPr lang="en-US" altLang="zh-TW" dirty="0" smtClean="0">
                <a:latin typeface="Arial" pitchFamily="34" charset="0"/>
                <a:cs typeface="Arial" pitchFamily="34" charset="0"/>
              </a:rPr>
              <a:t>Everyone should have the concept of no illegal parking of bikes.</a:t>
            </a:r>
          </a:p>
          <a:p>
            <a:pPr marL="534988" indent="-261938">
              <a:buFont typeface="Wingdings" pitchFamily="2" charset="2"/>
              <a:buChar char="u"/>
            </a:pPr>
            <a:r>
              <a:rPr lang="en-US" altLang="zh-TW" dirty="0" smtClean="0">
                <a:latin typeface="Arial" pitchFamily="34" charset="0"/>
                <a:cs typeface="Arial" pitchFamily="34" charset="0"/>
              </a:rPr>
              <a:t>I have an idea or consciousness of solving illegal parking problem of bikes.</a:t>
            </a:r>
          </a:p>
          <a:p>
            <a:pPr marL="534988" indent="-261938">
              <a:buFont typeface="Wingdings" pitchFamily="2" charset="2"/>
              <a:buChar char="u"/>
            </a:pPr>
            <a:r>
              <a:rPr lang="en-US" altLang="zh-TW" dirty="0" smtClean="0">
                <a:latin typeface="Arial" pitchFamily="34" charset="0"/>
                <a:cs typeface="Arial" pitchFamily="34" charset="0"/>
              </a:rPr>
              <a:t>It is an important thing to solve illegal parking problem of bikes.</a:t>
            </a:r>
          </a:p>
          <a:p>
            <a:pPr marL="534988" indent="-261938">
              <a:buFont typeface="Wingdings" pitchFamily="2" charset="2"/>
              <a:buChar char="u"/>
            </a:pPr>
            <a:r>
              <a:rPr lang="en-US" altLang="zh-TW" dirty="0" smtClean="0">
                <a:latin typeface="Arial" pitchFamily="34" charset="0"/>
                <a:cs typeface="Arial" pitchFamily="34" charset="0"/>
              </a:rPr>
              <a:t>How much do you expect the disappearance of illegal parking problem of bikes?</a:t>
            </a:r>
            <a:endParaRPr lang="zh-TW" altLang="en-US"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Implementation intention(4 items)</a:t>
            </a:r>
            <a:endParaRPr lang="zh-TW" altLang="en-US" dirty="0"/>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How deeply do you think about illegal parking problem of bikes?</a:t>
            </a:r>
          </a:p>
          <a:p>
            <a:r>
              <a:rPr lang="en-US" altLang="zh-TW" dirty="0" smtClean="0">
                <a:latin typeface="Arial" pitchFamily="34" charset="0"/>
                <a:cs typeface="Arial" pitchFamily="34" charset="0"/>
              </a:rPr>
              <a:t>How much do you consider the way to prevent illegal parking of bikes?</a:t>
            </a:r>
          </a:p>
          <a:p>
            <a:r>
              <a:rPr lang="en-US" altLang="zh-TW" dirty="0" smtClean="0">
                <a:latin typeface="Arial" pitchFamily="34" charset="0"/>
                <a:cs typeface="Arial" pitchFamily="34" charset="0"/>
              </a:rPr>
              <a:t>How many efforts do you make to prevent illegal parking problem of bikes?</a:t>
            </a:r>
          </a:p>
          <a:p>
            <a:r>
              <a:rPr lang="en-US" altLang="zh-TW" dirty="0" smtClean="0">
                <a:latin typeface="Arial" pitchFamily="34" charset="0"/>
                <a:cs typeface="Arial" pitchFamily="34" charset="0"/>
              </a:rPr>
              <a:t>How many further ideas of preventing illegal parking problem of bikes do you have?</a:t>
            </a:r>
          </a:p>
          <a:p>
            <a:endParaRPr lang="zh-TW" altLang="en-US"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Persuasive communication</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4" name="圖片 3"/>
          <p:cNvPicPr/>
          <p:nvPr/>
        </p:nvPicPr>
        <p:blipFill>
          <a:blip r:embed="rId2" cstate="print"/>
          <a:srcRect t="11538"/>
          <a:stretch>
            <a:fillRect/>
          </a:stretch>
        </p:blipFill>
        <p:spPr bwMode="auto">
          <a:xfrm>
            <a:off x="395536" y="2348880"/>
            <a:ext cx="8352928" cy="3312368"/>
          </a:xfrm>
          <a:prstGeom prst="rect">
            <a:avLst/>
          </a:prstGeom>
          <a:noFill/>
          <a:ln w="9525">
            <a:noFill/>
            <a:miter lim="800000"/>
            <a:headEnd/>
            <a:tailEnd/>
          </a:ln>
        </p:spPr>
      </p:pic>
      <p:sp>
        <p:nvSpPr>
          <p:cNvPr id="5" name="矩形 4"/>
          <p:cNvSpPr/>
          <p:nvPr/>
        </p:nvSpPr>
        <p:spPr>
          <a:xfrm>
            <a:off x="539552" y="3429000"/>
            <a:ext cx="662473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427984" y="2348880"/>
            <a:ext cx="4303807"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TW" sz="3200" dirty="0" smtClean="0"/>
              <a:t>Persuasive communication</a:t>
            </a:r>
            <a:endParaRPr lang="zh-TW" altLang="en-US" sz="3200" dirty="0"/>
          </a:p>
        </p:txBody>
      </p:sp>
      <p:sp>
        <p:nvSpPr>
          <p:cNvPr id="7" name="向下箭號 6"/>
          <p:cNvSpPr/>
          <p:nvPr/>
        </p:nvSpPr>
        <p:spPr>
          <a:xfrm>
            <a:off x="4572000" y="2996952"/>
            <a:ext cx="792088" cy="432048"/>
          </a:xfrm>
          <a:prstGeom prst="downArrow">
            <a:avLst>
              <a:gd name="adj1" fmla="val 50000"/>
              <a:gd name="adj2" fmla="val 4725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persuasive communication</a:t>
            </a:r>
            <a:endParaRPr lang="zh-TW" altLang="en-US" dirty="0"/>
          </a:p>
        </p:txBody>
      </p:sp>
      <p:sp>
        <p:nvSpPr>
          <p:cNvPr id="3" name="內容版面配置區 2"/>
          <p:cNvSpPr>
            <a:spLocks noGrp="1"/>
          </p:cNvSpPr>
          <p:nvPr>
            <p:ph sz="quarter" idx="1"/>
          </p:nvPr>
        </p:nvSpPr>
        <p:spPr>
          <a:xfrm>
            <a:off x="612648" y="1600200"/>
            <a:ext cx="8153400" cy="5069160"/>
          </a:xfrm>
        </p:spPr>
        <p:txBody>
          <a:bodyPr>
            <a:normAutofit fontScale="70000" lnSpcReduction="20000"/>
          </a:bodyPr>
          <a:lstStyle/>
          <a:p>
            <a:r>
              <a:rPr lang="en-US" altLang="zh-TW" dirty="0" smtClean="0">
                <a:solidFill>
                  <a:srgbClr val="CC6600"/>
                </a:solidFill>
                <a:latin typeface="Arial" pitchFamily="34" charset="0"/>
                <a:cs typeface="Arial" pitchFamily="34" charset="0"/>
              </a:rPr>
              <a:t>Request and suggestion</a:t>
            </a:r>
          </a:p>
          <a:p>
            <a:pPr>
              <a:buFont typeface="Wingdings" pitchFamily="2" charset="2"/>
              <a:buChar char="u"/>
            </a:pPr>
            <a:r>
              <a:rPr lang="en-US" altLang="zh-TW" dirty="0" smtClean="0">
                <a:latin typeface="Arial" pitchFamily="34" charset="0"/>
                <a:cs typeface="Arial" pitchFamily="34" charset="0"/>
              </a:rPr>
              <a:t>Please do not park your motorcycle and bike on-street.</a:t>
            </a:r>
          </a:p>
          <a:p>
            <a:pPr>
              <a:buFont typeface="Wingdings" pitchFamily="2" charset="2"/>
              <a:buChar char="u"/>
            </a:pPr>
            <a:r>
              <a:rPr lang="en-US" altLang="zh-TW" dirty="0" smtClean="0">
                <a:latin typeface="Arial" pitchFamily="34" charset="0"/>
                <a:cs typeface="Arial" pitchFamily="34" charset="0"/>
              </a:rPr>
              <a:t>Providing the reasons why the motorcycle and bike parking on-street </a:t>
            </a:r>
          </a:p>
          <a:p>
            <a:endParaRPr lang="en-US" altLang="zh-TW" dirty="0" smtClean="0">
              <a:solidFill>
                <a:srgbClr val="CC6600"/>
              </a:solidFill>
              <a:latin typeface="Arial" pitchFamily="34" charset="0"/>
              <a:cs typeface="Arial" pitchFamily="34" charset="0"/>
            </a:endParaRPr>
          </a:p>
          <a:p>
            <a:r>
              <a:rPr lang="en-US" altLang="zh-TW" dirty="0" smtClean="0">
                <a:solidFill>
                  <a:srgbClr val="CC6600"/>
                </a:solidFill>
                <a:latin typeface="Arial" pitchFamily="34" charset="0"/>
                <a:cs typeface="Arial" pitchFamily="34" charset="0"/>
              </a:rPr>
              <a:t>Counsel </a:t>
            </a:r>
          </a:p>
          <a:p>
            <a:pPr>
              <a:buFont typeface="Wingdings" pitchFamily="2" charset="2"/>
              <a:buChar char="u"/>
            </a:pPr>
            <a:r>
              <a:rPr lang="en-US" altLang="zh-TW" dirty="0" smtClean="0">
                <a:latin typeface="Arial" pitchFamily="34" charset="0"/>
                <a:cs typeface="Arial" pitchFamily="34" charset="0"/>
              </a:rPr>
              <a:t>How to reduce the amount of illegal parking on-street motorcycle and bike.</a:t>
            </a:r>
          </a:p>
          <a:p>
            <a:pPr>
              <a:buFont typeface="Wingdings" pitchFamily="2" charset="2"/>
              <a:buChar char="u"/>
            </a:pPr>
            <a:r>
              <a:rPr lang="en-US" altLang="zh-TW" dirty="0" smtClean="0"/>
              <a:t>The strategies which are drawn up for reducing the frequency of bikes illegal parking on-street are not difficult to achieve. The necessary work is to decrease the intention and desire of parking on-street</a:t>
            </a:r>
          </a:p>
          <a:p>
            <a:pPr>
              <a:buFont typeface="Wingdings" pitchFamily="2" charset="2"/>
              <a:buChar char="u"/>
            </a:pPr>
            <a:endParaRPr lang="en-US" altLang="zh-TW" dirty="0" smtClean="0">
              <a:latin typeface="Arial" pitchFamily="34" charset="0"/>
              <a:cs typeface="Arial" pitchFamily="34" charset="0"/>
            </a:endParaRPr>
          </a:p>
          <a:p>
            <a:r>
              <a:rPr lang="en-US" altLang="zh-TW" dirty="0" smtClean="0">
                <a:solidFill>
                  <a:srgbClr val="CC6600"/>
                </a:solidFill>
                <a:latin typeface="Arial" pitchFamily="34" charset="0"/>
                <a:cs typeface="Arial" pitchFamily="34" charset="0"/>
              </a:rPr>
              <a:t>Behavioral plan</a:t>
            </a:r>
          </a:p>
          <a:p>
            <a:pPr>
              <a:buFont typeface="Wingdings" pitchFamily="2" charset="2"/>
              <a:buChar char="u"/>
            </a:pPr>
            <a:r>
              <a:rPr lang="en-US" altLang="zh-TW" dirty="0" smtClean="0"/>
              <a:t>The subjects of behavioral plan group obtained both the information of request and counsel. In addition, the subjects were requested to write down their opinions on the proposal of reducing the problem of bikes illegal parking.</a:t>
            </a:r>
            <a:endParaRPr lang="zh-TW" altLang="en-US"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Purposes of this study</a:t>
            </a:r>
            <a:endParaRPr lang="zh-TW" altLang="en-US" dirty="0"/>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To examine the effect of psychological strategy on behavior modification.</a:t>
            </a:r>
          </a:p>
          <a:p>
            <a:r>
              <a:rPr lang="en-US" altLang="zh-TW" dirty="0" smtClean="0">
                <a:latin typeface="Arial" pitchFamily="34" charset="0"/>
                <a:cs typeface="Arial" pitchFamily="34" charset="0"/>
              </a:rPr>
              <a:t>To compare the performance of different ways of persuasive communication.</a:t>
            </a:r>
          </a:p>
          <a:p>
            <a:r>
              <a:rPr lang="en-US" altLang="zh-TW" dirty="0" smtClean="0">
                <a:latin typeface="Arial" pitchFamily="34" charset="0"/>
                <a:cs typeface="Arial" pitchFamily="34" charset="0"/>
              </a:rPr>
              <a:t>To know the time effect of communication</a:t>
            </a:r>
            <a:endParaRPr lang="zh-TW" altLang="en-US"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 </a:t>
            </a:r>
            <a:endParaRPr lang="zh-TW" altLang="en-US" dirty="0"/>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Study area</a:t>
            </a:r>
            <a:endParaRPr lang="zh-TW" altLang="en-US"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t="20194" b="4598"/>
          <a:stretch>
            <a:fillRect/>
          </a:stretch>
        </p:blipFill>
        <p:spPr bwMode="auto">
          <a:xfrm>
            <a:off x="576464" y="2252026"/>
            <a:ext cx="8172000" cy="3841270"/>
          </a:xfrm>
          <a:prstGeom prst="rect">
            <a:avLst/>
          </a:prstGeom>
          <a:noFill/>
          <a:ln w="9525">
            <a:noFill/>
            <a:miter lim="800000"/>
            <a:headEnd/>
            <a:tailEnd/>
          </a:ln>
        </p:spPr>
      </p:pic>
      <p:cxnSp>
        <p:nvCxnSpPr>
          <p:cNvPr id="6" name="直線接點 5"/>
          <p:cNvCxnSpPr/>
          <p:nvPr/>
        </p:nvCxnSpPr>
        <p:spPr>
          <a:xfrm flipH="1">
            <a:off x="3131840" y="2303813"/>
            <a:ext cx="573261" cy="285337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H="1">
            <a:off x="6948264" y="2564904"/>
            <a:ext cx="220782" cy="33378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16977" y="2303813"/>
            <a:ext cx="3447311" cy="2610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563888" y="5589240"/>
            <a:ext cx="3384376" cy="28803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3131840" y="5157192"/>
            <a:ext cx="432048" cy="43204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995936" y="3759423"/>
            <a:ext cx="244827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TW" sz="2400" b="1" dirty="0" smtClean="0">
                <a:latin typeface="Arial" pitchFamily="34" charset="0"/>
                <a:cs typeface="Arial" pitchFamily="34" charset="0"/>
              </a:rPr>
              <a:t>NCKU Campus</a:t>
            </a:r>
            <a:endParaRPr lang="zh-TW" alt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The number of subjects: 178</a:t>
            </a:r>
          </a:p>
          <a:p>
            <a:r>
              <a:rPr lang="en-US" altLang="zh-TW" dirty="0" smtClean="0">
                <a:latin typeface="Arial" pitchFamily="34" charset="0"/>
                <a:cs typeface="Arial" pitchFamily="34" charset="0"/>
              </a:rPr>
              <a:t>Groups: </a:t>
            </a:r>
          </a:p>
          <a:p>
            <a:pPr marL="712788" indent="-350838">
              <a:buFont typeface="Wingdings" pitchFamily="2" charset="2"/>
              <a:buChar char="u"/>
            </a:pPr>
            <a:r>
              <a:rPr lang="en-US" altLang="zh-TW" dirty="0" smtClean="0">
                <a:latin typeface="Arial" pitchFamily="34" charset="0"/>
                <a:cs typeface="Arial" pitchFamily="34" charset="0"/>
              </a:rPr>
              <a:t>Control group</a:t>
            </a:r>
          </a:p>
          <a:p>
            <a:pPr marL="712788" indent="-350838">
              <a:buFont typeface="Wingdings" pitchFamily="2" charset="2"/>
              <a:buChar char="u"/>
            </a:pPr>
            <a:r>
              <a:rPr lang="en-US" altLang="zh-TW" dirty="0" smtClean="0">
                <a:latin typeface="Arial" pitchFamily="34" charset="0"/>
                <a:cs typeface="Arial" pitchFamily="34" charset="0"/>
              </a:rPr>
              <a:t>Request group</a:t>
            </a:r>
          </a:p>
          <a:p>
            <a:pPr marL="712788" indent="-350838">
              <a:buFont typeface="Wingdings" pitchFamily="2" charset="2"/>
              <a:buChar char="u"/>
            </a:pPr>
            <a:r>
              <a:rPr lang="en-US" altLang="zh-TW" dirty="0" smtClean="0">
                <a:latin typeface="Arial" pitchFamily="34" charset="0"/>
                <a:cs typeface="Arial" pitchFamily="34" charset="0"/>
              </a:rPr>
              <a:t>Counsel group</a:t>
            </a:r>
          </a:p>
          <a:p>
            <a:pPr marL="712788" indent="-350838">
              <a:buFont typeface="Wingdings" pitchFamily="2" charset="2"/>
              <a:buChar char="u"/>
            </a:pPr>
            <a:r>
              <a:rPr lang="en-US" altLang="zh-TW" dirty="0" smtClean="0">
                <a:latin typeface="Arial" pitchFamily="34" charset="0"/>
                <a:cs typeface="Arial" pitchFamily="34" charset="0"/>
              </a:rPr>
              <a:t>Behavioral plan group</a:t>
            </a:r>
          </a:p>
          <a:p>
            <a:r>
              <a:rPr lang="en-US" altLang="zh-TW" dirty="0" smtClean="0">
                <a:latin typeface="Arial" pitchFamily="34" charset="0"/>
                <a:cs typeface="Arial" pitchFamily="34" charset="0"/>
              </a:rPr>
              <a:t>Each subject received a reward about 17 US$.</a:t>
            </a:r>
          </a:p>
          <a:p>
            <a:endParaRPr lang="en-US" altLang="zh-TW"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flow chart of experiment</a:t>
            </a:r>
            <a:endParaRPr lang="zh-TW" altLang="en-US" dirty="0"/>
          </a:p>
        </p:txBody>
      </p:sp>
      <p:pic>
        <p:nvPicPr>
          <p:cNvPr id="4" name="圖片 3"/>
          <p:cNvPicPr>
            <a:picLocks noChangeAspect="1"/>
          </p:cNvPicPr>
          <p:nvPr/>
        </p:nvPicPr>
        <p:blipFill>
          <a:blip r:embed="rId2" cstate="print"/>
          <a:srcRect r="3003"/>
          <a:stretch>
            <a:fillRect/>
          </a:stretch>
        </p:blipFill>
        <p:spPr bwMode="auto">
          <a:xfrm>
            <a:off x="1687250" y="1484783"/>
            <a:ext cx="6696395" cy="5364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351840" cy="990600"/>
          </a:xfrm>
        </p:spPr>
        <p:txBody>
          <a:bodyPr>
            <a:normAutofit fontScale="90000"/>
          </a:bodyPr>
          <a:lstStyle/>
          <a:p>
            <a:r>
              <a:rPr lang="en-US" altLang="zh-TW" dirty="0" smtClean="0"/>
              <a:t>The change of illegal parking frequency</a:t>
            </a:r>
            <a:endParaRPr lang="zh-TW" altLang="en-US" dirty="0"/>
          </a:p>
        </p:txBody>
      </p:sp>
      <p:graphicFrame>
        <p:nvGraphicFramePr>
          <p:cNvPr id="4" name="內容版面配置區 3"/>
          <p:cNvGraphicFramePr>
            <a:graphicFrameLocks noGrp="1"/>
          </p:cNvGraphicFramePr>
          <p:nvPr>
            <p:ph sz="quarter" idx="1"/>
          </p:nvPr>
        </p:nvGraphicFramePr>
        <p:xfrm>
          <a:off x="467544" y="2785463"/>
          <a:ext cx="8352928" cy="3811889"/>
        </p:xfrm>
        <a:graphic>
          <a:graphicData uri="http://schemas.openxmlformats.org/drawingml/2006/table">
            <a:tbl>
              <a:tblPr/>
              <a:tblGrid>
                <a:gridCol w="1493865"/>
                <a:gridCol w="2450138"/>
                <a:gridCol w="2324616"/>
                <a:gridCol w="2084309"/>
              </a:tblGrid>
              <a:tr h="1322059">
                <a:tc>
                  <a:txBody>
                    <a:bodyPr/>
                    <a:lstStyle/>
                    <a:p>
                      <a:pPr algn="ctr">
                        <a:spcAft>
                          <a:spcPts val="0"/>
                        </a:spcAft>
                      </a:pPr>
                      <a:r>
                        <a:rPr lang="en-US" sz="2000" kern="100" dirty="0">
                          <a:solidFill>
                            <a:srgbClr val="000000"/>
                          </a:solidFill>
                          <a:latin typeface="Arial"/>
                          <a:ea typeface="新細明體"/>
                          <a:cs typeface="Times New Roman"/>
                        </a:rPr>
                        <a:t>—</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Arial"/>
                          <a:ea typeface="新細明體"/>
                          <a:cs typeface="Times New Roman"/>
                        </a:rPr>
                        <a:t>(1)The First Week</a:t>
                      </a:r>
                      <a:endParaRPr lang="zh-TW" sz="2000" kern="100" dirty="0">
                        <a:latin typeface="Calibri"/>
                        <a:ea typeface="新細明體"/>
                        <a:cs typeface="Times New Roman"/>
                      </a:endParaRPr>
                    </a:p>
                    <a:p>
                      <a:pPr algn="ctr">
                        <a:spcAft>
                          <a:spcPts val="0"/>
                        </a:spcAft>
                      </a:pPr>
                      <a:r>
                        <a:rPr lang="en-US" sz="2000" kern="100" dirty="0" smtClean="0">
                          <a:solidFill>
                            <a:srgbClr val="000000"/>
                          </a:solidFill>
                          <a:latin typeface="Arial"/>
                          <a:ea typeface="新細明體"/>
                          <a:cs typeface="Times New Roman"/>
                        </a:rPr>
                        <a:t>M</a:t>
                      </a:r>
                      <a:r>
                        <a:rPr lang="zh-TW" sz="2000" kern="100" dirty="0">
                          <a:solidFill>
                            <a:srgbClr val="000000"/>
                          </a:solidFill>
                          <a:latin typeface="Arial"/>
                          <a:ea typeface="新細明體"/>
                          <a:cs typeface="Arial"/>
                        </a:rPr>
                        <a:t>（</a:t>
                      </a:r>
                      <a:r>
                        <a:rPr lang="en-US" sz="2000" kern="100" dirty="0">
                          <a:solidFill>
                            <a:srgbClr val="000000"/>
                          </a:solidFill>
                          <a:latin typeface="Arial"/>
                          <a:ea typeface="新細明體"/>
                          <a:cs typeface="Times New Roman"/>
                        </a:rPr>
                        <a:t>STD</a:t>
                      </a:r>
                      <a:r>
                        <a:rPr lang="zh-TW" sz="2000" kern="100" dirty="0">
                          <a:solidFill>
                            <a:srgbClr val="000000"/>
                          </a:solidFill>
                          <a:latin typeface="Arial"/>
                          <a:ea typeface="新細明體"/>
                          <a:cs typeface="Arial"/>
                        </a:rPr>
                        <a:t>）</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Arial"/>
                          <a:ea typeface="新細明體"/>
                          <a:cs typeface="Times New Roman"/>
                        </a:rPr>
                        <a:t>(2)The Second Week</a:t>
                      </a:r>
                      <a:endParaRPr lang="zh-TW" sz="2000" kern="100" dirty="0">
                        <a:latin typeface="Calibri"/>
                        <a:ea typeface="新細明體"/>
                        <a:cs typeface="Times New Roman"/>
                      </a:endParaRPr>
                    </a:p>
                    <a:p>
                      <a:pPr algn="ctr">
                        <a:spcAft>
                          <a:spcPts val="0"/>
                        </a:spcAft>
                      </a:pPr>
                      <a:r>
                        <a:rPr lang="en-US" sz="2000" kern="100" dirty="0" smtClean="0">
                          <a:solidFill>
                            <a:srgbClr val="000000"/>
                          </a:solidFill>
                          <a:latin typeface="Arial"/>
                          <a:ea typeface="新細明體"/>
                          <a:cs typeface="Times New Roman"/>
                        </a:rPr>
                        <a:t>M</a:t>
                      </a:r>
                      <a:r>
                        <a:rPr lang="zh-TW" sz="2000" kern="100" dirty="0">
                          <a:solidFill>
                            <a:srgbClr val="000000"/>
                          </a:solidFill>
                          <a:latin typeface="Arial"/>
                          <a:ea typeface="新細明體"/>
                          <a:cs typeface="Arial"/>
                        </a:rPr>
                        <a:t>（</a:t>
                      </a:r>
                      <a:r>
                        <a:rPr lang="en-US" sz="2000" kern="100" dirty="0">
                          <a:solidFill>
                            <a:srgbClr val="000000"/>
                          </a:solidFill>
                          <a:latin typeface="Arial"/>
                          <a:ea typeface="新細明體"/>
                          <a:cs typeface="Times New Roman"/>
                        </a:rPr>
                        <a:t>STD</a:t>
                      </a:r>
                      <a:r>
                        <a:rPr lang="zh-TW" sz="2000" kern="100" dirty="0">
                          <a:solidFill>
                            <a:srgbClr val="000000"/>
                          </a:solidFill>
                          <a:latin typeface="Arial"/>
                          <a:ea typeface="新細明體"/>
                          <a:cs typeface="Arial"/>
                        </a:rPr>
                        <a:t>）</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Arial"/>
                          <a:ea typeface="新細明體"/>
                          <a:cs typeface="Times New Roman"/>
                        </a:rPr>
                        <a:t>Proportion of Change</a:t>
                      </a:r>
                      <a:endParaRPr lang="zh-TW" sz="2000" kern="100">
                        <a:latin typeface="Calibri"/>
                        <a:ea typeface="新細明體"/>
                        <a:cs typeface="Times New Roman"/>
                      </a:endParaRPr>
                    </a:p>
                    <a:p>
                      <a:pPr algn="ctr">
                        <a:spcAft>
                          <a:spcPts val="0"/>
                        </a:spcAft>
                      </a:pPr>
                      <a:r>
                        <a:rPr lang="en-US" sz="2000" kern="100">
                          <a:solidFill>
                            <a:srgbClr val="000000"/>
                          </a:solidFill>
                          <a:latin typeface="Arial"/>
                          <a:ea typeface="新細明體"/>
                          <a:cs typeface="Times New Roman"/>
                        </a:rPr>
                        <a:t>((2)-(1))/(1)</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4">
                <a:tc>
                  <a:txBody>
                    <a:bodyPr/>
                    <a:lstStyle/>
                    <a:p>
                      <a:pPr algn="ctr">
                        <a:spcAft>
                          <a:spcPts val="0"/>
                        </a:spcAft>
                      </a:pPr>
                      <a:r>
                        <a:rPr lang="en-US" sz="2000" kern="100">
                          <a:solidFill>
                            <a:srgbClr val="000000"/>
                          </a:solidFill>
                          <a:latin typeface="Arial"/>
                          <a:ea typeface="新細明體"/>
                          <a:cs typeface="Times New Roman"/>
                        </a:rPr>
                        <a:t>Control Group</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a:solidFill>
                            <a:srgbClr val="000000"/>
                          </a:solidFill>
                          <a:latin typeface="Arial"/>
                          <a:ea typeface="標楷體"/>
                        </a:rPr>
                        <a:t>5.86</a:t>
                      </a:r>
                      <a:r>
                        <a:rPr lang="zh-TW" sz="2000" kern="100">
                          <a:solidFill>
                            <a:srgbClr val="000000"/>
                          </a:solidFill>
                          <a:latin typeface="Arial"/>
                          <a:ea typeface="標楷體"/>
                          <a:cs typeface="Arial"/>
                        </a:rPr>
                        <a:t>（</a:t>
                      </a:r>
                      <a:r>
                        <a:rPr lang="en-US" sz="2000" kern="100">
                          <a:solidFill>
                            <a:srgbClr val="000000"/>
                          </a:solidFill>
                          <a:latin typeface="Arial"/>
                          <a:ea typeface="標楷體"/>
                        </a:rPr>
                        <a:t>5.27</a:t>
                      </a:r>
                      <a:r>
                        <a:rPr lang="zh-TW" sz="2000" kern="100">
                          <a:solidFill>
                            <a:srgbClr val="000000"/>
                          </a:solidFill>
                          <a:latin typeface="Arial"/>
                          <a:ea typeface="標楷體"/>
                          <a:cs typeface="Arial"/>
                        </a:rPr>
                        <a:t>）</a:t>
                      </a:r>
                      <a:endParaRPr lang="zh-TW" sz="2000" kern="10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dirty="0">
                          <a:solidFill>
                            <a:srgbClr val="000000"/>
                          </a:solidFill>
                          <a:latin typeface="Arial"/>
                          <a:ea typeface="標楷體"/>
                        </a:rPr>
                        <a:t>5.41</a:t>
                      </a:r>
                      <a:r>
                        <a:rPr lang="zh-TW" sz="2000" kern="100" dirty="0">
                          <a:solidFill>
                            <a:srgbClr val="000000"/>
                          </a:solidFill>
                          <a:latin typeface="Arial"/>
                          <a:ea typeface="標楷體"/>
                          <a:cs typeface="Arial"/>
                        </a:rPr>
                        <a:t>（</a:t>
                      </a:r>
                      <a:r>
                        <a:rPr lang="en-US" sz="2000" kern="100" dirty="0">
                          <a:solidFill>
                            <a:srgbClr val="000000"/>
                          </a:solidFill>
                          <a:latin typeface="Arial"/>
                          <a:ea typeface="標楷體"/>
                        </a:rPr>
                        <a:t>5.84</a:t>
                      </a:r>
                      <a:r>
                        <a:rPr lang="zh-TW" sz="2000" kern="100" dirty="0">
                          <a:solidFill>
                            <a:srgbClr val="000000"/>
                          </a:solidFill>
                          <a:latin typeface="Arial"/>
                          <a:ea typeface="標楷體"/>
                          <a:cs typeface="Arial"/>
                        </a:rPr>
                        <a:t>）</a:t>
                      </a:r>
                      <a:endParaRPr lang="zh-TW" sz="2000" kern="100" dirty="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kern="100" dirty="0">
                          <a:solidFill>
                            <a:srgbClr val="000000"/>
                          </a:solidFill>
                          <a:latin typeface="Arial"/>
                          <a:ea typeface="標楷體"/>
                          <a:cs typeface="Arial"/>
                        </a:rPr>
                        <a:t>－</a:t>
                      </a:r>
                      <a:r>
                        <a:rPr lang="en-US" sz="2000" kern="100" dirty="0">
                          <a:solidFill>
                            <a:srgbClr val="000000"/>
                          </a:solidFill>
                          <a:latin typeface="Arial"/>
                          <a:ea typeface="標楷體"/>
                        </a:rPr>
                        <a:t>7.68%</a:t>
                      </a:r>
                      <a:endParaRPr lang="zh-TW" sz="2000" kern="100" dirty="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4">
                <a:tc>
                  <a:txBody>
                    <a:bodyPr/>
                    <a:lstStyle/>
                    <a:p>
                      <a:pPr algn="ctr">
                        <a:spcAft>
                          <a:spcPts val="0"/>
                        </a:spcAft>
                      </a:pPr>
                      <a:r>
                        <a:rPr lang="en-US" sz="2000" kern="100" dirty="0">
                          <a:solidFill>
                            <a:srgbClr val="000000"/>
                          </a:solidFill>
                          <a:latin typeface="Arial"/>
                          <a:ea typeface="新細明體"/>
                          <a:cs typeface="Times New Roman"/>
                        </a:rPr>
                        <a:t>Request Group</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a:solidFill>
                            <a:srgbClr val="000000"/>
                          </a:solidFill>
                          <a:latin typeface="Arial"/>
                          <a:ea typeface="標楷體"/>
                        </a:rPr>
                        <a:t>4.98</a:t>
                      </a:r>
                      <a:r>
                        <a:rPr lang="zh-TW" sz="2000" kern="100">
                          <a:solidFill>
                            <a:srgbClr val="000000"/>
                          </a:solidFill>
                          <a:latin typeface="Arial"/>
                          <a:ea typeface="標楷體"/>
                          <a:cs typeface="Arial"/>
                        </a:rPr>
                        <a:t>（</a:t>
                      </a:r>
                      <a:r>
                        <a:rPr lang="en-US" sz="2000" kern="100">
                          <a:solidFill>
                            <a:srgbClr val="000000"/>
                          </a:solidFill>
                          <a:latin typeface="Arial"/>
                          <a:ea typeface="標楷體"/>
                        </a:rPr>
                        <a:t>4.19</a:t>
                      </a:r>
                      <a:r>
                        <a:rPr lang="zh-TW" sz="2000" kern="100">
                          <a:solidFill>
                            <a:srgbClr val="000000"/>
                          </a:solidFill>
                          <a:latin typeface="Arial"/>
                          <a:ea typeface="標楷體"/>
                          <a:cs typeface="Arial"/>
                        </a:rPr>
                        <a:t>）</a:t>
                      </a:r>
                      <a:endParaRPr lang="zh-TW" sz="2000" kern="10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dirty="0">
                          <a:solidFill>
                            <a:srgbClr val="000000"/>
                          </a:solidFill>
                          <a:latin typeface="Arial"/>
                          <a:ea typeface="標楷體"/>
                        </a:rPr>
                        <a:t>3.67</a:t>
                      </a:r>
                      <a:r>
                        <a:rPr lang="zh-TW" sz="2000" kern="100" dirty="0">
                          <a:solidFill>
                            <a:srgbClr val="000000"/>
                          </a:solidFill>
                          <a:latin typeface="Arial"/>
                          <a:ea typeface="標楷體"/>
                          <a:cs typeface="Arial"/>
                        </a:rPr>
                        <a:t>（</a:t>
                      </a:r>
                      <a:r>
                        <a:rPr lang="en-US" sz="2000" kern="100" dirty="0">
                          <a:solidFill>
                            <a:srgbClr val="000000"/>
                          </a:solidFill>
                          <a:latin typeface="Arial"/>
                          <a:ea typeface="標楷體"/>
                        </a:rPr>
                        <a:t>4.56</a:t>
                      </a:r>
                      <a:r>
                        <a:rPr lang="zh-TW" sz="2000" kern="100" dirty="0">
                          <a:solidFill>
                            <a:srgbClr val="000000"/>
                          </a:solidFill>
                          <a:latin typeface="Arial"/>
                          <a:ea typeface="標楷體"/>
                          <a:cs typeface="Arial"/>
                        </a:rPr>
                        <a:t>）</a:t>
                      </a:r>
                      <a:endParaRPr lang="zh-TW" sz="2000" kern="100" dirty="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b="1" kern="100">
                          <a:solidFill>
                            <a:srgbClr val="000000"/>
                          </a:solidFill>
                          <a:latin typeface="Arial"/>
                          <a:ea typeface="標楷體"/>
                          <a:cs typeface="Arial"/>
                        </a:rPr>
                        <a:t>－</a:t>
                      </a:r>
                      <a:r>
                        <a:rPr lang="en-US" sz="2000" b="1" kern="100">
                          <a:solidFill>
                            <a:srgbClr val="000000"/>
                          </a:solidFill>
                          <a:latin typeface="Arial"/>
                          <a:ea typeface="標楷體"/>
                        </a:rPr>
                        <a:t>26.31%</a:t>
                      </a:r>
                      <a:endParaRPr lang="zh-TW" sz="2000" kern="10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4">
                <a:tc>
                  <a:txBody>
                    <a:bodyPr/>
                    <a:lstStyle/>
                    <a:p>
                      <a:pPr algn="ctr">
                        <a:spcAft>
                          <a:spcPts val="0"/>
                        </a:spcAft>
                      </a:pPr>
                      <a:r>
                        <a:rPr lang="en-US" sz="2000" kern="100">
                          <a:solidFill>
                            <a:srgbClr val="000000"/>
                          </a:solidFill>
                          <a:latin typeface="Arial"/>
                          <a:ea typeface="新細明體"/>
                          <a:cs typeface="Times New Roman"/>
                        </a:rPr>
                        <a:t>Counsel Group</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a:solidFill>
                            <a:srgbClr val="000000"/>
                          </a:solidFill>
                          <a:latin typeface="Arial"/>
                          <a:ea typeface="標楷體"/>
                        </a:rPr>
                        <a:t>5.02</a:t>
                      </a:r>
                      <a:r>
                        <a:rPr lang="zh-TW" sz="2000" kern="100">
                          <a:solidFill>
                            <a:srgbClr val="000000"/>
                          </a:solidFill>
                          <a:latin typeface="Arial"/>
                          <a:ea typeface="標楷體"/>
                          <a:cs typeface="Arial"/>
                        </a:rPr>
                        <a:t>（</a:t>
                      </a:r>
                      <a:r>
                        <a:rPr lang="en-US" sz="2000" kern="100">
                          <a:solidFill>
                            <a:srgbClr val="000000"/>
                          </a:solidFill>
                          <a:latin typeface="Arial"/>
                          <a:ea typeface="標楷體"/>
                        </a:rPr>
                        <a:t>5.10</a:t>
                      </a:r>
                      <a:r>
                        <a:rPr lang="zh-TW" sz="2000" kern="100">
                          <a:solidFill>
                            <a:srgbClr val="000000"/>
                          </a:solidFill>
                          <a:latin typeface="Arial"/>
                          <a:ea typeface="標楷體"/>
                          <a:cs typeface="Arial"/>
                        </a:rPr>
                        <a:t>）</a:t>
                      </a:r>
                      <a:endParaRPr lang="zh-TW" sz="2000" kern="10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dirty="0">
                          <a:solidFill>
                            <a:srgbClr val="000000"/>
                          </a:solidFill>
                          <a:latin typeface="Arial"/>
                          <a:ea typeface="標楷體"/>
                        </a:rPr>
                        <a:t>4.02</a:t>
                      </a:r>
                      <a:r>
                        <a:rPr lang="zh-TW" sz="2000" kern="100" dirty="0">
                          <a:solidFill>
                            <a:srgbClr val="000000"/>
                          </a:solidFill>
                          <a:latin typeface="Arial"/>
                          <a:ea typeface="標楷體"/>
                          <a:cs typeface="Arial"/>
                        </a:rPr>
                        <a:t>（</a:t>
                      </a:r>
                      <a:r>
                        <a:rPr lang="en-US" sz="2000" kern="100" dirty="0">
                          <a:solidFill>
                            <a:srgbClr val="000000"/>
                          </a:solidFill>
                          <a:latin typeface="Arial"/>
                          <a:ea typeface="標楷體"/>
                        </a:rPr>
                        <a:t>4.60</a:t>
                      </a:r>
                      <a:r>
                        <a:rPr lang="zh-TW" sz="2000" kern="100" dirty="0">
                          <a:solidFill>
                            <a:srgbClr val="000000"/>
                          </a:solidFill>
                          <a:latin typeface="Arial"/>
                          <a:ea typeface="標楷體"/>
                          <a:cs typeface="Arial"/>
                        </a:rPr>
                        <a:t>）</a:t>
                      </a:r>
                      <a:endParaRPr lang="zh-TW" sz="2000" kern="100" dirty="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b="1" kern="100" dirty="0">
                          <a:solidFill>
                            <a:srgbClr val="000000"/>
                          </a:solidFill>
                          <a:latin typeface="Arial"/>
                          <a:ea typeface="標楷體"/>
                          <a:cs typeface="Arial"/>
                        </a:rPr>
                        <a:t>－</a:t>
                      </a:r>
                      <a:r>
                        <a:rPr lang="en-US" sz="2000" b="1" kern="100" dirty="0">
                          <a:solidFill>
                            <a:srgbClr val="000000"/>
                          </a:solidFill>
                          <a:latin typeface="Arial"/>
                          <a:ea typeface="標楷體"/>
                        </a:rPr>
                        <a:t>19.91%</a:t>
                      </a:r>
                      <a:endParaRPr lang="zh-TW" sz="2000" kern="100" dirty="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30">
                <a:tc>
                  <a:txBody>
                    <a:bodyPr/>
                    <a:lstStyle/>
                    <a:p>
                      <a:pPr algn="ctr">
                        <a:spcAft>
                          <a:spcPts val="0"/>
                        </a:spcAft>
                      </a:pPr>
                      <a:r>
                        <a:rPr lang="en-US" sz="2000" kern="100">
                          <a:solidFill>
                            <a:srgbClr val="000000"/>
                          </a:solidFill>
                          <a:latin typeface="Arial"/>
                          <a:ea typeface="新細明體"/>
                          <a:cs typeface="Times New Roman"/>
                        </a:rPr>
                        <a:t>Behavioral Plan Group</a:t>
                      </a:r>
                      <a:endParaRPr lang="zh-TW" sz="20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a:solidFill>
                            <a:srgbClr val="000000"/>
                          </a:solidFill>
                          <a:latin typeface="Arial"/>
                          <a:ea typeface="標楷體"/>
                        </a:rPr>
                        <a:t>4.00</a:t>
                      </a:r>
                      <a:r>
                        <a:rPr lang="zh-TW" sz="2000" kern="100">
                          <a:solidFill>
                            <a:srgbClr val="000000"/>
                          </a:solidFill>
                          <a:latin typeface="Arial"/>
                          <a:ea typeface="標楷體"/>
                          <a:cs typeface="Arial"/>
                        </a:rPr>
                        <a:t>（</a:t>
                      </a:r>
                      <a:r>
                        <a:rPr lang="en-US" sz="2000" kern="100">
                          <a:solidFill>
                            <a:srgbClr val="000000"/>
                          </a:solidFill>
                          <a:latin typeface="Arial"/>
                          <a:ea typeface="標楷體"/>
                        </a:rPr>
                        <a:t>4.49</a:t>
                      </a:r>
                      <a:r>
                        <a:rPr lang="zh-TW" sz="2000" kern="100">
                          <a:solidFill>
                            <a:srgbClr val="000000"/>
                          </a:solidFill>
                          <a:latin typeface="Arial"/>
                          <a:ea typeface="標楷體"/>
                          <a:cs typeface="Arial"/>
                        </a:rPr>
                        <a:t>）</a:t>
                      </a:r>
                      <a:endParaRPr lang="zh-TW" sz="2000" kern="10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kern="100">
                          <a:solidFill>
                            <a:srgbClr val="000000"/>
                          </a:solidFill>
                          <a:latin typeface="Arial"/>
                          <a:ea typeface="標楷體"/>
                        </a:rPr>
                        <a:t>3.18</a:t>
                      </a:r>
                      <a:r>
                        <a:rPr lang="zh-TW" sz="2000" kern="100">
                          <a:solidFill>
                            <a:srgbClr val="000000"/>
                          </a:solidFill>
                          <a:latin typeface="Arial"/>
                          <a:ea typeface="標楷體"/>
                          <a:cs typeface="Arial"/>
                        </a:rPr>
                        <a:t>（</a:t>
                      </a:r>
                      <a:r>
                        <a:rPr lang="en-US" sz="2000" kern="100">
                          <a:solidFill>
                            <a:srgbClr val="000000"/>
                          </a:solidFill>
                          <a:latin typeface="Arial"/>
                          <a:ea typeface="標楷體"/>
                        </a:rPr>
                        <a:t>5.05</a:t>
                      </a:r>
                      <a:r>
                        <a:rPr lang="zh-TW" sz="2000" kern="100">
                          <a:solidFill>
                            <a:srgbClr val="000000"/>
                          </a:solidFill>
                          <a:latin typeface="Arial"/>
                          <a:ea typeface="標楷體"/>
                          <a:cs typeface="Arial"/>
                        </a:rPr>
                        <a:t>）</a:t>
                      </a:r>
                      <a:endParaRPr lang="zh-TW" sz="2000" kern="10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b="1" kern="100" dirty="0">
                          <a:solidFill>
                            <a:srgbClr val="000000"/>
                          </a:solidFill>
                          <a:latin typeface="Arial"/>
                          <a:ea typeface="標楷體"/>
                          <a:cs typeface="Arial"/>
                        </a:rPr>
                        <a:t>－</a:t>
                      </a:r>
                      <a:r>
                        <a:rPr lang="en-US" sz="2000" b="1" kern="100" dirty="0">
                          <a:solidFill>
                            <a:srgbClr val="000000"/>
                          </a:solidFill>
                          <a:latin typeface="Arial"/>
                          <a:ea typeface="標楷體"/>
                        </a:rPr>
                        <a:t>20.50%</a:t>
                      </a:r>
                      <a:endParaRPr lang="zh-TW" sz="2000" kern="100" dirty="0">
                        <a:latin typeface="Times New Roman"/>
                        <a:ea typeface="標楷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直線接點 5"/>
          <p:cNvCxnSpPr/>
          <p:nvPr/>
        </p:nvCxnSpPr>
        <p:spPr>
          <a:xfrm>
            <a:off x="1547664" y="2636912"/>
            <a:ext cx="5760000" cy="0"/>
          </a:xfrm>
          <a:prstGeom prst="line">
            <a:avLst/>
          </a:prstGeom>
          <a:ln w="381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979712" y="2348880"/>
            <a:ext cx="0" cy="288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427984" y="2348880"/>
            <a:ext cx="0" cy="288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732240" y="2348880"/>
            <a:ext cx="0" cy="288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475656" y="1196752"/>
            <a:ext cx="1584176" cy="1200329"/>
          </a:xfrm>
          <a:prstGeom prst="rect">
            <a:avLst/>
          </a:prstGeom>
          <a:noFill/>
        </p:spPr>
        <p:txBody>
          <a:bodyPr wrap="square" rtlCol="0">
            <a:spAutoFit/>
          </a:bodyPr>
          <a:lstStyle/>
          <a:p>
            <a:r>
              <a:rPr lang="en-US" altLang="zh-TW" b="1" u="sng" dirty="0" smtClean="0"/>
              <a:t>Time point 1</a:t>
            </a:r>
          </a:p>
          <a:p>
            <a:r>
              <a:rPr lang="en-US" altLang="zh-TW" dirty="0" smtClean="0"/>
              <a:t>Distribute the parking record booklet</a:t>
            </a:r>
            <a:endParaRPr lang="zh-TW" altLang="en-US" dirty="0"/>
          </a:p>
        </p:txBody>
      </p:sp>
      <p:sp>
        <p:nvSpPr>
          <p:cNvPr id="13" name="文字方塊 12"/>
          <p:cNvSpPr txBox="1"/>
          <p:nvPr/>
        </p:nvSpPr>
        <p:spPr>
          <a:xfrm>
            <a:off x="3635896" y="1196752"/>
            <a:ext cx="1584176" cy="1200329"/>
          </a:xfrm>
          <a:prstGeom prst="rect">
            <a:avLst/>
          </a:prstGeom>
          <a:noFill/>
        </p:spPr>
        <p:txBody>
          <a:bodyPr wrap="square" rtlCol="0">
            <a:spAutoFit/>
          </a:bodyPr>
          <a:lstStyle/>
          <a:p>
            <a:r>
              <a:rPr lang="en-US" altLang="zh-TW" b="1" u="sng" dirty="0" smtClean="0"/>
              <a:t>Time point 2</a:t>
            </a:r>
          </a:p>
          <a:p>
            <a:r>
              <a:rPr lang="en-US" altLang="zh-TW" dirty="0" smtClean="0"/>
              <a:t>Retrieve the parking record booklet</a:t>
            </a:r>
            <a:endParaRPr lang="zh-TW" altLang="en-US" dirty="0"/>
          </a:p>
        </p:txBody>
      </p:sp>
      <p:sp>
        <p:nvSpPr>
          <p:cNvPr id="14" name="文字方塊 13"/>
          <p:cNvSpPr txBox="1"/>
          <p:nvPr/>
        </p:nvSpPr>
        <p:spPr>
          <a:xfrm>
            <a:off x="5940152" y="1196752"/>
            <a:ext cx="1584176" cy="1200329"/>
          </a:xfrm>
          <a:prstGeom prst="rect">
            <a:avLst/>
          </a:prstGeom>
          <a:noFill/>
        </p:spPr>
        <p:txBody>
          <a:bodyPr wrap="square" rtlCol="0">
            <a:spAutoFit/>
          </a:bodyPr>
          <a:lstStyle/>
          <a:p>
            <a:r>
              <a:rPr lang="en-US" altLang="zh-TW" b="1" u="sng" dirty="0" smtClean="0"/>
              <a:t>Time point 3</a:t>
            </a:r>
          </a:p>
          <a:p>
            <a:r>
              <a:rPr lang="en-US" altLang="zh-TW" dirty="0" smtClean="0"/>
              <a:t>Retrieve the parking record booklet</a:t>
            </a:r>
            <a:endParaRPr lang="zh-TW" altLang="en-US" dirty="0"/>
          </a:p>
        </p:txBody>
      </p:sp>
      <p:sp>
        <p:nvSpPr>
          <p:cNvPr id="15" name="文字方塊 14"/>
          <p:cNvSpPr txBox="1"/>
          <p:nvPr/>
        </p:nvSpPr>
        <p:spPr>
          <a:xfrm>
            <a:off x="7380312" y="2411596"/>
            <a:ext cx="576064" cy="369332"/>
          </a:xfrm>
          <a:prstGeom prst="rect">
            <a:avLst/>
          </a:prstGeom>
          <a:noFill/>
        </p:spPr>
        <p:txBody>
          <a:bodyPr wrap="square" rtlCol="0">
            <a:spAutoFit/>
          </a:bodyPr>
          <a:lstStyle/>
          <a:p>
            <a:r>
              <a:rPr lang="en-US" altLang="zh-TW" dirty="0" smtClean="0"/>
              <a:t>time</a:t>
            </a:r>
            <a:endParaRPr lang="zh-TW" altLang="en-US" dirty="0"/>
          </a:p>
        </p:txBody>
      </p:sp>
      <p:sp>
        <p:nvSpPr>
          <p:cNvPr id="16" name="矩形 15"/>
          <p:cNvSpPr/>
          <p:nvPr/>
        </p:nvSpPr>
        <p:spPr>
          <a:xfrm>
            <a:off x="467544" y="4725144"/>
            <a:ext cx="8352928" cy="1872208"/>
          </a:xfrm>
          <a:prstGeom prst="rect">
            <a:avLst/>
          </a:prstGeom>
          <a:noFill/>
          <a:ln w="539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351840" cy="990600"/>
          </a:xfrm>
        </p:spPr>
        <p:txBody>
          <a:bodyPr>
            <a:normAutofit fontScale="90000"/>
          </a:bodyPr>
          <a:lstStyle/>
          <a:p>
            <a:r>
              <a:rPr lang="en-US" altLang="zh-TW" dirty="0" smtClean="0"/>
              <a:t>The change of illegal parking frequency</a:t>
            </a:r>
            <a:endParaRPr lang="zh-TW" altLang="en-US" dirty="0"/>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The result implies the cooperation behavior of people can be induced by persuasive communication and then they do not park their bikes illegally.</a:t>
            </a:r>
          </a:p>
          <a:p>
            <a:r>
              <a:rPr lang="en-US" altLang="zh-TW" dirty="0" smtClean="0">
                <a:latin typeface="Arial" pitchFamily="34" charset="0"/>
                <a:cs typeface="Arial" pitchFamily="34" charset="0"/>
              </a:rPr>
              <a:t>According the concept figure, the next step is to examine the change of subject’s mind. That is the changes of perceived importance, moral consciousness, goal intention and implementation intention.</a:t>
            </a:r>
          </a:p>
          <a:p>
            <a:pPr>
              <a:buNone/>
            </a:pPr>
            <a:endParaRPr lang="zh-TW"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Current situation </a:t>
            </a:r>
            <a:endParaRPr lang="zh-TW" altLang="en-US" dirty="0"/>
          </a:p>
        </p:txBody>
      </p:sp>
      <p:pic>
        <p:nvPicPr>
          <p:cNvPr id="9" name="內容版面配置區 8" descr="DSC05353.JPG"/>
          <p:cNvPicPr>
            <a:picLocks noGrp="1" noChangeAspect="1"/>
          </p:cNvPicPr>
          <p:nvPr>
            <p:ph sz="quarter" idx="1"/>
          </p:nvPr>
        </p:nvPicPr>
        <p:blipFill>
          <a:blip r:embed="rId2" cstate="print"/>
          <a:stretch>
            <a:fillRect/>
          </a:stretch>
        </p:blipFill>
        <p:spPr>
          <a:xfrm>
            <a:off x="539552" y="3356992"/>
            <a:ext cx="3886200" cy="2914650"/>
          </a:xfrm>
        </p:spPr>
      </p:pic>
      <p:pic>
        <p:nvPicPr>
          <p:cNvPr id="10" name="內容版面配置區 9" descr="七成_路邊.JPG"/>
          <p:cNvPicPr>
            <a:picLocks noGrp="1" noChangeAspect="1"/>
          </p:cNvPicPr>
          <p:nvPr>
            <p:ph sz="quarter" idx="2"/>
          </p:nvPr>
        </p:nvPicPr>
        <p:blipFill>
          <a:blip r:embed="rId3" cstate="print"/>
          <a:stretch>
            <a:fillRect/>
          </a:stretch>
        </p:blipFill>
        <p:spPr>
          <a:xfrm>
            <a:off x="4775002" y="3356992"/>
            <a:ext cx="3886200" cy="2914650"/>
          </a:xfrm>
        </p:spPr>
      </p:pic>
      <p:sp>
        <p:nvSpPr>
          <p:cNvPr id="5" name="文字方塊 4"/>
          <p:cNvSpPr txBox="1"/>
          <p:nvPr/>
        </p:nvSpPr>
        <p:spPr>
          <a:xfrm>
            <a:off x="251520" y="1556792"/>
            <a:ext cx="8640960" cy="1384995"/>
          </a:xfrm>
          <a:prstGeom prst="rect">
            <a:avLst/>
          </a:prstGeom>
          <a:noFill/>
        </p:spPr>
        <p:txBody>
          <a:bodyPr wrap="square" rtlCol="0">
            <a:spAutoFit/>
          </a:bodyPr>
          <a:lstStyle/>
          <a:p>
            <a:r>
              <a:rPr lang="en-US" altLang="zh-TW" sz="2800" dirty="0" smtClean="0">
                <a:latin typeface="Arial" pitchFamily="34" charset="0"/>
                <a:cs typeface="Arial" pitchFamily="34" charset="0"/>
              </a:rPr>
              <a:t>Although bikes are very convenient to go everywhere, they also bring a serious parking problems to the city centre</a:t>
            </a:r>
            <a:endParaRPr lang="zh-TW" alt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531352" cy="990600"/>
          </a:xfrm>
        </p:spPr>
        <p:txBody>
          <a:bodyPr>
            <a:normAutofit fontScale="90000"/>
          </a:bodyPr>
          <a:lstStyle/>
          <a:p>
            <a:r>
              <a:rPr lang="en-US" altLang="zh-TW" dirty="0" smtClean="0"/>
              <a:t>The change of perceived importance at different time points </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4099" name="Picture 3"/>
          <p:cNvPicPr>
            <a:picLocks noChangeAspect="1" noChangeArrowheads="1"/>
          </p:cNvPicPr>
          <p:nvPr/>
        </p:nvPicPr>
        <p:blipFill>
          <a:blip r:embed="rId2" cstate="print"/>
          <a:srcRect/>
          <a:stretch>
            <a:fillRect/>
          </a:stretch>
        </p:blipFill>
        <p:spPr bwMode="auto">
          <a:xfrm>
            <a:off x="1331640" y="1556792"/>
            <a:ext cx="6999700" cy="4613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change of moral consciousness at different time points </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3073" name="Picture 1"/>
          <p:cNvPicPr>
            <a:picLocks noChangeAspect="1" noChangeArrowheads="1"/>
          </p:cNvPicPr>
          <p:nvPr/>
        </p:nvPicPr>
        <p:blipFill>
          <a:blip r:embed="rId2" cstate="print"/>
          <a:srcRect/>
          <a:stretch>
            <a:fillRect/>
          </a:stretch>
        </p:blipFill>
        <p:spPr bwMode="auto">
          <a:xfrm>
            <a:off x="827584" y="1556792"/>
            <a:ext cx="7757000" cy="5112568"/>
          </a:xfrm>
          <a:prstGeom prst="rect">
            <a:avLst/>
          </a:prstGeom>
          <a:noFill/>
          <a:ln w="9525">
            <a:noFill/>
            <a:miter lim="800000"/>
            <a:headEnd/>
            <a:tailEnd/>
          </a:ln>
        </p:spPr>
      </p:pic>
      <p:sp>
        <p:nvSpPr>
          <p:cNvPr id="5" name="文字方塊 4"/>
          <p:cNvSpPr txBox="1"/>
          <p:nvPr/>
        </p:nvSpPr>
        <p:spPr>
          <a:xfrm>
            <a:off x="6804248" y="2313255"/>
            <a:ext cx="742511" cy="369332"/>
          </a:xfrm>
          <a:prstGeom prst="rect">
            <a:avLst/>
          </a:prstGeom>
          <a:solidFill>
            <a:schemeClr val="bg1"/>
          </a:solidFill>
        </p:spPr>
        <p:txBody>
          <a:bodyPr wrap="none" rtlCol="0">
            <a:spAutoFit/>
          </a:bodyPr>
          <a:lstStyle/>
          <a:p>
            <a:r>
              <a:rPr lang="en-US" altLang="zh-TW" dirty="0" smtClean="0"/>
              <a:t>38.43</a:t>
            </a:r>
            <a:endParaRPr lang="zh-TW" altLang="en-US" dirty="0"/>
          </a:p>
        </p:txBody>
      </p:sp>
      <p:sp>
        <p:nvSpPr>
          <p:cNvPr id="6" name="文字方塊 5"/>
          <p:cNvSpPr txBox="1"/>
          <p:nvPr/>
        </p:nvSpPr>
        <p:spPr>
          <a:xfrm>
            <a:off x="6804248" y="1547500"/>
            <a:ext cx="742511" cy="369332"/>
          </a:xfrm>
          <a:prstGeom prst="rect">
            <a:avLst/>
          </a:prstGeom>
          <a:solidFill>
            <a:schemeClr val="bg1"/>
          </a:solidFill>
        </p:spPr>
        <p:txBody>
          <a:bodyPr wrap="none" rtlCol="0">
            <a:spAutoFit/>
          </a:bodyPr>
          <a:lstStyle/>
          <a:p>
            <a:r>
              <a:rPr lang="en-US" altLang="zh-TW" dirty="0" smtClean="0"/>
              <a:t>38.86</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change of goal intention at different time points 	</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35842" name="Picture 2"/>
          <p:cNvPicPr>
            <a:picLocks noChangeAspect="1" noChangeArrowheads="1"/>
          </p:cNvPicPr>
          <p:nvPr/>
        </p:nvPicPr>
        <p:blipFill>
          <a:blip r:embed="rId2" cstate="print"/>
          <a:srcRect/>
          <a:stretch>
            <a:fillRect/>
          </a:stretch>
        </p:blipFill>
        <p:spPr bwMode="auto">
          <a:xfrm>
            <a:off x="616558" y="1556792"/>
            <a:ext cx="791588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change of implementation intention at different time points 	</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36866" name="Picture 2"/>
          <p:cNvPicPr>
            <a:picLocks noChangeAspect="1" noChangeArrowheads="1"/>
          </p:cNvPicPr>
          <p:nvPr/>
        </p:nvPicPr>
        <p:blipFill>
          <a:blip r:embed="rId2" cstate="print"/>
          <a:srcRect/>
          <a:stretch>
            <a:fillRect/>
          </a:stretch>
        </p:blipFill>
        <p:spPr bwMode="auto">
          <a:xfrm>
            <a:off x="611560" y="1556792"/>
            <a:ext cx="812684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change of mind after receiving psychological strategy</a:t>
            </a:r>
            <a:endParaRPr lang="zh-TW" altLang="en-US" dirty="0"/>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The control group do not have a big change because there is nothing given to this group.</a:t>
            </a:r>
          </a:p>
          <a:p>
            <a:r>
              <a:rPr lang="en-US" altLang="zh-TW" dirty="0" smtClean="0">
                <a:latin typeface="Arial" pitchFamily="34" charset="0"/>
                <a:cs typeface="Arial" pitchFamily="34" charset="0"/>
              </a:rPr>
              <a:t>The experimental groups including request, counsel, and behavioral plan group all display a monotonic increasing. That implies the persuasive communication has a effect on the behavior modification.</a:t>
            </a:r>
            <a:endParaRPr lang="zh-TW" altLang="en-US"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comparison among control group and other groups </a:t>
            </a:r>
            <a:endParaRPr lang="zh-TW" altLang="en-US" dirty="0"/>
          </a:p>
        </p:txBody>
      </p:sp>
      <p:pic>
        <p:nvPicPr>
          <p:cNvPr id="34818" name="Picture 2"/>
          <p:cNvPicPr>
            <a:picLocks noChangeAspect="1" noChangeArrowheads="1"/>
          </p:cNvPicPr>
          <p:nvPr/>
        </p:nvPicPr>
        <p:blipFill>
          <a:blip r:embed="rId2" cstate="print"/>
          <a:srcRect r="36499"/>
          <a:stretch>
            <a:fillRect/>
          </a:stretch>
        </p:blipFill>
        <p:spPr bwMode="auto">
          <a:xfrm>
            <a:off x="1331640" y="1469703"/>
            <a:ext cx="6912768" cy="5388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comparison between different pairs of experimental groups</a:t>
            </a:r>
            <a:endParaRPr lang="zh-TW" altLang="en-US" dirty="0"/>
          </a:p>
        </p:txBody>
      </p:sp>
      <p:grpSp>
        <p:nvGrpSpPr>
          <p:cNvPr id="8" name="群組 7"/>
          <p:cNvGrpSpPr/>
          <p:nvPr/>
        </p:nvGrpSpPr>
        <p:grpSpPr>
          <a:xfrm>
            <a:off x="0" y="1556792"/>
            <a:ext cx="6285019" cy="4471839"/>
            <a:chOff x="1336147" y="1705410"/>
            <a:chExt cx="6285019" cy="4471839"/>
          </a:xfrm>
        </p:grpSpPr>
        <p:pic>
          <p:nvPicPr>
            <p:cNvPr id="1026" name="Picture 2"/>
            <p:cNvPicPr>
              <a:picLocks noChangeAspect="1" noChangeArrowheads="1"/>
            </p:cNvPicPr>
            <p:nvPr/>
          </p:nvPicPr>
          <p:blipFill>
            <a:blip r:embed="rId2" cstate="print"/>
            <a:srcRect r="69903" b="5023"/>
            <a:stretch>
              <a:fillRect/>
            </a:stretch>
          </p:blipFill>
          <p:spPr bwMode="auto">
            <a:xfrm>
              <a:off x="1336147" y="1705410"/>
              <a:ext cx="2843808" cy="445996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63008" b="5299"/>
            <a:stretch>
              <a:fillRect/>
            </a:stretch>
          </p:blipFill>
          <p:spPr bwMode="auto">
            <a:xfrm>
              <a:off x="4139952" y="1748308"/>
              <a:ext cx="3481214" cy="4428941"/>
            </a:xfrm>
            <a:prstGeom prst="rect">
              <a:avLst/>
            </a:prstGeom>
            <a:noFill/>
            <a:ln w="9525">
              <a:noFill/>
              <a:miter lim="800000"/>
              <a:headEnd/>
              <a:tailEnd/>
            </a:ln>
          </p:spPr>
        </p:pic>
      </p:grpSp>
      <p:sp>
        <p:nvSpPr>
          <p:cNvPr id="9" name="文字方塊 8"/>
          <p:cNvSpPr txBox="1"/>
          <p:nvPr/>
        </p:nvSpPr>
        <p:spPr>
          <a:xfrm>
            <a:off x="6371184" y="1628800"/>
            <a:ext cx="2772816" cy="3785652"/>
          </a:xfrm>
          <a:prstGeom prst="rect">
            <a:avLst/>
          </a:prstGeom>
          <a:noFill/>
        </p:spPr>
        <p:txBody>
          <a:bodyPr wrap="square" rtlCol="0">
            <a:spAutoFit/>
          </a:bodyPr>
          <a:lstStyle/>
          <a:p>
            <a:r>
              <a:rPr lang="en-US" altLang="zh-TW" sz="2400" dirty="0" smtClean="0">
                <a:latin typeface="Arial" pitchFamily="34" charset="0"/>
                <a:cs typeface="Arial" pitchFamily="34" charset="0"/>
              </a:rPr>
              <a:t>We can find the difference between different experimental groups from the above figures. However, the difference is not significant in statistical test.</a:t>
            </a:r>
            <a:endParaRPr lang="zh-TW" altLang="en-US" sz="24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sz="quarter" idx="1"/>
          </p:nvPr>
        </p:nvSpPr>
        <p:spPr>
          <a:xfrm>
            <a:off x="0" y="1600200"/>
            <a:ext cx="9144000" cy="5257800"/>
          </a:xfrm>
        </p:spPr>
        <p:txBody>
          <a:bodyPr>
            <a:normAutofit/>
          </a:bodyPr>
          <a:lstStyle/>
          <a:p>
            <a:r>
              <a:rPr lang="en-US" altLang="zh-TW" dirty="0" smtClean="0">
                <a:solidFill>
                  <a:srgbClr val="CC6600"/>
                </a:solidFill>
                <a:latin typeface="Arial" pitchFamily="34" charset="0"/>
                <a:cs typeface="Arial" pitchFamily="34" charset="0"/>
              </a:rPr>
              <a:t>The positive effect of the persuasive communication</a:t>
            </a:r>
          </a:p>
          <a:p>
            <a:pPr>
              <a:buNone/>
            </a:pPr>
            <a:r>
              <a:rPr lang="en-US" altLang="zh-TW" dirty="0" smtClean="0">
                <a:latin typeface="Arial" pitchFamily="34" charset="0"/>
                <a:cs typeface="Arial" pitchFamily="34" charset="0"/>
              </a:rPr>
              <a:t>   Comparing with control group, the experimental groups which receive persuasive communication have a more positive attitude toward legal parking and result in cooperation behavior.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sz="quarter" idx="1"/>
          </p:nvPr>
        </p:nvSpPr>
        <p:spPr>
          <a:xfrm>
            <a:off x="612648" y="1600200"/>
            <a:ext cx="8153400" cy="3412976"/>
          </a:xfrm>
        </p:spPr>
        <p:txBody>
          <a:bodyPr>
            <a:normAutofit/>
          </a:bodyPr>
          <a:lstStyle/>
          <a:p>
            <a:r>
              <a:rPr lang="en-US" altLang="zh-TW" dirty="0" smtClean="0">
                <a:solidFill>
                  <a:srgbClr val="CC6600"/>
                </a:solidFill>
                <a:latin typeface="Arial" pitchFamily="34" charset="0"/>
                <a:cs typeface="Arial" pitchFamily="34" charset="0"/>
              </a:rPr>
              <a:t>The significance of time effect</a:t>
            </a:r>
          </a:p>
          <a:p>
            <a:pPr>
              <a:buNone/>
            </a:pPr>
            <a:r>
              <a:rPr lang="en-US" altLang="zh-TW" dirty="0" smtClean="0">
                <a:latin typeface="Arial" pitchFamily="34" charset="0"/>
                <a:cs typeface="Arial" pitchFamily="34" charset="0"/>
              </a:rPr>
              <a:t>   The effect of persuasive communication involving request, counsel or behavioral plan at time point 3 is the most significant than other time points. </a:t>
            </a:r>
          </a:p>
          <a:p>
            <a:pPr>
              <a:buNone/>
            </a:pPr>
            <a:r>
              <a:rPr lang="en-US" altLang="zh-TW" dirty="0" smtClean="0">
                <a:latin typeface="Arial" pitchFamily="34" charset="0"/>
                <a:cs typeface="Arial" pitchFamily="34" charset="0"/>
              </a:rPr>
              <a:t>   That implies people need time to digest the information and then 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sz="quarter" idx="1"/>
          </p:nvPr>
        </p:nvSpPr>
        <p:spPr>
          <a:xfrm>
            <a:off x="612648" y="1600200"/>
            <a:ext cx="8351840" cy="4495800"/>
          </a:xfrm>
        </p:spPr>
        <p:txBody>
          <a:bodyPr/>
          <a:lstStyle/>
          <a:p>
            <a:r>
              <a:rPr lang="en-US" altLang="zh-TW" dirty="0" smtClean="0">
                <a:latin typeface="Arial" pitchFamily="34" charset="0"/>
                <a:cs typeface="Arial" pitchFamily="34" charset="0"/>
              </a:rPr>
              <a:t>It is expected that the behavior can be modified by psychological strategy.</a:t>
            </a:r>
          </a:p>
          <a:p>
            <a:r>
              <a:rPr lang="en-US" altLang="zh-TW" i="1" dirty="0" smtClean="0">
                <a:latin typeface="Arial" pitchFamily="34" charset="0"/>
                <a:cs typeface="Arial" pitchFamily="34" charset="0"/>
              </a:rPr>
              <a:t>A</a:t>
            </a:r>
            <a:r>
              <a:rPr lang="en-US" altLang="zh-TW" dirty="0" smtClean="0">
                <a:latin typeface="Arial" pitchFamily="34" charset="0"/>
                <a:cs typeface="Arial" pitchFamily="34" charset="0"/>
              </a:rPr>
              <a:t>ll individuals are better off if all cooperate than if all defect.</a:t>
            </a:r>
            <a:endParaRPr lang="zh-TW" altLang="en-US"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Social dilemmas</a:t>
            </a:r>
            <a:endParaRPr lang="zh-TW" altLang="en-US" dirty="0"/>
          </a:p>
        </p:txBody>
      </p:sp>
      <p:sp>
        <p:nvSpPr>
          <p:cNvPr id="3" name="內容版面配置區 2"/>
          <p:cNvSpPr>
            <a:spLocks noGrp="1"/>
          </p:cNvSpPr>
          <p:nvPr>
            <p:ph sz="quarter" idx="1"/>
          </p:nvPr>
        </p:nvSpPr>
        <p:spPr>
          <a:xfrm>
            <a:off x="323528" y="1600200"/>
            <a:ext cx="8568952" cy="4495800"/>
          </a:xfrm>
        </p:spPr>
        <p:txBody>
          <a:bodyPr>
            <a:normAutofit lnSpcReduction="10000"/>
          </a:bodyPr>
          <a:lstStyle/>
          <a:p>
            <a:pPr>
              <a:buNone/>
            </a:pPr>
            <a:r>
              <a:rPr lang="en-US" altLang="zh-TW" dirty="0" smtClean="0">
                <a:latin typeface="Arial" pitchFamily="34" charset="0"/>
                <a:cs typeface="Arial" pitchFamily="34" charset="0"/>
              </a:rPr>
              <a:t>Dawes(1980) defined social dilemmas by two properties:</a:t>
            </a:r>
          </a:p>
          <a:p>
            <a:pPr>
              <a:buNone/>
            </a:pPr>
            <a:r>
              <a:rPr lang="en-US" altLang="zh-TW" dirty="0" smtClean="0">
                <a:latin typeface="Arial" pitchFamily="34" charset="0"/>
                <a:cs typeface="Arial" pitchFamily="34" charset="0"/>
              </a:rPr>
              <a:t> </a:t>
            </a:r>
          </a:p>
          <a:p>
            <a:r>
              <a:rPr lang="en-US" altLang="zh-TW" b="1" i="1" dirty="0" smtClean="0">
                <a:latin typeface="Arial" pitchFamily="34" charset="0"/>
                <a:cs typeface="Arial" pitchFamily="34" charset="0"/>
              </a:rPr>
              <a:t>(a) each individual receives a higher payoff for a socially defecting choice than for a socially cooperative choice, no matter what the other individuals in society do, but </a:t>
            </a:r>
          </a:p>
          <a:p>
            <a:endParaRPr lang="en-US" altLang="zh-TW" b="1" i="1" dirty="0" smtClean="0">
              <a:latin typeface="Arial" pitchFamily="34" charset="0"/>
              <a:cs typeface="Arial" pitchFamily="34" charset="0"/>
            </a:endParaRPr>
          </a:p>
          <a:p>
            <a:r>
              <a:rPr lang="en-US" altLang="zh-TW" b="1" i="1" dirty="0" smtClean="0">
                <a:latin typeface="Arial" pitchFamily="34" charset="0"/>
                <a:cs typeface="Arial" pitchFamily="34" charset="0"/>
              </a:rPr>
              <a:t>(b) all individuals are better off if all cooperate than if all defect.</a:t>
            </a:r>
            <a:endParaRPr lang="zh-TW"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en-US" altLang="zh-TW" dirty="0" smtClean="0">
                <a:latin typeface="Arial" pitchFamily="34" charset="0"/>
                <a:cs typeface="Arial" pitchFamily="34" charset="0"/>
              </a:rPr>
              <a:t>Thank you very much</a:t>
            </a:r>
            <a:endParaRPr lang="zh-TW" altLang="en-U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to solve this problem</a:t>
            </a:r>
            <a:endParaRPr lang="zh-TW" altLang="en-US" dirty="0"/>
          </a:p>
        </p:txBody>
      </p:sp>
      <p:sp>
        <p:nvSpPr>
          <p:cNvPr id="3" name="內容版面配置區 2"/>
          <p:cNvSpPr>
            <a:spLocks noGrp="1"/>
          </p:cNvSpPr>
          <p:nvPr>
            <p:ph sz="quarter" idx="1"/>
          </p:nvPr>
        </p:nvSpPr>
        <p:spPr>
          <a:xfrm>
            <a:off x="395536" y="1589567"/>
            <a:ext cx="8496944" cy="4572000"/>
          </a:xfrm>
        </p:spPr>
        <p:txBody>
          <a:bodyPr/>
          <a:lstStyle/>
          <a:p>
            <a:r>
              <a:rPr lang="en-US" altLang="zh-TW" b="1" dirty="0" smtClean="0">
                <a:latin typeface="Arial" pitchFamily="34" charset="0"/>
                <a:cs typeface="Arial" pitchFamily="34" charset="0"/>
              </a:rPr>
              <a:t>Structural strategy</a:t>
            </a:r>
          </a:p>
          <a:p>
            <a:pPr>
              <a:buNone/>
            </a:pPr>
            <a:r>
              <a:rPr lang="en-US" altLang="zh-TW" dirty="0" smtClean="0">
                <a:latin typeface="Arial" pitchFamily="34" charset="0"/>
                <a:cs typeface="Arial" pitchFamily="34" charset="0"/>
              </a:rPr>
              <a:t>‧demand and supply</a:t>
            </a:r>
          </a:p>
          <a:p>
            <a:pPr>
              <a:buNone/>
            </a:pPr>
            <a:r>
              <a:rPr lang="en-US" altLang="zh-TW" dirty="0" smtClean="0">
                <a:latin typeface="Arial" pitchFamily="34" charset="0"/>
                <a:cs typeface="Arial" pitchFamily="34" charset="0"/>
              </a:rPr>
              <a:t>‧an institutional change</a:t>
            </a:r>
          </a:p>
          <a:p>
            <a:pPr>
              <a:buNone/>
            </a:pPr>
            <a:r>
              <a:rPr lang="en-US" altLang="zh-TW" dirty="0" smtClean="0">
                <a:latin typeface="Arial" pitchFamily="34" charset="0"/>
                <a:cs typeface="Arial" pitchFamily="34" charset="0"/>
              </a:rPr>
              <a:t>‧reward and punishment</a:t>
            </a:r>
          </a:p>
          <a:p>
            <a:pPr>
              <a:buNone/>
            </a:pPr>
            <a:r>
              <a:rPr lang="en-US" altLang="zh-TW" dirty="0" smtClean="0">
                <a:latin typeface="Arial" pitchFamily="34" charset="0"/>
                <a:cs typeface="Arial" pitchFamily="34" charset="0"/>
              </a:rPr>
              <a:t>However,…</a:t>
            </a:r>
            <a:endParaRPr lang="zh-TW" altLang="en-US"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weakness of structural strategy</a:t>
            </a:r>
            <a:endParaRPr lang="zh-TW" altLang="en-US" dirty="0"/>
          </a:p>
        </p:txBody>
      </p:sp>
      <p:sp>
        <p:nvSpPr>
          <p:cNvPr id="3" name="內容版面配置區 2"/>
          <p:cNvSpPr>
            <a:spLocks noGrp="1"/>
          </p:cNvSpPr>
          <p:nvPr>
            <p:ph sz="quarter" idx="1"/>
          </p:nvPr>
        </p:nvSpPr>
        <p:spPr>
          <a:xfrm>
            <a:off x="323528" y="1600200"/>
            <a:ext cx="8820472" cy="4495800"/>
          </a:xfrm>
        </p:spPr>
        <p:txBody>
          <a:bodyPr/>
          <a:lstStyle/>
          <a:p>
            <a:r>
              <a:rPr lang="en-US" altLang="zh-TW" dirty="0" smtClean="0">
                <a:latin typeface="Arial" pitchFamily="34" charset="0"/>
                <a:cs typeface="Arial" pitchFamily="34" charset="0"/>
              </a:rPr>
              <a:t>The new supply will </a:t>
            </a:r>
            <a:r>
              <a:rPr lang="en-US" altLang="zh-TW" u="sng" dirty="0" smtClean="0">
                <a:solidFill>
                  <a:srgbClr val="FF0000"/>
                </a:solidFill>
                <a:latin typeface="Arial" pitchFamily="34" charset="0"/>
                <a:cs typeface="Arial" pitchFamily="34" charset="0"/>
              </a:rPr>
              <a:t>induce</a:t>
            </a:r>
            <a:r>
              <a:rPr lang="en-US" altLang="zh-TW" dirty="0" smtClean="0">
                <a:latin typeface="Arial" pitchFamily="34" charset="0"/>
                <a:cs typeface="Arial" pitchFamily="34" charset="0"/>
              </a:rPr>
              <a:t> new demand. </a:t>
            </a:r>
          </a:p>
          <a:p>
            <a:r>
              <a:rPr lang="en-US" altLang="zh-TW" dirty="0" smtClean="0">
                <a:latin typeface="Arial" pitchFamily="34" charset="0"/>
                <a:cs typeface="Arial" pitchFamily="34" charset="0"/>
              </a:rPr>
              <a:t>The behavioral modification caused by the structural strategy is </a:t>
            </a:r>
            <a:r>
              <a:rPr lang="en-US" altLang="zh-TW" u="sng" dirty="0" smtClean="0">
                <a:solidFill>
                  <a:srgbClr val="FF0000"/>
                </a:solidFill>
                <a:latin typeface="Arial" pitchFamily="34" charset="0"/>
                <a:cs typeface="Arial" pitchFamily="34" charset="0"/>
              </a:rPr>
              <a:t>tentative and unstable</a:t>
            </a:r>
            <a:r>
              <a:rPr lang="en-US" altLang="zh-TW" dirty="0" smtClean="0">
                <a:latin typeface="Arial" pitchFamily="34" charset="0"/>
                <a:cs typeface="Arial" pitchFamily="34" charset="0"/>
              </a:rPr>
              <a:t>.</a:t>
            </a:r>
          </a:p>
          <a:p>
            <a:r>
              <a:rPr lang="en-US" altLang="zh-TW" dirty="0" smtClean="0">
                <a:latin typeface="Arial" pitchFamily="34" charset="0"/>
                <a:cs typeface="Arial" pitchFamily="34" charset="0"/>
              </a:rPr>
              <a:t>People would like to cooperate in short term, but attempt to find a way to defect in long term.</a:t>
            </a:r>
          </a:p>
          <a:p>
            <a:r>
              <a:rPr lang="en-US" altLang="zh-TW" dirty="0" smtClean="0">
                <a:latin typeface="Arial" pitchFamily="34" charset="0"/>
                <a:cs typeface="Arial" pitchFamily="34" charset="0"/>
              </a:rPr>
              <a:t>The severe regulations may cause people’s antipathy toward government. </a:t>
            </a:r>
            <a:endParaRPr lang="zh-TW" altLang="en-U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260648"/>
            <a:ext cx="9289032" cy="990600"/>
          </a:xfrm>
        </p:spPr>
        <p:txBody>
          <a:bodyPr>
            <a:normAutofit fontScale="90000"/>
          </a:bodyPr>
          <a:lstStyle/>
          <a:p>
            <a:r>
              <a:rPr lang="en-US" altLang="zh-TW" dirty="0" smtClean="0"/>
              <a:t>The process model of behavior modification</a:t>
            </a:r>
            <a:endParaRPr lang="zh-TW" altLang="en-US" dirty="0"/>
          </a:p>
        </p:txBody>
      </p:sp>
      <p:pic>
        <p:nvPicPr>
          <p:cNvPr id="4" name="圖片 3"/>
          <p:cNvPicPr/>
          <p:nvPr/>
        </p:nvPicPr>
        <p:blipFill>
          <a:blip r:embed="rId2" cstate="print"/>
          <a:srcRect t="11538"/>
          <a:stretch>
            <a:fillRect/>
          </a:stretch>
        </p:blipFill>
        <p:spPr bwMode="auto">
          <a:xfrm>
            <a:off x="395536" y="2348880"/>
            <a:ext cx="8352928" cy="33123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Measuring</a:t>
            </a:r>
            <a:r>
              <a:rPr lang="en-US" altLang="zh-TW" dirty="0" smtClean="0"/>
              <a:t> </a:t>
            </a:r>
            <a:r>
              <a:rPr lang="en-US" altLang="zh-TW" dirty="0" smtClean="0"/>
              <a:t>Method</a:t>
            </a:r>
            <a:endParaRPr lang="zh-TW" altLang="en-US" dirty="0"/>
          </a:p>
        </p:txBody>
      </p:sp>
      <p:sp>
        <p:nvSpPr>
          <p:cNvPr id="3" name="內容版面配置區 2"/>
          <p:cNvSpPr>
            <a:spLocks noGrp="1"/>
          </p:cNvSpPr>
          <p:nvPr>
            <p:ph sz="quarter" idx="1"/>
          </p:nvPr>
        </p:nvSpPr>
        <p:spPr/>
        <p:txBody>
          <a:bodyPr>
            <a:normAutofit lnSpcReduction="10000"/>
          </a:bodyPr>
          <a:lstStyle/>
          <a:p>
            <a:r>
              <a:rPr lang="en-US" altLang="zh-TW" dirty="0" smtClean="0">
                <a:latin typeface="Arial" pitchFamily="34" charset="0"/>
                <a:cs typeface="Arial" pitchFamily="34" charset="0"/>
              </a:rPr>
              <a:t>The Psychological construct cannot be observed directly. Therefore, we need to measure the psychological construct by some observed items.</a:t>
            </a:r>
          </a:p>
          <a:p>
            <a:r>
              <a:rPr lang="en-US" altLang="zh-TW" dirty="0" smtClean="0">
                <a:latin typeface="Arial" pitchFamily="34" charset="0"/>
                <a:cs typeface="Arial" pitchFamily="34" charset="0"/>
              </a:rPr>
              <a:t>The 7-point scale is adopted to measure the observed items. </a:t>
            </a:r>
          </a:p>
          <a:p>
            <a:r>
              <a:rPr lang="en-US" altLang="zh-TW" dirty="0" smtClean="0">
                <a:latin typeface="Arial" pitchFamily="34" charset="0"/>
                <a:cs typeface="Arial" pitchFamily="34" charset="0"/>
              </a:rPr>
              <a:t>If the subjects </a:t>
            </a:r>
            <a:r>
              <a:rPr lang="en-US" altLang="zh-TW" u="sng" dirty="0" smtClean="0">
                <a:solidFill>
                  <a:srgbClr val="CC6600"/>
                </a:solidFill>
                <a:latin typeface="Arial" pitchFamily="34" charset="0"/>
                <a:cs typeface="Arial" pitchFamily="34" charset="0"/>
              </a:rPr>
              <a:t>totally agree</a:t>
            </a:r>
            <a:r>
              <a:rPr lang="en-US" altLang="zh-TW" dirty="0" smtClean="0">
                <a:solidFill>
                  <a:srgbClr val="CC6600"/>
                </a:solidFill>
                <a:latin typeface="Arial" pitchFamily="34" charset="0"/>
                <a:cs typeface="Arial" pitchFamily="34" charset="0"/>
              </a:rPr>
              <a:t> </a:t>
            </a:r>
            <a:r>
              <a:rPr lang="en-US" altLang="zh-TW" dirty="0" smtClean="0">
                <a:latin typeface="Arial" pitchFamily="34" charset="0"/>
                <a:cs typeface="Arial" pitchFamily="34" charset="0"/>
              </a:rPr>
              <a:t>the description of the specific item, it would be </a:t>
            </a:r>
            <a:r>
              <a:rPr lang="en-US" altLang="zh-TW" u="sng" dirty="0" smtClean="0">
                <a:solidFill>
                  <a:srgbClr val="CC6600"/>
                </a:solidFill>
                <a:latin typeface="Arial" pitchFamily="34" charset="0"/>
                <a:cs typeface="Arial" pitchFamily="34" charset="0"/>
              </a:rPr>
              <a:t>7 point</a:t>
            </a:r>
            <a:r>
              <a:rPr lang="en-US" altLang="zh-TW" dirty="0" smtClean="0">
                <a:latin typeface="Arial" pitchFamily="34" charset="0"/>
                <a:cs typeface="Arial" pitchFamily="34" charset="0"/>
              </a:rPr>
              <a:t>. On the contrary, the subjects </a:t>
            </a:r>
            <a:r>
              <a:rPr lang="en-US" altLang="zh-TW" u="sng" dirty="0" smtClean="0">
                <a:solidFill>
                  <a:srgbClr val="FF0000"/>
                </a:solidFill>
                <a:latin typeface="Arial" pitchFamily="34" charset="0"/>
                <a:cs typeface="Arial" pitchFamily="34" charset="0"/>
              </a:rPr>
              <a:t>totally disagree</a:t>
            </a:r>
            <a:r>
              <a:rPr lang="en-US" altLang="zh-TW" dirty="0" smtClean="0">
                <a:latin typeface="Arial" pitchFamily="34" charset="0"/>
                <a:cs typeface="Arial" pitchFamily="34" charset="0"/>
              </a:rPr>
              <a:t>, it would be </a:t>
            </a:r>
            <a:r>
              <a:rPr lang="en-US" altLang="zh-TW" u="sng" dirty="0" smtClean="0">
                <a:solidFill>
                  <a:srgbClr val="FF0000"/>
                </a:solidFill>
                <a:latin typeface="Arial" pitchFamily="34" charset="0"/>
                <a:cs typeface="Arial" pitchFamily="34" charset="0"/>
              </a:rPr>
              <a:t>1 point</a:t>
            </a:r>
            <a:r>
              <a:rPr lang="en-US" altLang="zh-TW" dirty="0" smtClean="0">
                <a:latin typeface="Arial" pitchFamily="34" charset="0"/>
                <a:cs typeface="Arial" pitchFamily="34" charset="0"/>
              </a:rPr>
              <a:t>.</a:t>
            </a:r>
          </a:p>
          <a:p>
            <a:endParaRPr lang="en-US" altLang="zh-TW"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Perceived importance(3 items)</a:t>
            </a:r>
            <a:endParaRPr lang="zh-TW" altLang="en-US" dirty="0"/>
          </a:p>
        </p:txBody>
      </p:sp>
      <p:sp>
        <p:nvSpPr>
          <p:cNvPr id="3" name="內容版面配置區 2"/>
          <p:cNvSpPr>
            <a:spLocks noGrp="1"/>
          </p:cNvSpPr>
          <p:nvPr>
            <p:ph sz="quarter" idx="1"/>
          </p:nvPr>
        </p:nvSpPr>
        <p:spPr>
          <a:xfrm>
            <a:off x="0" y="1600200"/>
            <a:ext cx="9017568" cy="3629000"/>
          </a:xfrm>
        </p:spPr>
        <p:txBody>
          <a:bodyPr/>
          <a:lstStyle/>
          <a:p>
            <a:r>
              <a:rPr lang="en-US" altLang="zh-TW" b="1" dirty="0" smtClean="0">
                <a:latin typeface="Arial" pitchFamily="34" charset="0"/>
                <a:cs typeface="Arial" pitchFamily="34" charset="0"/>
              </a:rPr>
              <a:t>How much do you agree the following questions?</a:t>
            </a:r>
          </a:p>
          <a:p>
            <a:pPr marL="534988" indent="-228600">
              <a:buFont typeface="Wingdings" pitchFamily="2" charset="2"/>
              <a:buChar char="u"/>
            </a:pPr>
            <a:r>
              <a:rPr lang="en-US" altLang="zh-TW" dirty="0" smtClean="0">
                <a:latin typeface="Arial" pitchFamily="34" charset="0"/>
                <a:cs typeface="Arial" pitchFamily="34" charset="0"/>
              </a:rPr>
              <a:t>The illegal on-street parking of bikes would obstruct pedestrians.</a:t>
            </a:r>
          </a:p>
          <a:p>
            <a:pPr marL="534988" indent="-228600">
              <a:buFont typeface="Wingdings" pitchFamily="2" charset="2"/>
              <a:buChar char="u"/>
            </a:pPr>
            <a:r>
              <a:rPr lang="en-US" altLang="zh-TW" dirty="0" smtClean="0">
                <a:latin typeface="Arial" pitchFamily="34" charset="0"/>
                <a:cs typeface="Arial" pitchFamily="34" charset="0"/>
              </a:rPr>
              <a:t>The illegal on-street parking of bikes would obstruct the handicapped.</a:t>
            </a:r>
          </a:p>
          <a:p>
            <a:pPr marL="534988" indent="-228600">
              <a:buFont typeface="Wingdings" pitchFamily="2" charset="2"/>
              <a:buChar char="u"/>
            </a:pPr>
            <a:r>
              <a:rPr lang="en-US" altLang="zh-TW" dirty="0" smtClean="0">
                <a:latin typeface="Arial" pitchFamily="34" charset="0"/>
                <a:cs typeface="Arial" pitchFamily="34" charset="0"/>
              </a:rPr>
              <a:t>The illegal on-street parking of bikes would cause the disorderly landscape of streets.</a:t>
            </a:r>
            <a:endParaRPr lang="zh-TW" altLang="en-US"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Moral consciousness(7 items)</a:t>
            </a:r>
            <a:endParaRPr lang="zh-TW" altLang="en-US" dirty="0"/>
          </a:p>
        </p:txBody>
      </p:sp>
      <p:sp>
        <p:nvSpPr>
          <p:cNvPr id="3" name="內容版面配置區 2"/>
          <p:cNvSpPr>
            <a:spLocks noGrp="1"/>
          </p:cNvSpPr>
          <p:nvPr>
            <p:ph sz="quarter" idx="1"/>
          </p:nvPr>
        </p:nvSpPr>
        <p:spPr>
          <a:xfrm>
            <a:off x="0" y="1600200"/>
            <a:ext cx="9144000" cy="5257800"/>
          </a:xfrm>
        </p:spPr>
        <p:txBody>
          <a:bodyPr>
            <a:normAutofit fontScale="92500" lnSpcReduction="20000"/>
          </a:bodyPr>
          <a:lstStyle/>
          <a:p>
            <a:r>
              <a:rPr lang="en-US" altLang="zh-TW" b="1" dirty="0" smtClean="0">
                <a:latin typeface="Arial" pitchFamily="34" charset="0"/>
                <a:cs typeface="Arial" pitchFamily="34" charset="0"/>
              </a:rPr>
              <a:t>How much do you agree the following questions?</a:t>
            </a:r>
          </a:p>
          <a:p>
            <a:pPr marL="534988" indent="-261938">
              <a:buFont typeface="Wingdings" pitchFamily="2" charset="2"/>
              <a:buChar char="u"/>
            </a:pPr>
            <a:r>
              <a:rPr lang="en-US" altLang="zh-TW" dirty="0" smtClean="0">
                <a:latin typeface="Arial" pitchFamily="34" charset="0"/>
                <a:cs typeface="Arial" pitchFamily="34" charset="0"/>
              </a:rPr>
              <a:t>The illegal on-street parking of bikes is a behavior which would damage collective interests.</a:t>
            </a:r>
          </a:p>
          <a:p>
            <a:pPr marL="534988" indent="-261938">
              <a:buFont typeface="Wingdings" pitchFamily="2" charset="2"/>
              <a:buChar char="u"/>
            </a:pPr>
            <a:r>
              <a:rPr lang="en-US" altLang="zh-TW" dirty="0" smtClean="0">
                <a:latin typeface="Arial" pitchFamily="34" charset="0"/>
                <a:cs typeface="Arial" pitchFamily="34" charset="0"/>
              </a:rPr>
              <a:t>I will not park my bike arbitrarily except legal parking lots.</a:t>
            </a:r>
          </a:p>
          <a:p>
            <a:pPr marL="534988" indent="-261938">
              <a:buFont typeface="Wingdings" pitchFamily="2" charset="2"/>
              <a:buChar char="u"/>
            </a:pPr>
            <a:r>
              <a:rPr lang="en-US" altLang="zh-TW" dirty="0" smtClean="0">
                <a:latin typeface="Arial" pitchFamily="34" charset="0"/>
                <a:cs typeface="Arial" pitchFamily="34" charset="0"/>
              </a:rPr>
              <a:t>There is no moral consideration.</a:t>
            </a:r>
          </a:p>
          <a:p>
            <a:pPr marL="534988" indent="-261938">
              <a:buFont typeface="Wingdings" pitchFamily="2" charset="2"/>
              <a:buChar char="u"/>
            </a:pPr>
            <a:r>
              <a:rPr lang="en-US" altLang="zh-TW" dirty="0" smtClean="0">
                <a:latin typeface="Arial" pitchFamily="34" charset="0"/>
                <a:cs typeface="Arial" pitchFamily="34" charset="0"/>
              </a:rPr>
              <a:t> Illegal parking of bikes is a behavior against common sense and usual habit.</a:t>
            </a:r>
          </a:p>
          <a:p>
            <a:pPr marL="534988" indent="-261938">
              <a:buFont typeface="Wingdings" pitchFamily="2" charset="2"/>
              <a:buChar char="u"/>
            </a:pPr>
            <a:r>
              <a:rPr lang="en-US" altLang="zh-TW" dirty="0" smtClean="0">
                <a:latin typeface="Arial" pitchFamily="34" charset="0"/>
                <a:cs typeface="Arial" pitchFamily="34" charset="0"/>
              </a:rPr>
              <a:t>Illegal parking of bikes is not a correct behavior.</a:t>
            </a:r>
          </a:p>
          <a:p>
            <a:pPr marL="534988" indent="-261938">
              <a:buFont typeface="Wingdings" pitchFamily="2" charset="2"/>
              <a:buChar char="u"/>
            </a:pPr>
            <a:r>
              <a:rPr lang="en-US" altLang="zh-TW" dirty="0" smtClean="0">
                <a:latin typeface="Arial" pitchFamily="34" charset="0"/>
                <a:cs typeface="Arial" pitchFamily="34" charset="0"/>
              </a:rPr>
              <a:t>It is a governmental responsibility to solve the problem of illegal parking.</a:t>
            </a:r>
          </a:p>
          <a:p>
            <a:pPr marL="534988" indent="-261938">
              <a:buFont typeface="Wingdings" pitchFamily="2" charset="2"/>
              <a:buChar char="u"/>
            </a:pPr>
            <a:r>
              <a:rPr lang="en-US" altLang="zh-TW" dirty="0" smtClean="0">
                <a:latin typeface="Arial" pitchFamily="34" charset="0"/>
                <a:cs typeface="Arial" pitchFamily="34" charset="0"/>
              </a:rPr>
              <a:t>Everyone should pay attention to the problem of illegal parking.</a:t>
            </a:r>
            <a:endParaRPr lang="zh-TW" altLang="en-US"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945</TotalTime>
  <Words>1156</Words>
  <Application>Microsoft Office PowerPoint</Application>
  <PresentationFormat>如螢幕大小 (4:3)</PresentationFormat>
  <Paragraphs>140</Paragraphs>
  <Slides>30</Slides>
  <Notes>1</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中庸</vt:lpstr>
      <vt:lpstr>The analysis of using psychological strategy to decrease illegal motorcycle and bike parking problems in city centers</vt:lpstr>
      <vt:lpstr>Current situation </vt:lpstr>
      <vt:lpstr>Social dilemmas</vt:lpstr>
      <vt:lpstr>How to solve this problem</vt:lpstr>
      <vt:lpstr>The weakness of structural strategy</vt:lpstr>
      <vt:lpstr>The process model of behavior modification</vt:lpstr>
      <vt:lpstr>Measuring Method</vt:lpstr>
      <vt:lpstr>Perceived importance(3 items)</vt:lpstr>
      <vt:lpstr>Moral consciousness(7 items)</vt:lpstr>
      <vt:lpstr>Goal intention(5 items)</vt:lpstr>
      <vt:lpstr>Implementation intention(4 items)</vt:lpstr>
      <vt:lpstr>Persuasive communication</vt:lpstr>
      <vt:lpstr>The persuasive communication</vt:lpstr>
      <vt:lpstr>Purposes of this study</vt:lpstr>
      <vt:lpstr>Experiment </vt:lpstr>
      <vt:lpstr>Experiment</vt:lpstr>
      <vt:lpstr>The flow chart of experiment</vt:lpstr>
      <vt:lpstr>The change of illegal parking frequency</vt:lpstr>
      <vt:lpstr>The change of illegal parking frequency</vt:lpstr>
      <vt:lpstr>The change of perceived importance at different time points </vt:lpstr>
      <vt:lpstr>The change of moral consciousness at different time points </vt:lpstr>
      <vt:lpstr>The change of goal intention at different time points  </vt:lpstr>
      <vt:lpstr>The change of implementation intention at different time points  </vt:lpstr>
      <vt:lpstr>The change of mind after receiving psychological strategy</vt:lpstr>
      <vt:lpstr>The comparison among control group and other groups </vt:lpstr>
      <vt:lpstr>The comparison between different pairs of experimental groups</vt:lpstr>
      <vt:lpstr>Conclusions</vt:lpstr>
      <vt:lpstr>Conclusions</vt:lpstr>
      <vt:lpstr>Conclusions</vt:lpstr>
      <vt:lpstr>投影片 30</vt:lpstr>
    </vt:vector>
  </TitlesOfParts>
  <Company>NCKU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ncku</dc:creator>
  <cp:lastModifiedBy>xpuser</cp:lastModifiedBy>
  <cp:revision>116</cp:revision>
  <dcterms:created xsi:type="dcterms:W3CDTF">2012-06-06T03:25:38Z</dcterms:created>
  <dcterms:modified xsi:type="dcterms:W3CDTF">2012-06-14T14:21:13Z</dcterms:modified>
</cp:coreProperties>
</file>