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0"/>
  </p:notesMasterIdLst>
  <p:handoutMasterIdLst>
    <p:handoutMasterId r:id="rId31"/>
  </p:handoutMasterIdLst>
  <p:sldIdLst>
    <p:sldId id="256" r:id="rId2"/>
    <p:sldId id="311" r:id="rId3"/>
    <p:sldId id="279" r:id="rId4"/>
    <p:sldId id="288" r:id="rId5"/>
    <p:sldId id="293" r:id="rId6"/>
    <p:sldId id="289" r:id="rId7"/>
    <p:sldId id="290" r:id="rId8"/>
    <p:sldId id="291" r:id="rId9"/>
    <p:sldId id="294" r:id="rId10"/>
    <p:sldId id="295" r:id="rId11"/>
    <p:sldId id="296" r:id="rId12"/>
    <p:sldId id="297" r:id="rId13"/>
    <p:sldId id="301" r:id="rId14"/>
    <p:sldId id="264" r:id="rId15"/>
    <p:sldId id="268" r:id="rId16"/>
    <p:sldId id="269" r:id="rId17"/>
    <p:sldId id="281" r:id="rId18"/>
    <p:sldId id="314" r:id="rId19"/>
    <p:sldId id="272" r:id="rId20"/>
    <p:sldId id="319" r:id="rId21"/>
    <p:sldId id="316" r:id="rId22"/>
    <p:sldId id="273" r:id="rId23"/>
    <p:sldId id="275" r:id="rId24"/>
    <p:sldId id="283" r:id="rId25"/>
    <p:sldId id="276" r:id="rId26"/>
    <p:sldId id="317" r:id="rId27"/>
    <p:sldId id="285" r:id="rId28"/>
    <p:sldId id="318" r:id="rId29"/>
  </p:sldIdLst>
  <p:sldSz cx="9144000" cy="6858000" type="screen4x3"/>
  <p:notesSz cx="6858000" cy="9144000"/>
  <p:defaultTextStyle>
    <a:defPPr>
      <a:defRPr lang="et-E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774" autoAdjust="0"/>
  </p:normalViewPr>
  <p:slideViewPr>
    <p:cSldViewPr>
      <p:cViewPr>
        <p:scale>
          <a:sx n="100" d="100"/>
          <a:sy n="100" d="100"/>
        </p:scale>
        <p:origin x="-72" y="6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6.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vl1pPr>
          </a:lstStyle>
          <a:p>
            <a:pPr>
              <a:defRPr/>
            </a:pPr>
            <a:endParaRPr lang="et-EE"/>
          </a:p>
        </p:txBody>
      </p:sp>
      <p:sp>
        <p:nvSpPr>
          <p:cNvPr id="36867" name="Rectangle 3"/>
          <p:cNvSpPr>
            <a:spLocks noGrp="1" noChangeArrowheads="1"/>
          </p:cNvSpPr>
          <p:nvPr>
            <p:ph type="dt" sz="quarter"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t-EE"/>
          </a:p>
        </p:txBody>
      </p:sp>
      <p:sp>
        <p:nvSpPr>
          <p:cNvPr id="36868" name="Rectangle 4"/>
          <p:cNvSpPr>
            <a:spLocks noGrp="1" noChangeArrowheads="1"/>
          </p:cNvSpPr>
          <p:nvPr>
            <p:ph type="ftr" sz="quarter" idx="2"/>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vl1pPr>
          </a:lstStyle>
          <a:p>
            <a:pPr>
              <a:defRPr/>
            </a:pPr>
            <a:r>
              <a:rPr lang="et-EE"/>
              <a:t>Tallinn University of technolgy</a:t>
            </a:r>
          </a:p>
        </p:txBody>
      </p:sp>
      <p:sp>
        <p:nvSpPr>
          <p:cNvPr id="36869" name="Rectangle 5"/>
          <p:cNvSpPr>
            <a:spLocks noGrp="1" noChangeArrowheads="1"/>
          </p:cNvSpPr>
          <p:nvPr>
            <p:ph type="sldNum" sz="quarter" idx="3"/>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pPr>
              <a:defRPr/>
            </a:pPr>
            <a:fld id="{82E17D5B-A75D-4791-BD62-C5F60AB3F996}" type="slidenum">
              <a:rPr lang="et-EE"/>
              <a:pPr>
                <a:defRPr/>
              </a:pPr>
              <a:t>‹#›</a:t>
            </a:fld>
            <a:endParaRPr lang="et-EE"/>
          </a:p>
        </p:txBody>
      </p:sp>
    </p:spTree>
    <p:extLst>
      <p:ext uri="{BB962C8B-B14F-4D97-AF65-F5344CB8AC3E}">
        <p14:creationId xmlns:p14="http://schemas.microsoft.com/office/powerpoint/2010/main" val="1743806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22531"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297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2533"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2534"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vl1pPr>
          </a:lstStyle>
          <a:p>
            <a:pPr>
              <a:defRPr/>
            </a:pPr>
            <a:r>
              <a:rPr lang="en-GB"/>
              <a:t>Tallinn University of technolgy</a:t>
            </a:r>
          </a:p>
        </p:txBody>
      </p:sp>
      <p:sp>
        <p:nvSpPr>
          <p:cNvPr id="22535"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pPr>
              <a:defRPr/>
            </a:pPr>
            <a:fld id="{E0627234-2625-477B-A6B9-51BD4678188D}" type="slidenum">
              <a:rPr lang="en-GB"/>
              <a:pPr>
                <a:defRPr/>
              </a:pPr>
              <a:t>‹#›</a:t>
            </a:fld>
            <a:endParaRPr lang="en-GB"/>
          </a:p>
        </p:txBody>
      </p:sp>
    </p:spTree>
    <p:extLst>
      <p:ext uri="{BB962C8B-B14F-4D97-AF65-F5344CB8AC3E}">
        <p14:creationId xmlns:p14="http://schemas.microsoft.com/office/powerpoint/2010/main" val="2608537733"/>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a:ln/>
        </p:spPr>
      </p:sp>
      <p:sp>
        <p:nvSpPr>
          <p:cNvPr id="16386" name="Notes Placeholder 2"/>
          <p:cNvSpPr>
            <a:spLocks noGrp="1"/>
          </p:cNvSpPr>
          <p:nvPr>
            <p:ph type="body" idx="1"/>
          </p:nvPr>
        </p:nvSpPr>
        <p:spPr>
          <a:noFill/>
        </p:spPr>
        <p:txBody>
          <a:bodyPr/>
          <a:lstStyle/>
          <a:p>
            <a:endParaRPr lang="en-GB" smtClean="0"/>
          </a:p>
        </p:txBody>
      </p:sp>
      <p:sp>
        <p:nvSpPr>
          <p:cNvPr id="16387" name="Slide Number Placeholder 3"/>
          <p:cNvSpPr>
            <a:spLocks noGrp="1"/>
          </p:cNvSpPr>
          <p:nvPr>
            <p:ph type="sldNum" sz="quarter" idx="5"/>
          </p:nvPr>
        </p:nvSpPr>
        <p:spPr>
          <a:noFill/>
          <a:ln>
            <a:miter lim="800000"/>
            <a:headEnd/>
            <a:tailEnd/>
          </a:ln>
        </p:spPr>
        <p:txBody>
          <a:bodyPr/>
          <a:lstStyle/>
          <a:p>
            <a:fld id="{C5B48AF1-834E-40C2-8985-6499E841D7BD}" type="slidenum">
              <a:rPr lang="en-GB" smtClean="0"/>
              <a:pPr/>
              <a:t>1</a:t>
            </a:fld>
            <a:endParaRPr lang="en-GB" smtClean="0"/>
          </a:p>
        </p:txBody>
      </p:sp>
      <p:sp>
        <p:nvSpPr>
          <p:cNvPr id="16388" name="Footer Placeholder 4"/>
          <p:cNvSpPr>
            <a:spLocks noGrp="1"/>
          </p:cNvSpPr>
          <p:nvPr>
            <p:ph type="ftr" sz="quarter" idx="4"/>
          </p:nvPr>
        </p:nvSpPr>
        <p:spPr>
          <a:noFill/>
          <a:ln>
            <a:miter lim="800000"/>
            <a:headEnd/>
            <a:tailEnd/>
          </a:ln>
        </p:spPr>
        <p:txBody>
          <a:bodyPr/>
          <a:lstStyle/>
          <a:p>
            <a:r>
              <a:rPr lang="en-GB" smtClean="0"/>
              <a:t>Tallinn University of technolgy</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Rot="1" noChangeAspect="1" noChangeArrowheads="1" noTextEdit="1"/>
          </p:cNvSpPr>
          <p:nvPr>
            <p:ph type="sldImg"/>
          </p:nvPr>
        </p:nvSpPr>
        <p:spPr>
          <a:ln/>
        </p:spPr>
      </p:sp>
      <p:sp>
        <p:nvSpPr>
          <p:cNvPr id="53250" name="Rectangle 3"/>
          <p:cNvSpPr>
            <a:spLocks noGrp="1" noChangeArrowheads="1"/>
          </p:cNvSpPr>
          <p:nvPr>
            <p:ph type="body" idx="1"/>
          </p:nvPr>
        </p:nvSpPr>
        <p:spPr>
          <a:noFill/>
        </p:spPr>
        <p:txBody>
          <a:bodyPr/>
          <a:lstStyle/>
          <a:p>
            <a:r>
              <a:rPr lang="en-GB" smtClean="0"/>
              <a:t>Deposits turnover reflects deposits (excluding demand and overnight deposits) received during the period from customers other than credit institutions.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Rot="1" noChangeAspect="1" noChangeArrowheads="1" noTextEdit="1"/>
          </p:cNvSpPr>
          <p:nvPr>
            <p:ph type="sldImg"/>
          </p:nvPr>
        </p:nvSpPr>
        <p:spPr>
          <a:ln/>
        </p:spPr>
      </p:sp>
      <p:sp>
        <p:nvSpPr>
          <p:cNvPr id="55298" name="Rectangle 3"/>
          <p:cNvSpPr>
            <a:spLocks noGrp="1" noChangeArrowheads="1"/>
          </p:cNvSpPr>
          <p:nvPr>
            <p:ph type="body" idx="1"/>
          </p:nvPr>
        </p:nvSpPr>
        <p:spPr>
          <a:noFill/>
        </p:spPr>
        <p:txBody>
          <a:bodyPr/>
          <a:lstStyle/>
          <a:p>
            <a:r>
              <a:rPr lang="en-US" smtClean="0">
                <a:latin typeface="Times New Roman" pitchFamily="18" charset="0"/>
                <a:cs typeface="Times New Roman" pitchFamily="18" charset="0"/>
              </a:rPr>
              <a:t>Deposit growth makes banks in Estonia less dependent on financial markets</a:t>
            </a:r>
            <a:endParaRPr lang="et-EE" smtClean="0">
              <a:latin typeface="Times New Roman" pitchFamily="18" charset="0"/>
              <a:cs typeface="Times New Roman" pitchFamily="18" charset="0"/>
            </a:endParaRPr>
          </a:p>
          <a:p>
            <a:endParaRPr lang="et-EE" smtClean="0">
              <a:latin typeface="Times New Roman" pitchFamily="18" charset="0"/>
              <a:cs typeface="Times New Roman" pitchFamily="18" charset="0"/>
            </a:endParaRPr>
          </a:p>
          <a:p>
            <a:r>
              <a:rPr lang="en-GB" smtClean="0">
                <a:latin typeface="Times New Roman" pitchFamily="18" charset="0"/>
                <a:cs typeface="Times New Roman" pitchFamily="18" charset="0"/>
              </a:rPr>
              <a:t>Average housing loan 2011</a:t>
            </a:r>
            <a:r>
              <a:rPr lang="et-EE" smtClean="0">
                <a:latin typeface="Times New Roman" pitchFamily="18" charset="0"/>
                <a:cs typeface="Times New Roman" pitchFamily="18" charset="0"/>
              </a:rPr>
              <a:t> ;</a:t>
            </a:r>
          </a:p>
          <a:p>
            <a:pPr eaLnBrk="1" hangingPunct="1"/>
            <a:r>
              <a:rPr lang="et-EE" smtClean="0">
                <a:latin typeface="Times New Roman" pitchFamily="18" charset="0"/>
                <a:cs typeface="Times New Roman" pitchFamily="18" charset="0"/>
              </a:rPr>
              <a:t>Estonia        34 523 eur</a:t>
            </a:r>
          </a:p>
          <a:p>
            <a:pPr eaLnBrk="1" hangingPunct="1"/>
            <a:r>
              <a:rPr lang="et-EE" smtClean="0">
                <a:latin typeface="Times New Roman" pitchFamily="18" charset="0"/>
                <a:cs typeface="Times New Roman" pitchFamily="18" charset="0"/>
              </a:rPr>
              <a:t>Latvia         37 644 eur</a:t>
            </a:r>
          </a:p>
          <a:p>
            <a:pPr eaLnBrk="1" hangingPunct="1"/>
            <a:r>
              <a:rPr lang="et-EE" smtClean="0">
                <a:latin typeface="Times New Roman" pitchFamily="18" charset="0"/>
                <a:cs typeface="Times New Roman" pitchFamily="18" charset="0"/>
              </a:rPr>
              <a:t>Lithuania   45 645 eur</a:t>
            </a:r>
            <a:endParaRPr lang="en-GB" smtClean="0">
              <a:latin typeface="Times New Roman" pitchFamily="18" charset="0"/>
              <a:cs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a:noFill/>
          <a:ln>
            <a:miter lim="800000"/>
            <a:headEnd/>
            <a:tailEnd/>
          </a:ln>
        </p:spPr>
        <p:txBody>
          <a:bodyPr/>
          <a:lstStyle/>
          <a:p>
            <a:fld id="{4E6E09B3-47ED-4278-A9C6-6970F220F0D7}" type="slidenum">
              <a:rPr lang="en-GB" smtClean="0"/>
              <a:pPr/>
              <a:t>25</a:t>
            </a:fld>
            <a:endParaRPr lang="en-GB" smtClean="0"/>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p:spPr>
        <p:txBody>
          <a:bodyPr/>
          <a:lstStyle/>
          <a:p>
            <a:pPr eaLnBrk="1" hangingPunct="1"/>
            <a:r>
              <a:rPr lang="et-EE" smtClean="0"/>
              <a:t>Hoiused on viimasel ajal kasvanud</a:t>
            </a:r>
          </a:p>
          <a:p>
            <a:pPr eaLnBrk="1" hangingPunct="1"/>
            <a:r>
              <a:rPr lang="et-EE" smtClean="0"/>
              <a:t>Aga samas laenude jääk siiski suurem kui hoiuste jääk</a:t>
            </a:r>
          </a:p>
        </p:txBody>
      </p:sp>
      <p:sp>
        <p:nvSpPr>
          <p:cNvPr id="57348" name="Footer Placeholder 1"/>
          <p:cNvSpPr>
            <a:spLocks noGrp="1"/>
          </p:cNvSpPr>
          <p:nvPr>
            <p:ph type="ftr" sz="quarter" idx="4"/>
          </p:nvPr>
        </p:nvSpPr>
        <p:spPr>
          <a:noFill/>
          <a:ln>
            <a:miter lim="800000"/>
            <a:headEnd/>
            <a:tailEnd/>
          </a:ln>
        </p:spPr>
        <p:txBody>
          <a:bodyPr/>
          <a:lstStyle/>
          <a:p>
            <a:r>
              <a:rPr lang="en-GB" smtClean="0"/>
              <a:t>Tallinn University of technolgy</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noTextEdit="1"/>
          </p:cNvSpPr>
          <p:nvPr>
            <p:ph type="sldImg"/>
          </p:nvPr>
        </p:nvSpPr>
        <p:spPr>
          <a:ln/>
        </p:spPr>
      </p:sp>
      <p:sp>
        <p:nvSpPr>
          <p:cNvPr id="66562" name="Notes Placeholder 2"/>
          <p:cNvSpPr>
            <a:spLocks noGrp="1"/>
          </p:cNvSpPr>
          <p:nvPr>
            <p:ph type="body" idx="1"/>
          </p:nvPr>
        </p:nvSpPr>
        <p:spPr>
          <a:noFill/>
        </p:spPr>
        <p:txBody>
          <a:bodyPr/>
          <a:lstStyle/>
          <a:p>
            <a:r>
              <a:rPr lang="en-US" smtClean="0"/>
              <a:t>Gross debt-to-income ratio of households is defined as loans (ESA95 code: AF4), liabilities divided by gross disposable income (B6G) with the latter being adjusted for the change in the net equity of households in pension funds reserves (D8net). Detailed data and methodology on site http://ec.europa.eu/eurostat/sectoraccounts</a:t>
            </a:r>
            <a:endParaRPr lang="et-EE" smtClean="0"/>
          </a:p>
          <a:p>
            <a:endParaRPr lang="et-EE" smtClean="0"/>
          </a:p>
          <a:p>
            <a:r>
              <a:rPr lang="en-US" smtClean="0"/>
              <a:t> </a:t>
            </a:r>
            <a:endParaRPr lang="et-EE" smtClean="0"/>
          </a:p>
          <a:p>
            <a:r>
              <a:rPr lang="en-GB" smtClean="0">
                <a:latin typeface="Times New Roman" pitchFamily="18" charset="0"/>
                <a:cs typeface="Times New Roman" pitchFamily="18" charset="0"/>
              </a:rPr>
              <a:t>In advances economies during the five years preceding 2007 The ratio of household debt to income rose by an average 39 </a:t>
            </a:r>
          </a:p>
          <a:p>
            <a:r>
              <a:rPr lang="en-GB" smtClean="0">
                <a:latin typeface="Times New Roman" pitchFamily="18" charset="0"/>
                <a:cs typeface="Times New Roman" pitchFamily="18" charset="0"/>
              </a:rPr>
              <a:t>Percentage points to 138 percent </a:t>
            </a:r>
            <a:r>
              <a:rPr lang="et-EE" smtClean="0">
                <a:latin typeface="Times New Roman" pitchFamily="18" charset="0"/>
                <a:cs typeface="Times New Roman" pitchFamily="18" charset="0"/>
              </a:rPr>
              <a:t>(IMF April 2012)</a:t>
            </a:r>
            <a:endParaRPr lang="en-GB" smtClean="0">
              <a:latin typeface="Times New Roman" pitchFamily="18" charset="0"/>
              <a:cs typeface="Times New Roman" pitchFamily="18" charset="0"/>
            </a:endParaRPr>
          </a:p>
          <a:p>
            <a:endParaRPr lang="et-EE" smtClean="0"/>
          </a:p>
          <a:p>
            <a:endParaRPr lang="en-US" smtClean="0"/>
          </a:p>
        </p:txBody>
      </p:sp>
      <p:sp>
        <p:nvSpPr>
          <p:cNvPr id="6656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A1F0C75F-38F5-4485-AC94-A06E092A8FD5}" type="slidenum">
              <a:rPr lang="en-GB" sz="1200"/>
              <a:pPr algn="r"/>
              <a:t>26</a:t>
            </a:fld>
            <a:endParaRPr lang="en-GB" sz="1200"/>
          </a:p>
        </p:txBody>
      </p:sp>
      <p:sp>
        <p:nvSpPr>
          <p:cNvPr id="66564" name="Footer Placeholder 4"/>
          <p:cNvSpPr txBox="1">
            <a:spLocks noGrp="1"/>
          </p:cNvSpPr>
          <p:nvPr/>
        </p:nvSpPr>
        <p:spPr bwMode="auto">
          <a:xfrm>
            <a:off x="0" y="8685213"/>
            <a:ext cx="2971800" cy="457200"/>
          </a:xfrm>
          <a:prstGeom prst="rect">
            <a:avLst/>
          </a:prstGeom>
          <a:noFill/>
          <a:ln w="9525">
            <a:noFill/>
            <a:miter lim="800000"/>
            <a:headEnd/>
            <a:tailEnd/>
          </a:ln>
        </p:spPr>
        <p:txBody>
          <a:bodyPr anchor="b"/>
          <a:lstStyle/>
          <a:p>
            <a:r>
              <a:rPr lang="en-GB" sz="1200"/>
              <a:t>Tallinn University of technolgy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ln/>
        </p:spPr>
      </p:sp>
      <p:sp>
        <p:nvSpPr>
          <p:cNvPr id="19458" name="Notes Placeholder 2"/>
          <p:cNvSpPr>
            <a:spLocks noGrp="1"/>
          </p:cNvSpPr>
          <p:nvPr>
            <p:ph type="body" idx="1"/>
          </p:nvPr>
        </p:nvSpPr>
        <p:spPr>
          <a:noFill/>
        </p:spPr>
        <p:txBody>
          <a:bodyPr/>
          <a:lstStyle/>
          <a:p>
            <a:pPr eaLnBrk="1" hangingPunct="1"/>
            <a:endParaRPr lang="en-GB" smtClean="0"/>
          </a:p>
        </p:txBody>
      </p:sp>
      <p:sp>
        <p:nvSpPr>
          <p:cNvPr id="19459" name="Slide Number Placeholder 3"/>
          <p:cNvSpPr>
            <a:spLocks noGrp="1"/>
          </p:cNvSpPr>
          <p:nvPr>
            <p:ph type="sldNum" sz="quarter" idx="5"/>
          </p:nvPr>
        </p:nvSpPr>
        <p:spPr>
          <a:noFill/>
          <a:ln>
            <a:miter lim="800000"/>
            <a:headEnd/>
            <a:tailEnd/>
          </a:ln>
        </p:spPr>
        <p:txBody>
          <a:bodyPr/>
          <a:lstStyle/>
          <a:p>
            <a:fld id="{CA8A15F1-54BA-43EB-8843-733C8ED806DA}" type="slidenum">
              <a:rPr lang="en-GB" smtClean="0"/>
              <a:pPr/>
              <a:t>3</a:t>
            </a:fld>
            <a:endParaRPr lang="en-GB" smtClean="0"/>
          </a:p>
        </p:txBody>
      </p:sp>
      <p:sp>
        <p:nvSpPr>
          <p:cNvPr id="19460" name="Footer Placeholder 1"/>
          <p:cNvSpPr>
            <a:spLocks noGrp="1"/>
          </p:cNvSpPr>
          <p:nvPr>
            <p:ph type="ftr" sz="quarter" idx="4"/>
          </p:nvPr>
        </p:nvSpPr>
        <p:spPr>
          <a:noFill/>
          <a:ln>
            <a:miter lim="800000"/>
            <a:headEnd/>
            <a:tailEnd/>
          </a:ln>
        </p:spPr>
        <p:txBody>
          <a:bodyPr/>
          <a:lstStyle/>
          <a:p>
            <a:r>
              <a:rPr lang="en-GB" smtClean="0"/>
              <a:t>Tallinn University of technolgy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a:ln>
            <a:miter lim="800000"/>
            <a:headEnd/>
            <a:tailEnd/>
          </a:ln>
        </p:spPr>
        <p:txBody>
          <a:bodyPr/>
          <a:lstStyle/>
          <a:p>
            <a:fld id="{D97C8908-9F12-4292-BE1A-EB0B72092F2D}" type="slidenum">
              <a:rPr lang="en-GB" smtClean="0"/>
              <a:pPr/>
              <a:t>4</a:t>
            </a:fld>
            <a:endParaRPr lang="en-GB" smtClean="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p:spPr>
        <p:txBody>
          <a:bodyPr/>
          <a:lstStyle/>
          <a:p>
            <a:pPr eaLnBrk="1" hangingPunct="1"/>
            <a:r>
              <a:rPr lang="et-EE" smtClean="0"/>
              <a:t>On the one hand – debt crieses in Europa </a:t>
            </a:r>
          </a:p>
          <a:p>
            <a:pPr eaLnBrk="1" hangingPunct="1"/>
            <a:r>
              <a:rPr lang="et-EE" smtClean="0"/>
              <a:t>But Estonia still fills the Maastricht crieria</a:t>
            </a:r>
          </a:p>
          <a:p>
            <a:pPr eaLnBrk="1" hangingPunct="1"/>
            <a:endParaRPr lang="et-EE" smtClean="0"/>
          </a:p>
          <a:p>
            <a:pPr eaLnBrk="1" hangingPunct="1"/>
            <a:r>
              <a:rPr lang="et-EE" smtClean="0"/>
              <a:t> </a:t>
            </a:r>
          </a:p>
        </p:txBody>
      </p:sp>
      <p:sp>
        <p:nvSpPr>
          <p:cNvPr id="21508" name="Footer Placeholder 1"/>
          <p:cNvSpPr>
            <a:spLocks noGrp="1"/>
          </p:cNvSpPr>
          <p:nvPr>
            <p:ph type="ftr" sz="quarter" idx="4"/>
          </p:nvPr>
        </p:nvSpPr>
        <p:spPr>
          <a:noFill/>
          <a:ln>
            <a:miter lim="800000"/>
            <a:headEnd/>
            <a:tailEnd/>
          </a:ln>
        </p:spPr>
        <p:txBody>
          <a:bodyPr/>
          <a:lstStyle/>
          <a:p>
            <a:r>
              <a:rPr lang="en-GB" smtClean="0"/>
              <a:t>Tallinn University of technolgy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a:ln/>
        </p:spPr>
      </p:sp>
      <p:sp>
        <p:nvSpPr>
          <p:cNvPr id="36866" name="Notes Placeholder 2"/>
          <p:cNvSpPr>
            <a:spLocks noGrp="1"/>
          </p:cNvSpPr>
          <p:nvPr>
            <p:ph type="body" idx="1"/>
          </p:nvPr>
        </p:nvSpPr>
        <p:spPr>
          <a:noFill/>
        </p:spPr>
        <p:txBody>
          <a:bodyPr/>
          <a:lstStyle/>
          <a:p>
            <a:r>
              <a:rPr lang="fi-FI" smtClean="0"/>
              <a:t>Paljudes riikides tuli pärast buumi tuli kriis</a:t>
            </a:r>
          </a:p>
          <a:p>
            <a:r>
              <a:rPr lang="fi-FI" smtClean="0"/>
              <a:t>Aga Eestis ei tulnud</a:t>
            </a:r>
          </a:p>
          <a:p>
            <a:r>
              <a:rPr lang="fi-FI" smtClean="0"/>
              <a:t>Tuli järsk kukkumine, sellele on järgnenud kosumine</a:t>
            </a:r>
          </a:p>
          <a:p>
            <a:endParaRPr lang="et-EE" smtClean="0"/>
          </a:p>
        </p:txBody>
      </p:sp>
      <p:sp>
        <p:nvSpPr>
          <p:cNvPr id="36867" name="Footer Placeholder 3"/>
          <p:cNvSpPr>
            <a:spLocks noGrp="1"/>
          </p:cNvSpPr>
          <p:nvPr>
            <p:ph type="ftr" sz="quarter" idx="4"/>
          </p:nvPr>
        </p:nvSpPr>
        <p:spPr>
          <a:noFill/>
          <a:ln>
            <a:miter lim="800000"/>
            <a:headEnd/>
            <a:tailEnd/>
          </a:ln>
        </p:spPr>
        <p:txBody>
          <a:bodyPr/>
          <a:lstStyle/>
          <a:p>
            <a:r>
              <a:rPr lang="en-GB" smtClean="0"/>
              <a:t>Tallinn University of technolgy</a:t>
            </a:r>
          </a:p>
        </p:txBody>
      </p:sp>
      <p:sp>
        <p:nvSpPr>
          <p:cNvPr id="36868" name="Slide Number Placeholder 4"/>
          <p:cNvSpPr>
            <a:spLocks noGrp="1"/>
          </p:cNvSpPr>
          <p:nvPr>
            <p:ph type="sldNum" sz="quarter" idx="5"/>
          </p:nvPr>
        </p:nvSpPr>
        <p:spPr>
          <a:noFill/>
          <a:ln>
            <a:miter lim="800000"/>
            <a:headEnd/>
            <a:tailEnd/>
          </a:ln>
        </p:spPr>
        <p:txBody>
          <a:bodyPr/>
          <a:lstStyle/>
          <a:p>
            <a:fld id="{B38FCB52-9503-4FBD-A880-BE3E86ED8A6F}" type="slidenum">
              <a:rPr lang="en-GB" smtClean="0"/>
              <a:pPr/>
              <a:t>13</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Rot="1" noChangeAspect="1" noChangeArrowheads="1" noTextEdit="1"/>
          </p:cNvSpPr>
          <p:nvPr>
            <p:ph type="sldImg"/>
          </p:nvPr>
        </p:nvSpPr>
        <p:spPr>
          <a:ln/>
        </p:spPr>
      </p:sp>
      <p:sp>
        <p:nvSpPr>
          <p:cNvPr id="43010" name="Rectangle 3"/>
          <p:cNvSpPr>
            <a:spLocks noGrp="1" noChangeArrowheads="1"/>
          </p:cNvSpPr>
          <p:nvPr>
            <p:ph type="body" idx="1"/>
          </p:nvPr>
        </p:nvSpPr>
        <p:spPr>
          <a:noFill/>
        </p:spPr>
        <p:txBody>
          <a:bodyPr/>
          <a:lstStyle/>
          <a:p>
            <a:r>
              <a:rPr lang="et-EE" smtClean="0"/>
              <a:t>Eesti keskmine situatsioon on parem kui Tallinnas</a:t>
            </a:r>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D4661F2E-3D85-48AA-8C34-F40B0704A544}" type="slidenum">
              <a:rPr lang="en-GB" smtClean="0"/>
              <a:pPr/>
              <a:t>19</a:t>
            </a:fld>
            <a:endParaRPr lang="en-GB" smtClean="0"/>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r>
              <a:rPr lang="et-EE" smtClean="0"/>
              <a:t>Arvutused tehtud Tallinna kohta (2-toaline ning Tallinna keskm sissetulek)</a:t>
            </a:r>
          </a:p>
          <a:p>
            <a:pPr eaLnBrk="1" hangingPunct="1"/>
            <a:endParaRPr lang="et-EE" smtClean="0"/>
          </a:p>
          <a:p>
            <a:pPr eaLnBrk="1" hangingPunct="1"/>
            <a:r>
              <a:rPr lang="et-EE" smtClean="0"/>
              <a:t>Kas vastab tõele, et tehakse vähem tehinguid, aga kallimaid?  Kas tuua juurde keskmise tehingu väärtuse?</a:t>
            </a:r>
          </a:p>
          <a:p>
            <a:pPr eaLnBrk="1" hangingPunct="1"/>
            <a:endParaRPr lang="et-EE" smtClean="0"/>
          </a:p>
          <a:p>
            <a:pPr eaLnBrk="1" hangingPunct="1"/>
            <a:r>
              <a:rPr lang="et-EE" smtClean="0"/>
              <a:t>Household 1,5 average income</a:t>
            </a:r>
          </a:p>
          <a:p>
            <a:pPr eaLnBrk="1" hangingPunct="1"/>
            <a:endParaRPr lang="et-EE" smtClean="0"/>
          </a:p>
          <a:p>
            <a:pPr eaLnBrk="1" hangingPunct="1"/>
            <a:endParaRPr lang="et-EE" smtClean="0"/>
          </a:p>
        </p:txBody>
      </p:sp>
      <p:sp>
        <p:nvSpPr>
          <p:cNvPr id="45060" name="Footer Placeholder 1"/>
          <p:cNvSpPr>
            <a:spLocks noGrp="1"/>
          </p:cNvSpPr>
          <p:nvPr>
            <p:ph type="ftr" sz="quarter" idx="4"/>
          </p:nvPr>
        </p:nvSpPr>
        <p:spPr>
          <a:noFill/>
          <a:ln>
            <a:miter lim="800000"/>
            <a:headEnd/>
            <a:tailEnd/>
          </a:ln>
        </p:spPr>
        <p:txBody>
          <a:bodyPr/>
          <a:lstStyle/>
          <a:p>
            <a:r>
              <a:rPr lang="en-GB" smtClean="0"/>
              <a:t>Tallinn University of technolgy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Rot="1" noChangeAspect="1" noChangeArrowheads="1" noTextEdit="1"/>
          </p:cNvSpPr>
          <p:nvPr>
            <p:ph type="sldImg"/>
          </p:nvPr>
        </p:nvSpPr>
        <p:spPr>
          <a:ln/>
        </p:spPr>
      </p:sp>
      <p:sp>
        <p:nvSpPr>
          <p:cNvPr id="47106" name="Rectangle 3"/>
          <p:cNvSpPr>
            <a:spLocks noGrp="1" noChangeArrowheads="1"/>
          </p:cNvSpPr>
          <p:nvPr>
            <p:ph type="body" idx="1"/>
          </p:nvPr>
        </p:nvSpPr>
        <p:spPr>
          <a:noFill/>
        </p:spPr>
        <p:txBody>
          <a:bodyPr/>
          <a:lstStyle/>
          <a:p>
            <a:r>
              <a:rPr lang="et-EE" smtClean="0"/>
              <a:t>Eestlane on enamasti eluaseme omanik</a:t>
            </a:r>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ChangeArrowheads="1" noTextEdit="1"/>
          </p:cNvSpPr>
          <p:nvPr>
            <p:ph type="sldImg"/>
          </p:nvPr>
        </p:nvSpPr>
        <p:spPr>
          <a:ln/>
        </p:spPr>
      </p:sp>
      <p:sp>
        <p:nvSpPr>
          <p:cNvPr id="49154" name="Rectangle 3"/>
          <p:cNvSpPr>
            <a:spLocks noGrp="1" noChangeArrowheads="1"/>
          </p:cNvSpPr>
          <p:nvPr>
            <p:ph type="body" idx="1"/>
          </p:nvPr>
        </p:nvSpPr>
        <p:spPr>
          <a:noFill/>
        </p:spPr>
        <p:txBody>
          <a:bodyPr/>
          <a:lstStyle/>
          <a:p>
            <a:r>
              <a:rPr lang="et-EE" smtClean="0"/>
              <a:t>Olukord on paranenud, kuid keskmist palka teeniv tallinlane saab üürida ühe, äärmisel juhul kahetoelise</a:t>
            </a:r>
          </a:p>
          <a:p>
            <a:endParaRPr lang="et-EE" smtClean="0"/>
          </a:p>
          <a:p>
            <a:r>
              <a:rPr lang="et-EE" smtClean="0"/>
              <a:t>Burden  30 %</a:t>
            </a:r>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a:ln/>
        </p:spPr>
      </p:sp>
      <p:sp>
        <p:nvSpPr>
          <p:cNvPr id="51202" name="Notes Placeholder 2"/>
          <p:cNvSpPr>
            <a:spLocks noGrp="1"/>
          </p:cNvSpPr>
          <p:nvPr>
            <p:ph type="body" idx="1"/>
          </p:nvPr>
        </p:nvSpPr>
        <p:spPr>
          <a:noFill/>
        </p:spPr>
        <p:txBody>
          <a:bodyPr/>
          <a:lstStyle/>
          <a:p>
            <a:r>
              <a:rPr lang="et-EE" smtClean="0"/>
              <a:t>Repayment </a:t>
            </a:r>
          </a:p>
          <a:p>
            <a:r>
              <a:rPr lang="et-EE" smtClean="0"/>
              <a:t>Ettekandes tuua välja Mis on HAI sisu</a:t>
            </a:r>
          </a:p>
        </p:txBody>
      </p:sp>
      <p:sp>
        <p:nvSpPr>
          <p:cNvPr id="51203" name="Slide Number Placeholder 3"/>
          <p:cNvSpPr>
            <a:spLocks noGrp="1"/>
          </p:cNvSpPr>
          <p:nvPr>
            <p:ph type="sldNum" sz="quarter" idx="5"/>
          </p:nvPr>
        </p:nvSpPr>
        <p:spPr>
          <a:noFill/>
          <a:ln>
            <a:miter lim="800000"/>
            <a:headEnd/>
            <a:tailEnd/>
          </a:ln>
        </p:spPr>
        <p:txBody>
          <a:bodyPr/>
          <a:lstStyle/>
          <a:p>
            <a:fld id="{A929D48C-2BD0-4B2F-91AB-B7A59520FEF8}" type="slidenum">
              <a:rPr lang="en-GB" smtClean="0"/>
              <a:pPr/>
              <a:t>22</a:t>
            </a:fld>
            <a:endParaRPr lang="en-GB" smtClean="0"/>
          </a:p>
        </p:txBody>
      </p:sp>
      <p:sp>
        <p:nvSpPr>
          <p:cNvPr id="51204" name="Footer Placeholder 1"/>
          <p:cNvSpPr>
            <a:spLocks noGrp="1"/>
          </p:cNvSpPr>
          <p:nvPr>
            <p:ph type="ftr" sz="quarter" idx="4"/>
          </p:nvPr>
        </p:nvSpPr>
        <p:spPr>
          <a:noFill/>
          <a:ln>
            <a:miter lim="800000"/>
            <a:headEnd/>
            <a:tailEnd/>
          </a:ln>
        </p:spPr>
        <p:txBody>
          <a:bodyPr/>
          <a:lstStyle/>
          <a:p>
            <a:r>
              <a:rPr lang="en-GB" smtClean="0"/>
              <a:t>Tallinn University of technolgy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08BE8AA2-2446-41AF-A6F5-7FB84D64A5F8}" type="slidenum">
              <a:rPr lang="et-EE"/>
              <a:pPr>
                <a:defRPr/>
              </a:pPr>
              <a:t>‹#›</a:t>
            </a:fld>
            <a:endParaRPr lang="et-EE"/>
          </a:p>
        </p:txBody>
      </p:sp>
      <p:sp>
        <p:nvSpPr>
          <p:cNvPr id="5" name="Footer Placeholder 4"/>
          <p:cNvSpPr>
            <a:spLocks noGrp="1"/>
          </p:cNvSpPr>
          <p:nvPr>
            <p:ph type="ftr" sz="quarter" idx="11"/>
          </p:nvPr>
        </p:nvSpPr>
        <p:spPr/>
        <p:txBody>
          <a:bodyPr/>
          <a:lstStyle>
            <a:lvl1pPr>
              <a:defRPr/>
            </a:lvl1pPr>
          </a:lstStyle>
          <a:p>
            <a:pPr>
              <a:defRPr/>
            </a:pPr>
            <a:endParaRPr lang="et-EE"/>
          </a:p>
        </p:txBody>
      </p:sp>
      <p:sp>
        <p:nvSpPr>
          <p:cNvPr id="6" name="Date Placeholder 3"/>
          <p:cNvSpPr>
            <a:spLocks noGrp="1"/>
          </p:cNvSpPr>
          <p:nvPr>
            <p:ph type="dt" sz="half" idx="12"/>
          </p:nvPr>
        </p:nvSpPr>
        <p:spPr/>
        <p:txBody>
          <a:bodyPr/>
          <a:lstStyle>
            <a:lvl1pPr>
              <a:defRPr/>
            </a:lvl1pPr>
          </a:lstStyle>
          <a:p>
            <a:pPr>
              <a:defRPr/>
            </a:pPr>
            <a:endParaRPr lang="et-E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48F2D06D-1A22-4296-A2CE-B30B61FA12D6}" type="slidenum">
              <a:rPr lang="et-EE"/>
              <a:pPr>
                <a:defRPr/>
              </a:pPr>
              <a:t>‹#›</a:t>
            </a:fld>
            <a:endParaRPr lang="et-EE"/>
          </a:p>
        </p:txBody>
      </p:sp>
      <p:sp>
        <p:nvSpPr>
          <p:cNvPr id="5" name="Footer Placeholder 4"/>
          <p:cNvSpPr>
            <a:spLocks noGrp="1"/>
          </p:cNvSpPr>
          <p:nvPr>
            <p:ph type="ftr" sz="quarter" idx="11"/>
          </p:nvPr>
        </p:nvSpPr>
        <p:spPr/>
        <p:txBody>
          <a:bodyPr/>
          <a:lstStyle>
            <a:lvl1pPr>
              <a:defRPr/>
            </a:lvl1pPr>
          </a:lstStyle>
          <a:p>
            <a:pPr>
              <a:defRPr/>
            </a:pPr>
            <a:endParaRPr lang="et-EE"/>
          </a:p>
        </p:txBody>
      </p:sp>
      <p:sp>
        <p:nvSpPr>
          <p:cNvPr id="6" name="Date Placeholder 3"/>
          <p:cNvSpPr>
            <a:spLocks noGrp="1"/>
          </p:cNvSpPr>
          <p:nvPr>
            <p:ph type="dt" sz="half" idx="12"/>
          </p:nvPr>
        </p:nvSpPr>
        <p:spPr/>
        <p:txBody>
          <a:bodyPr/>
          <a:lstStyle>
            <a:lvl1pPr>
              <a:defRPr/>
            </a:lvl1pPr>
          </a:lstStyle>
          <a:p>
            <a:pPr>
              <a:defRPr/>
            </a:pPr>
            <a:endParaRPr lang="et-E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FE13CCFD-C5CE-4EB9-9D02-8F9332E05F7F}" type="slidenum">
              <a:rPr lang="et-EE"/>
              <a:pPr>
                <a:defRPr/>
              </a:pPr>
              <a:t>‹#›</a:t>
            </a:fld>
            <a:endParaRPr lang="et-EE"/>
          </a:p>
        </p:txBody>
      </p:sp>
      <p:sp>
        <p:nvSpPr>
          <p:cNvPr id="5" name="Footer Placeholder 4"/>
          <p:cNvSpPr>
            <a:spLocks noGrp="1"/>
          </p:cNvSpPr>
          <p:nvPr>
            <p:ph type="ftr" sz="quarter" idx="11"/>
          </p:nvPr>
        </p:nvSpPr>
        <p:spPr/>
        <p:txBody>
          <a:bodyPr/>
          <a:lstStyle>
            <a:lvl1pPr>
              <a:defRPr/>
            </a:lvl1pPr>
          </a:lstStyle>
          <a:p>
            <a:pPr>
              <a:defRPr/>
            </a:pPr>
            <a:endParaRPr lang="et-EE"/>
          </a:p>
        </p:txBody>
      </p:sp>
      <p:sp>
        <p:nvSpPr>
          <p:cNvPr id="6" name="Date Placeholder 3"/>
          <p:cNvSpPr>
            <a:spLocks noGrp="1"/>
          </p:cNvSpPr>
          <p:nvPr>
            <p:ph type="dt" sz="half" idx="12"/>
          </p:nvPr>
        </p:nvSpPr>
        <p:spPr/>
        <p:txBody>
          <a:bodyPr/>
          <a:lstStyle>
            <a:lvl1pPr>
              <a:defRPr/>
            </a:lvl1pPr>
          </a:lstStyle>
          <a:p>
            <a:pPr>
              <a:defRPr/>
            </a:pPr>
            <a:endParaRPr 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Times New Roman" pitchFamily="18" charset="0"/>
                <a:cs typeface="Times New Roman" pitchFamily="18" charset="0"/>
              </a:defRPr>
            </a:lvl1pPr>
            <a:lvl2pPr>
              <a:defRPr>
                <a:latin typeface="Times New Roman" pitchFamily="18" charset="0"/>
                <a:cs typeface="Times New Roman" pitchFamily="18" charset="0"/>
              </a:defRPr>
            </a:lvl2pPr>
            <a:lvl3pP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3EF7580F-9B27-4E42-BDF9-DF77EA9FA5CE}" type="slidenum">
              <a:rPr lang="et-EE"/>
              <a:pPr>
                <a:defRPr/>
              </a:pPr>
              <a:t>‹#›</a:t>
            </a:fld>
            <a:endParaRPr lang="et-EE"/>
          </a:p>
        </p:txBody>
      </p:sp>
      <p:sp>
        <p:nvSpPr>
          <p:cNvPr id="5" name="Footer Placeholder 4"/>
          <p:cNvSpPr>
            <a:spLocks noGrp="1"/>
          </p:cNvSpPr>
          <p:nvPr>
            <p:ph type="ftr" sz="quarter" idx="11"/>
          </p:nvPr>
        </p:nvSpPr>
        <p:spPr/>
        <p:txBody>
          <a:bodyPr/>
          <a:lstStyle>
            <a:lvl1pPr>
              <a:defRPr/>
            </a:lvl1pPr>
          </a:lstStyle>
          <a:p>
            <a:pPr>
              <a:defRPr/>
            </a:pPr>
            <a:endParaRPr lang="et-EE"/>
          </a:p>
        </p:txBody>
      </p:sp>
      <p:sp>
        <p:nvSpPr>
          <p:cNvPr id="6" name="Date Placeholder 3"/>
          <p:cNvSpPr>
            <a:spLocks noGrp="1"/>
          </p:cNvSpPr>
          <p:nvPr>
            <p:ph type="dt" sz="half" idx="12"/>
          </p:nvPr>
        </p:nvSpPr>
        <p:spPr/>
        <p:txBody>
          <a:bodyPr/>
          <a:lstStyle>
            <a:lvl1pPr>
              <a:defRPr/>
            </a:lvl1pPr>
          </a:lstStyle>
          <a:p>
            <a:pPr>
              <a:defRPr/>
            </a:pPr>
            <a:endParaRPr lang="et-E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5E620161-04B1-44A7-AD32-89E8B9715DD8}" type="slidenum">
              <a:rPr lang="et-EE"/>
              <a:pPr>
                <a:defRPr/>
              </a:pPr>
              <a:t>‹#›</a:t>
            </a:fld>
            <a:endParaRPr lang="et-EE"/>
          </a:p>
        </p:txBody>
      </p:sp>
      <p:sp>
        <p:nvSpPr>
          <p:cNvPr id="5" name="Footer Placeholder 4"/>
          <p:cNvSpPr>
            <a:spLocks noGrp="1"/>
          </p:cNvSpPr>
          <p:nvPr>
            <p:ph type="ftr" sz="quarter" idx="11"/>
          </p:nvPr>
        </p:nvSpPr>
        <p:spPr/>
        <p:txBody>
          <a:bodyPr/>
          <a:lstStyle>
            <a:lvl1pPr>
              <a:defRPr/>
            </a:lvl1pPr>
          </a:lstStyle>
          <a:p>
            <a:pPr>
              <a:defRPr/>
            </a:pPr>
            <a:endParaRPr lang="et-EE"/>
          </a:p>
        </p:txBody>
      </p:sp>
      <p:sp>
        <p:nvSpPr>
          <p:cNvPr id="6" name="Date Placeholder 3"/>
          <p:cNvSpPr>
            <a:spLocks noGrp="1"/>
          </p:cNvSpPr>
          <p:nvPr>
            <p:ph type="dt" sz="half" idx="12"/>
          </p:nvPr>
        </p:nvSpPr>
        <p:spPr/>
        <p:txBody>
          <a:bodyPr/>
          <a:lstStyle>
            <a:lvl1pPr>
              <a:defRPr/>
            </a:lvl1pPr>
          </a:lstStyle>
          <a:p>
            <a:pPr>
              <a:defRPr/>
            </a:pPr>
            <a:endParaRPr lang="et-E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0D2C65D1-4C99-4418-BA31-16EB43E09AF4}" type="slidenum">
              <a:rPr lang="et-EE"/>
              <a:pPr>
                <a:defRPr/>
              </a:pPr>
              <a:t>‹#›</a:t>
            </a:fld>
            <a:endParaRPr lang="et-EE"/>
          </a:p>
        </p:txBody>
      </p:sp>
      <p:sp>
        <p:nvSpPr>
          <p:cNvPr id="6" name="Footer Placeholder 4"/>
          <p:cNvSpPr>
            <a:spLocks noGrp="1"/>
          </p:cNvSpPr>
          <p:nvPr>
            <p:ph type="ftr" sz="quarter" idx="11"/>
          </p:nvPr>
        </p:nvSpPr>
        <p:spPr/>
        <p:txBody>
          <a:bodyPr/>
          <a:lstStyle>
            <a:lvl1pPr>
              <a:defRPr/>
            </a:lvl1pPr>
          </a:lstStyle>
          <a:p>
            <a:pPr>
              <a:defRPr/>
            </a:pPr>
            <a:endParaRPr lang="et-EE"/>
          </a:p>
        </p:txBody>
      </p:sp>
      <p:sp>
        <p:nvSpPr>
          <p:cNvPr id="7" name="Date Placeholder 3"/>
          <p:cNvSpPr>
            <a:spLocks noGrp="1"/>
          </p:cNvSpPr>
          <p:nvPr>
            <p:ph type="dt" sz="half" idx="12"/>
          </p:nvPr>
        </p:nvSpPr>
        <p:spPr/>
        <p:txBody>
          <a:bodyPr/>
          <a:lstStyle>
            <a:lvl1pPr>
              <a:defRPr/>
            </a:lvl1pPr>
          </a:lstStyle>
          <a:p>
            <a:pPr>
              <a:defRPr/>
            </a:pPr>
            <a:endParaRPr lang="et-E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F5D3FDE4-8288-4AC0-8C73-6A75EC00D118}" type="slidenum">
              <a:rPr lang="et-EE"/>
              <a:pPr>
                <a:defRPr/>
              </a:pPr>
              <a:t>‹#›</a:t>
            </a:fld>
            <a:endParaRPr lang="et-EE"/>
          </a:p>
        </p:txBody>
      </p:sp>
      <p:sp>
        <p:nvSpPr>
          <p:cNvPr id="8" name="Footer Placeholder 4"/>
          <p:cNvSpPr>
            <a:spLocks noGrp="1"/>
          </p:cNvSpPr>
          <p:nvPr>
            <p:ph type="ftr" sz="quarter" idx="11"/>
          </p:nvPr>
        </p:nvSpPr>
        <p:spPr/>
        <p:txBody>
          <a:bodyPr/>
          <a:lstStyle>
            <a:lvl1pPr>
              <a:defRPr/>
            </a:lvl1pPr>
          </a:lstStyle>
          <a:p>
            <a:pPr>
              <a:defRPr/>
            </a:pPr>
            <a:endParaRPr lang="et-EE"/>
          </a:p>
        </p:txBody>
      </p:sp>
      <p:sp>
        <p:nvSpPr>
          <p:cNvPr id="9" name="Date Placeholder 3"/>
          <p:cNvSpPr>
            <a:spLocks noGrp="1"/>
          </p:cNvSpPr>
          <p:nvPr>
            <p:ph type="dt" sz="half" idx="12"/>
          </p:nvPr>
        </p:nvSpPr>
        <p:spPr/>
        <p:txBody>
          <a:bodyPr/>
          <a:lstStyle>
            <a:lvl1pPr>
              <a:defRPr/>
            </a:lvl1pPr>
          </a:lstStyle>
          <a:p>
            <a:pPr>
              <a:defRPr/>
            </a:pPr>
            <a:endParaRPr lang="et-E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CFD17F7F-B197-46FC-AE7B-F63C5720D5D4}" type="slidenum">
              <a:rPr lang="et-EE"/>
              <a:pPr>
                <a:defRPr/>
              </a:pPr>
              <a:t>‹#›</a:t>
            </a:fld>
            <a:endParaRPr lang="et-EE"/>
          </a:p>
        </p:txBody>
      </p:sp>
      <p:sp>
        <p:nvSpPr>
          <p:cNvPr id="4" name="Footer Placeholder 4"/>
          <p:cNvSpPr>
            <a:spLocks noGrp="1"/>
          </p:cNvSpPr>
          <p:nvPr>
            <p:ph type="ftr" sz="quarter" idx="11"/>
          </p:nvPr>
        </p:nvSpPr>
        <p:spPr/>
        <p:txBody>
          <a:bodyPr/>
          <a:lstStyle>
            <a:lvl1pPr>
              <a:defRPr/>
            </a:lvl1pPr>
          </a:lstStyle>
          <a:p>
            <a:pPr>
              <a:defRPr/>
            </a:pPr>
            <a:endParaRPr lang="et-EE"/>
          </a:p>
        </p:txBody>
      </p:sp>
      <p:sp>
        <p:nvSpPr>
          <p:cNvPr id="5" name="Date Placeholder 3"/>
          <p:cNvSpPr>
            <a:spLocks noGrp="1"/>
          </p:cNvSpPr>
          <p:nvPr>
            <p:ph type="dt" sz="half" idx="12"/>
          </p:nvPr>
        </p:nvSpPr>
        <p:spPr/>
        <p:txBody>
          <a:bodyPr/>
          <a:lstStyle>
            <a:lvl1pPr>
              <a:defRPr/>
            </a:lvl1pPr>
          </a:lstStyle>
          <a:p>
            <a:pPr>
              <a:defRPr/>
            </a:pPr>
            <a:endParaRPr lang="et-E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F86AE087-5A76-4C90-846D-6B58E765969E}" type="slidenum">
              <a:rPr lang="et-EE"/>
              <a:pPr>
                <a:defRPr/>
              </a:pPr>
              <a:t>‹#›</a:t>
            </a:fld>
            <a:endParaRPr lang="et-EE"/>
          </a:p>
        </p:txBody>
      </p:sp>
      <p:sp>
        <p:nvSpPr>
          <p:cNvPr id="3" name="Footer Placeholder 4"/>
          <p:cNvSpPr>
            <a:spLocks noGrp="1"/>
          </p:cNvSpPr>
          <p:nvPr>
            <p:ph type="ftr" sz="quarter" idx="11"/>
          </p:nvPr>
        </p:nvSpPr>
        <p:spPr/>
        <p:txBody>
          <a:bodyPr/>
          <a:lstStyle>
            <a:lvl1pPr>
              <a:defRPr/>
            </a:lvl1pPr>
          </a:lstStyle>
          <a:p>
            <a:pPr>
              <a:defRPr/>
            </a:pPr>
            <a:endParaRPr lang="et-EE"/>
          </a:p>
        </p:txBody>
      </p:sp>
      <p:sp>
        <p:nvSpPr>
          <p:cNvPr id="4" name="Date Placeholder 3"/>
          <p:cNvSpPr>
            <a:spLocks noGrp="1"/>
          </p:cNvSpPr>
          <p:nvPr>
            <p:ph type="dt" sz="half" idx="12"/>
          </p:nvPr>
        </p:nvSpPr>
        <p:spPr/>
        <p:txBody>
          <a:bodyPr/>
          <a:lstStyle>
            <a:lvl1pPr>
              <a:defRPr/>
            </a:lvl1pPr>
          </a:lstStyle>
          <a:p>
            <a:pPr>
              <a:defRPr/>
            </a:pPr>
            <a:endParaRPr lang="et-E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131B1468-2273-4A48-82E5-4EA6B97B46F4}" type="slidenum">
              <a:rPr lang="et-EE"/>
              <a:pPr>
                <a:defRPr/>
              </a:pPr>
              <a:t>‹#›</a:t>
            </a:fld>
            <a:endParaRPr lang="et-EE"/>
          </a:p>
        </p:txBody>
      </p:sp>
      <p:sp>
        <p:nvSpPr>
          <p:cNvPr id="6" name="Footer Placeholder 4"/>
          <p:cNvSpPr>
            <a:spLocks noGrp="1"/>
          </p:cNvSpPr>
          <p:nvPr>
            <p:ph type="ftr" sz="quarter" idx="15"/>
          </p:nvPr>
        </p:nvSpPr>
        <p:spPr/>
        <p:txBody>
          <a:bodyPr/>
          <a:lstStyle>
            <a:lvl1pPr>
              <a:defRPr/>
            </a:lvl1pPr>
          </a:lstStyle>
          <a:p>
            <a:pPr>
              <a:defRPr/>
            </a:pPr>
            <a:endParaRPr lang="et-EE"/>
          </a:p>
        </p:txBody>
      </p:sp>
      <p:sp>
        <p:nvSpPr>
          <p:cNvPr id="7" name="Date Placeholder 3"/>
          <p:cNvSpPr>
            <a:spLocks noGrp="1"/>
          </p:cNvSpPr>
          <p:nvPr>
            <p:ph type="dt" sz="half" idx="16"/>
          </p:nvPr>
        </p:nvSpPr>
        <p:spPr/>
        <p:txBody>
          <a:bodyPr/>
          <a:lstStyle>
            <a:lvl1pPr>
              <a:defRPr/>
            </a:lvl1pPr>
          </a:lstStyle>
          <a:p>
            <a:pPr>
              <a:defRPr/>
            </a:pPr>
            <a:endParaRPr lang="et-E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5CB22BFC-08BB-49F1-8707-FE4C7C693A90}" type="slidenum">
              <a:rPr lang="et-EE"/>
              <a:pPr>
                <a:defRPr/>
              </a:pPr>
              <a:t>‹#›</a:t>
            </a:fld>
            <a:endParaRPr lang="et-EE"/>
          </a:p>
        </p:txBody>
      </p:sp>
      <p:sp>
        <p:nvSpPr>
          <p:cNvPr id="6" name="Footer Placeholder 4"/>
          <p:cNvSpPr>
            <a:spLocks noGrp="1"/>
          </p:cNvSpPr>
          <p:nvPr>
            <p:ph type="ftr" sz="quarter" idx="11"/>
          </p:nvPr>
        </p:nvSpPr>
        <p:spPr/>
        <p:txBody>
          <a:bodyPr/>
          <a:lstStyle>
            <a:lvl1pPr>
              <a:defRPr/>
            </a:lvl1pPr>
          </a:lstStyle>
          <a:p>
            <a:pPr>
              <a:defRPr/>
            </a:pPr>
            <a:endParaRPr lang="et-EE"/>
          </a:p>
        </p:txBody>
      </p:sp>
      <p:sp>
        <p:nvSpPr>
          <p:cNvPr id="7" name="Date Placeholder 3"/>
          <p:cNvSpPr>
            <a:spLocks noGrp="1"/>
          </p:cNvSpPr>
          <p:nvPr>
            <p:ph type="dt" sz="half" idx="12"/>
          </p:nvPr>
        </p:nvSpPr>
        <p:spPr/>
        <p:txBody>
          <a:bodyPr/>
          <a:lstStyle>
            <a:lvl1pPr>
              <a:defRPr/>
            </a:lvl1pPr>
          </a:lstStyle>
          <a:p>
            <a:pPr>
              <a:defRPr/>
            </a:pPr>
            <a:endParaRPr lang="et-E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a:defRPr/>
            </a:pPr>
            <a:fld id="{B9769480-BC00-4AF7-AB4E-07826C59661B}" type="slidenum">
              <a:rPr lang="et-EE"/>
              <a:pPr>
                <a:defRPr/>
              </a:pPr>
              <a:t>‹#›</a:t>
            </a:fld>
            <a:endParaRPr lang="et-EE"/>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a:defRPr/>
            </a:pPr>
            <a:endParaRPr lang="et-EE"/>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a:defRPr/>
            </a:pPr>
            <a:endParaRPr lang="et-EE"/>
          </a:p>
        </p:txBody>
      </p:sp>
    </p:spTree>
  </p:cSld>
  <p:clrMap bg1="lt1" tx1="dk1" bg2="lt2" tx2="dk2" accent1="accent1" accent2="accent2" accent3="accent3" accent4="accent4" accent5="accent5" accent6="accent6" hlink="hlink" folHlink="folHlink"/>
  <p:sldLayoutIdLst>
    <p:sldLayoutId id="2147483684" r:id="rId1"/>
    <p:sldLayoutId id="2147483683" r:id="rId2"/>
    <p:sldLayoutId id="2147483682" r:id="rId3"/>
    <p:sldLayoutId id="2147483681" r:id="rId4"/>
    <p:sldLayoutId id="2147483680" r:id="rId5"/>
    <p:sldLayoutId id="2147483679" r:id="rId6"/>
    <p:sldLayoutId id="2147483678" r:id="rId7"/>
    <p:sldLayoutId id="2147483677" r:id="rId8"/>
    <p:sldLayoutId id="2147483676" r:id="rId9"/>
    <p:sldLayoutId id="2147483675" r:id="rId10"/>
    <p:sldLayoutId id="2147483674" r:id="rId11"/>
  </p:sldLayoutIdLst>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Cambria" pitchFamily="18" charset="0"/>
        </a:defRPr>
      </a:lvl2pPr>
      <a:lvl3pPr algn="l" rtl="0" eaLnBrk="0" fontAlgn="base" hangingPunct="0">
        <a:spcBef>
          <a:spcPct val="0"/>
        </a:spcBef>
        <a:spcAft>
          <a:spcPct val="0"/>
        </a:spcAft>
        <a:defRPr sz="4600">
          <a:solidFill>
            <a:schemeClr val="tx2"/>
          </a:solidFill>
          <a:latin typeface="Cambria" pitchFamily="18" charset="0"/>
        </a:defRPr>
      </a:lvl3pPr>
      <a:lvl4pPr algn="l" rtl="0" eaLnBrk="0" fontAlgn="base" hangingPunct="0">
        <a:spcBef>
          <a:spcPct val="0"/>
        </a:spcBef>
        <a:spcAft>
          <a:spcPct val="0"/>
        </a:spcAft>
        <a:defRPr sz="4600">
          <a:solidFill>
            <a:schemeClr val="tx2"/>
          </a:solidFill>
          <a:latin typeface="Cambria" pitchFamily="18" charset="0"/>
        </a:defRPr>
      </a:lvl4pPr>
      <a:lvl5pPr algn="l" rtl="0" eaLnBrk="0" fontAlgn="base" hangingPunct="0">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eaLnBrk="0" fontAlgn="base" hangingPunct="0">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9BBB59"/>
        </a:buClr>
        <a:buFont typeface="Arial" charset="0"/>
        <a:buChar char="•"/>
        <a:defRPr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8064A2"/>
        </a:buClr>
        <a:buFont typeface="Arial" charset="0"/>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4BACC6"/>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papers.ssrn.com/sol3/cf_dev/AbsByAuth.cfm?per_id=837016"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3.emf"/><Relationship Id="rId4" Type="http://schemas.openxmlformats.org/officeDocument/2006/relationships/oleObject" Target="../embeddings/oleObject5.bin"/></Relationships>
</file>

<file path=ppt/slides/_rels/slide24.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15.emf"/><Relationship Id="rId4" Type="http://schemas.openxmlformats.org/officeDocument/2006/relationships/oleObject" Target="../embeddings/oleObject6.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16.png"/><Relationship Id="rId4" Type="http://schemas.openxmlformats.org/officeDocument/2006/relationships/oleObject" Target="../embeddings/oleObject7.bin"/></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mailto:angelika.kallakmaa@tallinnlv.e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557338"/>
            <a:ext cx="7543800" cy="2519362"/>
          </a:xfrm>
        </p:spPr>
        <p:txBody>
          <a:bodyPr/>
          <a:lstStyle/>
          <a:p>
            <a:pPr eaLnBrk="1" fontAlgn="auto" hangingPunct="1">
              <a:spcAft>
                <a:spcPts val="0"/>
              </a:spcAft>
              <a:defRPr/>
            </a:pPr>
            <a:r>
              <a:rPr lang="en-GB" sz="3700" dirty="0" smtClean="0"/>
              <a:t>Estonian housing market after crisis: </a:t>
            </a:r>
            <a:r>
              <a:rPr lang="et-EE" sz="3700" dirty="0" smtClean="0"/>
              <a:t/>
            </a:r>
            <a:br>
              <a:rPr lang="et-EE" sz="3700" dirty="0" smtClean="0"/>
            </a:br>
            <a:r>
              <a:rPr lang="et-EE" sz="3700" dirty="0"/>
              <a:t/>
            </a:r>
            <a:br>
              <a:rPr lang="et-EE" sz="3700" dirty="0"/>
            </a:br>
            <a:r>
              <a:rPr lang="en-GB" sz="3700" b="1" dirty="0" smtClean="0"/>
              <a:t>Searching for Origins of the demand Changes</a:t>
            </a:r>
          </a:p>
        </p:txBody>
      </p:sp>
      <p:sp>
        <p:nvSpPr>
          <p:cNvPr id="3075" name="Rectangle 3"/>
          <p:cNvSpPr>
            <a:spLocks noGrp="1" noChangeArrowheads="1"/>
          </p:cNvSpPr>
          <p:nvPr>
            <p:ph type="subTitle" idx="1"/>
          </p:nvPr>
        </p:nvSpPr>
        <p:spPr>
          <a:xfrm>
            <a:off x="685800" y="4572000"/>
            <a:ext cx="6461125" cy="1066800"/>
          </a:xfrm>
        </p:spPr>
        <p:txBody>
          <a:bodyPr rtlCol="0"/>
          <a:lstStyle/>
          <a:p>
            <a:pPr eaLnBrk="1" fontAlgn="auto" hangingPunct="1">
              <a:spcAft>
                <a:spcPts val="0"/>
              </a:spcAft>
              <a:buFont typeface="Arial" pitchFamily="34" charset="0"/>
              <a:buNone/>
              <a:defRPr/>
            </a:pPr>
            <a:r>
              <a:rPr lang="et-EE" sz="2800" dirty="0" smtClean="0"/>
              <a:t>Ene Kolbre</a:t>
            </a:r>
          </a:p>
          <a:p>
            <a:pPr eaLnBrk="1" fontAlgn="auto" hangingPunct="1">
              <a:spcAft>
                <a:spcPts val="0"/>
              </a:spcAft>
              <a:buFont typeface="Arial" pitchFamily="34" charset="0"/>
              <a:buNone/>
              <a:defRPr/>
            </a:pPr>
            <a:r>
              <a:rPr lang="et-EE" sz="2800" dirty="0" err="1" smtClean="0"/>
              <a:t>Angelika</a:t>
            </a:r>
            <a:r>
              <a:rPr lang="et-EE" sz="2800" dirty="0" smtClean="0"/>
              <a:t> Kallakmaa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3200" dirty="0"/>
              <a:t>Weightings of factors influencing the quality rating on the basis of construction quality</a:t>
            </a:r>
            <a:endParaRPr lang="et-EE" sz="3200" dirty="0"/>
          </a:p>
        </p:txBody>
      </p:sp>
      <p:graphicFrame>
        <p:nvGraphicFramePr>
          <p:cNvPr id="13376" name="Object 64"/>
          <p:cNvGraphicFramePr>
            <a:graphicFrameLocks/>
          </p:cNvGraphicFramePr>
          <p:nvPr/>
        </p:nvGraphicFramePr>
        <p:xfrm>
          <a:off x="633413" y="1577975"/>
          <a:ext cx="7518400" cy="4565650"/>
        </p:xfrm>
        <a:graphic>
          <a:graphicData uri="http://schemas.openxmlformats.org/presentationml/2006/ole">
            <mc:AlternateContent xmlns:mc="http://schemas.openxmlformats.org/markup-compatibility/2006">
              <mc:Choice xmlns:v="urn:schemas-microsoft-com:vml" Requires="v">
                <p:oleObj spid="_x0000_s13377" r:id="rId3" imgW="7517019" imgH="4566300" progId="Excel.Sheet.8">
                  <p:embed/>
                </p:oleObj>
              </mc:Choice>
              <mc:Fallback>
                <p:oleObj r:id="rId3" imgW="7517019" imgH="4566300" progId="Excel.Sheet.8">
                  <p:embed/>
                  <p:pic>
                    <p:nvPicPr>
                      <p:cNvPr id="0" name="Picture 6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3413" y="1577975"/>
                        <a:ext cx="7518400" cy="4565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3200" dirty="0"/>
              <a:t>Weightings of factors influencing the quality rating on the basis of real estate management</a:t>
            </a:r>
            <a:endParaRPr lang="et-EE" sz="3200" dirty="0"/>
          </a:p>
        </p:txBody>
      </p:sp>
      <p:graphicFrame>
        <p:nvGraphicFramePr>
          <p:cNvPr id="14400" name="Object 64"/>
          <p:cNvGraphicFramePr>
            <a:graphicFrameLocks/>
          </p:cNvGraphicFramePr>
          <p:nvPr/>
        </p:nvGraphicFramePr>
        <p:xfrm>
          <a:off x="633413" y="1577975"/>
          <a:ext cx="7661275" cy="4565650"/>
        </p:xfrm>
        <a:graphic>
          <a:graphicData uri="http://schemas.openxmlformats.org/presentationml/2006/ole">
            <mc:AlternateContent xmlns:mc="http://schemas.openxmlformats.org/markup-compatibility/2006">
              <mc:Choice xmlns:v="urn:schemas-microsoft-com:vml" Requires="v">
                <p:oleObj spid="_x0000_s14401" r:id="rId3" imgW="7663336" imgH="4566300" progId="Excel.Sheet.8">
                  <p:embed/>
                </p:oleObj>
              </mc:Choice>
              <mc:Fallback>
                <p:oleObj r:id="rId3" imgW="7663336" imgH="4566300" progId="Excel.Sheet.8">
                  <p:embed/>
                  <p:pic>
                    <p:nvPicPr>
                      <p:cNvPr id="0" name="Picture 6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3413" y="1577975"/>
                        <a:ext cx="7661275" cy="4565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t-EE" dirty="0" err="1"/>
              <a:t>Weightings</a:t>
            </a:r>
            <a:r>
              <a:rPr lang="et-EE" dirty="0"/>
              <a:t> </a:t>
            </a:r>
            <a:r>
              <a:rPr lang="et-EE" dirty="0" err="1"/>
              <a:t>of</a:t>
            </a:r>
            <a:r>
              <a:rPr lang="et-EE" dirty="0"/>
              <a:t> </a:t>
            </a:r>
            <a:r>
              <a:rPr lang="et-EE" dirty="0" err="1"/>
              <a:t>attributes</a:t>
            </a:r>
            <a:endParaRPr lang="et-EE" dirty="0"/>
          </a:p>
        </p:txBody>
      </p:sp>
      <p:graphicFrame>
        <p:nvGraphicFramePr>
          <p:cNvPr id="34818" name="Chart 4"/>
          <p:cNvGraphicFramePr>
            <a:graphicFrameLocks/>
          </p:cNvGraphicFramePr>
          <p:nvPr/>
        </p:nvGraphicFramePr>
        <p:xfrm>
          <a:off x="827088" y="1412875"/>
          <a:ext cx="7158037" cy="4062413"/>
        </p:xfrm>
        <a:graphic>
          <a:graphicData uri="http://schemas.openxmlformats.org/presentationml/2006/ole">
            <mc:AlternateContent xmlns:mc="http://schemas.openxmlformats.org/markup-compatibility/2006">
              <mc:Choice xmlns:v="urn:schemas-microsoft-com:vml" Requires="v">
                <p:oleObj spid="_x0000_s34819" r:id="rId3" imgW="7163421" imgH="4066384" progId="Excel.Chart.8">
                  <p:embed/>
                </p:oleObj>
              </mc:Choice>
              <mc:Fallback>
                <p:oleObj r:id="rId3" imgW="7163421" imgH="4066384" progId="Excel.Chart.8">
                  <p:embed/>
                  <p:pic>
                    <p:nvPicPr>
                      <p:cNvPr id="0" name="Chart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088" y="1412875"/>
                        <a:ext cx="7158037" cy="4062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auto"/>
        <p:txBody>
          <a:bodyPr wrap="square" numCol="1" anchorCtr="0" compatLnSpc="1">
            <a:prstTxWarp prst="textNoShape">
              <a:avLst/>
            </a:prstTxWarp>
          </a:bodyPr>
          <a:lstStyle/>
          <a:p>
            <a:pPr eaLnBrk="1" hangingPunct="1">
              <a:defRPr/>
            </a:pPr>
            <a:r>
              <a:rPr lang="et-EE" sz="3600" i="1" smtClean="0"/>
              <a:t>Burnside, G., Eichenbaum, M., </a:t>
            </a:r>
            <a:br>
              <a:rPr lang="et-EE" sz="3600" i="1" smtClean="0"/>
            </a:br>
            <a:r>
              <a:rPr lang="et-EE" sz="3600" i="1" smtClean="0"/>
              <a:t>Rebelo, S. (2011)</a:t>
            </a:r>
            <a:endParaRPr lang="en-GB" sz="3600" i="1" smtClean="0"/>
          </a:p>
        </p:txBody>
      </p:sp>
      <p:sp>
        <p:nvSpPr>
          <p:cNvPr id="35842" name="Content Placeholder 2"/>
          <p:cNvSpPr>
            <a:spLocks noGrp="1"/>
          </p:cNvSpPr>
          <p:nvPr>
            <p:ph idx="1"/>
          </p:nvPr>
        </p:nvSpPr>
        <p:spPr/>
        <p:txBody>
          <a:bodyPr/>
          <a:lstStyle/>
          <a:p>
            <a:pPr eaLnBrk="1" hangingPunct="1"/>
            <a:endParaRPr lang="et-EE" smtClean="0"/>
          </a:p>
          <a:p>
            <a:pPr eaLnBrk="1" hangingPunct="1">
              <a:buFont typeface="Arial" charset="0"/>
              <a:buNone/>
            </a:pPr>
            <a:r>
              <a:rPr lang="et-EE" sz="3200" smtClean="0"/>
              <a:t>	</a:t>
            </a:r>
            <a:r>
              <a:rPr lang="en-US" sz="3200" smtClean="0"/>
              <a:t>„Some booms in housing prices are followed by busts. Others are not. </a:t>
            </a:r>
            <a:endParaRPr lang="et-EE" sz="3200" smtClean="0"/>
          </a:p>
          <a:p>
            <a:pPr eaLnBrk="1" hangingPunct="1">
              <a:buFont typeface="Arial" charset="0"/>
              <a:buNone/>
            </a:pPr>
            <a:endParaRPr lang="et-EE" sz="3200" smtClean="0"/>
          </a:p>
          <a:p>
            <a:pPr eaLnBrk="1" hangingPunct="1">
              <a:buFont typeface="Arial" charset="0"/>
              <a:buNone/>
            </a:pPr>
            <a:r>
              <a:rPr lang="et-EE" sz="3200" smtClean="0"/>
              <a:t>	</a:t>
            </a:r>
            <a:r>
              <a:rPr lang="en-US" sz="3200" smtClean="0"/>
              <a:t>In either case it is difficult to find observable fundamentals that are correlated with price movements.“</a:t>
            </a:r>
            <a:endParaRPr lang="et-EE" sz="3200" smtClean="0"/>
          </a:p>
          <a:p>
            <a:pPr eaLnBrk="1" hangingPunct="1"/>
            <a:endParaRPr lang="et-EE" smtClean="0"/>
          </a:p>
          <a:p>
            <a:pPr eaLnBrk="1" hangingPunct="1"/>
            <a:endParaRPr lang="et-EE"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fontAlgn="auto" hangingPunct="1">
              <a:spcAft>
                <a:spcPts val="0"/>
              </a:spcAft>
              <a:defRPr/>
            </a:pPr>
            <a:r>
              <a:rPr lang="en-GB" sz="4000" dirty="0" smtClean="0"/>
              <a:t>Affordability</a:t>
            </a:r>
            <a:r>
              <a:rPr lang="et-EE" sz="4000" dirty="0" smtClean="0"/>
              <a:t> </a:t>
            </a:r>
            <a:br>
              <a:rPr lang="et-EE" sz="4000" dirty="0" smtClean="0"/>
            </a:br>
            <a:r>
              <a:rPr lang="en-US" sz="4000" i="1" dirty="0" smtClean="0"/>
              <a:t>(</a:t>
            </a:r>
            <a:r>
              <a:rPr lang="en-US" sz="4000" i="1" dirty="0" err="1" smtClean="0"/>
              <a:t>Maclennan</a:t>
            </a:r>
            <a:r>
              <a:rPr lang="en-US" sz="4000" i="1" dirty="0" smtClean="0"/>
              <a:t> and Williams,1990)</a:t>
            </a:r>
            <a:endParaRPr lang="en-GB" sz="4000" i="1" dirty="0" smtClean="0"/>
          </a:p>
        </p:txBody>
      </p:sp>
      <p:sp>
        <p:nvSpPr>
          <p:cNvPr id="37890" name="Rectangle 3"/>
          <p:cNvSpPr>
            <a:spLocks noGrp="1" noChangeArrowheads="1"/>
          </p:cNvSpPr>
          <p:nvPr>
            <p:ph idx="1"/>
          </p:nvPr>
        </p:nvSpPr>
        <p:spPr/>
        <p:txBody>
          <a:bodyPr/>
          <a:lstStyle/>
          <a:p>
            <a:pPr eaLnBrk="1" hangingPunct="1"/>
            <a:endParaRPr lang="et-EE" smtClean="0"/>
          </a:p>
          <a:p>
            <a:pPr eaLnBrk="1" hangingPunct="1">
              <a:buFont typeface="Arial" charset="0"/>
              <a:buNone/>
            </a:pPr>
            <a:r>
              <a:rPr lang="et-EE" sz="3600" smtClean="0"/>
              <a:t>	</a:t>
            </a:r>
            <a:r>
              <a:rPr lang="en-US" sz="3600" smtClean="0"/>
              <a:t>Affordability’ is connected with securing</a:t>
            </a:r>
            <a:r>
              <a:rPr lang="et-EE" sz="3600" smtClean="0"/>
              <a:t> </a:t>
            </a:r>
            <a:r>
              <a:rPr lang="en-US" sz="3600" smtClean="0"/>
              <a:t>some given standard of housing </a:t>
            </a:r>
            <a:r>
              <a:rPr lang="et-EE" sz="3600" smtClean="0"/>
              <a:t> </a:t>
            </a:r>
            <a:r>
              <a:rPr lang="en-US" sz="3600" smtClean="0"/>
              <a:t>(or different standards) at a price or rent which does not impose, in the eyes of a third party (usually the government), an unreasonable burden on household incomes</a:t>
            </a:r>
            <a:endParaRPr lang="en-GB" sz="36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wrap="square" numCol="1" anchorCtr="0" compatLnSpc="1">
            <a:prstTxWarp prst="textNoShape">
              <a:avLst/>
            </a:prstTxWarp>
          </a:bodyPr>
          <a:lstStyle/>
          <a:p>
            <a:pPr eaLnBrk="1" hangingPunct="1">
              <a:defRPr/>
            </a:pPr>
            <a:r>
              <a:rPr lang="en-GB" sz="4200" smtClean="0"/>
              <a:t>The housing affordability</a:t>
            </a:r>
            <a:r>
              <a:rPr lang="et-EE" sz="4200" smtClean="0"/>
              <a:t> </a:t>
            </a:r>
            <a:br>
              <a:rPr lang="et-EE" sz="4200" smtClean="0"/>
            </a:br>
            <a:r>
              <a:rPr lang="et-EE" sz="4200" smtClean="0"/>
              <a:t>(</a:t>
            </a:r>
            <a:r>
              <a:rPr lang="et-EE" sz="4000" i="1" smtClean="0"/>
              <a:t>Gan, Hill 2008</a:t>
            </a:r>
            <a:r>
              <a:rPr lang="et-EE" sz="4200" smtClean="0"/>
              <a:t>)</a:t>
            </a:r>
            <a:endParaRPr lang="en-GB" sz="4200" smtClean="0"/>
          </a:p>
        </p:txBody>
      </p:sp>
      <p:sp>
        <p:nvSpPr>
          <p:cNvPr id="38914" name="Rectangle 3"/>
          <p:cNvSpPr>
            <a:spLocks noGrp="1" noChangeArrowheads="1"/>
          </p:cNvSpPr>
          <p:nvPr>
            <p:ph idx="1"/>
          </p:nvPr>
        </p:nvSpPr>
        <p:spPr/>
        <p:txBody>
          <a:bodyPr/>
          <a:lstStyle/>
          <a:p>
            <a:pPr eaLnBrk="1" hangingPunct="1">
              <a:buFont typeface="Wingdings" pitchFamily="2" charset="2"/>
              <a:buNone/>
            </a:pPr>
            <a:endParaRPr lang="et-EE" smtClean="0"/>
          </a:p>
          <a:p>
            <a:pPr eaLnBrk="1" hangingPunct="1">
              <a:buFont typeface="Wingdings" pitchFamily="2" charset="2"/>
              <a:buNone/>
            </a:pPr>
            <a:r>
              <a:rPr lang="en-GB" sz="4000" smtClean="0"/>
              <a:t>Purchase affordability </a:t>
            </a:r>
          </a:p>
          <a:p>
            <a:pPr eaLnBrk="1" hangingPunct="1">
              <a:buFont typeface="Wingdings" pitchFamily="2" charset="2"/>
              <a:buNone/>
            </a:pPr>
            <a:endParaRPr lang="en-GB" sz="4000" smtClean="0"/>
          </a:p>
          <a:p>
            <a:pPr eaLnBrk="1" hangingPunct="1">
              <a:buFont typeface="Wingdings" pitchFamily="2" charset="2"/>
              <a:buNone/>
            </a:pPr>
            <a:r>
              <a:rPr lang="en-GB" sz="4000" smtClean="0"/>
              <a:t>Repayment affordability</a:t>
            </a:r>
          </a:p>
          <a:p>
            <a:pPr eaLnBrk="1" hangingPunct="1">
              <a:buFont typeface="Wingdings" pitchFamily="2" charset="2"/>
              <a:buNone/>
            </a:pPr>
            <a:endParaRPr lang="en-GB" smtClean="0"/>
          </a:p>
        </p:txBody>
      </p:sp>
      <p:pic>
        <p:nvPicPr>
          <p:cNvPr id="38915" name="Picture 4" descr="view details"/>
          <p:cNvPicPr>
            <a:picLocks noChangeAspect="1" noChangeArrowheads="1"/>
          </p:cNvPicPr>
          <p:nvPr/>
        </p:nvPicPr>
        <p:blipFill>
          <a:blip r:embed="rId2"/>
          <a:srcRect/>
          <a:stretch>
            <a:fillRect/>
          </a:stretch>
        </p:blipFill>
        <p:spPr bwMode="auto">
          <a:xfrm>
            <a:off x="5795963" y="2276475"/>
            <a:ext cx="1828800" cy="182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wrap="square" numCol="1" anchorCtr="0" compatLnSpc="1">
            <a:prstTxWarp prst="textNoShape">
              <a:avLst/>
            </a:prstTxWarp>
          </a:bodyPr>
          <a:lstStyle/>
          <a:p>
            <a:pPr eaLnBrk="1" hangingPunct="1">
              <a:defRPr/>
            </a:pPr>
            <a:r>
              <a:rPr lang="en-GB" smtClean="0"/>
              <a:t>Affordability</a:t>
            </a:r>
          </a:p>
        </p:txBody>
      </p:sp>
      <p:sp>
        <p:nvSpPr>
          <p:cNvPr id="39938" name="Rectangle 3"/>
          <p:cNvSpPr>
            <a:spLocks noGrp="1" noChangeArrowheads="1"/>
          </p:cNvSpPr>
          <p:nvPr>
            <p:ph idx="1"/>
          </p:nvPr>
        </p:nvSpPr>
        <p:spPr/>
        <p:txBody>
          <a:bodyPr/>
          <a:lstStyle/>
          <a:p>
            <a:pPr eaLnBrk="1" hangingPunct="1"/>
            <a:r>
              <a:rPr lang="en-GB" sz="3200" smtClean="0"/>
              <a:t>On one hand, we can see the </a:t>
            </a:r>
            <a:r>
              <a:rPr lang="en-GB" sz="3200" b="1" smtClean="0"/>
              <a:t>purchase affordability</a:t>
            </a:r>
            <a:r>
              <a:rPr lang="en-GB" sz="3200" smtClean="0"/>
              <a:t>, which considers whether a household is able to purchase a house</a:t>
            </a:r>
          </a:p>
          <a:p>
            <a:pPr eaLnBrk="1" hangingPunct="1">
              <a:buFont typeface="Arial" charset="0"/>
              <a:buNone/>
            </a:pPr>
            <a:endParaRPr lang="en-GB" sz="3200" smtClean="0"/>
          </a:p>
          <a:p>
            <a:pPr eaLnBrk="1" hangingPunct="1"/>
            <a:r>
              <a:rPr lang="en-GB" sz="3200" smtClean="0"/>
              <a:t>On the other hand of affordability, there is the </a:t>
            </a:r>
            <a:r>
              <a:rPr lang="en-GB" sz="3200" b="1" smtClean="0"/>
              <a:t>repayment affordability</a:t>
            </a:r>
            <a:r>
              <a:rPr lang="en-GB" sz="3200" smtClean="0"/>
              <a:t>, which considers the burden imposed on a household of repaying the mortgage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62000" y="533400"/>
            <a:ext cx="7696200" cy="1455738"/>
          </a:xfrm>
        </p:spPr>
        <p:txBody>
          <a:bodyPr wrap="square" numCol="1" anchorCtr="0" compatLnSpc="1">
            <a:prstTxWarp prst="textNoShape">
              <a:avLst/>
            </a:prstTxWarp>
          </a:bodyPr>
          <a:lstStyle/>
          <a:p>
            <a:pPr eaLnBrk="1" hangingPunct="1">
              <a:defRPr/>
            </a:pPr>
            <a:r>
              <a:rPr lang="en-GB" sz="3200" smtClean="0"/>
              <a:t>Affordability in the United States: </a:t>
            </a:r>
            <a:r>
              <a:rPr lang="et-EE" sz="3200" smtClean="0"/>
              <a:t/>
            </a:r>
            <a:br>
              <a:rPr lang="et-EE" sz="3200" smtClean="0"/>
            </a:br>
            <a:r>
              <a:rPr lang="en-GB" sz="3200" smtClean="0"/>
              <a:t>Income and Price Contributors</a:t>
            </a:r>
            <a:r>
              <a:rPr lang="et-EE" sz="3200" smtClean="0"/>
              <a:t>  </a:t>
            </a:r>
            <a:br>
              <a:rPr lang="et-EE" sz="3200" smtClean="0"/>
            </a:br>
            <a:r>
              <a:rPr lang="et-EE" sz="3200" smtClean="0"/>
              <a:t>(Kutty, N., 2007)</a:t>
            </a:r>
            <a:r>
              <a:rPr lang="en-GB" sz="2800" b="1" u="sng" smtClean="0">
                <a:solidFill>
                  <a:schemeClr val="folHlink"/>
                </a:solidFill>
                <a:hlinkClick r:id="rId2" tooltip="View other papers by this author"/>
              </a:rPr>
              <a:t> </a:t>
            </a:r>
            <a:endParaRPr lang="et-EE" sz="2800" b="1" u="sng" smtClean="0">
              <a:solidFill>
                <a:schemeClr val="folHlink"/>
              </a:solidFill>
            </a:endParaRPr>
          </a:p>
        </p:txBody>
      </p:sp>
      <p:sp>
        <p:nvSpPr>
          <p:cNvPr id="40962" name="Rectangle 3"/>
          <p:cNvSpPr>
            <a:spLocks noGrp="1" noChangeArrowheads="1"/>
          </p:cNvSpPr>
          <p:nvPr>
            <p:ph idx="1"/>
          </p:nvPr>
        </p:nvSpPr>
        <p:spPr/>
        <p:txBody>
          <a:bodyPr/>
          <a:lstStyle/>
          <a:p>
            <a:pPr eaLnBrk="1" hangingPunct="1"/>
            <a:endParaRPr lang="et-EE" smtClean="0"/>
          </a:p>
          <a:p>
            <a:pPr eaLnBrk="1" hangingPunct="1"/>
            <a:endParaRPr lang="et-EE" smtClean="0"/>
          </a:p>
          <a:p>
            <a:pPr eaLnBrk="1" hangingPunct="1"/>
            <a:r>
              <a:rPr lang="en-GB" sz="3200" smtClean="0"/>
              <a:t>The paper concludes that the housing affordability problem for renters has been largely income-driven </a:t>
            </a:r>
            <a:endParaRPr lang="et-EE" sz="3200" smtClean="0"/>
          </a:p>
          <a:p>
            <a:pPr eaLnBrk="1" hangingPunct="1"/>
            <a:r>
              <a:rPr lang="et-EE" sz="3200" smtClean="0"/>
              <a:t>and</a:t>
            </a:r>
            <a:r>
              <a:rPr lang="en-GB" sz="3200" smtClean="0"/>
              <a:t> for owners</a:t>
            </a:r>
            <a:r>
              <a:rPr lang="et-EE" sz="3200" smtClean="0"/>
              <a:t> - </a:t>
            </a:r>
            <a:r>
              <a:rPr lang="en-GB" sz="3200" smtClean="0"/>
              <a:t> changes in affordability have been related to changes in mortgage costs</a:t>
            </a:r>
            <a:endParaRPr lang="et-EE" sz="32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p:cNvSpPr>
          <p:nvPr>
            <p:ph type="title"/>
          </p:nvPr>
        </p:nvSpPr>
        <p:spPr bwMode="auto">
          <a:xfrm>
            <a:off x="468313" y="260350"/>
            <a:ext cx="7620000" cy="1143000"/>
          </a:xfrm>
        </p:spPr>
        <p:txBody>
          <a:bodyPr wrap="square" numCol="1" anchorCtr="0" compatLnSpc="1">
            <a:prstTxWarp prst="textNoShape">
              <a:avLst/>
            </a:prstTxWarp>
          </a:bodyPr>
          <a:lstStyle/>
          <a:p>
            <a:pPr>
              <a:defRPr/>
            </a:pPr>
            <a:r>
              <a:rPr lang="en-GB" smtClean="0"/>
              <a:t>P/I ratio for Estonia (dwellings)</a:t>
            </a:r>
          </a:p>
        </p:txBody>
      </p:sp>
      <p:pic>
        <p:nvPicPr>
          <p:cNvPr id="41997" name="Picture 13"/>
          <p:cNvPicPr>
            <a:picLocks noChangeAspect="1" noChangeArrowheads="1"/>
          </p:cNvPicPr>
          <p:nvPr/>
        </p:nvPicPr>
        <p:blipFill>
          <a:blip r:embed="rId3"/>
          <a:srcRect/>
          <a:stretch>
            <a:fillRect/>
          </a:stretch>
        </p:blipFill>
        <p:spPr bwMode="auto">
          <a:xfrm>
            <a:off x="827088" y="1484313"/>
            <a:ext cx="6553200" cy="4032250"/>
          </a:xfrm>
          <a:prstGeom prst="rect">
            <a:avLst/>
          </a:prstGeom>
          <a:noFill/>
          <a:ln w="9525">
            <a:noFill/>
            <a:miter lim="800000"/>
            <a:headEnd/>
            <a:tailEnd/>
          </a:ln>
          <a:effectLst/>
        </p:spPr>
      </p:pic>
      <p:sp>
        <p:nvSpPr>
          <p:cNvPr id="41998" name="Line 14"/>
          <p:cNvSpPr>
            <a:spLocks noChangeShapeType="1"/>
          </p:cNvSpPr>
          <p:nvPr/>
        </p:nvSpPr>
        <p:spPr bwMode="auto">
          <a:xfrm>
            <a:off x="1476375" y="3429000"/>
            <a:ext cx="5688013" cy="0"/>
          </a:xfrm>
          <a:prstGeom prst="line">
            <a:avLst/>
          </a:prstGeom>
          <a:noFill/>
          <a:ln w="25400">
            <a:solidFill>
              <a:srgbClr val="FF0000"/>
            </a:solidFill>
            <a:round/>
            <a:headEnd/>
            <a:tailEnd/>
          </a:ln>
          <a:effectLst/>
        </p:spPr>
        <p:txBody>
          <a:bodyPr/>
          <a:lstStyle/>
          <a:p>
            <a:endParaRPr lang="et-EE"/>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wrap="square" numCol="1" anchorCtr="0" compatLnSpc="1">
            <a:prstTxWarp prst="textNoShape">
              <a:avLst/>
            </a:prstTxWarp>
          </a:bodyPr>
          <a:lstStyle/>
          <a:p>
            <a:pPr eaLnBrk="1" hangingPunct="1">
              <a:defRPr/>
            </a:pPr>
            <a:r>
              <a:rPr lang="et-EE" smtClean="0"/>
              <a:t>P/I ratio for Tallinn</a:t>
            </a:r>
          </a:p>
        </p:txBody>
      </p:sp>
      <p:pic>
        <p:nvPicPr>
          <p:cNvPr id="44034" name="Picture 5"/>
          <p:cNvPicPr>
            <a:picLocks noGrp="1" noChangeAspect="1" noChangeArrowheads="1"/>
          </p:cNvPicPr>
          <p:nvPr>
            <p:ph idx="1"/>
          </p:nvPr>
        </p:nvPicPr>
        <p:blipFill>
          <a:blip r:embed="rId3"/>
          <a:srcRect/>
          <a:stretch>
            <a:fillRect/>
          </a:stretch>
        </p:blipFill>
        <p:spPr>
          <a:xfrm>
            <a:off x="900113" y="1484313"/>
            <a:ext cx="5930900" cy="4238625"/>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t-EE" dirty="0" err="1" smtClean="0"/>
              <a:t>The</a:t>
            </a:r>
            <a:r>
              <a:rPr lang="et-EE" dirty="0" smtClean="0"/>
              <a:t> </a:t>
            </a:r>
            <a:r>
              <a:rPr lang="et-EE" dirty="0" err="1" smtClean="0"/>
              <a:t>question</a:t>
            </a:r>
            <a:r>
              <a:rPr lang="et-EE" dirty="0" smtClean="0"/>
              <a:t> </a:t>
            </a:r>
            <a:r>
              <a:rPr lang="et-EE" dirty="0" err="1" smtClean="0"/>
              <a:t>is</a:t>
            </a:r>
            <a:r>
              <a:rPr lang="et-EE" dirty="0" smtClean="0"/>
              <a:t>:</a:t>
            </a:r>
            <a:endParaRPr lang="et-EE" dirty="0"/>
          </a:p>
        </p:txBody>
      </p:sp>
      <p:sp>
        <p:nvSpPr>
          <p:cNvPr id="17410" name="Content Placeholder 2"/>
          <p:cNvSpPr>
            <a:spLocks noGrp="1"/>
          </p:cNvSpPr>
          <p:nvPr>
            <p:ph idx="1"/>
          </p:nvPr>
        </p:nvSpPr>
        <p:spPr/>
        <p:txBody>
          <a:bodyPr/>
          <a:lstStyle/>
          <a:p>
            <a:endParaRPr lang="et-EE" sz="4400" b="1" smtClean="0"/>
          </a:p>
          <a:p>
            <a:pPr>
              <a:buFont typeface="Arial" charset="0"/>
              <a:buNone/>
            </a:pPr>
            <a:r>
              <a:rPr lang="et-EE" sz="4400" b="1" smtClean="0">
                <a:solidFill>
                  <a:srgbClr val="376092"/>
                </a:solidFill>
              </a:rPr>
              <a:t>	</a:t>
            </a:r>
            <a:r>
              <a:rPr lang="en-GB" sz="4400" b="1" smtClean="0">
                <a:solidFill>
                  <a:srgbClr val="376092"/>
                </a:solidFill>
              </a:rPr>
              <a:t>What is  behind   the recovery in the  Estonian housing market?</a:t>
            </a:r>
          </a:p>
          <a:p>
            <a:pPr>
              <a:buFont typeface="Arial" charset="0"/>
              <a:buNone/>
            </a:pPr>
            <a:endParaRPr lang="en-GB"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wrap="square" numCol="1" anchorCtr="0" compatLnSpc="1">
            <a:prstTxWarp prst="textNoShape">
              <a:avLst/>
            </a:prstTxWarp>
          </a:bodyPr>
          <a:lstStyle/>
          <a:p>
            <a:pPr eaLnBrk="1" hangingPunct="1">
              <a:defRPr/>
            </a:pPr>
            <a:r>
              <a:rPr lang="en-US" sz="4000" smtClean="0">
                <a:latin typeface="Times New Roman" pitchFamily="18" charset="0"/>
                <a:cs typeface="Times New Roman" pitchFamily="18" charset="0"/>
              </a:rPr>
              <a:t>Population by tenure status, 2009</a:t>
            </a:r>
            <a:r>
              <a:rPr lang="et-EE" smtClean="0">
                <a:latin typeface="Times New Roman" pitchFamily="18" charset="0"/>
                <a:cs typeface="Times New Roman" pitchFamily="18" charset="0"/>
              </a:rPr>
              <a:t> </a:t>
            </a:r>
            <a:r>
              <a:rPr lang="et-EE" sz="2800" i="1" smtClean="0">
                <a:latin typeface="Times New Roman" pitchFamily="18" charset="0"/>
                <a:cs typeface="Times New Roman" pitchFamily="18" charset="0"/>
              </a:rPr>
              <a:t>(Eurostat)</a:t>
            </a:r>
          </a:p>
        </p:txBody>
      </p:sp>
      <p:sp>
        <p:nvSpPr>
          <p:cNvPr id="46082" name="Content Placeholder 2"/>
          <p:cNvSpPr>
            <a:spLocks noGrp="1"/>
          </p:cNvSpPr>
          <p:nvPr>
            <p:ph idx="4294967295"/>
          </p:nvPr>
        </p:nvSpPr>
        <p:spPr/>
        <p:txBody>
          <a:bodyPr/>
          <a:lstStyle/>
          <a:p>
            <a:pPr eaLnBrk="1" hangingPunct="1"/>
            <a:endParaRPr lang="en-GB" smtClean="0">
              <a:latin typeface="Times New Roman" pitchFamily="18" charset="0"/>
              <a:cs typeface="Times New Roman" pitchFamily="18" charset="0"/>
            </a:endParaRPr>
          </a:p>
        </p:txBody>
      </p:sp>
      <p:pic>
        <p:nvPicPr>
          <p:cNvPr id="46083" name="Picture 2"/>
          <p:cNvPicPr>
            <a:picLocks noChangeAspect="1" noChangeArrowheads="1"/>
          </p:cNvPicPr>
          <p:nvPr/>
        </p:nvPicPr>
        <p:blipFill>
          <a:blip r:embed="rId3"/>
          <a:srcRect/>
          <a:stretch>
            <a:fillRect/>
          </a:stretch>
        </p:blipFill>
        <p:spPr bwMode="auto">
          <a:xfrm>
            <a:off x="468313" y="1700213"/>
            <a:ext cx="7559675" cy="46815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p:cNvSpPr>
          <p:nvPr>
            <p:ph type="title"/>
          </p:nvPr>
        </p:nvSpPr>
        <p:spPr bwMode="auto"/>
        <p:txBody>
          <a:bodyPr wrap="square" numCol="1" anchorCtr="0" compatLnSpc="1">
            <a:prstTxWarp prst="textNoShape">
              <a:avLst/>
            </a:prstTxWarp>
          </a:bodyPr>
          <a:lstStyle/>
          <a:p>
            <a:pPr>
              <a:defRPr/>
            </a:pPr>
            <a:r>
              <a:rPr lang="en-GB" smtClean="0"/>
              <a:t>Rent to income ratio (Tallinn)</a:t>
            </a:r>
          </a:p>
        </p:txBody>
      </p:sp>
      <p:sp>
        <p:nvSpPr>
          <p:cNvPr id="48130" name="Rectangle 3"/>
          <p:cNvSpPr>
            <a:spLocks noGrp="1"/>
          </p:cNvSpPr>
          <p:nvPr>
            <p:ph type="body" idx="1"/>
          </p:nvPr>
        </p:nvSpPr>
        <p:spPr/>
        <p:txBody>
          <a:bodyPr/>
          <a:lstStyle/>
          <a:p>
            <a:endParaRPr lang="en-GB" smtClean="0">
              <a:latin typeface="Calibri" pitchFamily="34" charset="0"/>
            </a:endParaRPr>
          </a:p>
        </p:txBody>
      </p:sp>
      <p:pic>
        <p:nvPicPr>
          <p:cNvPr id="48131" name="Picture 7"/>
          <p:cNvPicPr>
            <a:picLocks noChangeAspect="1" noChangeArrowheads="1"/>
          </p:cNvPicPr>
          <p:nvPr/>
        </p:nvPicPr>
        <p:blipFill>
          <a:blip r:embed="rId3"/>
          <a:srcRect/>
          <a:stretch>
            <a:fillRect/>
          </a:stretch>
        </p:blipFill>
        <p:spPr bwMode="auto">
          <a:xfrm>
            <a:off x="468313" y="1628775"/>
            <a:ext cx="7632700" cy="4254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p:txBody>
          <a:bodyPr/>
          <a:lstStyle/>
          <a:p>
            <a:pPr eaLnBrk="1" fontAlgn="auto" hangingPunct="1">
              <a:spcAft>
                <a:spcPts val="0"/>
              </a:spcAft>
              <a:defRPr/>
            </a:pPr>
            <a:r>
              <a:rPr lang="et-EE" smtClean="0"/>
              <a:t>HAI index</a:t>
            </a:r>
          </a:p>
        </p:txBody>
      </p:sp>
      <p:pic>
        <p:nvPicPr>
          <p:cNvPr id="50178" name="Picture 66"/>
          <p:cNvPicPr>
            <a:picLocks noChangeAspect="1" noChangeArrowheads="1"/>
          </p:cNvPicPr>
          <p:nvPr/>
        </p:nvPicPr>
        <p:blipFill>
          <a:blip r:embed="rId3"/>
          <a:srcRect/>
          <a:stretch>
            <a:fillRect/>
          </a:stretch>
        </p:blipFill>
        <p:spPr bwMode="auto">
          <a:xfrm>
            <a:off x="611188" y="1412875"/>
            <a:ext cx="7415212" cy="46974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title"/>
          </p:nvPr>
        </p:nvSpPr>
        <p:spPr/>
        <p:txBody>
          <a:bodyPr wrap="square" numCol="1" anchorCtr="0" compatLnSpc="1">
            <a:prstTxWarp prst="textNoShape">
              <a:avLst/>
            </a:prstTxWarp>
          </a:bodyPr>
          <a:lstStyle/>
          <a:p>
            <a:pPr eaLnBrk="1" hangingPunct="1">
              <a:defRPr/>
            </a:pPr>
            <a:r>
              <a:rPr lang="en-GB" sz="3600" smtClean="0"/>
              <a:t>Turnover of housing loans and households´ deposits (EUR million)</a:t>
            </a:r>
          </a:p>
        </p:txBody>
      </p:sp>
      <p:graphicFrame>
        <p:nvGraphicFramePr>
          <p:cNvPr id="26688" name="Object 64"/>
          <p:cNvGraphicFramePr>
            <a:graphicFrameLocks noGrp="1" noChangeAspect="1"/>
          </p:cNvGraphicFramePr>
          <p:nvPr>
            <p:ph idx="1"/>
          </p:nvPr>
        </p:nvGraphicFramePr>
        <p:xfrm>
          <a:off x="755650" y="2060575"/>
          <a:ext cx="7353300" cy="3816350"/>
        </p:xfrm>
        <a:graphic>
          <a:graphicData uri="http://schemas.openxmlformats.org/presentationml/2006/ole">
            <mc:AlternateContent xmlns:mc="http://schemas.openxmlformats.org/markup-compatibility/2006">
              <mc:Choice xmlns:v="urn:schemas-microsoft-com:vml" Requires="v">
                <p:oleObj spid="_x0000_s26689" name="Chart" r:id="rId4" imgW="5181518" imgH="2689850" progId="Excel.Chart.8">
                  <p:embed/>
                </p:oleObj>
              </mc:Choice>
              <mc:Fallback>
                <p:oleObj name="Chart" r:id="rId4" imgW="5181518" imgH="2689850" progId="Excel.Chart.8">
                  <p:embed/>
                  <p:pic>
                    <p:nvPicPr>
                      <p:cNvPr id="0" name="Picture 64"/>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5650" y="2060575"/>
                        <a:ext cx="7353300" cy="3816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690" name="Text Box 65"/>
          <p:cNvSpPr txBox="1">
            <a:spLocks noChangeArrowheads="1"/>
          </p:cNvSpPr>
          <p:nvPr/>
        </p:nvSpPr>
        <p:spPr bwMode="auto">
          <a:xfrm>
            <a:off x="971550" y="6021388"/>
            <a:ext cx="2376488" cy="304800"/>
          </a:xfrm>
          <a:prstGeom prst="rect">
            <a:avLst/>
          </a:prstGeom>
          <a:noFill/>
          <a:ln w="9525">
            <a:noFill/>
            <a:miter lim="800000"/>
            <a:headEnd/>
            <a:tailEnd/>
          </a:ln>
        </p:spPr>
        <p:txBody>
          <a:bodyPr>
            <a:spAutoFit/>
          </a:bodyPr>
          <a:lstStyle/>
          <a:p>
            <a:pPr>
              <a:spcBef>
                <a:spcPct val="50000"/>
              </a:spcBef>
            </a:pPr>
            <a:r>
              <a:rPr lang="et-EE" sz="1400"/>
              <a:t>Source: Bank of Estonia</a:t>
            </a:r>
            <a:endParaRPr lang="en-GB" sz="140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fontAlgn="auto" hangingPunct="1">
              <a:spcAft>
                <a:spcPts val="0"/>
              </a:spcAft>
              <a:defRPr/>
            </a:pPr>
            <a:r>
              <a:rPr lang="en-GB" smtClean="0"/>
              <a:t>Stock of housing loans and stock of households deposits</a:t>
            </a:r>
          </a:p>
        </p:txBody>
      </p:sp>
      <p:sp>
        <p:nvSpPr>
          <p:cNvPr id="54274" name="Rectangle 3"/>
          <p:cNvSpPr>
            <a:spLocks noGrp="1" noChangeArrowheads="1"/>
          </p:cNvSpPr>
          <p:nvPr>
            <p:ph idx="1"/>
          </p:nvPr>
        </p:nvSpPr>
        <p:spPr/>
        <p:txBody>
          <a:bodyPr/>
          <a:lstStyle/>
          <a:p>
            <a:pPr eaLnBrk="1" hangingPunct="1"/>
            <a:endParaRPr lang="en-GB" smtClean="0"/>
          </a:p>
        </p:txBody>
      </p:sp>
      <p:pic>
        <p:nvPicPr>
          <p:cNvPr id="54275" name="Picture 4"/>
          <p:cNvPicPr>
            <a:picLocks noChangeAspect="1" noChangeArrowheads="1"/>
          </p:cNvPicPr>
          <p:nvPr/>
        </p:nvPicPr>
        <p:blipFill>
          <a:blip r:embed="rId3"/>
          <a:srcRect/>
          <a:stretch>
            <a:fillRect/>
          </a:stretch>
        </p:blipFill>
        <p:spPr bwMode="auto">
          <a:xfrm>
            <a:off x="1042988" y="1916113"/>
            <a:ext cx="7129462" cy="3924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p:txBody>
          <a:bodyPr/>
          <a:lstStyle/>
          <a:p>
            <a:pPr eaLnBrk="1" fontAlgn="auto" hangingPunct="1">
              <a:spcAft>
                <a:spcPts val="0"/>
              </a:spcAft>
              <a:defRPr/>
            </a:pPr>
            <a:r>
              <a:rPr lang="et-EE" smtClean="0"/>
              <a:t>Loan to deposit ratio for Estonian market</a:t>
            </a:r>
          </a:p>
        </p:txBody>
      </p:sp>
      <p:graphicFrame>
        <p:nvGraphicFramePr>
          <p:cNvPr id="28736" name="Object 64"/>
          <p:cNvGraphicFramePr>
            <a:graphicFrameLocks noGrp="1" noChangeAspect="1"/>
          </p:cNvGraphicFramePr>
          <p:nvPr>
            <p:ph idx="1"/>
          </p:nvPr>
        </p:nvGraphicFramePr>
        <p:xfrm>
          <a:off x="827088" y="1989138"/>
          <a:ext cx="7416800" cy="3886200"/>
        </p:xfrm>
        <a:graphic>
          <a:graphicData uri="http://schemas.openxmlformats.org/presentationml/2006/ole">
            <mc:AlternateContent xmlns:mc="http://schemas.openxmlformats.org/markup-compatibility/2006">
              <mc:Choice xmlns:v="urn:schemas-microsoft-com:vml" Requires="v">
                <p:oleObj spid="_x0000_s28737" name="Chart" r:id="rId4" imgW="5105313" imgH="2674713" progId="Excel.Chart.8">
                  <p:embed/>
                </p:oleObj>
              </mc:Choice>
              <mc:Fallback>
                <p:oleObj name="Chart" r:id="rId4" imgW="5105313" imgH="2674713" progId="Excel.Chart.8">
                  <p:embed/>
                  <p:pic>
                    <p:nvPicPr>
                      <p:cNvPr id="0" name="Picture 64"/>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7088" y="1989138"/>
                        <a:ext cx="7416800" cy="3886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a:defRPr/>
            </a:pPr>
            <a:r>
              <a:rPr lang="en-US" sz="3200" dirty="0" smtClean="0">
                <a:latin typeface="Times New Roman" pitchFamily="18" charset="0"/>
                <a:cs typeface="Times New Roman" pitchFamily="18" charset="0"/>
              </a:rPr>
              <a:t>Gross debt-to-income ratio of households</a:t>
            </a:r>
            <a:r>
              <a:rPr lang="et-EE" sz="32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a:t>
            </a:r>
            <a:br>
              <a:rPr lang="en-US" sz="3200" dirty="0" smtClean="0">
                <a:latin typeface="Times New Roman" pitchFamily="18" charset="0"/>
                <a:cs typeface="Times New Roman" pitchFamily="18" charset="0"/>
              </a:rPr>
            </a:br>
            <a:r>
              <a:rPr lang="et-EE" sz="3200" i="1" dirty="0" smtClean="0">
                <a:latin typeface="Times New Roman" pitchFamily="18" charset="0"/>
                <a:cs typeface="Times New Roman" pitchFamily="18" charset="0"/>
              </a:rPr>
              <a:t>(</a:t>
            </a:r>
            <a:r>
              <a:rPr lang="et-EE" sz="3200" i="1" dirty="0" err="1">
                <a:latin typeface="Times New Roman" pitchFamily="18" charset="0"/>
                <a:cs typeface="Times New Roman" pitchFamily="18" charset="0"/>
              </a:rPr>
              <a:t>E</a:t>
            </a:r>
            <a:r>
              <a:rPr lang="et-EE" sz="3200" i="1" dirty="0" err="1" smtClean="0">
                <a:latin typeface="Times New Roman" pitchFamily="18" charset="0"/>
                <a:cs typeface="Times New Roman" pitchFamily="18" charset="0"/>
              </a:rPr>
              <a:t>urostat</a:t>
            </a:r>
            <a:r>
              <a:rPr lang="et-EE" sz="3200" i="1" dirty="0" smtClean="0">
                <a:latin typeface="Times New Roman" pitchFamily="18" charset="0"/>
                <a:cs typeface="Times New Roman" pitchFamily="18" charset="0"/>
              </a:rPr>
              <a:t>)</a:t>
            </a:r>
            <a:endParaRPr lang="et-EE" sz="3200" i="1" dirty="0">
              <a:latin typeface="Times New Roman" pitchFamily="18" charset="0"/>
              <a:cs typeface="Times New Roman" pitchFamily="18" charset="0"/>
            </a:endParaRPr>
          </a:p>
        </p:txBody>
      </p:sp>
      <p:graphicFrame>
        <p:nvGraphicFramePr>
          <p:cNvPr id="65541" name="Object 5"/>
          <p:cNvGraphicFramePr>
            <a:graphicFrameLocks noGrp="1"/>
          </p:cNvGraphicFramePr>
          <p:nvPr>
            <p:ph idx="4294967295"/>
          </p:nvPr>
        </p:nvGraphicFramePr>
        <p:xfrm>
          <a:off x="406400" y="1549400"/>
          <a:ext cx="7721600" cy="4902200"/>
        </p:xfrm>
        <a:graphic>
          <a:graphicData uri="http://schemas.openxmlformats.org/presentationml/2006/ole">
            <mc:AlternateContent xmlns:mc="http://schemas.openxmlformats.org/markup-compatibility/2006">
              <mc:Choice xmlns:v="urn:schemas-microsoft-com:vml" Requires="v">
                <p:oleObj spid="_x0000_s65542" r:id="rId4" imgW="7718205" imgH="4901609" progId="Excel.Chart.8">
                  <p:embed/>
                </p:oleObj>
              </mc:Choice>
              <mc:Fallback>
                <p:oleObj r:id="rId4" imgW="7718205" imgH="4901609" progId="Excel.Chart.8">
                  <p:embed/>
                  <p:pic>
                    <p:nvPicPr>
                      <p:cNvPr id="0" name="Picture 5"/>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6400" y="1549400"/>
                        <a:ext cx="7721600" cy="4902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fontAlgn="auto" hangingPunct="1">
              <a:spcAft>
                <a:spcPts val="0"/>
              </a:spcAft>
              <a:defRPr/>
            </a:pPr>
            <a:r>
              <a:rPr lang="en-GB" smtClean="0"/>
              <a:t>Conclusions</a:t>
            </a:r>
          </a:p>
        </p:txBody>
      </p:sp>
      <p:sp>
        <p:nvSpPr>
          <p:cNvPr id="67586" name="Rectangle 3"/>
          <p:cNvSpPr>
            <a:spLocks noGrp="1" noChangeArrowheads="1"/>
          </p:cNvSpPr>
          <p:nvPr>
            <p:ph idx="1"/>
          </p:nvPr>
        </p:nvSpPr>
        <p:spPr/>
        <p:txBody>
          <a:bodyPr/>
          <a:lstStyle/>
          <a:p>
            <a:pPr eaLnBrk="1" hangingPunct="1"/>
            <a:r>
              <a:rPr lang="en-GB" smtClean="0"/>
              <a:t>The demand is driven by the improved affordability situation</a:t>
            </a:r>
          </a:p>
          <a:p>
            <a:pPr eaLnBrk="1" hangingPunct="1"/>
            <a:r>
              <a:rPr lang="en-GB" smtClean="0"/>
              <a:t>Constructed HAI model shows the that repayment affordability has improved after 2009</a:t>
            </a:r>
          </a:p>
          <a:p>
            <a:pPr eaLnBrk="1" hangingPunct="1"/>
            <a:r>
              <a:rPr lang="en-GB" smtClean="0"/>
              <a:t>P/I ratio shows  still difficulties in purchase affordability   for one person </a:t>
            </a:r>
          </a:p>
          <a:p>
            <a:pPr eaLnBrk="1" hangingPunct="1"/>
            <a:r>
              <a:rPr lang="en-GB" smtClean="0"/>
              <a:t>Falling house prices have not solved the problem of affordability</a:t>
            </a:r>
          </a:p>
          <a:p>
            <a:pPr eaLnBrk="1" hangingPunct="1"/>
            <a:r>
              <a:rPr lang="en-GB" smtClean="0"/>
              <a:t>Households are strengthening their balance sheet </a:t>
            </a:r>
          </a:p>
          <a:p>
            <a:pPr eaLnBrk="1" hangingPunct="1"/>
            <a:r>
              <a:rPr lang="en-GB" smtClean="0"/>
              <a:t>Housing loan turnover continues to decrease, despite of low interest rate</a:t>
            </a:r>
          </a:p>
          <a:p>
            <a:pPr eaLnBrk="1" hangingPunct="1"/>
            <a:r>
              <a:rPr lang="en-GB" smtClean="0"/>
              <a:t>Deposit growth makes the banks in Estonia less dependent on financial markets</a:t>
            </a:r>
          </a:p>
          <a:p>
            <a:pPr eaLnBrk="1" hangingPunct="1"/>
            <a:endParaRPr lang="en-GB" smtClean="0"/>
          </a:p>
          <a:p>
            <a:pPr eaLnBrk="1" hangingPunct="1"/>
            <a:endParaRPr lang="en-GB" smtClean="0"/>
          </a:p>
          <a:p>
            <a:pPr eaLnBrk="1" hangingPunct="1"/>
            <a:endParaRPr lang="en-GB"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p:cNvSpPr>
          <p:nvPr>
            <p:ph type="title"/>
          </p:nvPr>
        </p:nvSpPr>
        <p:spPr bwMode="auto"/>
        <p:txBody>
          <a:bodyPr wrap="square" numCol="1" anchorCtr="0" compatLnSpc="1">
            <a:prstTxWarp prst="textNoShape">
              <a:avLst/>
            </a:prstTxWarp>
          </a:bodyPr>
          <a:lstStyle/>
          <a:p>
            <a:pPr>
              <a:defRPr/>
            </a:pPr>
            <a:r>
              <a:rPr lang="en-GB" smtClean="0">
                <a:latin typeface="Cambria" pitchFamily="18" charset="0"/>
              </a:rPr>
              <a:t>Thank </a:t>
            </a:r>
            <a:r>
              <a:rPr lang="et-EE" smtClean="0">
                <a:latin typeface="Cambria" pitchFamily="18" charset="0"/>
              </a:rPr>
              <a:t>Y</a:t>
            </a:r>
            <a:r>
              <a:rPr lang="en-GB" smtClean="0">
                <a:latin typeface="Cambria" pitchFamily="18" charset="0"/>
              </a:rPr>
              <a:t>ou!</a:t>
            </a:r>
          </a:p>
        </p:txBody>
      </p:sp>
      <p:sp>
        <p:nvSpPr>
          <p:cNvPr id="2" name="Rectangle 3"/>
          <p:cNvSpPr>
            <a:spLocks noGrp="1"/>
          </p:cNvSpPr>
          <p:nvPr>
            <p:ph type="body" idx="1"/>
          </p:nvPr>
        </p:nvSpPr>
        <p:spPr/>
        <p:txBody>
          <a:bodyPr/>
          <a:lstStyle/>
          <a:p>
            <a:r>
              <a:rPr lang="en-GB" b="1" smtClean="0">
                <a:latin typeface="Calibri" pitchFamily="34" charset="0"/>
              </a:rPr>
              <a:t>Ene Kolbre</a:t>
            </a:r>
            <a:endParaRPr lang="en-US" b="1" smtClean="0">
              <a:latin typeface="Calibri" pitchFamily="34" charset="0"/>
            </a:endParaRPr>
          </a:p>
          <a:p>
            <a:r>
              <a:rPr lang="en-GB" i="1" smtClean="0"/>
              <a:t>School of Economics and Business Administration, Tallinn University of Technology</a:t>
            </a:r>
          </a:p>
          <a:p>
            <a:r>
              <a:rPr lang="en-GB" i="1" smtClean="0"/>
              <a:t>3 Akadeemia tee, 19086 Tallinn, Estonia</a:t>
            </a:r>
          </a:p>
          <a:p>
            <a:r>
              <a:rPr lang="en-GB" i="1" smtClean="0"/>
              <a:t>Phone: 372-6203 952, e-mail: ene.kolbre@tseba.ttu.ee</a:t>
            </a:r>
            <a:endParaRPr lang="en-GB" b="1" smtClean="0"/>
          </a:p>
          <a:p>
            <a:r>
              <a:rPr lang="en-GB" b="1" smtClean="0"/>
              <a:t>Angelika Kallakmaa-Kapsta</a:t>
            </a:r>
            <a:endParaRPr lang="en-US" b="1" smtClean="0"/>
          </a:p>
          <a:p>
            <a:r>
              <a:rPr lang="en-GB" i="1" smtClean="0"/>
              <a:t>School of Economics and Business Administration, Tallinn University of Technology</a:t>
            </a:r>
          </a:p>
          <a:p>
            <a:r>
              <a:rPr lang="en-GB" i="1" smtClean="0"/>
              <a:t>3 Akadeemia tee, 19086 Tallinn, Estonia</a:t>
            </a:r>
          </a:p>
          <a:p>
            <a:r>
              <a:rPr lang="en-GB" i="1" smtClean="0"/>
              <a:t>Phone: 372-6204 057, e-mail: </a:t>
            </a:r>
            <a:r>
              <a:rPr lang="en-GB" i="1" smtClean="0">
                <a:hlinkClick r:id="rId2"/>
              </a:rPr>
              <a:t>angelika.kallakmaa@tallinnlv.ee</a:t>
            </a:r>
            <a:endParaRPr lang="en-GB" i="1"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fontAlgn="auto" hangingPunct="1">
              <a:spcAft>
                <a:spcPts val="0"/>
              </a:spcAft>
              <a:defRPr/>
            </a:pPr>
            <a:r>
              <a:rPr lang="en-GB" b="1" dirty="0" smtClean="0"/>
              <a:t>Purpose</a:t>
            </a:r>
          </a:p>
        </p:txBody>
      </p:sp>
      <p:sp>
        <p:nvSpPr>
          <p:cNvPr id="18434" name="Rectangle 3"/>
          <p:cNvSpPr>
            <a:spLocks noGrp="1" noChangeArrowheads="1"/>
          </p:cNvSpPr>
          <p:nvPr>
            <p:ph idx="1"/>
          </p:nvPr>
        </p:nvSpPr>
        <p:spPr>
          <a:xfrm>
            <a:off x="457200" y="1268413"/>
            <a:ext cx="7620000" cy="5132387"/>
          </a:xfrm>
        </p:spPr>
        <p:txBody>
          <a:bodyPr/>
          <a:lstStyle/>
          <a:p>
            <a:pPr eaLnBrk="1" hangingPunct="1"/>
            <a:r>
              <a:rPr lang="en-GB" sz="3600" smtClean="0">
                <a:solidFill>
                  <a:srgbClr val="376092"/>
                </a:solidFill>
              </a:rPr>
              <a:t>To discuss the effects of changes in the economic environment </a:t>
            </a:r>
          </a:p>
          <a:p>
            <a:pPr eaLnBrk="1" hangingPunct="1"/>
            <a:r>
              <a:rPr lang="en-GB" sz="3600" smtClean="0">
                <a:solidFill>
                  <a:srgbClr val="376092"/>
                </a:solidFill>
              </a:rPr>
              <a:t>Outline the dynamics of the housing market during and after the crisis </a:t>
            </a:r>
          </a:p>
          <a:p>
            <a:pPr eaLnBrk="1" hangingPunct="1"/>
            <a:r>
              <a:rPr lang="en-GB" sz="3600" smtClean="0">
                <a:solidFill>
                  <a:srgbClr val="376092"/>
                </a:solidFill>
              </a:rPr>
              <a:t>Evaluate the changes  in the housing   quality</a:t>
            </a:r>
          </a:p>
          <a:p>
            <a:pPr eaLnBrk="1" hangingPunct="1"/>
            <a:r>
              <a:rPr lang="en-GB" sz="3600" smtClean="0">
                <a:solidFill>
                  <a:srgbClr val="376092"/>
                </a:solidFill>
              </a:rPr>
              <a:t>Analyse housing affordability and households behaviour</a:t>
            </a:r>
          </a:p>
          <a:p>
            <a:pPr eaLnBrk="1" hangingPunct="1"/>
            <a:endParaRPr lang="en-GB" sz="3600" smtClean="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0825" y="274638"/>
            <a:ext cx="7826375" cy="1143000"/>
          </a:xfrm>
        </p:spPr>
        <p:txBody>
          <a:bodyPr/>
          <a:lstStyle/>
          <a:p>
            <a:pPr algn="ctr" eaLnBrk="1" fontAlgn="auto" hangingPunct="1">
              <a:spcAft>
                <a:spcPts val="0"/>
              </a:spcAft>
              <a:defRPr/>
            </a:pPr>
            <a:r>
              <a:rPr lang="en-GB" sz="4000" dirty="0" smtClean="0"/>
              <a:t>Framework</a:t>
            </a:r>
            <a:r>
              <a:rPr lang="et-EE" sz="4000" dirty="0"/>
              <a:t/>
            </a:r>
            <a:br>
              <a:rPr lang="et-EE" sz="4000" dirty="0"/>
            </a:br>
            <a:endParaRPr lang="et-EE" sz="1800" dirty="0" smtClean="0">
              <a:solidFill>
                <a:srgbClr val="FF0000"/>
              </a:solidFill>
            </a:endParaRPr>
          </a:p>
        </p:txBody>
      </p:sp>
      <p:graphicFrame>
        <p:nvGraphicFramePr>
          <p:cNvPr id="20560" name="Group 80"/>
          <p:cNvGraphicFramePr>
            <a:graphicFrameLocks noGrp="1"/>
          </p:cNvGraphicFramePr>
          <p:nvPr>
            <p:ph idx="1"/>
          </p:nvPr>
        </p:nvGraphicFramePr>
        <p:xfrm>
          <a:off x="611188" y="1084263"/>
          <a:ext cx="7056437" cy="4386200"/>
        </p:xfrm>
        <a:graphic>
          <a:graphicData uri="http://schemas.openxmlformats.org/drawingml/2006/table">
            <a:tbl>
              <a:tblPr/>
              <a:tblGrid>
                <a:gridCol w="2016125"/>
                <a:gridCol w="720725"/>
                <a:gridCol w="792162"/>
                <a:gridCol w="719138"/>
                <a:gridCol w="649287"/>
                <a:gridCol w="792163"/>
                <a:gridCol w="719137"/>
                <a:gridCol w="647700"/>
              </a:tblGrid>
              <a:tr h="377825">
                <a:tc gridSpan="8">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2400" b="1" i="0" u="none" strike="noStrike" cap="none" normalizeH="0" baseline="0" smtClean="0">
                          <a:ln>
                            <a:noFill/>
                          </a:ln>
                          <a:solidFill>
                            <a:srgbClr val="FFFFFF"/>
                          </a:solidFill>
                          <a:effectLst/>
                          <a:latin typeface="Calibri" pitchFamily="34" charset="0"/>
                          <a:cs typeface="Arial" charset="0"/>
                        </a:rPr>
                        <a:t>Economic indicators in Estonia</a:t>
                      </a:r>
                      <a:endParaRPr kumimoji="0" lang="en-GB" sz="2400" b="1" i="0" u="none" strike="noStrike" cap="none" normalizeH="0" baseline="0" smtClean="0">
                        <a:ln>
                          <a:noFill/>
                        </a:ln>
                        <a:solidFill>
                          <a:srgbClr val="FFFFFF"/>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t-EE"/>
                    </a:p>
                  </a:txBody>
                  <a:tcPr/>
                </a:tc>
                <a:tc hMerge="1">
                  <a:txBody>
                    <a:bodyPr/>
                    <a:lstStyle/>
                    <a:p>
                      <a:endParaRPr lang="et-EE"/>
                    </a:p>
                  </a:txBody>
                  <a:tcPr/>
                </a:tc>
                <a:tc hMerge="1">
                  <a:txBody>
                    <a:bodyPr/>
                    <a:lstStyle/>
                    <a:p>
                      <a:endParaRPr lang="et-EE"/>
                    </a:p>
                  </a:txBody>
                  <a:tcPr/>
                </a:tc>
                <a:tc hMerge="1">
                  <a:txBody>
                    <a:bodyPr/>
                    <a:lstStyle/>
                    <a:p>
                      <a:endParaRPr lang="et-EE"/>
                    </a:p>
                  </a:txBody>
                  <a:tcPr/>
                </a:tc>
                <a:tc hMerge="1">
                  <a:txBody>
                    <a:bodyPr/>
                    <a:lstStyle/>
                    <a:p>
                      <a:endParaRPr lang="et-EE"/>
                    </a:p>
                  </a:txBody>
                  <a:tcPr/>
                </a:tc>
                <a:tc hMerge="1">
                  <a:txBody>
                    <a:bodyPr/>
                    <a:lstStyle/>
                    <a:p>
                      <a:endParaRPr lang="et-EE"/>
                    </a:p>
                  </a:txBody>
                  <a:tcPr/>
                </a:tc>
                <a:tc hMerge="1">
                  <a:txBody>
                    <a:bodyPr/>
                    <a:lstStyle/>
                    <a:p>
                      <a:endParaRPr lang="et-EE"/>
                    </a:p>
                  </a:txBody>
                  <a:tcPr/>
                </a:tc>
              </a:tr>
              <a:tr h="3571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100" b="1" i="0" u="none" strike="noStrike" cap="none" normalizeH="0" baseline="0" smtClean="0">
                          <a:ln>
                            <a:noFill/>
                          </a:ln>
                          <a:solidFill>
                            <a:srgbClr val="FFFFFF"/>
                          </a:solidFill>
                          <a:effectLst/>
                          <a:latin typeface="Calibri" pitchFamily="34" charset="0"/>
                          <a:cs typeface="Arial" charset="0"/>
                        </a:rPr>
                        <a:t> </a:t>
                      </a:r>
                    </a:p>
                    <a:p>
                      <a:pPr marL="0" marR="0" lvl="0" indent="0" algn="l" defTabSz="914400" rtl="0" eaLnBrk="1" fontAlgn="base" latinLnBrk="0" hangingPunct="1">
                        <a:lnSpc>
                          <a:spcPct val="115000"/>
                        </a:lnSpc>
                        <a:spcBef>
                          <a:spcPct val="0"/>
                        </a:spcBef>
                        <a:spcAft>
                          <a:spcPct val="0"/>
                        </a:spcAft>
                        <a:buClrTx/>
                        <a:buSzTx/>
                        <a:buFontTx/>
                        <a:buNone/>
                        <a:tabLst/>
                      </a:pPr>
                      <a:r>
                        <a:rPr kumimoji="0" lang="en-GB" sz="1100" b="1" i="0" u="none" strike="noStrike" cap="none" normalizeH="0" baseline="0" smtClean="0">
                          <a:ln>
                            <a:noFill/>
                          </a:ln>
                          <a:solidFill>
                            <a:srgbClr val="FFFFFF"/>
                          </a:solidFill>
                          <a:effectLst/>
                          <a:latin typeface="Calibri" pitchFamily="34" charset="0"/>
                          <a:cs typeface="Arial" charset="0"/>
                        </a:rPr>
                        <a:t> </a:t>
                      </a:r>
                      <a:endParaRPr kumimoji="0" lang="en-GB" sz="1100" b="1" i="0" u="none" strike="noStrike" cap="none" normalizeH="0" baseline="0" smtClean="0">
                        <a:ln>
                          <a:noFill/>
                        </a:ln>
                        <a:solidFill>
                          <a:srgbClr val="FFFFFF"/>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cs typeface="Arial" charset="0"/>
                        </a:rPr>
                        <a:t>2007</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cs typeface="Arial" charset="0"/>
                        </a:rPr>
                        <a:t>2008</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cs typeface="Arial" charset="0"/>
                        </a:rPr>
                        <a:t>2009</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cs typeface="Arial" charset="0"/>
                        </a:rPr>
                        <a:t>2010</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cs typeface="Arial" charset="0"/>
                        </a:rPr>
                        <a:t>2011</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t-EE" sz="1400" b="1" i="0" u="none" strike="noStrike" cap="none" normalizeH="0" baseline="0" smtClean="0">
                          <a:ln>
                            <a:noFill/>
                          </a:ln>
                          <a:solidFill>
                            <a:srgbClr val="000000"/>
                          </a:solidFill>
                          <a:effectLst/>
                          <a:latin typeface="Calibri" pitchFamily="34" charset="0"/>
                          <a:cs typeface="Arial" charset="0"/>
                        </a:rPr>
                        <a:t>2012*</a:t>
                      </a:r>
                      <a:endParaRPr kumimoji="0" lang="et-EE"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t-EE" sz="1400" b="1" i="0" u="none" strike="noStrike" cap="none" normalizeH="0" baseline="0" smtClean="0">
                          <a:ln>
                            <a:noFill/>
                          </a:ln>
                          <a:solidFill>
                            <a:srgbClr val="000000"/>
                          </a:solidFill>
                          <a:effectLst/>
                          <a:latin typeface="Calibri" pitchFamily="34" charset="0"/>
                          <a:cs typeface="Arial" charset="0"/>
                        </a:rPr>
                        <a:t>2013*</a:t>
                      </a:r>
                      <a:endParaRPr kumimoji="0" lang="et-EE"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4540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FFFFFF"/>
                          </a:solidFill>
                          <a:effectLst/>
                          <a:latin typeface="Calibri" pitchFamily="34" charset="0"/>
                          <a:cs typeface="Arial" charset="0"/>
                        </a:rPr>
                        <a:t>Nominal GDP (EUR billion)</a:t>
                      </a:r>
                      <a:endParaRPr kumimoji="0" lang="en-GB" sz="1400" b="1" i="0" u="none" strike="noStrike" cap="none" normalizeH="0" baseline="0" smtClean="0">
                        <a:ln>
                          <a:noFill/>
                        </a:ln>
                        <a:solidFill>
                          <a:srgbClr val="FFFFFF"/>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cs typeface="Arial" charset="0"/>
                        </a:rPr>
                        <a:t>16,1</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cs typeface="Arial" charset="0"/>
                        </a:rPr>
                        <a:t>16,3</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cs typeface="Arial" charset="0"/>
                        </a:rPr>
                        <a:t>13.8 </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cs typeface="Arial" charset="0"/>
                        </a:rPr>
                        <a:t>14.3</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cs typeface="Arial" charset="0"/>
                        </a:rPr>
                        <a:t>16.0</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t-EE" sz="1400" b="1" i="0" u="none" strike="noStrike" cap="none" normalizeH="0" baseline="0" smtClean="0">
                          <a:ln>
                            <a:noFill/>
                          </a:ln>
                          <a:solidFill>
                            <a:srgbClr val="000000"/>
                          </a:solidFill>
                          <a:effectLst/>
                          <a:latin typeface="Calibri" pitchFamily="34" charset="0"/>
                          <a:cs typeface="Arial" charset="0"/>
                        </a:rPr>
                        <a:t>16.7</a:t>
                      </a:r>
                      <a:endParaRPr kumimoji="0" lang="et-EE"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t-EE" sz="1400" b="1" i="0" u="none" strike="noStrike" cap="none" normalizeH="0" baseline="0" smtClean="0">
                          <a:ln>
                            <a:noFill/>
                          </a:ln>
                          <a:solidFill>
                            <a:srgbClr val="000000"/>
                          </a:solidFill>
                          <a:effectLst/>
                          <a:latin typeface="Calibri" pitchFamily="34" charset="0"/>
                          <a:cs typeface="Arial" charset="0"/>
                        </a:rPr>
                        <a:t>17.8</a:t>
                      </a:r>
                      <a:endParaRPr kumimoji="0" lang="et-EE"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4540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FFFFFF"/>
                          </a:solidFill>
                          <a:effectLst/>
                          <a:latin typeface="Calibri" pitchFamily="34" charset="0"/>
                          <a:cs typeface="Arial" charset="0"/>
                        </a:rPr>
                        <a:t>Unemployment rate (%)</a:t>
                      </a:r>
                      <a:endParaRPr kumimoji="0" lang="en-GB" sz="1400" b="1" i="0" u="none" strike="noStrike" cap="none" normalizeH="0" baseline="0" smtClean="0">
                        <a:ln>
                          <a:noFill/>
                        </a:ln>
                        <a:solidFill>
                          <a:srgbClr val="FFFFFF"/>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cs typeface="Arial" charset="0"/>
                        </a:rPr>
                        <a:t>4,7</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cs typeface="Arial" charset="0"/>
                        </a:rPr>
                        <a:t>5,5</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cs typeface="Arial" charset="0"/>
                        </a:rPr>
                        <a:t>13,8</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cs typeface="Arial" charset="0"/>
                        </a:rPr>
                        <a:t>16,9</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cs typeface="Arial" charset="0"/>
                        </a:rPr>
                        <a:t>12,1</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t-EE" sz="1400" b="1" i="0" u="none" strike="noStrike" cap="none" normalizeH="0" baseline="0" smtClean="0">
                          <a:ln>
                            <a:noFill/>
                          </a:ln>
                          <a:solidFill>
                            <a:srgbClr val="000000"/>
                          </a:solidFill>
                          <a:effectLst/>
                          <a:latin typeface="Calibri" pitchFamily="34" charset="0"/>
                          <a:cs typeface="Arial" charset="0"/>
                        </a:rPr>
                        <a:t>10,4</a:t>
                      </a:r>
                      <a:endParaRPr kumimoji="0" lang="et-EE"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t-EE" sz="1400" b="1" i="0" u="none" strike="noStrike" cap="none" normalizeH="0" baseline="0" smtClean="0">
                          <a:ln>
                            <a:noFill/>
                          </a:ln>
                          <a:solidFill>
                            <a:srgbClr val="000000"/>
                          </a:solidFill>
                          <a:effectLst/>
                          <a:latin typeface="Calibri" pitchFamily="34" charset="0"/>
                          <a:cs typeface="Arial" charset="0"/>
                        </a:rPr>
                        <a:t>9,6</a:t>
                      </a:r>
                      <a:endParaRPr kumimoji="0" lang="et-EE"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69056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FFFFFF"/>
                          </a:solidFill>
                          <a:effectLst/>
                          <a:latin typeface="Calibri" pitchFamily="34" charset="0"/>
                          <a:cs typeface="Arial" charset="0"/>
                        </a:rPr>
                        <a:t>Average monthly gross wages and salaries (EUR)</a:t>
                      </a:r>
                      <a:endParaRPr kumimoji="0" lang="en-GB" sz="1400" b="1" i="0" u="none" strike="noStrike" cap="none" normalizeH="0" baseline="0" smtClean="0">
                        <a:ln>
                          <a:noFill/>
                        </a:ln>
                        <a:solidFill>
                          <a:srgbClr val="FFFFFF"/>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cs typeface="Arial" charset="0"/>
                        </a:rPr>
                        <a:t>724,5</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cs typeface="Arial" charset="0"/>
                        </a:rPr>
                        <a:t>825,2</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cs typeface="Arial" charset="0"/>
                        </a:rPr>
                        <a:t>783,8</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cs typeface="Arial" charset="0"/>
                        </a:rPr>
                        <a:t>792,3</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cs typeface="Arial" charset="0"/>
                        </a:rPr>
                        <a:t>847,8</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t-EE" sz="1400" b="1" i="0" u="none" strike="noStrike" cap="none" normalizeH="0" baseline="0" smtClean="0">
                          <a:ln>
                            <a:noFill/>
                          </a:ln>
                          <a:solidFill>
                            <a:srgbClr val="000000"/>
                          </a:solidFill>
                          <a:effectLst/>
                          <a:latin typeface="Calibri" pitchFamily="34" charset="0"/>
                          <a:cs typeface="Arial" charset="0"/>
                        </a:rPr>
                        <a:t>879</a:t>
                      </a:r>
                      <a:endParaRPr kumimoji="0" lang="et-EE"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t-EE" sz="1400" b="1" i="0" u="none" strike="noStrike" cap="none" normalizeH="0" baseline="0" smtClean="0">
                          <a:ln>
                            <a:noFill/>
                          </a:ln>
                          <a:solidFill>
                            <a:srgbClr val="000000"/>
                          </a:solidFill>
                          <a:effectLst/>
                          <a:latin typeface="Calibri" pitchFamily="34" charset="0"/>
                          <a:cs typeface="Arial" charset="0"/>
                        </a:rPr>
                        <a:t>923</a:t>
                      </a:r>
                      <a:endParaRPr kumimoji="0" lang="et-EE"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79216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FFFFFF"/>
                          </a:solidFill>
                          <a:effectLst/>
                          <a:latin typeface="Calibri" pitchFamily="34" charset="0"/>
                          <a:cs typeface="Arial" charset="0"/>
                        </a:rPr>
                        <a:t>General government budget balance (% of GDP)</a:t>
                      </a:r>
                      <a:endParaRPr kumimoji="0" lang="en-GB" sz="1400" b="1" i="0" u="none" strike="noStrike" cap="none" normalizeH="0" baseline="0" smtClean="0">
                        <a:ln>
                          <a:noFill/>
                        </a:ln>
                        <a:solidFill>
                          <a:srgbClr val="FFFFFF"/>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cs typeface="Arial" charset="0"/>
                        </a:rPr>
                        <a:t> 2,4</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cs typeface="Arial" charset="0"/>
                        </a:rPr>
                        <a:t>- 2,9 </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cs typeface="Arial" charset="0"/>
                        </a:rPr>
                        <a:t>-2,0</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cs typeface="Arial" charset="0"/>
                        </a:rPr>
                        <a:t>0,2</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cs typeface="Arial" charset="0"/>
                        </a:rPr>
                        <a:t>1,0</a:t>
                      </a:r>
                      <a:endPar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t-EE" sz="1400" b="1" i="0" u="none" strike="noStrike" cap="none" normalizeH="0" baseline="0" smtClean="0">
                          <a:ln>
                            <a:noFill/>
                          </a:ln>
                          <a:solidFill>
                            <a:srgbClr val="000000"/>
                          </a:solidFill>
                          <a:effectLst/>
                          <a:latin typeface="Calibri" pitchFamily="34" charset="0"/>
                          <a:cs typeface="Arial" charset="0"/>
                        </a:rPr>
                        <a:t>-2,0</a:t>
                      </a:r>
                      <a:endParaRPr kumimoji="0" lang="et-EE"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t-EE" sz="1400" b="1" i="0" u="none" strike="noStrike" cap="none" normalizeH="0" baseline="0" smtClean="0">
                          <a:ln>
                            <a:noFill/>
                          </a:ln>
                          <a:solidFill>
                            <a:srgbClr val="000000"/>
                          </a:solidFill>
                          <a:effectLst/>
                          <a:latin typeface="Calibri" pitchFamily="34" charset="0"/>
                          <a:cs typeface="Arial" charset="0"/>
                        </a:rPr>
                        <a:t>-0,7</a:t>
                      </a:r>
                      <a:endParaRPr kumimoji="0" lang="et-EE"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7207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FFFFFF"/>
                          </a:solidFill>
                          <a:effectLst/>
                          <a:latin typeface="Calibri" pitchFamily="34" charset="0"/>
                          <a:ea typeface="Calibri" pitchFamily="34" charset="0"/>
                          <a:cs typeface="Times New Roman" pitchFamily="18" charset="0"/>
                        </a:rPr>
                        <a:t>General government gross debt (% of GDP)</a:t>
                      </a: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rPr>
                        <a:t>3,7</a:t>
                      </a: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rPr>
                        <a:t>4,5</a:t>
                      </a: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rPr>
                        <a:t>7,2</a:t>
                      </a: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rPr>
                        <a:t>6,7</a:t>
                      </a: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ea typeface="Calibri" pitchFamily="34" charset="0"/>
                          <a:cs typeface="Times New Roman" pitchFamily="18" charset="0"/>
                        </a:rPr>
                        <a:t>6,0</a:t>
                      </a: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t-EE" sz="1400" b="1" i="0" u="none" strike="noStrike" cap="none" normalizeH="0" baseline="0" smtClean="0">
                          <a:ln>
                            <a:noFill/>
                          </a:ln>
                          <a:solidFill>
                            <a:srgbClr val="000000"/>
                          </a:solidFill>
                          <a:effectLst/>
                          <a:latin typeface="Calibri" pitchFamily="34" charset="0"/>
                          <a:cs typeface="Times New Roman" pitchFamily="18" charset="0"/>
                        </a:rPr>
                        <a:t>8,8</a:t>
                      </a:r>
                      <a:endParaRPr kumimoji="0" lang="en-GB" sz="1400" b="1" i="0" u="none" strike="noStrike" cap="none" normalizeH="0" baseline="0" smtClean="0">
                        <a:ln>
                          <a:noFill/>
                        </a:ln>
                        <a:solidFill>
                          <a:srgbClr val="000000"/>
                        </a:solidFill>
                        <a:effectLst/>
                        <a:latin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t-EE" sz="1400" b="1" i="0" u="none" strike="noStrike" cap="none" normalizeH="0" baseline="0" smtClean="0">
                          <a:ln>
                            <a:noFill/>
                          </a:ln>
                          <a:solidFill>
                            <a:srgbClr val="000000"/>
                          </a:solidFill>
                          <a:effectLst/>
                          <a:latin typeface="Calibri" pitchFamily="34" charset="0"/>
                          <a:cs typeface="Times New Roman" pitchFamily="18" charset="0"/>
                        </a:rPr>
                        <a:t>11,3</a:t>
                      </a:r>
                      <a:endParaRPr kumimoji="0" lang="en-GB" sz="1400" b="1" i="0" u="none" strike="noStrike" cap="none" normalizeH="0" baseline="0" smtClean="0">
                        <a:ln>
                          <a:noFill/>
                        </a:ln>
                        <a:solidFill>
                          <a:srgbClr val="000000"/>
                        </a:solidFill>
                        <a:effectLst/>
                        <a:latin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43180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FFFFFF"/>
                          </a:solidFill>
                          <a:effectLst/>
                          <a:latin typeface="Calibri" pitchFamily="34" charset="0"/>
                          <a:cs typeface="Times New Roman" pitchFamily="18" charset="0"/>
                        </a:rPr>
                        <a:t>Consumer price index</a:t>
                      </a: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cs typeface="Times New Roman" pitchFamily="18" charset="0"/>
                        </a:rPr>
                        <a:t>6,6</a:t>
                      </a: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cs typeface="Times New Roman" pitchFamily="18" charset="0"/>
                        </a:rPr>
                        <a:t>10,4</a:t>
                      </a: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cs typeface="Times New Roman" pitchFamily="18" charset="0"/>
                        </a:rPr>
                        <a:t>- 0,1</a:t>
                      </a: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cs typeface="Times New Roman" pitchFamily="18" charset="0"/>
                        </a:rPr>
                        <a:t>3,0</a:t>
                      </a: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1400" b="1" i="0" u="none" strike="noStrike" cap="none" normalizeH="0" baseline="0" smtClean="0">
                          <a:ln>
                            <a:noFill/>
                          </a:ln>
                          <a:solidFill>
                            <a:srgbClr val="000000"/>
                          </a:solidFill>
                          <a:effectLst/>
                          <a:latin typeface="Calibri" pitchFamily="34" charset="0"/>
                          <a:cs typeface="Times New Roman" pitchFamily="18" charset="0"/>
                        </a:rPr>
                        <a:t>5,0</a:t>
                      </a: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t-EE" sz="1400" b="1" i="0" u="none" strike="noStrike" cap="none" normalizeH="0" baseline="0" smtClean="0">
                          <a:ln>
                            <a:noFill/>
                          </a:ln>
                          <a:solidFill>
                            <a:srgbClr val="000000"/>
                          </a:solidFill>
                          <a:effectLst/>
                          <a:latin typeface="Calibri" pitchFamily="34" charset="0"/>
                          <a:cs typeface="Times New Roman" pitchFamily="18" charset="0"/>
                        </a:rPr>
                        <a:t>3,3</a:t>
                      </a:r>
                      <a:endParaRPr kumimoji="0" lang="en-GB" sz="1400" b="1" i="0" u="none" strike="noStrike" cap="none" normalizeH="0" baseline="0" smtClean="0">
                        <a:ln>
                          <a:noFill/>
                        </a:ln>
                        <a:solidFill>
                          <a:srgbClr val="000000"/>
                        </a:solidFill>
                        <a:effectLst/>
                        <a:latin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t-EE" sz="1400" b="1" i="0" u="none" strike="noStrike" cap="none" normalizeH="0" baseline="0" smtClean="0">
                          <a:ln>
                            <a:noFill/>
                          </a:ln>
                          <a:solidFill>
                            <a:srgbClr val="000000"/>
                          </a:solidFill>
                          <a:effectLst/>
                          <a:latin typeface="Calibri" pitchFamily="34" charset="0"/>
                          <a:cs typeface="Times New Roman" pitchFamily="18" charset="0"/>
                        </a:rPr>
                        <a:t>3,0</a:t>
                      </a:r>
                      <a:endParaRPr kumimoji="0" lang="en-GB" sz="1400" b="1" i="0" u="none" strike="noStrike" cap="none" normalizeH="0" baseline="0" smtClean="0">
                        <a:ln>
                          <a:noFill/>
                        </a:ln>
                        <a:solidFill>
                          <a:srgbClr val="000000"/>
                        </a:solidFill>
                        <a:effectLst/>
                        <a:latin typeface="Calibri" pitchFamily="34" charset="0"/>
                        <a:cs typeface="Times New Roman"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
        <p:nvSpPr>
          <p:cNvPr id="20558" name="Rectangle 3"/>
          <p:cNvSpPr>
            <a:spLocks noChangeArrowheads="1"/>
          </p:cNvSpPr>
          <p:nvPr/>
        </p:nvSpPr>
        <p:spPr bwMode="auto">
          <a:xfrm>
            <a:off x="684213" y="5676900"/>
            <a:ext cx="3824287" cy="396875"/>
          </a:xfrm>
          <a:prstGeom prst="rect">
            <a:avLst/>
          </a:prstGeom>
          <a:noFill/>
          <a:ln w="9525">
            <a:noFill/>
            <a:miter lim="800000"/>
            <a:headEnd/>
            <a:tailEnd/>
          </a:ln>
        </p:spPr>
        <p:txBody>
          <a:bodyPr wrap="none" anchor="ctr">
            <a:spAutoFit/>
          </a:bodyPr>
          <a:lstStyle/>
          <a:p>
            <a:pPr eaLnBrk="0" hangingPunct="0"/>
            <a:r>
              <a:rPr lang="en-GB" sz="1000">
                <a:latin typeface="Calibri" pitchFamily="34" charset="0"/>
                <a:cs typeface="Calibri" pitchFamily="34" charset="0"/>
              </a:rPr>
              <a:t>Source: Eurostat, </a:t>
            </a:r>
            <a:r>
              <a:rPr lang="en-GB" sz="1000">
                <a:latin typeface="Calibri" pitchFamily="34" charset="0"/>
              </a:rPr>
              <a:t>Statistics Estonia</a:t>
            </a:r>
            <a:r>
              <a:rPr lang="en-GB" sz="1000">
                <a:latin typeface="Calibri" pitchFamily="34" charset="0"/>
                <a:cs typeface="Calibri" pitchFamily="34" charset="0"/>
              </a:rPr>
              <a:t> Bank of Estonia, Ministry of Finance</a:t>
            </a:r>
            <a:endParaRPr lang="en-GB" sz="1000">
              <a:latin typeface="Calibri" pitchFamily="34" charset="0"/>
            </a:endParaRPr>
          </a:p>
          <a:p>
            <a:pPr eaLnBrk="0" hangingPunct="0">
              <a:buFontTx/>
              <a:buChar char="•"/>
            </a:pPr>
            <a:r>
              <a:rPr lang="en-GB" sz="1000">
                <a:latin typeface="Calibri" pitchFamily="34" charset="0"/>
                <a:cs typeface="Calibri" pitchFamily="34" charset="0"/>
              </a:rPr>
              <a:t>Forecast Bank of Estonia, Ministry of Finance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p:cNvPicPr>
            <a:picLocks noChangeAspect="1" noChangeArrowheads="1"/>
          </p:cNvPicPr>
          <p:nvPr/>
        </p:nvPicPr>
        <p:blipFill>
          <a:blip r:embed="rId2"/>
          <a:srcRect/>
          <a:stretch>
            <a:fillRect/>
          </a:stretch>
        </p:blipFill>
        <p:spPr bwMode="auto">
          <a:xfrm>
            <a:off x="109538" y="758825"/>
            <a:ext cx="8280400" cy="53641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t-EE" dirty="0" err="1" smtClean="0"/>
              <a:t>Housing</a:t>
            </a:r>
            <a:r>
              <a:rPr lang="et-EE" dirty="0" smtClean="0"/>
              <a:t> </a:t>
            </a:r>
            <a:r>
              <a:rPr lang="et-EE" dirty="0" err="1" smtClean="0"/>
              <a:t>quality</a:t>
            </a:r>
            <a:endParaRPr lang="et-EE" dirty="0"/>
          </a:p>
        </p:txBody>
      </p:sp>
      <p:sp>
        <p:nvSpPr>
          <p:cNvPr id="23554" name="Content Placeholder 2"/>
          <p:cNvSpPr>
            <a:spLocks noGrp="1"/>
          </p:cNvSpPr>
          <p:nvPr>
            <p:ph idx="1"/>
          </p:nvPr>
        </p:nvSpPr>
        <p:spPr>
          <a:xfrm>
            <a:off x="457200" y="1412875"/>
            <a:ext cx="7620000" cy="4987925"/>
          </a:xfrm>
        </p:spPr>
        <p:txBody>
          <a:bodyPr/>
          <a:lstStyle/>
          <a:p>
            <a:pPr algn="just" eaLnBrk="1" hangingPunct="1">
              <a:lnSpc>
                <a:spcPct val="90000"/>
              </a:lnSpc>
            </a:pPr>
            <a:r>
              <a:rPr lang="en-GB" sz="3000" smtClean="0"/>
              <a:t>The aim is to investigate the opinions of market participants about the housing quality and make a hierarchy of quality indicators under the new housing market rise. </a:t>
            </a:r>
          </a:p>
          <a:p>
            <a:pPr algn="just" eaLnBrk="1" hangingPunct="1">
              <a:lnSpc>
                <a:spcPct val="90000"/>
              </a:lnSpc>
            </a:pPr>
            <a:r>
              <a:rPr lang="en-GB" sz="3000" smtClean="0"/>
              <a:t>Quality grade is a complex indicator that represents a combination of factors that characterise the value of the living space taking into consideration that every factor has to assessed based on the principles of sustainable development and saving use and market expectations for these indicators</a:t>
            </a:r>
          </a:p>
          <a:p>
            <a:pPr eaLnBrk="1" hangingPunct="1">
              <a:lnSpc>
                <a:spcPct val="90000"/>
              </a:lnSpc>
            </a:pPr>
            <a:endParaRPr lang="en-GB" sz="30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fontAlgn="auto" hangingPunct="1">
              <a:spcAft>
                <a:spcPts val="0"/>
              </a:spcAft>
              <a:defRPr/>
            </a:pPr>
            <a:r>
              <a:rPr lang="et-EE" sz="3600" smtClean="0"/>
              <a:t>T</a:t>
            </a:r>
            <a:r>
              <a:rPr lang="en-GB" sz="3600" smtClean="0"/>
              <a:t>he basis </a:t>
            </a:r>
            <a:r>
              <a:rPr lang="et-EE" sz="3600" smtClean="0"/>
              <a:t>of</a:t>
            </a:r>
            <a:r>
              <a:rPr lang="en-GB" sz="3600" smtClean="0"/>
              <a:t> the quality rating system </a:t>
            </a:r>
            <a:endParaRPr lang="et-EE" sz="3600" smtClean="0"/>
          </a:p>
        </p:txBody>
      </p:sp>
      <p:sp>
        <p:nvSpPr>
          <p:cNvPr id="24578" name="Content Placeholder 2"/>
          <p:cNvSpPr>
            <a:spLocks noGrp="1"/>
          </p:cNvSpPr>
          <p:nvPr>
            <p:ph idx="1"/>
          </p:nvPr>
        </p:nvSpPr>
        <p:spPr/>
        <p:txBody>
          <a:bodyPr/>
          <a:lstStyle/>
          <a:p>
            <a:pPr eaLnBrk="1" hangingPunct="1">
              <a:lnSpc>
                <a:spcPct val="90000"/>
              </a:lnSpc>
            </a:pPr>
            <a:r>
              <a:rPr lang="en-GB" sz="3600" smtClean="0"/>
              <a:t>Value is evaluated on the basis of the following attributes:</a:t>
            </a:r>
          </a:p>
          <a:p>
            <a:pPr eaLnBrk="1" hangingPunct="1">
              <a:lnSpc>
                <a:spcPct val="90000"/>
              </a:lnSpc>
            </a:pPr>
            <a:r>
              <a:rPr lang="en-GB" sz="3600" smtClean="0"/>
              <a:t> location and use of the plot,</a:t>
            </a:r>
          </a:p>
          <a:p>
            <a:pPr eaLnBrk="1" hangingPunct="1">
              <a:lnSpc>
                <a:spcPct val="90000"/>
              </a:lnSpc>
            </a:pPr>
            <a:r>
              <a:rPr lang="en-GB" sz="3600" smtClean="0"/>
              <a:t> quality of construction,</a:t>
            </a:r>
          </a:p>
          <a:p>
            <a:pPr eaLnBrk="1" hangingPunct="1">
              <a:lnSpc>
                <a:spcPct val="90000"/>
              </a:lnSpc>
            </a:pPr>
            <a:r>
              <a:rPr lang="en-GB" sz="3600" smtClean="0"/>
              <a:t> real estate management</a:t>
            </a:r>
          </a:p>
          <a:p>
            <a:pPr eaLnBrk="1" hangingPunct="1">
              <a:lnSpc>
                <a:spcPct val="90000"/>
              </a:lnSpc>
            </a:pPr>
            <a:r>
              <a:rPr lang="en-GB" sz="3600" smtClean="0"/>
              <a:t>Valuation of each attribute is based on the factors that influence the respective attribute</a:t>
            </a:r>
          </a:p>
          <a:p>
            <a:pPr eaLnBrk="1" hangingPunct="1">
              <a:lnSpc>
                <a:spcPct val="90000"/>
              </a:lnSpc>
            </a:pPr>
            <a:endParaRPr lang="en-GB" sz="36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fontAlgn="auto" hangingPunct="1">
              <a:spcAft>
                <a:spcPts val="0"/>
              </a:spcAft>
              <a:defRPr/>
            </a:pPr>
            <a:r>
              <a:rPr lang="en-GB" smtClean="0"/>
              <a:t>Methods</a:t>
            </a:r>
            <a:endParaRPr lang="et-EE" smtClean="0"/>
          </a:p>
        </p:txBody>
      </p:sp>
      <p:sp>
        <p:nvSpPr>
          <p:cNvPr id="25602" name="Content Placeholder 2"/>
          <p:cNvSpPr>
            <a:spLocks noGrp="1"/>
          </p:cNvSpPr>
          <p:nvPr>
            <p:ph idx="1"/>
          </p:nvPr>
        </p:nvSpPr>
        <p:spPr/>
        <p:txBody>
          <a:bodyPr/>
          <a:lstStyle/>
          <a:p>
            <a:pPr marL="114300" indent="0" eaLnBrk="1" hangingPunct="1">
              <a:buFont typeface="Arial" charset="0"/>
              <a:buNone/>
            </a:pPr>
            <a:r>
              <a:rPr lang="en-GB" sz="3600" smtClean="0"/>
              <a:t>Analytic Hierarchy Process (AHP) method elaborated by Thomas L. Saaty was used to evaluate the </a:t>
            </a:r>
            <a:r>
              <a:rPr lang="en-GB" sz="3600" u="sng" smtClean="0"/>
              <a:t>hierarchy</a:t>
            </a:r>
            <a:r>
              <a:rPr lang="en-GB" sz="3600" smtClean="0"/>
              <a:t> of the factors influencing the quality grade and the </a:t>
            </a:r>
            <a:r>
              <a:rPr lang="en-GB" sz="3600" u="sng" smtClean="0"/>
              <a:t>changes in the hierarchy</a:t>
            </a:r>
            <a:r>
              <a:rPr lang="en-GB" sz="3600" smtClean="0"/>
              <a:t>, depending on market changes</a:t>
            </a:r>
            <a:r>
              <a:rPr lang="en-GB" sz="2800" smtClean="0"/>
              <a:t>.</a:t>
            </a:r>
            <a:endParaRPr lang="en-GB"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eaLnBrk="1" fontAlgn="auto" hangingPunct="1">
              <a:spcAft>
                <a:spcPts val="0"/>
              </a:spcAft>
              <a:defRPr/>
            </a:pPr>
            <a:r>
              <a:rPr lang="en-US" sz="2800" dirty="0"/>
              <a:t>Weightings of factors influencing the quality rating on the basis of location and plot</a:t>
            </a:r>
            <a:endParaRPr lang="et-EE" sz="2800" dirty="0"/>
          </a:p>
        </p:txBody>
      </p:sp>
      <p:graphicFrame>
        <p:nvGraphicFramePr>
          <p:cNvPr id="12352" name="Object 64"/>
          <p:cNvGraphicFramePr>
            <a:graphicFrameLocks/>
          </p:cNvGraphicFramePr>
          <p:nvPr/>
        </p:nvGraphicFramePr>
        <p:xfrm>
          <a:off x="920750" y="1649413"/>
          <a:ext cx="7086600" cy="4206875"/>
        </p:xfrm>
        <a:graphic>
          <a:graphicData uri="http://schemas.openxmlformats.org/presentationml/2006/ole">
            <mc:AlternateContent xmlns:mc="http://schemas.openxmlformats.org/markup-compatibility/2006">
              <mc:Choice xmlns:v="urn:schemas-microsoft-com:vml" Requires="v">
                <p:oleObj spid="_x0000_s12353" r:id="rId3" imgW="7090262" imgH="4206605" progId="Excel.Sheet.8">
                  <p:embed/>
                </p:oleObj>
              </mc:Choice>
              <mc:Fallback>
                <p:oleObj r:id="rId3" imgW="7090262" imgH="4206605" progId="Excel.Sheet.8">
                  <p:embed/>
                  <p:pic>
                    <p:nvPicPr>
                      <p:cNvPr id="0" name="Picture 6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0750" y="1649413"/>
                        <a:ext cx="7086600" cy="4206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1386</TotalTime>
  <Words>977</Words>
  <Application>Microsoft Office PowerPoint</Application>
  <PresentationFormat>On-screen Show (4:3)</PresentationFormat>
  <Paragraphs>186</Paragraphs>
  <Slides>28</Slides>
  <Notes>13</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28</vt:i4>
      </vt:variant>
    </vt:vector>
  </HeadingPairs>
  <TitlesOfParts>
    <vt:vector size="32" baseType="lpstr">
      <vt:lpstr>Adjacency</vt:lpstr>
      <vt:lpstr>Microsoft Excel 97-2003 Worksheet</vt:lpstr>
      <vt:lpstr>Microsoft Excel Chart</vt:lpstr>
      <vt:lpstr>Chart</vt:lpstr>
      <vt:lpstr>Estonian housing market after crisis:   Searching for Origins of the demand Changes</vt:lpstr>
      <vt:lpstr>The question is:</vt:lpstr>
      <vt:lpstr>Purpose</vt:lpstr>
      <vt:lpstr>Framework </vt:lpstr>
      <vt:lpstr>PowerPoint Presentation</vt:lpstr>
      <vt:lpstr>Housing quality</vt:lpstr>
      <vt:lpstr>The basis of the quality rating system </vt:lpstr>
      <vt:lpstr>Methods</vt:lpstr>
      <vt:lpstr>Weightings of factors influencing the quality rating on the basis of location and plot</vt:lpstr>
      <vt:lpstr>Weightings of factors influencing the quality rating on the basis of construction quality</vt:lpstr>
      <vt:lpstr>Weightings of factors influencing the quality rating on the basis of real estate management</vt:lpstr>
      <vt:lpstr>Weightings of attributes</vt:lpstr>
      <vt:lpstr>Burnside, G., Eichenbaum, M.,  Rebelo, S. (2011)</vt:lpstr>
      <vt:lpstr>Affordability  (Maclennan and Williams,1990)</vt:lpstr>
      <vt:lpstr>The housing affordability  (Gan, Hill 2008)</vt:lpstr>
      <vt:lpstr>Affordability</vt:lpstr>
      <vt:lpstr>Affordability in the United States:  Income and Price Contributors   (Kutty, N., 2007) </vt:lpstr>
      <vt:lpstr>P/I ratio for Estonia (dwellings)</vt:lpstr>
      <vt:lpstr>P/I ratio for Tallinn</vt:lpstr>
      <vt:lpstr>Population by tenure status, 2009 (Eurostat)</vt:lpstr>
      <vt:lpstr>Rent to income ratio (Tallinn)</vt:lpstr>
      <vt:lpstr>HAI index</vt:lpstr>
      <vt:lpstr>Turnover of housing loans and households´ deposits (EUR million)</vt:lpstr>
      <vt:lpstr>Stock of housing loans and stock of households deposits</vt:lpstr>
      <vt:lpstr>Loan to deposit ratio for Estonian market</vt:lpstr>
      <vt:lpstr>Gross debt-to-income ratio of households % (Eurostat)</vt:lpstr>
      <vt:lpstr>Conclusions</vt:lpstr>
      <vt:lpstr>Thank You!</vt:lpstr>
    </vt:vector>
  </TitlesOfParts>
  <Company>Tallinna Linnakantselei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Estonian housing market after crisis: Searching for Origins of the demand Changes</dc:title>
  <dc:creator>kallakmaa</dc:creator>
  <cp:lastModifiedBy>pcguest</cp:lastModifiedBy>
  <cp:revision>197</cp:revision>
  <dcterms:created xsi:type="dcterms:W3CDTF">2012-05-31T07:59:18Z</dcterms:created>
  <dcterms:modified xsi:type="dcterms:W3CDTF">2012-06-15T11:29:06Z</dcterms:modified>
</cp:coreProperties>
</file>