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50"/>
  </p:notesMasterIdLst>
  <p:sldIdLst>
    <p:sldId id="539" r:id="rId2"/>
    <p:sldId id="540" r:id="rId3"/>
    <p:sldId id="591" r:id="rId4"/>
    <p:sldId id="541" r:id="rId5"/>
    <p:sldId id="548" r:id="rId6"/>
    <p:sldId id="542" r:id="rId7"/>
    <p:sldId id="589" r:id="rId8"/>
    <p:sldId id="590" r:id="rId9"/>
    <p:sldId id="549" r:id="rId10"/>
    <p:sldId id="550" r:id="rId11"/>
    <p:sldId id="582" r:id="rId12"/>
    <p:sldId id="568" r:id="rId13"/>
    <p:sldId id="576" r:id="rId14"/>
    <p:sldId id="553" r:id="rId15"/>
    <p:sldId id="577" r:id="rId16"/>
    <p:sldId id="594" r:id="rId17"/>
    <p:sldId id="587" r:id="rId18"/>
    <p:sldId id="545" r:id="rId19"/>
    <p:sldId id="546" r:id="rId20"/>
    <p:sldId id="547" r:id="rId21"/>
    <p:sldId id="583" r:id="rId22"/>
    <p:sldId id="585" r:id="rId23"/>
    <p:sldId id="555" r:id="rId24"/>
    <p:sldId id="581" r:id="rId25"/>
    <p:sldId id="578" r:id="rId26"/>
    <p:sldId id="558" r:id="rId27"/>
    <p:sldId id="580" r:id="rId28"/>
    <p:sldId id="556" r:id="rId29"/>
    <p:sldId id="557" r:id="rId30"/>
    <p:sldId id="559" r:id="rId31"/>
    <p:sldId id="561" r:id="rId32"/>
    <p:sldId id="562" r:id="rId33"/>
    <p:sldId id="579" r:id="rId34"/>
    <p:sldId id="563" r:id="rId35"/>
    <p:sldId id="564" r:id="rId36"/>
    <p:sldId id="565" r:id="rId37"/>
    <p:sldId id="566" r:id="rId38"/>
    <p:sldId id="567" r:id="rId39"/>
    <p:sldId id="569" r:id="rId40"/>
    <p:sldId id="570" r:id="rId41"/>
    <p:sldId id="571" r:id="rId42"/>
    <p:sldId id="572" r:id="rId43"/>
    <p:sldId id="573" r:id="rId44"/>
    <p:sldId id="574" r:id="rId45"/>
    <p:sldId id="586" r:id="rId46"/>
    <p:sldId id="593" r:id="rId47"/>
    <p:sldId id="592" r:id="rId48"/>
    <p:sldId id="575" r:id="rId4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C01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4" autoAdjust="0"/>
    <p:restoredTop sz="97085" autoAdjust="0"/>
  </p:normalViewPr>
  <p:slideViewPr>
    <p:cSldViewPr>
      <p:cViewPr>
        <p:scale>
          <a:sx n="75" d="100"/>
          <a:sy n="75" d="100"/>
        </p:scale>
        <p:origin x="-39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ject1\Book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ject1\Book1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dministrator\&#26700;&#38754;\ch1\trade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h1data\macvariable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h1data\macvariable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h1data\macvariable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 lang="en-GB"/>
            </a:pPr>
            <a:r>
              <a:rPr lang="en-GB"/>
              <a:t>Real residential land price</a:t>
            </a:r>
          </a:p>
        </c:rich>
      </c:tx>
      <c:layout>
        <c:manualLayout>
          <c:xMode val="edge"/>
          <c:yMode val="edge"/>
          <c:x val="0.14010997643362136"/>
          <c:y val="4.2454097551660512E-2"/>
        </c:manualLayout>
      </c:layout>
    </c:title>
    <c:plotArea>
      <c:layout>
        <c:manualLayout>
          <c:layoutTarget val="inner"/>
          <c:xMode val="edge"/>
          <c:yMode val="edge"/>
          <c:x val="0.167724576454651"/>
          <c:y val="0.13081557203625752"/>
          <c:w val="0.79771140155006171"/>
          <c:h val="0.70043185918110762"/>
        </c:manualLayout>
      </c:layout>
      <c:lineChart>
        <c:grouping val="standard"/>
        <c:ser>
          <c:idx val="0"/>
          <c:order val="0"/>
          <c:tx>
            <c:strRef>
              <c:f>price!$G$1</c:f>
              <c:strCache>
                <c:ptCount val="1"/>
                <c:pt idx="0">
                  <c:v>Taipei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price!$F$2:$F$40</c:f>
              <c:strCache>
                <c:ptCount val="39"/>
                <c:pt idx="0">
                  <c:v>1991s2</c:v>
                </c:pt>
                <c:pt idx="1">
                  <c:v>1992s1</c:v>
                </c:pt>
                <c:pt idx="2">
                  <c:v>1992s2</c:v>
                </c:pt>
                <c:pt idx="3">
                  <c:v>1993s1</c:v>
                </c:pt>
                <c:pt idx="4">
                  <c:v>1993s2</c:v>
                </c:pt>
                <c:pt idx="5">
                  <c:v>1994s1</c:v>
                </c:pt>
                <c:pt idx="6">
                  <c:v>1994s2</c:v>
                </c:pt>
                <c:pt idx="7">
                  <c:v>1995s1</c:v>
                </c:pt>
                <c:pt idx="8">
                  <c:v>1995s2</c:v>
                </c:pt>
                <c:pt idx="9">
                  <c:v>1996s1</c:v>
                </c:pt>
                <c:pt idx="10">
                  <c:v>1996s2</c:v>
                </c:pt>
                <c:pt idx="11">
                  <c:v>1997s1</c:v>
                </c:pt>
                <c:pt idx="12">
                  <c:v>1997s2</c:v>
                </c:pt>
                <c:pt idx="13">
                  <c:v>1998s1</c:v>
                </c:pt>
                <c:pt idx="14">
                  <c:v>1998s2</c:v>
                </c:pt>
                <c:pt idx="15">
                  <c:v>1999s1</c:v>
                </c:pt>
                <c:pt idx="16">
                  <c:v>1999s2</c:v>
                </c:pt>
                <c:pt idx="17">
                  <c:v>2000s1</c:v>
                </c:pt>
                <c:pt idx="18">
                  <c:v>2000s2</c:v>
                </c:pt>
                <c:pt idx="19">
                  <c:v>2001s1</c:v>
                </c:pt>
                <c:pt idx="20">
                  <c:v>2001s2</c:v>
                </c:pt>
                <c:pt idx="21">
                  <c:v>2002s1</c:v>
                </c:pt>
                <c:pt idx="22">
                  <c:v>2002s2</c:v>
                </c:pt>
                <c:pt idx="23">
                  <c:v>2003s1</c:v>
                </c:pt>
                <c:pt idx="24">
                  <c:v>2003s2</c:v>
                </c:pt>
                <c:pt idx="25">
                  <c:v>2004s1</c:v>
                </c:pt>
                <c:pt idx="26">
                  <c:v>2004s2</c:v>
                </c:pt>
                <c:pt idx="27">
                  <c:v>2005s1</c:v>
                </c:pt>
                <c:pt idx="28">
                  <c:v>2005s2</c:v>
                </c:pt>
                <c:pt idx="29">
                  <c:v>2006s1</c:v>
                </c:pt>
                <c:pt idx="30">
                  <c:v>2006s2</c:v>
                </c:pt>
                <c:pt idx="31">
                  <c:v>2007s1</c:v>
                </c:pt>
                <c:pt idx="32">
                  <c:v>2007s2</c:v>
                </c:pt>
                <c:pt idx="33">
                  <c:v>2008s1</c:v>
                </c:pt>
                <c:pt idx="34">
                  <c:v>2008s2</c:v>
                </c:pt>
                <c:pt idx="35">
                  <c:v>2009s1</c:v>
                </c:pt>
                <c:pt idx="36">
                  <c:v>2009s2</c:v>
                </c:pt>
                <c:pt idx="37">
                  <c:v>2010s1</c:v>
                </c:pt>
                <c:pt idx="38">
                  <c:v>2010s2</c:v>
                </c:pt>
              </c:strCache>
            </c:strRef>
          </c:cat>
          <c:val>
            <c:numRef>
              <c:f>price!$G$2:$G$40</c:f>
              <c:numCache>
                <c:formatCode>General</c:formatCode>
                <c:ptCount val="39"/>
                <c:pt idx="0">
                  <c:v>226702.26453937212</c:v>
                </c:pt>
                <c:pt idx="1">
                  <c:v>231330.14835302994</c:v>
                </c:pt>
                <c:pt idx="2">
                  <c:v>220781.72342746335</c:v>
                </c:pt>
                <c:pt idx="3">
                  <c:v>246853.76841592597</c:v>
                </c:pt>
                <c:pt idx="4">
                  <c:v>235380.17324350381</c:v>
                </c:pt>
                <c:pt idx="5">
                  <c:v>308300.53034767514</c:v>
                </c:pt>
                <c:pt idx="6">
                  <c:v>311180.64952638559</c:v>
                </c:pt>
                <c:pt idx="7">
                  <c:v>313259.95688188</c:v>
                </c:pt>
                <c:pt idx="8">
                  <c:v>301871.54543444619</c:v>
                </c:pt>
                <c:pt idx="9">
                  <c:v>299861.20290812961</c:v>
                </c:pt>
                <c:pt idx="10">
                  <c:v>229958.484138812</c:v>
                </c:pt>
                <c:pt idx="11">
                  <c:v>236989.5402048387</c:v>
                </c:pt>
                <c:pt idx="12">
                  <c:v>286331.99322894722</c:v>
                </c:pt>
                <c:pt idx="13">
                  <c:v>290333.90046788601</c:v>
                </c:pt>
                <c:pt idx="14">
                  <c:v>284928.87999157095</c:v>
                </c:pt>
                <c:pt idx="15">
                  <c:v>288313.03418803622</c:v>
                </c:pt>
                <c:pt idx="16">
                  <c:v>281033.83261757722</c:v>
                </c:pt>
                <c:pt idx="17">
                  <c:v>283641.83835182246</c:v>
                </c:pt>
                <c:pt idx="18">
                  <c:v>270796.74293959985</c:v>
                </c:pt>
                <c:pt idx="19">
                  <c:v>268692.40479697031</c:v>
                </c:pt>
                <c:pt idx="20">
                  <c:v>256793.55783308929</c:v>
                </c:pt>
                <c:pt idx="21">
                  <c:v>256704.53350163039</c:v>
                </c:pt>
                <c:pt idx="22">
                  <c:v>255257.88264773428</c:v>
                </c:pt>
                <c:pt idx="23">
                  <c:v>256282.40252897787</c:v>
                </c:pt>
                <c:pt idx="24">
                  <c:v>255642.98420006278</c:v>
                </c:pt>
                <c:pt idx="25">
                  <c:v>261528.98172323758</c:v>
                </c:pt>
                <c:pt idx="26">
                  <c:v>264804.56026058615</c:v>
                </c:pt>
                <c:pt idx="27">
                  <c:v>272597.24349157762</c:v>
                </c:pt>
                <c:pt idx="28">
                  <c:v>266069.66646931123</c:v>
                </c:pt>
                <c:pt idx="29">
                  <c:v>277798.67819013505</c:v>
                </c:pt>
                <c:pt idx="30">
                  <c:v>278331.50164851692</c:v>
                </c:pt>
                <c:pt idx="31">
                  <c:v>290454.68293174659</c:v>
                </c:pt>
                <c:pt idx="32">
                  <c:v>287490.31007751962</c:v>
                </c:pt>
                <c:pt idx="33">
                  <c:v>297498.54510184284</c:v>
                </c:pt>
                <c:pt idx="34">
                  <c:v>292296.05263157893</c:v>
                </c:pt>
                <c:pt idx="35">
                  <c:v>297856.24089363759</c:v>
                </c:pt>
                <c:pt idx="36">
                  <c:v>297429.35710221884</c:v>
                </c:pt>
                <c:pt idx="37">
                  <c:v>314691.60671462759</c:v>
                </c:pt>
                <c:pt idx="38">
                  <c:v>324533.42157511628</c:v>
                </c:pt>
              </c:numCache>
            </c:numRef>
          </c:val>
        </c:ser>
        <c:ser>
          <c:idx val="1"/>
          <c:order val="1"/>
          <c:tx>
            <c:strRef>
              <c:f>price!$H$1</c:f>
              <c:strCache>
                <c:ptCount val="1"/>
                <c:pt idx="0">
                  <c:v>Taichung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price!$F$2:$F$40</c:f>
              <c:strCache>
                <c:ptCount val="39"/>
                <c:pt idx="0">
                  <c:v>1991s2</c:v>
                </c:pt>
                <c:pt idx="1">
                  <c:v>1992s1</c:v>
                </c:pt>
                <c:pt idx="2">
                  <c:v>1992s2</c:v>
                </c:pt>
                <c:pt idx="3">
                  <c:v>1993s1</c:v>
                </c:pt>
                <c:pt idx="4">
                  <c:v>1993s2</c:v>
                </c:pt>
                <c:pt idx="5">
                  <c:v>1994s1</c:v>
                </c:pt>
                <c:pt idx="6">
                  <c:v>1994s2</c:v>
                </c:pt>
                <c:pt idx="7">
                  <c:v>1995s1</c:v>
                </c:pt>
                <c:pt idx="8">
                  <c:v>1995s2</c:v>
                </c:pt>
                <c:pt idx="9">
                  <c:v>1996s1</c:v>
                </c:pt>
                <c:pt idx="10">
                  <c:v>1996s2</c:v>
                </c:pt>
                <c:pt idx="11">
                  <c:v>1997s1</c:v>
                </c:pt>
                <c:pt idx="12">
                  <c:v>1997s2</c:v>
                </c:pt>
                <c:pt idx="13">
                  <c:v>1998s1</c:v>
                </c:pt>
                <c:pt idx="14">
                  <c:v>1998s2</c:v>
                </c:pt>
                <c:pt idx="15">
                  <c:v>1999s1</c:v>
                </c:pt>
                <c:pt idx="16">
                  <c:v>1999s2</c:v>
                </c:pt>
                <c:pt idx="17">
                  <c:v>2000s1</c:v>
                </c:pt>
                <c:pt idx="18">
                  <c:v>2000s2</c:v>
                </c:pt>
                <c:pt idx="19">
                  <c:v>2001s1</c:v>
                </c:pt>
                <c:pt idx="20">
                  <c:v>2001s2</c:v>
                </c:pt>
                <c:pt idx="21">
                  <c:v>2002s1</c:v>
                </c:pt>
                <c:pt idx="22">
                  <c:v>2002s2</c:v>
                </c:pt>
                <c:pt idx="23">
                  <c:v>2003s1</c:v>
                </c:pt>
                <c:pt idx="24">
                  <c:v>2003s2</c:v>
                </c:pt>
                <c:pt idx="25">
                  <c:v>2004s1</c:v>
                </c:pt>
                <c:pt idx="26">
                  <c:v>2004s2</c:v>
                </c:pt>
                <c:pt idx="27">
                  <c:v>2005s1</c:v>
                </c:pt>
                <c:pt idx="28">
                  <c:v>2005s2</c:v>
                </c:pt>
                <c:pt idx="29">
                  <c:v>2006s1</c:v>
                </c:pt>
                <c:pt idx="30">
                  <c:v>2006s2</c:v>
                </c:pt>
                <c:pt idx="31">
                  <c:v>2007s1</c:v>
                </c:pt>
                <c:pt idx="32">
                  <c:v>2007s2</c:v>
                </c:pt>
                <c:pt idx="33">
                  <c:v>2008s1</c:v>
                </c:pt>
                <c:pt idx="34">
                  <c:v>2008s2</c:v>
                </c:pt>
                <c:pt idx="35">
                  <c:v>2009s1</c:v>
                </c:pt>
                <c:pt idx="36">
                  <c:v>2009s2</c:v>
                </c:pt>
                <c:pt idx="37">
                  <c:v>2010s1</c:v>
                </c:pt>
                <c:pt idx="38">
                  <c:v>2010s2</c:v>
                </c:pt>
              </c:strCache>
            </c:strRef>
          </c:cat>
          <c:val>
            <c:numRef>
              <c:f>price!$H$2:$H$40</c:f>
              <c:numCache>
                <c:formatCode>General</c:formatCode>
                <c:ptCount val="39"/>
                <c:pt idx="0">
                  <c:v>81838.651569737587</c:v>
                </c:pt>
                <c:pt idx="1">
                  <c:v>80346.995222529338</c:v>
                </c:pt>
                <c:pt idx="2">
                  <c:v>113410.49569749122</c:v>
                </c:pt>
                <c:pt idx="3">
                  <c:v>103439.66881772799</c:v>
                </c:pt>
                <c:pt idx="4">
                  <c:v>99100.096246390749</c:v>
                </c:pt>
                <c:pt idx="5">
                  <c:v>98595.167943429318</c:v>
                </c:pt>
                <c:pt idx="6">
                  <c:v>96509.923319801528</c:v>
                </c:pt>
                <c:pt idx="7">
                  <c:v>96580.052195620112</c:v>
                </c:pt>
                <c:pt idx="8">
                  <c:v>92498.341808534184</c:v>
                </c:pt>
                <c:pt idx="9">
                  <c:v>90773.298083278249</c:v>
                </c:pt>
                <c:pt idx="10">
                  <c:v>87393.016819245968</c:v>
                </c:pt>
                <c:pt idx="11">
                  <c:v>89167.574634996752</c:v>
                </c:pt>
                <c:pt idx="12">
                  <c:v>87284.1726618705</c:v>
                </c:pt>
                <c:pt idx="13">
                  <c:v>84482.135261590825</c:v>
                </c:pt>
                <c:pt idx="14">
                  <c:v>80341.376040459392</c:v>
                </c:pt>
                <c:pt idx="15">
                  <c:v>80486.111111111124</c:v>
                </c:pt>
                <c:pt idx="16">
                  <c:v>76721.483188436163</c:v>
                </c:pt>
                <c:pt idx="17">
                  <c:v>73668.251452720535</c:v>
                </c:pt>
                <c:pt idx="18">
                  <c:v>67175.840032982873</c:v>
                </c:pt>
                <c:pt idx="19">
                  <c:v>65444.982116557963</c:v>
                </c:pt>
                <c:pt idx="20">
                  <c:v>60036.603221083424</c:v>
                </c:pt>
                <c:pt idx="21">
                  <c:v>59483.538445356062</c:v>
                </c:pt>
                <c:pt idx="22">
                  <c:v>50542.910837335643</c:v>
                </c:pt>
                <c:pt idx="23">
                  <c:v>53384.615384615034</c:v>
                </c:pt>
                <c:pt idx="24">
                  <c:v>52865.962122004814</c:v>
                </c:pt>
                <c:pt idx="25">
                  <c:v>53253.263707571336</c:v>
                </c:pt>
                <c:pt idx="26">
                  <c:v>53002.85016286646</c:v>
                </c:pt>
                <c:pt idx="27">
                  <c:v>53857.069933639585</c:v>
                </c:pt>
                <c:pt idx="28">
                  <c:v>52100.848628380052</c:v>
                </c:pt>
                <c:pt idx="29">
                  <c:v>53666.497203863575</c:v>
                </c:pt>
                <c:pt idx="30">
                  <c:v>53465.880707363372</c:v>
                </c:pt>
                <c:pt idx="31">
                  <c:v>54936.989615888691</c:v>
                </c:pt>
                <c:pt idx="32">
                  <c:v>53154.069767441855</c:v>
                </c:pt>
                <c:pt idx="33">
                  <c:v>70152.279340446185</c:v>
                </c:pt>
                <c:pt idx="34">
                  <c:v>68714.285714286365</c:v>
                </c:pt>
                <c:pt idx="35">
                  <c:v>70134.045653229055</c:v>
                </c:pt>
                <c:pt idx="36">
                  <c:v>68138.630760477987</c:v>
                </c:pt>
                <c:pt idx="37">
                  <c:v>68827.817745803361</c:v>
                </c:pt>
                <c:pt idx="38">
                  <c:v>68677.318710409381</c:v>
                </c:pt>
              </c:numCache>
            </c:numRef>
          </c:val>
        </c:ser>
        <c:ser>
          <c:idx val="2"/>
          <c:order val="2"/>
          <c:tx>
            <c:strRef>
              <c:f>price!$I$1</c:f>
              <c:strCache>
                <c:ptCount val="1"/>
                <c:pt idx="0">
                  <c:v>Kaohiung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price!$F$2:$F$40</c:f>
              <c:strCache>
                <c:ptCount val="39"/>
                <c:pt idx="0">
                  <c:v>1991s2</c:v>
                </c:pt>
                <c:pt idx="1">
                  <c:v>1992s1</c:v>
                </c:pt>
                <c:pt idx="2">
                  <c:v>1992s2</c:v>
                </c:pt>
                <c:pt idx="3">
                  <c:v>1993s1</c:v>
                </c:pt>
                <c:pt idx="4">
                  <c:v>1993s2</c:v>
                </c:pt>
                <c:pt idx="5">
                  <c:v>1994s1</c:v>
                </c:pt>
                <c:pt idx="6">
                  <c:v>1994s2</c:v>
                </c:pt>
                <c:pt idx="7">
                  <c:v>1995s1</c:v>
                </c:pt>
                <c:pt idx="8">
                  <c:v>1995s2</c:v>
                </c:pt>
                <c:pt idx="9">
                  <c:v>1996s1</c:v>
                </c:pt>
                <c:pt idx="10">
                  <c:v>1996s2</c:v>
                </c:pt>
                <c:pt idx="11">
                  <c:v>1997s1</c:v>
                </c:pt>
                <c:pt idx="12">
                  <c:v>1997s2</c:v>
                </c:pt>
                <c:pt idx="13">
                  <c:v>1998s1</c:v>
                </c:pt>
                <c:pt idx="14">
                  <c:v>1998s2</c:v>
                </c:pt>
                <c:pt idx="15">
                  <c:v>1999s1</c:v>
                </c:pt>
                <c:pt idx="16">
                  <c:v>1999s2</c:v>
                </c:pt>
                <c:pt idx="17">
                  <c:v>2000s1</c:v>
                </c:pt>
                <c:pt idx="18">
                  <c:v>2000s2</c:v>
                </c:pt>
                <c:pt idx="19">
                  <c:v>2001s1</c:v>
                </c:pt>
                <c:pt idx="20">
                  <c:v>2001s2</c:v>
                </c:pt>
                <c:pt idx="21">
                  <c:v>2002s1</c:v>
                </c:pt>
                <c:pt idx="22">
                  <c:v>2002s2</c:v>
                </c:pt>
                <c:pt idx="23">
                  <c:v>2003s1</c:v>
                </c:pt>
                <c:pt idx="24">
                  <c:v>2003s2</c:v>
                </c:pt>
                <c:pt idx="25">
                  <c:v>2004s1</c:v>
                </c:pt>
                <c:pt idx="26">
                  <c:v>2004s2</c:v>
                </c:pt>
                <c:pt idx="27">
                  <c:v>2005s1</c:v>
                </c:pt>
                <c:pt idx="28">
                  <c:v>2005s2</c:v>
                </c:pt>
                <c:pt idx="29">
                  <c:v>2006s1</c:v>
                </c:pt>
                <c:pt idx="30">
                  <c:v>2006s2</c:v>
                </c:pt>
                <c:pt idx="31">
                  <c:v>2007s1</c:v>
                </c:pt>
                <c:pt idx="32">
                  <c:v>2007s2</c:v>
                </c:pt>
                <c:pt idx="33">
                  <c:v>2008s1</c:v>
                </c:pt>
                <c:pt idx="34">
                  <c:v>2008s2</c:v>
                </c:pt>
                <c:pt idx="35">
                  <c:v>2009s1</c:v>
                </c:pt>
                <c:pt idx="36">
                  <c:v>2009s2</c:v>
                </c:pt>
                <c:pt idx="37">
                  <c:v>2010s1</c:v>
                </c:pt>
                <c:pt idx="38">
                  <c:v>2010s2</c:v>
                </c:pt>
              </c:strCache>
            </c:strRef>
          </c:cat>
          <c:val>
            <c:numRef>
              <c:f>price!$I$2:$I$40</c:f>
              <c:numCache>
                <c:formatCode>General</c:formatCode>
                <c:ptCount val="39"/>
                <c:pt idx="0">
                  <c:v>154271.74472465311</c:v>
                </c:pt>
                <c:pt idx="1">
                  <c:v>155192.35604727073</c:v>
                </c:pt>
                <c:pt idx="2">
                  <c:v>158058.41716155616</c:v>
                </c:pt>
                <c:pt idx="3">
                  <c:v>181633.99488615568</c:v>
                </c:pt>
                <c:pt idx="4">
                  <c:v>178982.19441770826</c:v>
                </c:pt>
                <c:pt idx="5">
                  <c:v>175879.78786093107</c:v>
                </c:pt>
                <c:pt idx="6">
                  <c:v>168961.43437077128</c:v>
                </c:pt>
                <c:pt idx="7">
                  <c:v>171219.78894814479</c:v>
                </c:pt>
                <c:pt idx="8">
                  <c:v>163020.11938978662</c:v>
                </c:pt>
                <c:pt idx="9">
                  <c:v>161680.98700154218</c:v>
                </c:pt>
                <c:pt idx="10">
                  <c:v>155685.54396423281</c:v>
                </c:pt>
                <c:pt idx="11">
                  <c:v>159957.507082153</c:v>
                </c:pt>
                <c:pt idx="12">
                  <c:v>157712.65340668595</c:v>
                </c:pt>
                <c:pt idx="13">
                  <c:v>111065.50404083368</c:v>
                </c:pt>
                <c:pt idx="14">
                  <c:v>109336.21325466197</c:v>
                </c:pt>
                <c:pt idx="15">
                  <c:v>107912.3931623934</c:v>
                </c:pt>
                <c:pt idx="16">
                  <c:v>103739.39457421174</c:v>
                </c:pt>
                <c:pt idx="17">
                  <c:v>104848.38880084542</c:v>
                </c:pt>
                <c:pt idx="18">
                  <c:v>98232.323232323208</c:v>
                </c:pt>
                <c:pt idx="19">
                  <c:v>97362.718283188908</c:v>
                </c:pt>
                <c:pt idx="20">
                  <c:v>94682.074879732274</c:v>
                </c:pt>
                <c:pt idx="21">
                  <c:v>93615.230882507618</c:v>
                </c:pt>
                <c:pt idx="22">
                  <c:v>92294.842347045313</c:v>
                </c:pt>
                <c:pt idx="23">
                  <c:v>66185.458377239178</c:v>
                </c:pt>
                <c:pt idx="24">
                  <c:v>64141.466987548403</c:v>
                </c:pt>
                <c:pt idx="25">
                  <c:v>65169.712793733575</c:v>
                </c:pt>
                <c:pt idx="26">
                  <c:v>64128.664495114004</c:v>
                </c:pt>
                <c:pt idx="27">
                  <c:v>64522.715671260834</c:v>
                </c:pt>
                <c:pt idx="28">
                  <c:v>62368.265245707247</c:v>
                </c:pt>
                <c:pt idx="29">
                  <c:v>65609.557702084407</c:v>
                </c:pt>
                <c:pt idx="30">
                  <c:v>65086.422220002001</c:v>
                </c:pt>
                <c:pt idx="31">
                  <c:v>65752.596027825377</c:v>
                </c:pt>
                <c:pt idx="32">
                  <c:v>63406.007751937977</c:v>
                </c:pt>
                <c:pt idx="33">
                  <c:v>59281.280310378555</c:v>
                </c:pt>
                <c:pt idx="34">
                  <c:v>57792.293233082586</c:v>
                </c:pt>
                <c:pt idx="35">
                  <c:v>59433.705682370077</c:v>
                </c:pt>
                <c:pt idx="36">
                  <c:v>57456.855679878965</c:v>
                </c:pt>
                <c:pt idx="37">
                  <c:v>58361.630695443651</c:v>
                </c:pt>
                <c:pt idx="38">
                  <c:v>57677.035076108543</c:v>
                </c:pt>
              </c:numCache>
            </c:numRef>
          </c:val>
        </c:ser>
        <c:marker val="1"/>
        <c:axId val="61084800"/>
        <c:axId val="61086336"/>
      </c:lineChart>
      <c:catAx>
        <c:axId val="610848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5400000" vert="horz"/>
          <a:lstStyle/>
          <a:p>
            <a:pPr>
              <a:defRPr lang="en-GB" sz="850" baseline="0"/>
            </a:pPr>
            <a:endParaRPr lang="zh-TW"/>
          </a:p>
        </c:txPr>
        <c:crossAx val="61086336"/>
        <c:crosses val="autoZero"/>
        <c:auto val="1"/>
        <c:lblAlgn val="ctr"/>
        <c:lblOffset val="100"/>
        <c:tickLblSkip val="3"/>
        <c:tickMarkSkip val="1"/>
      </c:catAx>
      <c:valAx>
        <c:axId val="610863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lang="en-GB"/>
            </a:pPr>
            <a:endParaRPr lang="zh-TW"/>
          </a:p>
        </c:txPr>
        <c:crossAx val="610848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GB"/>
          </a:pPr>
          <a:endParaRPr lang="zh-TW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 lang="en-GB"/>
            </a:pPr>
            <a:r>
              <a:rPr lang="en-GB" dirty="0"/>
              <a:t>Taipei City Housing Prices Index &amp; Population</a:t>
            </a:r>
          </a:p>
        </c:rich>
      </c:tx>
      <c:layout>
        <c:manualLayout>
          <c:xMode val="edge"/>
          <c:yMode val="edge"/>
          <c:x val="0.13839468965900681"/>
          <c:y val="9.0258508412101042E-4"/>
        </c:manualLayout>
      </c:layout>
    </c:title>
    <c:plotArea>
      <c:layout>
        <c:manualLayout>
          <c:layoutTarget val="inner"/>
          <c:xMode val="edge"/>
          <c:yMode val="edge"/>
          <c:x val="0.15393628552940997"/>
          <c:y val="0.13592164043301508"/>
          <c:w val="0.73591765091863515"/>
          <c:h val="0.70042533490056935"/>
        </c:manualLayout>
      </c:layout>
      <c:barChart>
        <c:barDir val="col"/>
        <c:grouping val="clustered"/>
        <c:ser>
          <c:idx val="0"/>
          <c:order val="0"/>
          <c:tx>
            <c:v>Population</c:v>
          </c:tx>
          <c:cat>
            <c:numRef>
              <c:f>index!$I$2:$AA$2</c:f>
              <c:numCache>
                <c:formatCode>General</c:formatCode>
                <c:ptCount val="19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</c:numCache>
            </c:numRef>
          </c:cat>
          <c:val>
            <c:numRef>
              <c:f>index!$I$3:$AA$3</c:f>
              <c:numCache>
                <c:formatCode>General</c:formatCode>
                <c:ptCount val="19"/>
                <c:pt idx="0">
                  <c:v>2.7179920000000002</c:v>
                </c:pt>
                <c:pt idx="1">
                  <c:v>2.6960729999999828</c:v>
                </c:pt>
                <c:pt idx="2">
                  <c:v>2.6532449999999987</c:v>
                </c:pt>
                <c:pt idx="3">
                  <c:v>2.653578</c:v>
                </c:pt>
                <c:pt idx="4">
                  <c:v>2.632862999999976</c:v>
                </c:pt>
                <c:pt idx="5">
                  <c:v>2.6053739999999999</c:v>
                </c:pt>
                <c:pt idx="6">
                  <c:v>2.5984929999999977</c:v>
                </c:pt>
                <c:pt idx="7">
                  <c:v>2.639939</c:v>
                </c:pt>
                <c:pt idx="8">
                  <c:v>2.6413120000000001</c:v>
                </c:pt>
                <c:pt idx="9">
                  <c:v>2.646474</c:v>
                </c:pt>
                <c:pt idx="10">
                  <c:v>2.6338019999999998</c:v>
                </c:pt>
                <c:pt idx="11">
                  <c:v>2.6418559999999967</c:v>
                </c:pt>
                <c:pt idx="12">
                  <c:v>2.6271380000000168</c:v>
                </c:pt>
                <c:pt idx="13">
                  <c:v>2.6224719999999997</c:v>
                </c:pt>
                <c:pt idx="14">
                  <c:v>2.6163749999999997</c:v>
                </c:pt>
                <c:pt idx="15">
                  <c:v>2.6322419999999829</c:v>
                </c:pt>
                <c:pt idx="16">
                  <c:v>2.6292689999999967</c:v>
                </c:pt>
                <c:pt idx="17">
                  <c:v>2.6229230000000001</c:v>
                </c:pt>
                <c:pt idx="18">
                  <c:v>2.6074280000000001</c:v>
                </c:pt>
              </c:numCache>
            </c:numRef>
          </c:val>
        </c:ser>
        <c:axId val="70067712"/>
        <c:axId val="70069632"/>
      </c:barChart>
      <c:lineChart>
        <c:grouping val="standard"/>
        <c:ser>
          <c:idx val="1"/>
          <c:order val="1"/>
          <c:tx>
            <c:v>Housing price index</c:v>
          </c:tx>
          <c:cat>
            <c:numRef>
              <c:f>index!$I$2:$AA$2</c:f>
              <c:numCache>
                <c:formatCode>General</c:formatCode>
                <c:ptCount val="19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</c:numCache>
            </c:numRef>
          </c:cat>
          <c:val>
            <c:numRef>
              <c:f>index!$I$4:$AA$4</c:f>
              <c:numCache>
                <c:formatCode>General</c:formatCode>
                <c:ptCount val="19"/>
                <c:pt idx="0">
                  <c:v>112.71000000000002</c:v>
                </c:pt>
                <c:pt idx="1">
                  <c:v>121.46000000000002</c:v>
                </c:pt>
                <c:pt idx="2">
                  <c:v>128.12</c:v>
                </c:pt>
                <c:pt idx="3">
                  <c:v>131.96</c:v>
                </c:pt>
                <c:pt idx="4">
                  <c:v>116.02</c:v>
                </c:pt>
                <c:pt idx="5">
                  <c:v>125.78</c:v>
                </c:pt>
                <c:pt idx="6">
                  <c:v>124.28</c:v>
                </c:pt>
                <c:pt idx="7">
                  <c:v>119.96000000000002</c:v>
                </c:pt>
                <c:pt idx="8">
                  <c:v>115.03</c:v>
                </c:pt>
                <c:pt idx="9">
                  <c:v>109.75</c:v>
                </c:pt>
                <c:pt idx="10">
                  <c:v>105.93</c:v>
                </c:pt>
                <c:pt idx="11">
                  <c:v>107.91000000000012</c:v>
                </c:pt>
                <c:pt idx="12">
                  <c:v>115.95</c:v>
                </c:pt>
                <c:pt idx="13">
                  <c:v>132.08000000000001</c:v>
                </c:pt>
                <c:pt idx="14">
                  <c:v>145.44999999999999</c:v>
                </c:pt>
                <c:pt idx="15">
                  <c:v>166.64</c:v>
                </c:pt>
                <c:pt idx="16">
                  <c:v>181.53</c:v>
                </c:pt>
                <c:pt idx="17">
                  <c:v>182.47</c:v>
                </c:pt>
                <c:pt idx="18">
                  <c:v>220.03</c:v>
                </c:pt>
              </c:numCache>
            </c:numRef>
          </c:val>
        </c:ser>
        <c:marker val="1"/>
        <c:axId val="70071808"/>
        <c:axId val="70073344"/>
      </c:lineChart>
      <c:catAx>
        <c:axId val="70067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GB"/>
                </a:pPr>
                <a:r>
                  <a:rPr lang="en-GB"/>
                  <a:t>Year</a:t>
                </a:r>
              </a:p>
            </c:rich>
          </c:tx>
          <c:layout>
            <c:manualLayout>
              <c:xMode val="edge"/>
              <c:yMode val="edge"/>
              <c:x val="0.91470970606455393"/>
              <c:y val="0.91655780310238488"/>
            </c:manualLayout>
          </c:layout>
        </c:title>
        <c:numFmt formatCode="General" sourceLinked="1"/>
        <c:majorTickMark val="in"/>
        <c:tickLblPos val="nextTo"/>
        <c:txPr>
          <a:bodyPr rot="0" vert="horz"/>
          <a:lstStyle/>
          <a:p>
            <a:pPr>
              <a:defRPr lang="en-GB"/>
            </a:pPr>
            <a:endParaRPr lang="zh-TW"/>
          </a:p>
        </c:txPr>
        <c:crossAx val="70069632"/>
        <c:crosses val="autoZero"/>
        <c:lblAlgn val="ctr"/>
        <c:lblOffset val="100"/>
        <c:tickLblSkip val="2"/>
        <c:tickMarkSkip val="1"/>
      </c:catAx>
      <c:valAx>
        <c:axId val="700696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GB" dirty="0"/>
                  <a:t>Population/Million </a:t>
                </a:r>
              </a:p>
            </c:rich>
          </c:tx>
          <c:layout>
            <c:manualLayout>
              <c:xMode val="edge"/>
              <c:yMode val="edge"/>
              <c:x val="2.9224785502998757E-2"/>
              <c:y val="0.2790766324727505"/>
            </c:manualLayout>
          </c:layout>
        </c:title>
        <c:numFmt formatCode="General" sourceLinked="1"/>
        <c:majorTickMark val="in"/>
        <c:tickLblPos val="nextTo"/>
        <c:txPr>
          <a:bodyPr rot="0" vert="horz"/>
          <a:lstStyle/>
          <a:p>
            <a:pPr>
              <a:defRPr lang="en-GB"/>
            </a:pPr>
            <a:endParaRPr lang="zh-TW"/>
          </a:p>
        </c:txPr>
        <c:crossAx val="70067712"/>
        <c:crosses val="autoZero"/>
        <c:crossBetween val="between"/>
      </c:valAx>
      <c:catAx>
        <c:axId val="70071808"/>
        <c:scaling>
          <c:orientation val="minMax"/>
        </c:scaling>
        <c:delete val="1"/>
        <c:axPos val="b"/>
        <c:numFmt formatCode="General" sourceLinked="1"/>
        <c:tickLblPos val="none"/>
        <c:crossAx val="70073344"/>
        <c:crosses val="autoZero"/>
        <c:lblAlgn val="ctr"/>
        <c:lblOffset val="100"/>
      </c:catAx>
      <c:valAx>
        <c:axId val="70073344"/>
        <c:scaling>
          <c:orientation val="minMax"/>
        </c:scaling>
        <c:axPos val="r"/>
        <c:title>
          <c:tx>
            <c:rich>
              <a:bodyPr rot="5400000" vert="horz"/>
              <a:lstStyle/>
              <a:p>
                <a:pPr>
                  <a:defRPr lang="en-GB"/>
                </a:pPr>
                <a:r>
                  <a:rPr lang="en-GB" dirty="0"/>
                  <a:t>Price Index</a:t>
                </a:r>
              </a:p>
            </c:rich>
          </c:tx>
          <c:layout>
            <c:manualLayout>
              <c:xMode val="edge"/>
              <c:yMode val="edge"/>
              <c:x val="0.95383754596961257"/>
              <c:y val="0.32603713956816521"/>
            </c:manualLayout>
          </c:layout>
        </c:title>
        <c:numFmt formatCode="General" sourceLinked="1"/>
        <c:majorTickMark val="in"/>
        <c:tickLblPos val="nextTo"/>
        <c:txPr>
          <a:bodyPr rot="0" vert="horz"/>
          <a:lstStyle/>
          <a:p>
            <a:pPr>
              <a:defRPr lang="en-GB"/>
            </a:pPr>
            <a:endParaRPr lang="zh-TW"/>
          </a:p>
        </c:txPr>
        <c:crossAx val="70071808"/>
        <c:crosses val="max"/>
        <c:crossBetween val="between"/>
      </c:valAx>
    </c:plotArea>
    <c:legend>
      <c:legendPos val="b"/>
      <c:layout/>
      <c:txPr>
        <a:bodyPr/>
        <a:lstStyle/>
        <a:p>
          <a:pPr>
            <a:defRPr lang="en-GB"/>
          </a:pPr>
          <a:endParaRPr lang="zh-TW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"/>
  <c:chart>
    <c:autoTitleDeleted val="1"/>
    <c:plotArea>
      <c:layout>
        <c:manualLayout>
          <c:layoutTarget val="inner"/>
          <c:xMode val="edge"/>
          <c:yMode val="edge"/>
          <c:x val="0.11184942391023189"/>
          <c:y val="8.7789716105300189E-2"/>
          <c:w val="0.80965179352581262"/>
          <c:h val="0.87622833785940479"/>
        </c:manualLayout>
      </c:layout>
      <c:bubbleChart>
        <c:ser>
          <c:idx val="0"/>
          <c:order val="0"/>
          <c:tx>
            <c:v>Share of trade to GDP</c:v>
          </c:tx>
          <c:spPr>
            <a:solidFill>
              <a:schemeClr val="accent5"/>
            </a:solidFill>
          </c:spPr>
          <c:dPt>
            <c:idx val="0"/>
            <c:bubble3D val="1"/>
            <c:spPr>
              <a:solidFill>
                <a:schemeClr val="accent1"/>
              </a:solidFill>
            </c:spPr>
          </c:dPt>
          <c:dPt>
            <c:idx val="1"/>
            <c:bubble3D val="1"/>
            <c:spPr>
              <a:solidFill>
                <a:schemeClr val="accent2"/>
              </a:solidFill>
            </c:spPr>
          </c:dPt>
          <c:dPt>
            <c:idx val="2"/>
            <c:bubble3D val="1"/>
            <c:spPr>
              <a:solidFill>
                <a:schemeClr val="accent3"/>
              </a:solidFill>
            </c:spPr>
          </c:dPt>
          <c:dPt>
            <c:idx val="3"/>
            <c:bubble3D val="1"/>
            <c:spPr>
              <a:solidFill>
                <a:schemeClr val="accent4"/>
              </a:solidFill>
            </c:spPr>
          </c:dPt>
          <c:dPt>
            <c:idx val="4"/>
            <c:bubble3D val="1"/>
            <c:spPr>
              <a:solidFill>
                <a:schemeClr val="accent6"/>
              </a:solidFill>
            </c:spPr>
          </c:dPt>
          <c:dPt>
            <c:idx val="5"/>
            <c:bubble3D val="1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5.9258844499192775E-2"/>
                  <c:y val="2.576471499964927E-3"/>
                </c:manualLayout>
              </c:layout>
              <c:dLblPos val="ctr"/>
              <c:showBubbleSize val="1"/>
            </c:dLbl>
            <c:dLbl>
              <c:idx val="3"/>
              <c:layout>
                <c:manualLayout>
                  <c:x val="5.3181014294147393E-2"/>
                  <c:y val="-1.28823574998245E-2"/>
                </c:manualLayout>
              </c:layout>
              <c:dLblPos val="ctr"/>
              <c:showBubbleSize val="1"/>
            </c:dLbl>
            <c:dLbl>
              <c:idx val="5"/>
              <c:layout>
                <c:manualLayout>
                  <c:x val="6.9895047358022475E-2"/>
                  <c:y val="-2.5764714999649031E-3"/>
                </c:manualLayout>
              </c:layout>
              <c:dLblPos val="ctr"/>
              <c:showBubbleSize val="1"/>
            </c:dLbl>
            <c:numFmt formatCode="0.00%" sourceLinked="0"/>
            <c:txPr>
              <a:bodyPr/>
              <a:lstStyle/>
              <a:p>
                <a:pPr>
                  <a:defRPr lang="en-GB" sz="1200" b="1"/>
                </a:pPr>
                <a:endParaRPr lang="zh-TW"/>
              </a:p>
            </c:txPr>
            <c:dLblPos val="ctr"/>
            <c:showBubbleSize val="1"/>
          </c:dLbls>
          <c:xVal>
            <c:numRef>
              <c:f>Sheet1!$C$5:$C$10</c:f>
              <c:numCache>
                <c:formatCode>General</c:formatCode>
                <c:ptCount val="6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</c:numCache>
            </c:numRef>
          </c:xVal>
          <c:yVal>
            <c:numRef>
              <c:f>Sheet1!$E$5:$E$10</c:f>
              <c:numCache>
                <c:formatCode>0.00_ </c:formatCode>
                <c:ptCount val="6"/>
                <c:pt idx="0">
                  <c:v>3.3838368457766412</c:v>
                </c:pt>
                <c:pt idx="1">
                  <c:v>0.28286522664641867</c:v>
                </c:pt>
                <c:pt idx="2">
                  <c:v>0.47324806171920708</c:v>
                </c:pt>
                <c:pt idx="3">
                  <c:v>3.2260653723395274</c:v>
                </c:pt>
                <c:pt idx="4">
                  <c:v>1.136691359113615</c:v>
                </c:pt>
                <c:pt idx="5">
                  <c:v>1.1240768732703621</c:v>
                </c:pt>
              </c:numCache>
            </c:numRef>
          </c:yVal>
          <c:bubbleSize>
            <c:numRef>
              <c:f>Sheet1!$D$5:$D$10</c:f>
              <c:numCache>
                <c:formatCode>_-* #,##0.0000_-;\-* #,##0.0000_-;_-* "-"??_-;_-@_-</c:formatCode>
                <c:ptCount val="6"/>
                <c:pt idx="0">
                  <c:v>4.4928234946545933E-3</c:v>
                </c:pt>
                <c:pt idx="1">
                  <c:v>5.5744329083595487E-2</c:v>
                </c:pt>
                <c:pt idx="2">
                  <c:v>1.9734248333706687E-2</c:v>
                </c:pt>
                <c:pt idx="3">
                  <c:v>3.9943127493758616E-3</c:v>
                </c:pt>
                <c:pt idx="4">
                  <c:v>1.1242318351303003E-2</c:v>
                </c:pt>
                <c:pt idx="5">
                  <c:v>7.8997003837425975E-3</c:v>
                </c:pt>
              </c:numCache>
            </c:numRef>
          </c:bubbleSize>
          <c:bubble3D val="1"/>
        </c:ser>
        <c:bubbleScale val="100"/>
        <c:axId val="70106112"/>
        <c:axId val="70394624"/>
      </c:bubbleChart>
      <c:valAx>
        <c:axId val="70106112"/>
        <c:scaling>
          <c:orientation val="minMax"/>
        </c:scaling>
        <c:delete val="1"/>
        <c:axPos val="b"/>
        <c:numFmt formatCode="General" sourceLinked="1"/>
        <c:tickLblPos val="nextTo"/>
        <c:crossAx val="70394624"/>
        <c:crosses val="autoZero"/>
        <c:crossBetween val="midCat"/>
      </c:valAx>
      <c:valAx>
        <c:axId val="70394624"/>
        <c:scaling>
          <c:orientation val="minMax"/>
        </c:scaling>
        <c:axPos val="l"/>
        <c:majorGridlines/>
        <c:numFmt formatCode="#,##0.00;[Red]\-#,##0.00" sourceLinked="0"/>
        <c:tickLblPos val="nextTo"/>
        <c:txPr>
          <a:bodyPr/>
          <a:lstStyle/>
          <a:p>
            <a:pPr>
              <a:defRPr lang="en-GB"/>
            </a:pPr>
            <a:endParaRPr lang="zh-TW"/>
          </a:p>
        </c:txPr>
        <c:crossAx val="70106112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>
        <c:manualLayout>
          <c:layoutTarget val="inner"/>
          <c:xMode val="edge"/>
          <c:yMode val="edge"/>
          <c:x val="0.13342700832455617"/>
          <c:y val="6.647417528320608E-2"/>
          <c:w val="0.85379919505797663"/>
          <c:h val="0.7115776818448743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Hong Kong</c:v>
                </c:pt>
              </c:strCache>
            </c:strRef>
          </c:tx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1991Q1</c:v>
                </c:pt>
                <c:pt idx="1">
                  <c:v>1991Q2</c:v>
                </c:pt>
                <c:pt idx="2">
                  <c:v>1991Q3</c:v>
                </c:pt>
                <c:pt idx="3">
                  <c:v>1991Q4</c:v>
                </c:pt>
                <c:pt idx="4">
                  <c:v>1992Q1</c:v>
                </c:pt>
                <c:pt idx="5">
                  <c:v>1992Q2</c:v>
                </c:pt>
                <c:pt idx="6">
                  <c:v>1992Q3</c:v>
                </c:pt>
                <c:pt idx="7">
                  <c:v>1992Q4</c:v>
                </c:pt>
                <c:pt idx="8">
                  <c:v>1993Q1</c:v>
                </c:pt>
                <c:pt idx="9">
                  <c:v>1993Q2</c:v>
                </c:pt>
                <c:pt idx="10">
                  <c:v>1993Q3</c:v>
                </c:pt>
                <c:pt idx="11">
                  <c:v>1993Q4</c:v>
                </c:pt>
                <c:pt idx="12">
                  <c:v>1994Q1</c:v>
                </c:pt>
                <c:pt idx="13">
                  <c:v>1994Q2</c:v>
                </c:pt>
                <c:pt idx="14">
                  <c:v>1994Q3</c:v>
                </c:pt>
                <c:pt idx="15">
                  <c:v>1994Q4</c:v>
                </c:pt>
                <c:pt idx="16">
                  <c:v>1995Q1</c:v>
                </c:pt>
                <c:pt idx="17">
                  <c:v>1995Q2</c:v>
                </c:pt>
                <c:pt idx="18">
                  <c:v>1995Q3</c:v>
                </c:pt>
                <c:pt idx="19">
                  <c:v>1995Q4</c:v>
                </c:pt>
                <c:pt idx="20">
                  <c:v>1996Q1</c:v>
                </c:pt>
                <c:pt idx="21">
                  <c:v>1996Q2</c:v>
                </c:pt>
                <c:pt idx="22">
                  <c:v>1996Q3</c:v>
                </c:pt>
                <c:pt idx="23">
                  <c:v>1996Q4</c:v>
                </c:pt>
                <c:pt idx="24">
                  <c:v>1997Q1</c:v>
                </c:pt>
                <c:pt idx="25">
                  <c:v>1997Q2</c:v>
                </c:pt>
                <c:pt idx="26">
                  <c:v>1997Q3</c:v>
                </c:pt>
                <c:pt idx="27">
                  <c:v>1997Q4</c:v>
                </c:pt>
                <c:pt idx="28">
                  <c:v>1998Q1</c:v>
                </c:pt>
                <c:pt idx="29">
                  <c:v>1998Q2</c:v>
                </c:pt>
                <c:pt idx="30">
                  <c:v>1998Q3</c:v>
                </c:pt>
                <c:pt idx="31">
                  <c:v>1998Q4</c:v>
                </c:pt>
                <c:pt idx="32">
                  <c:v>1999Q1</c:v>
                </c:pt>
                <c:pt idx="33">
                  <c:v>1999Q2</c:v>
                </c:pt>
                <c:pt idx="34">
                  <c:v>1999Q3</c:v>
                </c:pt>
                <c:pt idx="35">
                  <c:v>1999Q4</c:v>
                </c:pt>
                <c:pt idx="36">
                  <c:v>2000Q1</c:v>
                </c:pt>
                <c:pt idx="37">
                  <c:v>2000Q2</c:v>
                </c:pt>
                <c:pt idx="38">
                  <c:v>2000Q3</c:v>
                </c:pt>
                <c:pt idx="39">
                  <c:v>2000Q4</c:v>
                </c:pt>
                <c:pt idx="40">
                  <c:v>2001Q1</c:v>
                </c:pt>
                <c:pt idx="41">
                  <c:v>2001Q2</c:v>
                </c:pt>
                <c:pt idx="42">
                  <c:v>2001Q3</c:v>
                </c:pt>
                <c:pt idx="43">
                  <c:v>2001Q4</c:v>
                </c:pt>
                <c:pt idx="44">
                  <c:v>2002Q1</c:v>
                </c:pt>
                <c:pt idx="45">
                  <c:v>2002Q2</c:v>
                </c:pt>
                <c:pt idx="46">
                  <c:v>2002Q3</c:v>
                </c:pt>
                <c:pt idx="47">
                  <c:v>2002Q4</c:v>
                </c:pt>
                <c:pt idx="48">
                  <c:v>2003Q1</c:v>
                </c:pt>
                <c:pt idx="49">
                  <c:v>2003Q2</c:v>
                </c:pt>
                <c:pt idx="50">
                  <c:v>2003Q3</c:v>
                </c:pt>
                <c:pt idx="51">
                  <c:v>2003Q4</c:v>
                </c:pt>
                <c:pt idx="52">
                  <c:v>2004Q1</c:v>
                </c:pt>
                <c:pt idx="53">
                  <c:v>2004Q2</c:v>
                </c:pt>
                <c:pt idx="54">
                  <c:v>2004Q3</c:v>
                </c:pt>
                <c:pt idx="55">
                  <c:v>2004Q4</c:v>
                </c:pt>
                <c:pt idx="56">
                  <c:v>2005Q1</c:v>
                </c:pt>
                <c:pt idx="57">
                  <c:v>2005Q2</c:v>
                </c:pt>
                <c:pt idx="58">
                  <c:v>2005Q3</c:v>
                </c:pt>
                <c:pt idx="59">
                  <c:v>2005Q4</c:v>
                </c:pt>
                <c:pt idx="60">
                  <c:v>2006Q1</c:v>
                </c:pt>
                <c:pt idx="61">
                  <c:v>2006Q2</c:v>
                </c:pt>
                <c:pt idx="62">
                  <c:v>2006Q3</c:v>
                </c:pt>
                <c:pt idx="63">
                  <c:v>2006Q4</c:v>
                </c:pt>
                <c:pt idx="64">
                  <c:v>2007Q1</c:v>
                </c:pt>
                <c:pt idx="65">
                  <c:v>2007Q2</c:v>
                </c:pt>
                <c:pt idx="66">
                  <c:v>2007Q3</c:v>
                </c:pt>
                <c:pt idx="67">
                  <c:v>2007Q4</c:v>
                </c:pt>
                <c:pt idx="68">
                  <c:v>2008Q1</c:v>
                </c:pt>
                <c:pt idx="69">
                  <c:v>2008Q2</c:v>
                </c:pt>
                <c:pt idx="70">
                  <c:v>2008Q3</c:v>
                </c:pt>
                <c:pt idx="71">
                  <c:v>2008Q4</c:v>
                </c:pt>
                <c:pt idx="72">
                  <c:v>2009Q1</c:v>
                </c:pt>
                <c:pt idx="73">
                  <c:v>2009Q2</c:v>
                </c:pt>
                <c:pt idx="74">
                  <c:v>2009Q3</c:v>
                </c:pt>
                <c:pt idx="75">
                  <c:v>2009Q4</c:v>
                </c:pt>
              </c:strCache>
            </c:strRef>
          </c:cat>
          <c:val>
            <c:numRef>
              <c:f>Sheet1!$B$2:$B$77</c:f>
              <c:numCache>
                <c:formatCode>General</c:formatCode>
                <c:ptCount val="76"/>
                <c:pt idx="0">
                  <c:v>89.428686651431619</c:v>
                </c:pt>
                <c:pt idx="1">
                  <c:v>98.408123157549952</c:v>
                </c:pt>
                <c:pt idx="2">
                  <c:v>113.18929974875991</c:v>
                </c:pt>
                <c:pt idx="3">
                  <c:v>124.25818699572851</c:v>
                </c:pt>
                <c:pt idx="4">
                  <c:v>130.84964917118592</c:v>
                </c:pt>
                <c:pt idx="5">
                  <c:v>139.20069348956673</c:v>
                </c:pt>
                <c:pt idx="6">
                  <c:v>139.20593827702211</c:v>
                </c:pt>
                <c:pt idx="7">
                  <c:v>132.66215592359615</c:v>
                </c:pt>
                <c:pt idx="8">
                  <c:v>128.51646355098401</c:v>
                </c:pt>
                <c:pt idx="9">
                  <c:v>139.95780416735391</c:v>
                </c:pt>
                <c:pt idx="10">
                  <c:v>140.99735299678576</c:v>
                </c:pt>
                <c:pt idx="11">
                  <c:v>143.24098108809665</c:v>
                </c:pt>
                <c:pt idx="12">
                  <c:v>167.19677394095999</c:v>
                </c:pt>
                <c:pt idx="13">
                  <c:v>157.79411764705878</c:v>
                </c:pt>
                <c:pt idx="14">
                  <c:v>154.36652647204443</c:v>
                </c:pt>
                <c:pt idx="15">
                  <c:v>142.79516994633272</c:v>
                </c:pt>
                <c:pt idx="16">
                  <c:v>144.54142293242111</c:v>
                </c:pt>
                <c:pt idx="17">
                  <c:v>134.4605299731308</c:v>
                </c:pt>
                <c:pt idx="18">
                  <c:v>123.79269622093022</c:v>
                </c:pt>
                <c:pt idx="19">
                  <c:v>125.97995344317142</c:v>
                </c:pt>
                <c:pt idx="20">
                  <c:v>134.41993736256421</c:v>
                </c:pt>
                <c:pt idx="21">
                  <c:v>134.3469645501263</c:v>
                </c:pt>
                <c:pt idx="22">
                  <c:v>136.42471441172043</c:v>
                </c:pt>
                <c:pt idx="23">
                  <c:v>152.83443470157155</c:v>
                </c:pt>
                <c:pt idx="24">
                  <c:v>182.48222786084261</c:v>
                </c:pt>
                <c:pt idx="25">
                  <c:v>190.41703637977008</c:v>
                </c:pt>
                <c:pt idx="26">
                  <c:v>186.22169455597907</c:v>
                </c:pt>
                <c:pt idx="27">
                  <c:v>167.43682673915151</c:v>
                </c:pt>
                <c:pt idx="28">
                  <c:v>148.92636993155344</c:v>
                </c:pt>
                <c:pt idx="29">
                  <c:v>119.76396936264824</c:v>
                </c:pt>
                <c:pt idx="30">
                  <c:v>105.03925660902406</c:v>
                </c:pt>
                <c:pt idx="31">
                  <c:v>114.88269734687138</c:v>
                </c:pt>
                <c:pt idx="32">
                  <c:v>112.09230421562944</c:v>
                </c:pt>
                <c:pt idx="33">
                  <c:v>113.55613258296778</c:v>
                </c:pt>
                <c:pt idx="34">
                  <c:v>110.13562367864699</c:v>
                </c:pt>
                <c:pt idx="35">
                  <c:v>109.54352464262882</c:v>
                </c:pt>
                <c:pt idx="36">
                  <c:v>110.29997411226607</c:v>
                </c:pt>
                <c:pt idx="37">
                  <c:v>100</c:v>
                </c:pt>
                <c:pt idx="38">
                  <c:v>102.94189309722192</c:v>
                </c:pt>
                <c:pt idx="39">
                  <c:v>95.651140995183184</c:v>
                </c:pt>
                <c:pt idx="40">
                  <c:v>96.910188994741574</c:v>
                </c:pt>
                <c:pt idx="41">
                  <c:v>95.133704491155783</c:v>
                </c:pt>
                <c:pt idx="42">
                  <c:v>91.126267848892212</c:v>
                </c:pt>
                <c:pt idx="43">
                  <c:v>89.4833548037155</c:v>
                </c:pt>
                <c:pt idx="44">
                  <c:v>88.447325806306495</c:v>
                </c:pt>
                <c:pt idx="45">
                  <c:v>87.434493857382492</c:v>
                </c:pt>
                <c:pt idx="46">
                  <c:v>81.748412299538543</c:v>
                </c:pt>
                <c:pt idx="47">
                  <c:v>79.733039768818429</c:v>
                </c:pt>
                <c:pt idx="48">
                  <c:v>75.452247449214127</c:v>
                </c:pt>
                <c:pt idx="49">
                  <c:v>74.433695194422342</c:v>
                </c:pt>
                <c:pt idx="50">
                  <c:v>77.140479282257132</c:v>
                </c:pt>
                <c:pt idx="51">
                  <c:v>82.00794671029567</c:v>
                </c:pt>
                <c:pt idx="52">
                  <c:v>98.328327036349734</c:v>
                </c:pt>
                <c:pt idx="53">
                  <c:v>93.952902288072025</c:v>
                </c:pt>
                <c:pt idx="54">
                  <c:v>101.75086740435108</c:v>
                </c:pt>
                <c:pt idx="55">
                  <c:v>104.13955818613927</c:v>
                </c:pt>
                <c:pt idx="56">
                  <c:v>118.26653306613242</c:v>
                </c:pt>
                <c:pt idx="57">
                  <c:v>115.56226668830804</c:v>
                </c:pt>
                <c:pt idx="58">
                  <c:v>116.46613242188401</c:v>
                </c:pt>
                <c:pt idx="59">
                  <c:v>111.08247541134293</c:v>
                </c:pt>
                <c:pt idx="60">
                  <c:v>113.82724252491694</c:v>
                </c:pt>
                <c:pt idx="61">
                  <c:v>112.46127816133772</c:v>
                </c:pt>
                <c:pt idx="62">
                  <c:v>113.23737670799024</c:v>
                </c:pt>
                <c:pt idx="63">
                  <c:v>113.07426131895294</c:v>
                </c:pt>
                <c:pt idx="64">
                  <c:v>117.56239228238238</c:v>
                </c:pt>
                <c:pt idx="65">
                  <c:v>122.12304521216939</c:v>
                </c:pt>
                <c:pt idx="66">
                  <c:v>125.72259931011455</c:v>
                </c:pt>
                <c:pt idx="67">
                  <c:v>136.96537612056645</c:v>
                </c:pt>
                <c:pt idx="68">
                  <c:v>145.75420195159694</c:v>
                </c:pt>
                <c:pt idx="69">
                  <c:v>143.46555985045327</c:v>
                </c:pt>
                <c:pt idx="70">
                  <c:v>141.21774524410932</c:v>
                </c:pt>
                <c:pt idx="71">
                  <c:v>119.30317433372871</c:v>
                </c:pt>
                <c:pt idx="72">
                  <c:v>124.42561325262821</c:v>
                </c:pt>
                <c:pt idx="73">
                  <c:v>138.49071685886707</c:v>
                </c:pt>
                <c:pt idx="74">
                  <c:v>149.79011735373851</c:v>
                </c:pt>
                <c:pt idx="75">
                  <c:v>151.40697674418598</c:v>
                </c:pt>
              </c:numCache>
            </c:numRef>
          </c:val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Taipei</c:v>
                </c:pt>
              </c:strCache>
            </c:strRef>
          </c:tx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1991Q1</c:v>
                </c:pt>
                <c:pt idx="1">
                  <c:v>1991Q2</c:v>
                </c:pt>
                <c:pt idx="2">
                  <c:v>1991Q3</c:v>
                </c:pt>
                <c:pt idx="3">
                  <c:v>1991Q4</c:v>
                </c:pt>
                <c:pt idx="4">
                  <c:v>1992Q1</c:v>
                </c:pt>
                <c:pt idx="5">
                  <c:v>1992Q2</c:v>
                </c:pt>
                <c:pt idx="6">
                  <c:v>1992Q3</c:v>
                </c:pt>
                <c:pt idx="7">
                  <c:v>1992Q4</c:v>
                </c:pt>
                <c:pt idx="8">
                  <c:v>1993Q1</c:v>
                </c:pt>
                <c:pt idx="9">
                  <c:v>1993Q2</c:v>
                </c:pt>
                <c:pt idx="10">
                  <c:v>1993Q3</c:v>
                </c:pt>
                <c:pt idx="11">
                  <c:v>1993Q4</c:v>
                </c:pt>
                <c:pt idx="12">
                  <c:v>1994Q1</c:v>
                </c:pt>
                <c:pt idx="13">
                  <c:v>1994Q2</c:v>
                </c:pt>
                <c:pt idx="14">
                  <c:v>1994Q3</c:v>
                </c:pt>
                <c:pt idx="15">
                  <c:v>1994Q4</c:v>
                </c:pt>
                <c:pt idx="16">
                  <c:v>1995Q1</c:v>
                </c:pt>
                <c:pt idx="17">
                  <c:v>1995Q2</c:v>
                </c:pt>
                <c:pt idx="18">
                  <c:v>1995Q3</c:v>
                </c:pt>
                <c:pt idx="19">
                  <c:v>1995Q4</c:v>
                </c:pt>
                <c:pt idx="20">
                  <c:v>1996Q1</c:v>
                </c:pt>
                <c:pt idx="21">
                  <c:v>1996Q2</c:v>
                </c:pt>
                <c:pt idx="22">
                  <c:v>1996Q3</c:v>
                </c:pt>
                <c:pt idx="23">
                  <c:v>1996Q4</c:v>
                </c:pt>
                <c:pt idx="24">
                  <c:v>1997Q1</c:v>
                </c:pt>
                <c:pt idx="25">
                  <c:v>1997Q2</c:v>
                </c:pt>
                <c:pt idx="26">
                  <c:v>1997Q3</c:v>
                </c:pt>
                <c:pt idx="27">
                  <c:v>1997Q4</c:v>
                </c:pt>
                <c:pt idx="28">
                  <c:v>1998Q1</c:v>
                </c:pt>
                <c:pt idx="29">
                  <c:v>1998Q2</c:v>
                </c:pt>
                <c:pt idx="30">
                  <c:v>1998Q3</c:v>
                </c:pt>
                <c:pt idx="31">
                  <c:v>1998Q4</c:v>
                </c:pt>
                <c:pt idx="32">
                  <c:v>1999Q1</c:v>
                </c:pt>
                <c:pt idx="33">
                  <c:v>1999Q2</c:v>
                </c:pt>
                <c:pt idx="34">
                  <c:v>1999Q3</c:v>
                </c:pt>
                <c:pt idx="35">
                  <c:v>1999Q4</c:v>
                </c:pt>
                <c:pt idx="36">
                  <c:v>2000Q1</c:v>
                </c:pt>
                <c:pt idx="37">
                  <c:v>2000Q2</c:v>
                </c:pt>
                <c:pt idx="38">
                  <c:v>2000Q3</c:v>
                </c:pt>
                <c:pt idx="39">
                  <c:v>2000Q4</c:v>
                </c:pt>
                <c:pt idx="40">
                  <c:v>2001Q1</c:v>
                </c:pt>
                <c:pt idx="41">
                  <c:v>2001Q2</c:v>
                </c:pt>
                <c:pt idx="42">
                  <c:v>2001Q3</c:v>
                </c:pt>
                <c:pt idx="43">
                  <c:v>2001Q4</c:v>
                </c:pt>
                <c:pt idx="44">
                  <c:v>2002Q1</c:v>
                </c:pt>
                <c:pt idx="45">
                  <c:v>2002Q2</c:v>
                </c:pt>
                <c:pt idx="46">
                  <c:v>2002Q3</c:v>
                </c:pt>
                <c:pt idx="47">
                  <c:v>2002Q4</c:v>
                </c:pt>
                <c:pt idx="48">
                  <c:v>2003Q1</c:v>
                </c:pt>
                <c:pt idx="49">
                  <c:v>2003Q2</c:v>
                </c:pt>
                <c:pt idx="50">
                  <c:v>2003Q3</c:v>
                </c:pt>
                <c:pt idx="51">
                  <c:v>2003Q4</c:v>
                </c:pt>
                <c:pt idx="52">
                  <c:v>2004Q1</c:v>
                </c:pt>
                <c:pt idx="53">
                  <c:v>2004Q2</c:v>
                </c:pt>
                <c:pt idx="54">
                  <c:v>2004Q3</c:v>
                </c:pt>
                <c:pt idx="55">
                  <c:v>2004Q4</c:v>
                </c:pt>
                <c:pt idx="56">
                  <c:v>2005Q1</c:v>
                </c:pt>
                <c:pt idx="57">
                  <c:v>2005Q2</c:v>
                </c:pt>
                <c:pt idx="58">
                  <c:v>2005Q3</c:v>
                </c:pt>
                <c:pt idx="59">
                  <c:v>2005Q4</c:v>
                </c:pt>
                <c:pt idx="60">
                  <c:v>2006Q1</c:v>
                </c:pt>
                <c:pt idx="61">
                  <c:v>2006Q2</c:v>
                </c:pt>
                <c:pt idx="62">
                  <c:v>2006Q3</c:v>
                </c:pt>
                <c:pt idx="63">
                  <c:v>2006Q4</c:v>
                </c:pt>
                <c:pt idx="64">
                  <c:v>2007Q1</c:v>
                </c:pt>
                <c:pt idx="65">
                  <c:v>2007Q2</c:v>
                </c:pt>
                <c:pt idx="66">
                  <c:v>2007Q3</c:v>
                </c:pt>
                <c:pt idx="67">
                  <c:v>2007Q4</c:v>
                </c:pt>
                <c:pt idx="68">
                  <c:v>2008Q1</c:v>
                </c:pt>
                <c:pt idx="69">
                  <c:v>2008Q2</c:v>
                </c:pt>
                <c:pt idx="70">
                  <c:v>2008Q3</c:v>
                </c:pt>
                <c:pt idx="71">
                  <c:v>2008Q4</c:v>
                </c:pt>
                <c:pt idx="72">
                  <c:v>2009Q1</c:v>
                </c:pt>
                <c:pt idx="73">
                  <c:v>2009Q2</c:v>
                </c:pt>
                <c:pt idx="74">
                  <c:v>2009Q3</c:v>
                </c:pt>
                <c:pt idx="75">
                  <c:v>2009Q4</c:v>
                </c:pt>
              </c:strCache>
            </c:strRef>
          </c:cat>
          <c:val>
            <c:numRef>
              <c:f>Sheet1!$F$2:$F$77</c:f>
              <c:numCache>
                <c:formatCode>General</c:formatCode>
                <c:ptCount val="76"/>
                <c:pt idx="0">
                  <c:v>108.43681128887958</c:v>
                </c:pt>
                <c:pt idx="1">
                  <c:v>112.34905914921198</c:v>
                </c:pt>
                <c:pt idx="2">
                  <c:v>115.34995658648637</c:v>
                </c:pt>
                <c:pt idx="3">
                  <c:v>119.06842522868702</c:v>
                </c:pt>
                <c:pt idx="4">
                  <c:v>119.2863873231226</c:v>
                </c:pt>
                <c:pt idx="5">
                  <c:v>121.77600563534872</c:v>
                </c:pt>
                <c:pt idx="6">
                  <c:v>122.5396421973731</c:v>
                </c:pt>
                <c:pt idx="7">
                  <c:v>124.07900758169741</c:v>
                </c:pt>
                <c:pt idx="8">
                  <c:v>119.34571558199056</c:v>
                </c:pt>
                <c:pt idx="9">
                  <c:v>117.52581288499204</c:v>
                </c:pt>
                <c:pt idx="10">
                  <c:v>125.63391895068571</c:v>
                </c:pt>
                <c:pt idx="11">
                  <c:v>125.0956053777475</c:v>
                </c:pt>
                <c:pt idx="12">
                  <c:v>124.00430407733491</c:v>
                </c:pt>
                <c:pt idx="13">
                  <c:v>126.24756005901364</c:v>
                </c:pt>
                <c:pt idx="14">
                  <c:v>121.76955010368434</c:v>
                </c:pt>
                <c:pt idx="15">
                  <c:v>125.51224827702201</c:v>
                </c:pt>
                <c:pt idx="16">
                  <c:v>114.25804580480811</c:v>
                </c:pt>
                <c:pt idx="17">
                  <c:v>115.47853413123825</c:v>
                </c:pt>
                <c:pt idx="18">
                  <c:v>114.26526472239769</c:v>
                </c:pt>
                <c:pt idx="19">
                  <c:v>105.52567565394088</c:v>
                </c:pt>
                <c:pt idx="20">
                  <c:v>107.02111245650028</c:v>
                </c:pt>
                <c:pt idx="21">
                  <c:v>110.5173002807029</c:v>
                </c:pt>
                <c:pt idx="22">
                  <c:v>112.13668821843807</c:v>
                </c:pt>
                <c:pt idx="23">
                  <c:v>111.58128962117468</c:v>
                </c:pt>
                <c:pt idx="24">
                  <c:v>112.9090629699467</c:v>
                </c:pt>
                <c:pt idx="25">
                  <c:v>114.11820856560438</c:v>
                </c:pt>
                <c:pt idx="26">
                  <c:v>111.14358316325502</c:v>
                </c:pt>
                <c:pt idx="27">
                  <c:v>109.96637489035831</c:v>
                </c:pt>
                <c:pt idx="28">
                  <c:v>112.55173690314425</c:v>
                </c:pt>
                <c:pt idx="29">
                  <c:v>107.03084200383005</c:v>
                </c:pt>
                <c:pt idx="30">
                  <c:v>105.63593106937702</c:v>
                </c:pt>
                <c:pt idx="31">
                  <c:v>103.9442192144935</c:v>
                </c:pt>
                <c:pt idx="32">
                  <c:v>104.76476550044481</c:v>
                </c:pt>
                <c:pt idx="33">
                  <c:v>103.11309331778247</c:v>
                </c:pt>
                <c:pt idx="34">
                  <c:v>105.91358084973086</c:v>
                </c:pt>
                <c:pt idx="35">
                  <c:v>99.525843186810889</c:v>
                </c:pt>
                <c:pt idx="36">
                  <c:v>102.01001066505002</c:v>
                </c:pt>
                <c:pt idx="37">
                  <c:v>100</c:v>
                </c:pt>
                <c:pt idx="38">
                  <c:v>99.925628100776549</c:v>
                </c:pt>
                <c:pt idx="39">
                  <c:v>93.416906619715604</c:v>
                </c:pt>
                <c:pt idx="40">
                  <c:v>96.119808581724428</c:v>
                </c:pt>
                <c:pt idx="41">
                  <c:v>91.674525130290519</c:v>
                </c:pt>
                <c:pt idx="42">
                  <c:v>88.982326102613158</c:v>
                </c:pt>
                <c:pt idx="43">
                  <c:v>91.710174421943151</c:v>
                </c:pt>
                <c:pt idx="44">
                  <c:v>91.509116734285755</c:v>
                </c:pt>
                <c:pt idx="45">
                  <c:v>94.458380992319348</c:v>
                </c:pt>
                <c:pt idx="46">
                  <c:v>90.392187732119567</c:v>
                </c:pt>
                <c:pt idx="47">
                  <c:v>92.722677093433205</c:v>
                </c:pt>
                <c:pt idx="48">
                  <c:v>96.386019346695178</c:v>
                </c:pt>
                <c:pt idx="49">
                  <c:v>90.905282714443899</c:v>
                </c:pt>
                <c:pt idx="50">
                  <c:v>99.743834808861848</c:v>
                </c:pt>
                <c:pt idx="51">
                  <c:v>99.683116429297925</c:v>
                </c:pt>
                <c:pt idx="52">
                  <c:v>104.65758852932915</c:v>
                </c:pt>
                <c:pt idx="53">
                  <c:v>108.00741090754769</c:v>
                </c:pt>
                <c:pt idx="54">
                  <c:v>108.07525223039154</c:v>
                </c:pt>
                <c:pt idx="55">
                  <c:v>111.74245001040131</c:v>
                </c:pt>
                <c:pt idx="56">
                  <c:v>112.65031040837337</c:v>
                </c:pt>
                <c:pt idx="57">
                  <c:v>116.02111119298436</c:v>
                </c:pt>
                <c:pt idx="58">
                  <c:v>114.98604800109985</c:v>
                </c:pt>
                <c:pt idx="59">
                  <c:v>120.39506722755935</c:v>
                </c:pt>
                <c:pt idx="60">
                  <c:v>122.9624618643202</c:v>
                </c:pt>
                <c:pt idx="61">
                  <c:v>129.28494862536098</c:v>
                </c:pt>
                <c:pt idx="62">
                  <c:v>137.57177712164747</c:v>
                </c:pt>
                <c:pt idx="63">
                  <c:v>137.0124157828173</c:v>
                </c:pt>
                <c:pt idx="64">
                  <c:v>147.63901324534893</c:v>
                </c:pt>
                <c:pt idx="65">
                  <c:v>148.10876228762564</c:v>
                </c:pt>
                <c:pt idx="66">
                  <c:v>146.88269185447481</c:v>
                </c:pt>
                <c:pt idx="67">
                  <c:v>144.43945416097438</c:v>
                </c:pt>
                <c:pt idx="68">
                  <c:v>156.68409501269647</c:v>
                </c:pt>
                <c:pt idx="69">
                  <c:v>152.00722860702342</c:v>
                </c:pt>
                <c:pt idx="70">
                  <c:v>148.44000407618572</c:v>
                </c:pt>
                <c:pt idx="71">
                  <c:v>143.45517591379024</c:v>
                </c:pt>
                <c:pt idx="72">
                  <c:v>144.6311040051894</c:v>
                </c:pt>
                <c:pt idx="73">
                  <c:v>154.93273664326003</c:v>
                </c:pt>
                <c:pt idx="74">
                  <c:v>163.30830484387221</c:v>
                </c:pt>
                <c:pt idx="75">
                  <c:v>173.24886211798901</c:v>
                </c:pt>
              </c:numCache>
            </c:numRef>
          </c:val>
        </c:ser>
        <c:marker val="1"/>
        <c:axId val="70460544"/>
        <c:axId val="70462080"/>
      </c:lineChart>
      <c:catAx>
        <c:axId val="7046054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 sz="1000"/>
            </a:pPr>
            <a:endParaRPr lang="zh-TW"/>
          </a:p>
        </c:txPr>
        <c:crossAx val="70462080"/>
        <c:crosses val="autoZero"/>
        <c:auto val="1"/>
        <c:lblAlgn val="ctr"/>
        <c:lblOffset val="100"/>
      </c:catAx>
      <c:valAx>
        <c:axId val="704620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zh-TW"/>
          </a:p>
        </c:txPr>
        <c:crossAx val="70460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091664024595811"/>
          <c:y val="0.96546073424791856"/>
          <c:w val="0.46072311558322576"/>
          <c:h val="2.8457566017568936E-2"/>
        </c:manualLayout>
      </c:layout>
      <c:txPr>
        <a:bodyPr/>
        <a:lstStyle/>
        <a:p>
          <a:pPr>
            <a:defRPr lang="en-GB"/>
          </a:pPr>
          <a:endParaRPr lang="zh-TW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>
        <c:manualLayout>
          <c:layoutTarget val="inner"/>
          <c:xMode val="edge"/>
          <c:yMode val="edge"/>
          <c:x val="0.10721389914459305"/>
          <c:y val="2.6812127122343918E-2"/>
          <c:w val="0.83866900712444481"/>
          <c:h val="0.70413126300661644"/>
        </c:manualLayout>
      </c:layout>
      <c:lineChart>
        <c:grouping val="standard"/>
        <c:ser>
          <c:idx val="0"/>
          <c:order val="0"/>
          <c:tx>
            <c:strRef>
              <c:f>Sheet1!$C$1</c:f>
              <c:strCache>
                <c:ptCount val="1"/>
                <c:pt idx="0">
                  <c:v>Tokyo</c:v>
                </c:pt>
              </c:strCache>
            </c:strRef>
          </c:tx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1991Q1</c:v>
                </c:pt>
                <c:pt idx="1">
                  <c:v>1991Q2</c:v>
                </c:pt>
                <c:pt idx="2">
                  <c:v>1991Q3</c:v>
                </c:pt>
                <c:pt idx="3">
                  <c:v>1991Q4</c:v>
                </c:pt>
                <c:pt idx="4">
                  <c:v>1992Q1</c:v>
                </c:pt>
                <c:pt idx="5">
                  <c:v>1992Q2</c:v>
                </c:pt>
                <c:pt idx="6">
                  <c:v>1992Q3</c:v>
                </c:pt>
                <c:pt idx="7">
                  <c:v>1992Q4</c:v>
                </c:pt>
                <c:pt idx="8">
                  <c:v>1993Q1</c:v>
                </c:pt>
                <c:pt idx="9">
                  <c:v>1993Q2</c:v>
                </c:pt>
                <c:pt idx="10">
                  <c:v>1993Q3</c:v>
                </c:pt>
                <c:pt idx="11">
                  <c:v>1993Q4</c:v>
                </c:pt>
                <c:pt idx="12">
                  <c:v>1994Q1</c:v>
                </c:pt>
                <c:pt idx="13">
                  <c:v>1994Q2</c:v>
                </c:pt>
                <c:pt idx="14">
                  <c:v>1994Q3</c:v>
                </c:pt>
                <c:pt idx="15">
                  <c:v>1994Q4</c:v>
                </c:pt>
                <c:pt idx="16">
                  <c:v>1995Q1</c:v>
                </c:pt>
                <c:pt idx="17">
                  <c:v>1995Q2</c:v>
                </c:pt>
                <c:pt idx="18">
                  <c:v>1995Q3</c:v>
                </c:pt>
                <c:pt idx="19">
                  <c:v>1995Q4</c:v>
                </c:pt>
                <c:pt idx="20">
                  <c:v>1996Q1</c:v>
                </c:pt>
                <c:pt idx="21">
                  <c:v>1996Q2</c:v>
                </c:pt>
                <c:pt idx="22">
                  <c:v>1996Q3</c:v>
                </c:pt>
                <c:pt idx="23">
                  <c:v>1996Q4</c:v>
                </c:pt>
                <c:pt idx="24">
                  <c:v>1997Q1</c:v>
                </c:pt>
                <c:pt idx="25">
                  <c:v>1997Q2</c:v>
                </c:pt>
                <c:pt idx="26">
                  <c:v>1997Q3</c:v>
                </c:pt>
                <c:pt idx="27">
                  <c:v>1997Q4</c:v>
                </c:pt>
                <c:pt idx="28">
                  <c:v>1998Q1</c:v>
                </c:pt>
                <c:pt idx="29">
                  <c:v>1998Q2</c:v>
                </c:pt>
                <c:pt idx="30">
                  <c:v>1998Q3</c:v>
                </c:pt>
                <c:pt idx="31">
                  <c:v>1998Q4</c:v>
                </c:pt>
                <c:pt idx="32">
                  <c:v>1999Q1</c:v>
                </c:pt>
                <c:pt idx="33">
                  <c:v>1999Q2</c:v>
                </c:pt>
                <c:pt idx="34">
                  <c:v>1999Q3</c:v>
                </c:pt>
                <c:pt idx="35">
                  <c:v>1999Q4</c:v>
                </c:pt>
                <c:pt idx="36">
                  <c:v>2000Q1</c:v>
                </c:pt>
                <c:pt idx="37">
                  <c:v>2000Q2</c:v>
                </c:pt>
                <c:pt idx="38">
                  <c:v>2000Q3</c:v>
                </c:pt>
                <c:pt idx="39">
                  <c:v>2000Q4</c:v>
                </c:pt>
                <c:pt idx="40">
                  <c:v>2001Q1</c:v>
                </c:pt>
                <c:pt idx="41">
                  <c:v>2001Q2</c:v>
                </c:pt>
                <c:pt idx="42">
                  <c:v>2001Q3</c:v>
                </c:pt>
                <c:pt idx="43">
                  <c:v>2001Q4</c:v>
                </c:pt>
                <c:pt idx="44">
                  <c:v>2002Q1</c:v>
                </c:pt>
                <c:pt idx="45">
                  <c:v>2002Q2</c:v>
                </c:pt>
                <c:pt idx="46">
                  <c:v>2002Q3</c:v>
                </c:pt>
                <c:pt idx="47">
                  <c:v>2002Q4</c:v>
                </c:pt>
                <c:pt idx="48">
                  <c:v>2003Q1</c:v>
                </c:pt>
                <c:pt idx="49">
                  <c:v>2003Q2</c:v>
                </c:pt>
                <c:pt idx="50">
                  <c:v>2003Q3</c:v>
                </c:pt>
                <c:pt idx="51">
                  <c:v>2003Q4</c:v>
                </c:pt>
                <c:pt idx="52">
                  <c:v>2004Q1</c:v>
                </c:pt>
                <c:pt idx="53">
                  <c:v>2004Q2</c:v>
                </c:pt>
                <c:pt idx="54">
                  <c:v>2004Q3</c:v>
                </c:pt>
                <c:pt idx="55">
                  <c:v>2004Q4</c:v>
                </c:pt>
                <c:pt idx="56">
                  <c:v>2005Q1</c:v>
                </c:pt>
                <c:pt idx="57">
                  <c:v>2005Q2</c:v>
                </c:pt>
                <c:pt idx="58">
                  <c:v>2005Q3</c:v>
                </c:pt>
                <c:pt idx="59">
                  <c:v>2005Q4</c:v>
                </c:pt>
                <c:pt idx="60">
                  <c:v>2006Q1</c:v>
                </c:pt>
                <c:pt idx="61">
                  <c:v>2006Q2</c:v>
                </c:pt>
                <c:pt idx="62">
                  <c:v>2006Q3</c:v>
                </c:pt>
                <c:pt idx="63">
                  <c:v>2006Q4</c:v>
                </c:pt>
                <c:pt idx="64">
                  <c:v>2007Q1</c:v>
                </c:pt>
                <c:pt idx="65">
                  <c:v>2007Q2</c:v>
                </c:pt>
                <c:pt idx="66">
                  <c:v>2007Q3</c:v>
                </c:pt>
                <c:pt idx="67">
                  <c:v>2007Q4</c:v>
                </c:pt>
                <c:pt idx="68">
                  <c:v>2008Q1</c:v>
                </c:pt>
                <c:pt idx="69">
                  <c:v>2008Q2</c:v>
                </c:pt>
                <c:pt idx="70">
                  <c:v>2008Q3</c:v>
                </c:pt>
                <c:pt idx="71">
                  <c:v>2008Q4</c:v>
                </c:pt>
                <c:pt idx="72">
                  <c:v>2009Q1</c:v>
                </c:pt>
                <c:pt idx="73">
                  <c:v>2009Q2</c:v>
                </c:pt>
                <c:pt idx="74">
                  <c:v>2009Q3</c:v>
                </c:pt>
                <c:pt idx="75">
                  <c:v>2009Q4</c:v>
                </c:pt>
              </c:strCache>
            </c:strRef>
          </c:cat>
          <c:val>
            <c:numRef>
              <c:f>Sheet1!$C$2:$C$77</c:f>
              <c:numCache>
                <c:formatCode>General</c:formatCode>
                <c:ptCount val="76"/>
                <c:pt idx="0">
                  <c:v>248.21635859402372</c:v>
                </c:pt>
                <c:pt idx="1">
                  <c:v>231.08561299035114</c:v>
                </c:pt>
                <c:pt idx="2">
                  <c:v>224.40104594133157</c:v>
                </c:pt>
                <c:pt idx="3">
                  <c:v>217.47402063416425</c:v>
                </c:pt>
                <c:pt idx="4">
                  <c:v>212.05084607193189</c:v>
                </c:pt>
                <c:pt idx="5">
                  <c:v>210.9644418354745</c:v>
                </c:pt>
                <c:pt idx="6">
                  <c:v>206.7682321520235</c:v>
                </c:pt>
                <c:pt idx="7">
                  <c:v>202.67121714304471</c:v>
                </c:pt>
                <c:pt idx="8">
                  <c:v>194.83623611444821</c:v>
                </c:pt>
                <c:pt idx="9">
                  <c:v>188.484881711653</c:v>
                </c:pt>
                <c:pt idx="10">
                  <c:v>183.95259087019087</c:v>
                </c:pt>
                <c:pt idx="11">
                  <c:v>180.40365171017871</c:v>
                </c:pt>
                <c:pt idx="12">
                  <c:v>174.44492887015775</c:v>
                </c:pt>
                <c:pt idx="13">
                  <c:v>170.48029005506805</c:v>
                </c:pt>
                <c:pt idx="14">
                  <c:v>164.61065842087629</c:v>
                </c:pt>
                <c:pt idx="15">
                  <c:v>157.13391279098408</c:v>
                </c:pt>
                <c:pt idx="16">
                  <c:v>148.94884681374526</c:v>
                </c:pt>
                <c:pt idx="17">
                  <c:v>138.75688488244663</c:v>
                </c:pt>
                <c:pt idx="18">
                  <c:v>130.23939111281499</c:v>
                </c:pt>
                <c:pt idx="19">
                  <c:v>124.79778118562834</c:v>
                </c:pt>
                <c:pt idx="20">
                  <c:v>122.43194059975772</c:v>
                </c:pt>
                <c:pt idx="21">
                  <c:v>120.37985697390828</c:v>
                </c:pt>
                <c:pt idx="22">
                  <c:v>120.24475429482247</c:v>
                </c:pt>
                <c:pt idx="23">
                  <c:v>119.21437936513253</c:v>
                </c:pt>
                <c:pt idx="24">
                  <c:v>119.24419794585309</c:v>
                </c:pt>
                <c:pt idx="25">
                  <c:v>116.18286056763372</c:v>
                </c:pt>
                <c:pt idx="26">
                  <c:v>114.22601208969468</c:v>
                </c:pt>
                <c:pt idx="27">
                  <c:v>113.57662791731279</c:v>
                </c:pt>
                <c:pt idx="28">
                  <c:v>110.53017577893965</c:v>
                </c:pt>
                <c:pt idx="29">
                  <c:v>108.50715798782596</c:v>
                </c:pt>
                <c:pt idx="30">
                  <c:v>106.38730763403385</c:v>
                </c:pt>
                <c:pt idx="31">
                  <c:v>104.77421179354039</c:v>
                </c:pt>
                <c:pt idx="32">
                  <c:v>103.46157043276558</c:v>
                </c:pt>
                <c:pt idx="33">
                  <c:v>103.15953737814642</c:v>
                </c:pt>
                <c:pt idx="34">
                  <c:v>102.35397099529206</c:v>
                </c:pt>
                <c:pt idx="35">
                  <c:v>102.13830235962502</c:v>
                </c:pt>
                <c:pt idx="36">
                  <c:v>101.31690798366759</c:v>
                </c:pt>
                <c:pt idx="37">
                  <c:v>100</c:v>
                </c:pt>
                <c:pt idx="38">
                  <c:v>99.584123843101821</c:v>
                </c:pt>
                <c:pt idx="39">
                  <c:v>98.860231783455959</c:v>
                </c:pt>
                <c:pt idx="40">
                  <c:v>98.834070829720858</c:v>
                </c:pt>
                <c:pt idx="41">
                  <c:v>97.602493623120139</c:v>
                </c:pt>
                <c:pt idx="42">
                  <c:v>98.109679141058749</c:v>
                </c:pt>
                <c:pt idx="43">
                  <c:v>98.383632869899358</c:v>
                </c:pt>
                <c:pt idx="44">
                  <c:v>98.562501711548919</c:v>
                </c:pt>
                <c:pt idx="45">
                  <c:v>99.003697782944982</c:v>
                </c:pt>
                <c:pt idx="46">
                  <c:v>99.412353606140627</c:v>
                </c:pt>
                <c:pt idx="47">
                  <c:v>99.610189135704758</c:v>
                </c:pt>
                <c:pt idx="48">
                  <c:v>100.63616409094332</c:v>
                </c:pt>
                <c:pt idx="49">
                  <c:v>100.22818188081854</c:v>
                </c:pt>
                <c:pt idx="50">
                  <c:v>99.921147062247627</c:v>
                </c:pt>
                <c:pt idx="51">
                  <c:v>100.84076655795855</c:v>
                </c:pt>
                <c:pt idx="52">
                  <c:v>100.63263288085221</c:v>
                </c:pt>
                <c:pt idx="53">
                  <c:v>101.47325246318897</c:v>
                </c:pt>
                <c:pt idx="54">
                  <c:v>102.09785254804312</c:v>
                </c:pt>
                <c:pt idx="55">
                  <c:v>103.13231211756275</c:v>
                </c:pt>
                <c:pt idx="56">
                  <c:v>105.00344010008263</c:v>
                </c:pt>
                <c:pt idx="57">
                  <c:v>105.31793237795245</c:v>
                </c:pt>
                <c:pt idx="58">
                  <c:v>105.83431306258285</c:v>
                </c:pt>
                <c:pt idx="59">
                  <c:v>108.65473815626308</c:v>
                </c:pt>
                <c:pt idx="60">
                  <c:v>110.01031550370311</c:v>
                </c:pt>
                <c:pt idx="61">
                  <c:v>110.18874653978088</c:v>
                </c:pt>
                <c:pt idx="62">
                  <c:v>112.64512586994836</c:v>
                </c:pt>
                <c:pt idx="63">
                  <c:v>117.58212973848845</c:v>
                </c:pt>
                <c:pt idx="64">
                  <c:v>122.12420772368745</c:v>
                </c:pt>
                <c:pt idx="65">
                  <c:v>127.56257576403654</c:v>
                </c:pt>
                <c:pt idx="66">
                  <c:v>131.81865065962324</c:v>
                </c:pt>
                <c:pt idx="67">
                  <c:v>134.62721568951665</c:v>
                </c:pt>
                <c:pt idx="68">
                  <c:v>135.42217700915566</c:v>
                </c:pt>
                <c:pt idx="69">
                  <c:v>132.30316555613732</c:v>
                </c:pt>
                <c:pt idx="70">
                  <c:v>129.3260996829265</c:v>
                </c:pt>
                <c:pt idx="71">
                  <c:v>127.20573540916209</c:v>
                </c:pt>
                <c:pt idx="72">
                  <c:v>124.75681420291933</c:v>
                </c:pt>
                <c:pt idx="73">
                  <c:v>123.26198765467124</c:v>
                </c:pt>
                <c:pt idx="74">
                  <c:v>123.15823177280635</c:v>
                </c:pt>
                <c:pt idx="75">
                  <c:v>126.76218607900577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Seoul</c:v>
                </c:pt>
              </c:strCache>
            </c:strRef>
          </c:tx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1991Q1</c:v>
                </c:pt>
                <c:pt idx="1">
                  <c:v>1991Q2</c:v>
                </c:pt>
                <c:pt idx="2">
                  <c:v>1991Q3</c:v>
                </c:pt>
                <c:pt idx="3">
                  <c:v>1991Q4</c:v>
                </c:pt>
                <c:pt idx="4">
                  <c:v>1992Q1</c:v>
                </c:pt>
                <c:pt idx="5">
                  <c:v>1992Q2</c:v>
                </c:pt>
                <c:pt idx="6">
                  <c:v>1992Q3</c:v>
                </c:pt>
                <c:pt idx="7">
                  <c:v>1992Q4</c:v>
                </c:pt>
                <c:pt idx="8">
                  <c:v>1993Q1</c:v>
                </c:pt>
                <c:pt idx="9">
                  <c:v>1993Q2</c:v>
                </c:pt>
                <c:pt idx="10">
                  <c:v>1993Q3</c:v>
                </c:pt>
                <c:pt idx="11">
                  <c:v>1993Q4</c:v>
                </c:pt>
                <c:pt idx="12">
                  <c:v>1994Q1</c:v>
                </c:pt>
                <c:pt idx="13">
                  <c:v>1994Q2</c:v>
                </c:pt>
                <c:pt idx="14">
                  <c:v>1994Q3</c:v>
                </c:pt>
                <c:pt idx="15">
                  <c:v>1994Q4</c:v>
                </c:pt>
                <c:pt idx="16">
                  <c:v>1995Q1</c:v>
                </c:pt>
                <c:pt idx="17">
                  <c:v>1995Q2</c:v>
                </c:pt>
                <c:pt idx="18">
                  <c:v>1995Q3</c:v>
                </c:pt>
                <c:pt idx="19">
                  <c:v>1995Q4</c:v>
                </c:pt>
                <c:pt idx="20">
                  <c:v>1996Q1</c:v>
                </c:pt>
                <c:pt idx="21">
                  <c:v>1996Q2</c:v>
                </c:pt>
                <c:pt idx="22">
                  <c:v>1996Q3</c:v>
                </c:pt>
                <c:pt idx="23">
                  <c:v>1996Q4</c:v>
                </c:pt>
                <c:pt idx="24">
                  <c:v>1997Q1</c:v>
                </c:pt>
                <c:pt idx="25">
                  <c:v>1997Q2</c:v>
                </c:pt>
                <c:pt idx="26">
                  <c:v>1997Q3</c:v>
                </c:pt>
                <c:pt idx="27">
                  <c:v>1997Q4</c:v>
                </c:pt>
                <c:pt idx="28">
                  <c:v>1998Q1</c:v>
                </c:pt>
                <c:pt idx="29">
                  <c:v>1998Q2</c:v>
                </c:pt>
                <c:pt idx="30">
                  <c:v>1998Q3</c:v>
                </c:pt>
                <c:pt idx="31">
                  <c:v>1998Q4</c:v>
                </c:pt>
                <c:pt idx="32">
                  <c:v>1999Q1</c:v>
                </c:pt>
                <c:pt idx="33">
                  <c:v>1999Q2</c:v>
                </c:pt>
                <c:pt idx="34">
                  <c:v>1999Q3</c:v>
                </c:pt>
                <c:pt idx="35">
                  <c:v>1999Q4</c:v>
                </c:pt>
                <c:pt idx="36">
                  <c:v>2000Q1</c:v>
                </c:pt>
                <c:pt idx="37">
                  <c:v>2000Q2</c:v>
                </c:pt>
                <c:pt idx="38">
                  <c:v>2000Q3</c:v>
                </c:pt>
                <c:pt idx="39">
                  <c:v>2000Q4</c:v>
                </c:pt>
                <c:pt idx="40">
                  <c:v>2001Q1</c:v>
                </c:pt>
                <c:pt idx="41">
                  <c:v>2001Q2</c:v>
                </c:pt>
                <c:pt idx="42">
                  <c:v>2001Q3</c:v>
                </c:pt>
                <c:pt idx="43">
                  <c:v>2001Q4</c:v>
                </c:pt>
                <c:pt idx="44">
                  <c:v>2002Q1</c:v>
                </c:pt>
                <c:pt idx="45">
                  <c:v>2002Q2</c:v>
                </c:pt>
                <c:pt idx="46">
                  <c:v>2002Q3</c:v>
                </c:pt>
                <c:pt idx="47">
                  <c:v>2002Q4</c:v>
                </c:pt>
                <c:pt idx="48">
                  <c:v>2003Q1</c:v>
                </c:pt>
                <c:pt idx="49">
                  <c:v>2003Q2</c:v>
                </c:pt>
                <c:pt idx="50">
                  <c:v>2003Q3</c:v>
                </c:pt>
                <c:pt idx="51">
                  <c:v>2003Q4</c:v>
                </c:pt>
                <c:pt idx="52">
                  <c:v>2004Q1</c:v>
                </c:pt>
                <c:pt idx="53">
                  <c:v>2004Q2</c:v>
                </c:pt>
                <c:pt idx="54">
                  <c:v>2004Q3</c:v>
                </c:pt>
                <c:pt idx="55">
                  <c:v>2004Q4</c:v>
                </c:pt>
                <c:pt idx="56">
                  <c:v>2005Q1</c:v>
                </c:pt>
                <c:pt idx="57">
                  <c:v>2005Q2</c:v>
                </c:pt>
                <c:pt idx="58">
                  <c:v>2005Q3</c:v>
                </c:pt>
                <c:pt idx="59">
                  <c:v>2005Q4</c:v>
                </c:pt>
                <c:pt idx="60">
                  <c:v>2006Q1</c:v>
                </c:pt>
                <c:pt idx="61">
                  <c:v>2006Q2</c:v>
                </c:pt>
                <c:pt idx="62">
                  <c:v>2006Q3</c:v>
                </c:pt>
                <c:pt idx="63">
                  <c:v>2006Q4</c:v>
                </c:pt>
                <c:pt idx="64">
                  <c:v>2007Q1</c:v>
                </c:pt>
                <c:pt idx="65">
                  <c:v>2007Q2</c:v>
                </c:pt>
                <c:pt idx="66">
                  <c:v>2007Q3</c:v>
                </c:pt>
                <c:pt idx="67">
                  <c:v>2007Q4</c:v>
                </c:pt>
                <c:pt idx="68">
                  <c:v>2008Q1</c:v>
                </c:pt>
                <c:pt idx="69">
                  <c:v>2008Q2</c:v>
                </c:pt>
                <c:pt idx="70">
                  <c:v>2008Q3</c:v>
                </c:pt>
                <c:pt idx="71">
                  <c:v>2008Q4</c:v>
                </c:pt>
                <c:pt idx="72">
                  <c:v>2009Q1</c:v>
                </c:pt>
                <c:pt idx="73">
                  <c:v>2009Q2</c:v>
                </c:pt>
                <c:pt idx="74">
                  <c:v>2009Q3</c:v>
                </c:pt>
                <c:pt idx="75">
                  <c:v>2009Q4</c:v>
                </c:pt>
              </c:strCache>
            </c:strRef>
          </c:cat>
          <c:val>
            <c:numRef>
              <c:f>Sheet1!$D$2:$D$77</c:f>
              <c:numCache>
                <c:formatCode>General</c:formatCode>
                <c:ptCount val="76"/>
                <c:pt idx="0">
                  <c:v>213.28224776500647</c:v>
                </c:pt>
                <c:pt idx="1">
                  <c:v>210.41236294295246</c:v>
                </c:pt>
                <c:pt idx="2">
                  <c:v>204.55543091255049</c:v>
                </c:pt>
                <c:pt idx="3">
                  <c:v>191.44331096544002</c:v>
                </c:pt>
                <c:pt idx="4">
                  <c:v>183.02689262579341</c:v>
                </c:pt>
                <c:pt idx="5">
                  <c:v>174.27312122671043</c:v>
                </c:pt>
                <c:pt idx="6">
                  <c:v>174.63191787984695</c:v>
                </c:pt>
                <c:pt idx="7">
                  <c:v>168.81457043430987</c:v>
                </c:pt>
                <c:pt idx="8">
                  <c:v>167.62000125164275</c:v>
                </c:pt>
                <c:pt idx="9">
                  <c:v>160.83656189190592</c:v>
                </c:pt>
                <c:pt idx="10">
                  <c:v>157.05917369061194</c:v>
                </c:pt>
                <c:pt idx="11">
                  <c:v>155.69947294085139</c:v>
                </c:pt>
                <c:pt idx="12">
                  <c:v>150.12791323425918</c:v>
                </c:pt>
                <c:pt idx="13">
                  <c:v>145.66792234135028</c:v>
                </c:pt>
                <c:pt idx="14">
                  <c:v>144.36040044494001</c:v>
                </c:pt>
                <c:pt idx="15">
                  <c:v>142.97675443428435</c:v>
                </c:pt>
                <c:pt idx="16">
                  <c:v>136.57335095518442</c:v>
                </c:pt>
                <c:pt idx="17">
                  <c:v>134.32497499907402</c:v>
                </c:pt>
                <c:pt idx="18">
                  <c:v>131.74942238109765</c:v>
                </c:pt>
                <c:pt idx="19">
                  <c:v>130.0751879699248</c:v>
                </c:pt>
                <c:pt idx="20">
                  <c:v>127.48205489092175</c:v>
                </c:pt>
                <c:pt idx="21">
                  <c:v>125.56164573648788</c:v>
                </c:pt>
                <c:pt idx="22">
                  <c:v>125.32514376404147</c:v>
                </c:pt>
                <c:pt idx="23">
                  <c:v>126.47265802872865</c:v>
                </c:pt>
                <c:pt idx="24">
                  <c:v>125.94998724849331</c:v>
                </c:pt>
                <c:pt idx="25">
                  <c:v>124.01875099316698</c:v>
                </c:pt>
                <c:pt idx="26">
                  <c:v>123.73596059113299</c:v>
                </c:pt>
                <c:pt idx="27">
                  <c:v>121.81562280084447</c:v>
                </c:pt>
                <c:pt idx="28">
                  <c:v>111.19507010716264</c:v>
                </c:pt>
                <c:pt idx="29">
                  <c:v>101.16026105873823</c:v>
                </c:pt>
                <c:pt idx="30">
                  <c:v>100.67039519982153</c:v>
                </c:pt>
                <c:pt idx="31">
                  <c:v>100.11481906737347</c:v>
                </c:pt>
                <c:pt idx="32">
                  <c:v>99.544772114728644</c:v>
                </c:pt>
                <c:pt idx="33">
                  <c:v>99.491788819353758</c:v>
                </c:pt>
                <c:pt idx="34">
                  <c:v>100.78252056473471</c:v>
                </c:pt>
                <c:pt idx="35">
                  <c:v>100.88858509911141</c:v>
                </c:pt>
                <c:pt idx="36">
                  <c:v>100.97771412401319</c:v>
                </c:pt>
                <c:pt idx="37">
                  <c:v>100</c:v>
                </c:pt>
                <c:pt idx="38">
                  <c:v>100.39104159260575</c:v>
                </c:pt>
                <c:pt idx="39">
                  <c:v>99.12430981121264</c:v>
                </c:pt>
                <c:pt idx="40">
                  <c:v>98.550884711391859</c:v>
                </c:pt>
                <c:pt idx="41">
                  <c:v>100.95340493927392</c:v>
                </c:pt>
                <c:pt idx="42">
                  <c:v>105.78101258293546</c:v>
                </c:pt>
                <c:pt idx="43">
                  <c:v>105.07484098269005</c:v>
                </c:pt>
                <c:pt idx="44">
                  <c:v>111.24380431529121</c:v>
                </c:pt>
                <c:pt idx="45">
                  <c:v>114.84869809992961</c:v>
                </c:pt>
                <c:pt idx="46">
                  <c:v>123.26307848865135</c:v>
                </c:pt>
                <c:pt idx="47">
                  <c:v>123.79092195847052</c:v>
                </c:pt>
                <c:pt idx="48">
                  <c:v>123.52014859080954</c:v>
                </c:pt>
                <c:pt idx="49">
                  <c:v>128.64904902264178</c:v>
                </c:pt>
                <c:pt idx="50">
                  <c:v>130.82659194649153</c:v>
                </c:pt>
                <c:pt idx="51">
                  <c:v>130.49336100622639</c:v>
                </c:pt>
                <c:pt idx="52">
                  <c:v>129.93660785311604</c:v>
                </c:pt>
                <c:pt idx="53">
                  <c:v>130.76362121054112</c:v>
                </c:pt>
                <c:pt idx="54">
                  <c:v>126.44422334926945</c:v>
                </c:pt>
                <c:pt idx="55">
                  <c:v>125.22440078661965</c:v>
                </c:pt>
                <c:pt idx="56">
                  <c:v>123.02635016697417</c:v>
                </c:pt>
                <c:pt idx="57">
                  <c:v>125.65118618611525</c:v>
                </c:pt>
                <c:pt idx="58">
                  <c:v>127.79302824051439</c:v>
                </c:pt>
                <c:pt idx="59">
                  <c:v>129.06403940886696</c:v>
                </c:pt>
                <c:pt idx="60">
                  <c:v>130.32226313125921</c:v>
                </c:pt>
                <c:pt idx="61">
                  <c:v>134.08222457529692</c:v>
                </c:pt>
                <c:pt idx="62">
                  <c:v>134.82758620689657</c:v>
                </c:pt>
                <c:pt idx="63">
                  <c:v>147.88150048442449</c:v>
                </c:pt>
                <c:pt idx="64">
                  <c:v>147.75659960822111</c:v>
                </c:pt>
                <c:pt idx="65">
                  <c:v>149.54806755294894</c:v>
                </c:pt>
                <c:pt idx="66">
                  <c:v>149.49944382647467</c:v>
                </c:pt>
                <c:pt idx="67">
                  <c:v>150.75475017593232</c:v>
                </c:pt>
                <c:pt idx="68">
                  <c:v>151.91032155463438</c:v>
                </c:pt>
                <c:pt idx="69">
                  <c:v>156.93494258625</c:v>
                </c:pt>
                <c:pt idx="70">
                  <c:v>155.85713860683481</c:v>
                </c:pt>
                <c:pt idx="71">
                  <c:v>153.67409140193459</c:v>
                </c:pt>
                <c:pt idx="72">
                  <c:v>149.05283230322846</c:v>
                </c:pt>
                <c:pt idx="73">
                  <c:v>150.79183097526865</c:v>
                </c:pt>
                <c:pt idx="74">
                  <c:v>152.15465496543442</c:v>
                </c:pt>
                <c:pt idx="75">
                  <c:v>153.82439089335639</c:v>
                </c:pt>
              </c:numCache>
            </c:numRef>
          </c:val>
        </c:ser>
        <c:marker val="1"/>
        <c:axId val="70507136"/>
        <c:axId val="70517120"/>
      </c:lineChart>
      <c:catAx>
        <c:axId val="705071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/>
            </a:pPr>
            <a:endParaRPr lang="zh-TW"/>
          </a:p>
        </c:txPr>
        <c:crossAx val="70517120"/>
        <c:crosses val="autoZero"/>
        <c:auto val="1"/>
        <c:lblAlgn val="ctr"/>
        <c:lblOffset val="100"/>
      </c:catAx>
      <c:valAx>
        <c:axId val="705171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zh-TW"/>
          </a:p>
        </c:txPr>
        <c:crossAx val="705071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GB"/>
          </a:pPr>
          <a:endParaRPr lang="zh-TW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>
        <c:manualLayout>
          <c:layoutTarget val="inner"/>
          <c:xMode val="edge"/>
          <c:yMode val="edge"/>
          <c:x val="0.1089017302185631"/>
          <c:y val="2.1296035077216134E-2"/>
          <c:w val="0.85029740641441542"/>
          <c:h val="0.70866287316740861"/>
        </c:manualLayout>
      </c:layout>
      <c:lineChart>
        <c:grouping val="standard"/>
        <c:ser>
          <c:idx val="0"/>
          <c:order val="0"/>
          <c:tx>
            <c:strRef>
              <c:f>Sheet1!$E$1</c:f>
              <c:strCache>
                <c:ptCount val="1"/>
                <c:pt idx="0">
                  <c:v>Singapore</c:v>
                </c:pt>
              </c:strCache>
            </c:strRef>
          </c:tx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1991Q1</c:v>
                </c:pt>
                <c:pt idx="1">
                  <c:v>1991Q2</c:v>
                </c:pt>
                <c:pt idx="2">
                  <c:v>1991Q3</c:v>
                </c:pt>
                <c:pt idx="3">
                  <c:v>1991Q4</c:v>
                </c:pt>
                <c:pt idx="4">
                  <c:v>1992Q1</c:v>
                </c:pt>
                <c:pt idx="5">
                  <c:v>1992Q2</c:v>
                </c:pt>
                <c:pt idx="6">
                  <c:v>1992Q3</c:v>
                </c:pt>
                <c:pt idx="7">
                  <c:v>1992Q4</c:v>
                </c:pt>
                <c:pt idx="8">
                  <c:v>1993Q1</c:v>
                </c:pt>
                <c:pt idx="9">
                  <c:v>1993Q2</c:v>
                </c:pt>
                <c:pt idx="10">
                  <c:v>1993Q3</c:v>
                </c:pt>
                <c:pt idx="11">
                  <c:v>1993Q4</c:v>
                </c:pt>
                <c:pt idx="12">
                  <c:v>1994Q1</c:v>
                </c:pt>
                <c:pt idx="13">
                  <c:v>1994Q2</c:v>
                </c:pt>
                <c:pt idx="14">
                  <c:v>1994Q3</c:v>
                </c:pt>
                <c:pt idx="15">
                  <c:v>1994Q4</c:v>
                </c:pt>
                <c:pt idx="16">
                  <c:v>1995Q1</c:v>
                </c:pt>
                <c:pt idx="17">
                  <c:v>1995Q2</c:v>
                </c:pt>
                <c:pt idx="18">
                  <c:v>1995Q3</c:v>
                </c:pt>
                <c:pt idx="19">
                  <c:v>1995Q4</c:v>
                </c:pt>
                <c:pt idx="20">
                  <c:v>1996Q1</c:v>
                </c:pt>
                <c:pt idx="21">
                  <c:v>1996Q2</c:v>
                </c:pt>
                <c:pt idx="22">
                  <c:v>1996Q3</c:v>
                </c:pt>
                <c:pt idx="23">
                  <c:v>1996Q4</c:v>
                </c:pt>
                <c:pt idx="24">
                  <c:v>1997Q1</c:v>
                </c:pt>
                <c:pt idx="25">
                  <c:v>1997Q2</c:v>
                </c:pt>
                <c:pt idx="26">
                  <c:v>1997Q3</c:v>
                </c:pt>
                <c:pt idx="27">
                  <c:v>1997Q4</c:v>
                </c:pt>
                <c:pt idx="28">
                  <c:v>1998Q1</c:v>
                </c:pt>
                <c:pt idx="29">
                  <c:v>1998Q2</c:v>
                </c:pt>
                <c:pt idx="30">
                  <c:v>1998Q3</c:v>
                </c:pt>
                <c:pt idx="31">
                  <c:v>1998Q4</c:v>
                </c:pt>
                <c:pt idx="32">
                  <c:v>1999Q1</c:v>
                </c:pt>
                <c:pt idx="33">
                  <c:v>1999Q2</c:v>
                </c:pt>
                <c:pt idx="34">
                  <c:v>1999Q3</c:v>
                </c:pt>
                <c:pt idx="35">
                  <c:v>1999Q4</c:v>
                </c:pt>
                <c:pt idx="36">
                  <c:v>2000Q1</c:v>
                </c:pt>
                <c:pt idx="37">
                  <c:v>2000Q2</c:v>
                </c:pt>
                <c:pt idx="38">
                  <c:v>2000Q3</c:v>
                </c:pt>
                <c:pt idx="39">
                  <c:v>2000Q4</c:v>
                </c:pt>
                <c:pt idx="40">
                  <c:v>2001Q1</c:v>
                </c:pt>
                <c:pt idx="41">
                  <c:v>2001Q2</c:v>
                </c:pt>
                <c:pt idx="42">
                  <c:v>2001Q3</c:v>
                </c:pt>
                <c:pt idx="43">
                  <c:v>2001Q4</c:v>
                </c:pt>
                <c:pt idx="44">
                  <c:v>2002Q1</c:v>
                </c:pt>
                <c:pt idx="45">
                  <c:v>2002Q2</c:v>
                </c:pt>
                <c:pt idx="46">
                  <c:v>2002Q3</c:v>
                </c:pt>
                <c:pt idx="47">
                  <c:v>2002Q4</c:v>
                </c:pt>
                <c:pt idx="48">
                  <c:v>2003Q1</c:v>
                </c:pt>
                <c:pt idx="49">
                  <c:v>2003Q2</c:v>
                </c:pt>
                <c:pt idx="50">
                  <c:v>2003Q3</c:v>
                </c:pt>
                <c:pt idx="51">
                  <c:v>2003Q4</c:v>
                </c:pt>
                <c:pt idx="52">
                  <c:v>2004Q1</c:v>
                </c:pt>
                <c:pt idx="53">
                  <c:v>2004Q2</c:v>
                </c:pt>
                <c:pt idx="54">
                  <c:v>2004Q3</c:v>
                </c:pt>
                <c:pt idx="55">
                  <c:v>2004Q4</c:v>
                </c:pt>
                <c:pt idx="56">
                  <c:v>2005Q1</c:v>
                </c:pt>
                <c:pt idx="57">
                  <c:v>2005Q2</c:v>
                </c:pt>
                <c:pt idx="58">
                  <c:v>2005Q3</c:v>
                </c:pt>
                <c:pt idx="59">
                  <c:v>2005Q4</c:v>
                </c:pt>
                <c:pt idx="60">
                  <c:v>2006Q1</c:v>
                </c:pt>
                <c:pt idx="61">
                  <c:v>2006Q2</c:v>
                </c:pt>
                <c:pt idx="62">
                  <c:v>2006Q3</c:v>
                </c:pt>
                <c:pt idx="63">
                  <c:v>2006Q4</c:v>
                </c:pt>
                <c:pt idx="64">
                  <c:v>2007Q1</c:v>
                </c:pt>
                <c:pt idx="65">
                  <c:v>2007Q2</c:v>
                </c:pt>
                <c:pt idx="66">
                  <c:v>2007Q3</c:v>
                </c:pt>
                <c:pt idx="67">
                  <c:v>2007Q4</c:v>
                </c:pt>
                <c:pt idx="68">
                  <c:v>2008Q1</c:v>
                </c:pt>
                <c:pt idx="69">
                  <c:v>2008Q2</c:v>
                </c:pt>
                <c:pt idx="70">
                  <c:v>2008Q3</c:v>
                </c:pt>
                <c:pt idx="71">
                  <c:v>2008Q4</c:v>
                </c:pt>
                <c:pt idx="72">
                  <c:v>2009Q1</c:v>
                </c:pt>
                <c:pt idx="73">
                  <c:v>2009Q2</c:v>
                </c:pt>
                <c:pt idx="74">
                  <c:v>2009Q3</c:v>
                </c:pt>
                <c:pt idx="75">
                  <c:v>2009Q4</c:v>
                </c:pt>
              </c:strCache>
            </c:strRef>
          </c:cat>
          <c:val>
            <c:numRef>
              <c:f>Sheet1!$E$2:$E$77</c:f>
              <c:numCache>
                <c:formatCode>General</c:formatCode>
                <c:ptCount val="76"/>
                <c:pt idx="0">
                  <c:v>36.191778443373813</c:v>
                </c:pt>
                <c:pt idx="1">
                  <c:v>36.539443603926941</c:v>
                </c:pt>
                <c:pt idx="2">
                  <c:v>36.133437740241007</c:v>
                </c:pt>
                <c:pt idx="3">
                  <c:v>35.555037346392204</c:v>
                </c:pt>
                <c:pt idx="4">
                  <c:v>36.674444197788297</c:v>
                </c:pt>
                <c:pt idx="5">
                  <c:v>38.485825035570187</c:v>
                </c:pt>
                <c:pt idx="6">
                  <c:v>39.197812215132181</c:v>
                </c:pt>
                <c:pt idx="7">
                  <c:v>39.854888042607804</c:v>
                </c:pt>
                <c:pt idx="8">
                  <c:v>41.856578547553951</c:v>
                </c:pt>
                <c:pt idx="9">
                  <c:v>54.529920199837811</c:v>
                </c:pt>
                <c:pt idx="10">
                  <c:v>65.329307201457837</c:v>
                </c:pt>
                <c:pt idx="11">
                  <c:v>66.547379441681642</c:v>
                </c:pt>
                <c:pt idx="12">
                  <c:v>68.159210131430598</c:v>
                </c:pt>
                <c:pt idx="13">
                  <c:v>68.732907930720089</c:v>
                </c:pt>
                <c:pt idx="14">
                  <c:v>72.315141426551307</c:v>
                </c:pt>
                <c:pt idx="15">
                  <c:v>72.340383520530239</c:v>
                </c:pt>
                <c:pt idx="16">
                  <c:v>75.585202834116018</c:v>
                </c:pt>
                <c:pt idx="17">
                  <c:v>83.461388201588719</c:v>
                </c:pt>
                <c:pt idx="18">
                  <c:v>88.476210447173031</c:v>
                </c:pt>
                <c:pt idx="19">
                  <c:v>96.436799864242928</c:v>
                </c:pt>
                <c:pt idx="20">
                  <c:v>104.67798865497025</c:v>
                </c:pt>
                <c:pt idx="21">
                  <c:v>117.28135556866319</c:v>
                </c:pt>
                <c:pt idx="22">
                  <c:v>124.22620392974387</c:v>
                </c:pt>
                <c:pt idx="23">
                  <c:v>126.98427929440781</c:v>
                </c:pt>
                <c:pt idx="24">
                  <c:v>126.13269030101191</c:v>
                </c:pt>
                <c:pt idx="25">
                  <c:v>123.82571153651288</c:v>
                </c:pt>
                <c:pt idx="26">
                  <c:v>117.68752143042325</c:v>
                </c:pt>
                <c:pt idx="27">
                  <c:v>110.55769092213379</c:v>
                </c:pt>
                <c:pt idx="28">
                  <c:v>103.60362733888005</c:v>
                </c:pt>
                <c:pt idx="29">
                  <c:v>99.524564518633511</c:v>
                </c:pt>
                <c:pt idx="30">
                  <c:v>95.426551348466958</c:v>
                </c:pt>
                <c:pt idx="31">
                  <c:v>92.217676114561428</c:v>
                </c:pt>
                <c:pt idx="32">
                  <c:v>90.834410972843486</c:v>
                </c:pt>
                <c:pt idx="33">
                  <c:v>91.698951686417516</c:v>
                </c:pt>
                <c:pt idx="34">
                  <c:v>99.019396040699519</c:v>
                </c:pt>
                <c:pt idx="35">
                  <c:v>101.10294504643078</c:v>
                </c:pt>
                <c:pt idx="36">
                  <c:v>101.15993205558972</c:v>
                </c:pt>
                <c:pt idx="37">
                  <c:v>100</c:v>
                </c:pt>
                <c:pt idx="38">
                  <c:v>96.700712687494658</c:v>
                </c:pt>
                <c:pt idx="39">
                  <c:v>94.110016210396878</c:v>
                </c:pt>
                <c:pt idx="40">
                  <c:v>90.572936953194287</c:v>
                </c:pt>
                <c:pt idx="41">
                  <c:v>89.749466349770771</c:v>
                </c:pt>
                <c:pt idx="42">
                  <c:v>87.650606136851124</c:v>
                </c:pt>
                <c:pt idx="43">
                  <c:v>86.886046649098873</c:v>
                </c:pt>
                <c:pt idx="44">
                  <c:v>86.164251869044023</c:v>
                </c:pt>
                <c:pt idx="45">
                  <c:v>86.051011106356341</c:v>
                </c:pt>
                <c:pt idx="46">
                  <c:v>87.048880602034018</c:v>
                </c:pt>
                <c:pt idx="47">
                  <c:v>86.950185726068014</c:v>
                </c:pt>
                <c:pt idx="48">
                  <c:v>87.900306808430514</c:v>
                </c:pt>
                <c:pt idx="49">
                  <c:v>90.495020549373578</c:v>
                </c:pt>
                <c:pt idx="50">
                  <c:v>91.824685341491858</c:v>
                </c:pt>
                <c:pt idx="51">
                  <c:v>92.688619027452859</c:v>
                </c:pt>
                <c:pt idx="52">
                  <c:v>92.244465607064527</c:v>
                </c:pt>
                <c:pt idx="53">
                  <c:v>93.292176715718199</c:v>
                </c:pt>
                <c:pt idx="54">
                  <c:v>92.554311436660839</c:v>
                </c:pt>
                <c:pt idx="55">
                  <c:v>93.830717818851284</c:v>
                </c:pt>
                <c:pt idx="56">
                  <c:v>94.232498837687672</c:v>
                </c:pt>
                <c:pt idx="57">
                  <c:v>90.129884431610279</c:v>
                </c:pt>
                <c:pt idx="58">
                  <c:v>88.293606024230527</c:v>
                </c:pt>
                <c:pt idx="59">
                  <c:v>88.351005133617988</c:v>
                </c:pt>
                <c:pt idx="60">
                  <c:v>88.817085901844507</c:v>
                </c:pt>
                <c:pt idx="61">
                  <c:v>89.887324255084778</c:v>
                </c:pt>
                <c:pt idx="62">
                  <c:v>89.122879185590605</c:v>
                </c:pt>
                <c:pt idx="63">
                  <c:v>89.403983363471255</c:v>
                </c:pt>
                <c:pt idx="64">
                  <c:v>91.320806070242483</c:v>
                </c:pt>
                <c:pt idx="65">
                  <c:v>92.8978064806997</c:v>
                </c:pt>
                <c:pt idx="66">
                  <c:v>97.005939297301012</c:v>
                </c:pt>
                <c:pt idx="67">
                  <c:v>101.27687741345413</c:v>
                </c:pt>
                <c:pt idx="68">
                  <c:v>102.96881506240364</c:v>
                </c:pt>
                <c:pt idx="69">
                  <c:v>105.55620456487632</c:v>
                </c:pt>
                <c:pt idx="70">
                  <c:v>108.61295020465055</c:v>
                </c:pt>
                <c:pt idx="71">
                  <c:v>109.89486961548849</c:v>
                </c:pt>
                <c:pt idx="72">
                  <c:v>110.0118953030468</c:v>
                </c:pt>
                <c:pt idx="73">
                  <c:v>112.19848278995885</c:v>
                </c:pt>
                <c:pt idx="74">
                  <c:v>115.15405651777535</c:v>
                </c:pt>
                <c:pt idx="75">
                  <c:v>119.59525979945306</c:v>
                </c:pt>
              </c:numCache>
            </c:numRef>
          </c:val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Bangkok</c:v>
                </c:pt>
              </c:strCache>
            </c:strRef>
          </c:tx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1991Q1</c:v>
                </c:pt>
                <c:pt idx="1">
                  <c:v>1991Q2</c:v>
                </c:pt>
                <c:pt idx="2">
                  <c:v>1991Q3</c:v>
                </c:pt>
                <c:pt idx="3">
                  <c:v>1991Q4</c:v>
                </c:pt>
                <c:pt idx="4">
                  <c:v>1992Q1</c:v>
                </c:pt>
                <c:pt idx="5">
                  <c:v>1992Q2</c:v>
                </c:pt>
                <c:pt idx="6">
                  <c:v>1992Q3</c:v>
                </c:pt>
                <c:pt idx="7">
                  <c:v>1992Q4</c:v>
                </c:pt>
                <c:pt idx="8">
                  <c:v>1993Q1</c:v>
                </c:pt>
                <c:pt idx="9">
                  <c:v>1993Q2</c:v>
                </c:pt>
                <c:pt idx="10">
                  <c:v>1993Q3</c:v>
                </c:pt>
                <c:pt idx="11">
                  <c:v>1993Q4</c:v>
                </c:pt>
                <c:pt idx="12">
                  <c:v>1994Q1</c:v>
                </c:pt>
                <c:pt idx="13">
                  <c:v>1994Q2</c:v>
                </c:pt>
                <c:pt idx="14">
                  <c:v>1994Q3</c:v>
                </c:pt>
                <c:pt idx="15">
                  <c:v>1994Q4</c:v>
                </c:pt>
                <c:pt idx="16">
                  <c:v>1995Q1</c:v>
                </c:pt>
                <c:pt idx="17">
                  <c:v>1995Q2</c:v>
                </c:pt>
                <c:pt idx="18">
                  <c:v>1995Q3</c:v>
                </c:pt>
                <c:pt idx="19">
                  <c:v>1995Q4</c:v>
                </c:pt>
                <c:pt idx="20">
                  <c:v>1996Q1</c:v>
                </c:pt>
                <c:pt idx="21">
                  <c:v>1996Q2</c:v>
                </c:pt>
                <c:pt idx="22">
                  <c:v>1996Q3</c:v>
                </c:pt>
                <c:pt idx="23">
                  <c:v>1996Q4</c:v>
                </c:pt>
                <c:pt idx="24">
                  <c:v>1997Q1</c:v>
                </c:pt>
                <c:pt idx="25">
                  <c:v>1997Q2</c:v>
                </c:pt>
                <c:pt idx="26">
                  <c:v>1997Q3</c:v>
                </c:pt>
                <c:pt idx="27">
                  <c:v>1997Q4</c:v>
                </c:pt>
                <c:pt idx="28">
                  <c:v>1998Q1</c:v>
                </c:pt>
                <c:pt idx="29">
                  <c:v>1998Q2</c:v>
                </c:pt>
                <c:pt idx="30">
                  <c:v>1998Q3</c:v>
                </c:pt>
                <c:pt idx="31">
                  <c:v>1998Q4</c:v>
                </c:pt>
                <c:pt idx="32">
                  <c:v>1999Q1</c:v>
                </c:pt>
                <c:pt idx="33">
                  <c:v>1999Q2</c:v>
                </c:pt>
                <c:pt idx="34">
                  <c:v>1999Q3</c:v>
                </c:pt>
                <c:pt idx="35">
                  <c:v>1999Q4</c:v>
                </c:pt>
                <c:pt idx="36">
                  <c:v>2000Q1</c:v>
                </c:pt>
                <c:pt idx="37">
                  <c:v>2000Q2</c:v>
                </c:pt>
                <c:pt idx="38">
                  <c:v>2000Q3</c:v>
                </c:pt>
                <c:pt idx="39">
                  <c:v>2000Q4</c:v>
                </c:pt>
                <c:pt idx="40">
                  <c:v>2001Q1</c:v>
                </c:pt>
                <c:pt idx="41">
                  <c:v>2001Q2</c:v>
                </c:pt>
                <c:pt idx="42">
                  <c:v>2001Q3</c:v>
                </c:pt>
                <c:pt idx="43">
                  <c:v>2001Q4</c:v>
                </c:pt>
                <c:pt idx="44">
                  <c:v>2002Q1</c:v>
                </c:pt>
                <c:pt idx="45">
                  <c:v>2002Q2</c:v>
                </c:pt>
                <c:pt idx="46">
                  <c:v>2002Q3</c:v>
                </c:pt>
                <c:pt idx="47">
                  <c:v>2002Q4</c:v>
                </c:pt>
                <c:pt idx="48">
                  <c:v>2003Q1</c:v>
                </c:pt>
                <c:pt idx="49">
                  <c:v>2003Q2</c:v>
                </c:pt>
                <c:pt idx="50">
                  <c:v>2003Q3</c:v>
                </c:pt>
                <c:pt idx="51">
                  <c:v>2003Q4</c:v>
                </c:pt>
                <c:pt idx="52">
                  <c:v>2004Q1</c:v>
                </c:pt>
                <c:pt idx="53">
                  <c:v>2004Q2</c:v>
                </c:pt>
                <c:pt idx="54">
                  <c:v>2004Q3</c:v>
                </c:pt>
                <c:pt idx="55">
                  <c:v>2004Q4</c:v>
                </c:pt>
                <c:pt idx="56">
                  <c:v>2005Q1</c:v>
                </c:pt>
                <c:pt idx="57">
                  <c:v>2005Q2</c:v>
                </c:pt>
                <c:pt idx="58">
                  <c:v>2005Q3</c:v>
                </c:pt>
                <c:pt idx="59">
                  <c:v>2005Q4</c:v>
                </c:pt>
                <c:pt idx="60">
                  <c:v>2006Q1</c:v>
                </c:pt>
                <c:pt idx="61">
                  <c:v>2006Q2</c:v>
                </c:pt>
                <c:pt idx="62">
                  <c:v>2006Q3</c:v>
                </c:pt>
                <c:pt idx="63">
                  <c:v>2006Q4</c:v>
                </c:pt>
                <c:pt idx="64">
                  <c:v>2007Q1</c:v>
                </c:pt>
                <c:pt idx="65">
                  <c:v>2007Q2</c:v>
                </c:pt>
                <c:pt idx="66">
                  <c:v>2007Q3</c:v>
                </c:pt>
                <c:pt idx="67">
                  <c:v>2007Q4</c:v>
                </c:pt>
                <c:pt idx="68">
                  <c:v>2008Q1</c:v>
                </c:pt>
                <c:pt idx="69">
                  <c:v>2008Q2</c:v>
                </c:pt>
                <c:pt idx="70">
                  <c:v>2008Q3</c:v>
                </c:pt>
                <c:pt idx="71">
                  <c:v>2008Q4</c:v>
                </c:pt>
                <c:pt idx="72">
                  <c:v>2009Q1</c:v>
                </c:pt>
                <c:pt idx="73">
                  <c:v>2009Q2</c:v>
                </c:pt>
                <c:pt idx="74">
                  <c:v>2009Q3</c:v>
                </c:pt>
                <c:pt idx="75">
                  <c:v>2009Q4</c:v>
                </c:pt>
              </c:strCache>
            </c:strRef>
          </c:cat>
          <c:val>
            <c:numRef>
              <c:f>Sheet1!$G$2:$G$77</c:f>
              <c:numCache>
                <c:formatCode>General</c:formatCode>
                <c:ptCount val="76"/>
                <c:pt idx="0">
                  <c:v>109.65246183071359</c:v>
                </c:pt>
                <c:pt idx="1">
                  <c:v>122.36926812618005</c:v>
                </c:pt>
                <c:pt idx="2">
                  <c:v>121.28953928977312</c:v>
                </c:pt>
                <c:pt idx="3">
                  <c:v>126.56821360109868</c:v>
                </c:pt>
                <c:pt idx="4">
                  <c:v>123.17653017875142</c:v>
                </c:pt>
                <c:pt idx="5">
                  <c:v>124.08390793329151</c:v>
                </c:pt>
                <c:pt idx="6">
                  <c:v>125.55839678441878</c:v>
                </c:pt>
                <c:pt idx="7">
                  <c:v>130.32212999575256</c:v>
                </c:pt>
                <c:pt idx="8">
                  <c:v>127.43053510834767</c:v>
                </c:pt>
                <c:pt idx="9">
                  <c:v>133.20796741009519</c:v>
                </c:pt>
                <c:pt idx="10">
                  <c:v>135.38813054283077</c:v>
                </c:pt>
                <c:pt idx="11">
                  <c:v>135.49713869946601</c:v>
                </c:pt>
                <c:pt idx="12">
                  <c:v>133.69787968198386</c:v>
                </c:pt>
                <c:pt idx="13">
                  <c:v>130.95644050869592</c:v>
                </c:pt>
                <c:pt idx="14">
                  <c:v>130.5346806358794</c:v>
                </c:pt>
                <c:pt idx="15">
                  <c:v>133.69787968198386</c:v>
                </c:pt>
                <c:pt idx="16">
                  <c:v>131.55705415934727</c:v>
                </c:pt>
                <c:pt idx="17">
                  <c:v>129.65043018602546</c:v>
                </c:pt>
                <c:pt idx="18">
                  <c:v>133.56402676284631</c:v>
                </c:pt>
                <c:pt idx="19">
                  <c:v>134.36681580424658</c:v>
                </c:pt>
                <c:pt idx="20">
                  <c:v>127.51931494725798</c:v>
                </c:pt>
                <c:pt idx="21">
                  <c:v>132.07357619537311</c:v>
                </c:pt>
                <c:pt idx="22">
                  <c:v>126.66539096323577</c:v>
                </c:pt>
                <c:pt idx="23">
                  <c:v>126.66539096323577</c:v>
                </c:pt>
                <c:pt idx="24">
                  <c:v>121.93867988547755</c:v>
                </c:pt>
                <c:pt idx="25">
                  <c:v>128.57846083582697</c:v>
                </c:pt>
                <c:pt idx="26">
                  <c:v>127.77091990943303</c:v>
                </c:pt>
                <c:pt idx="27">
                  <c:v>125.88665774784732</c:v>
                </c:pt>
                <c:pt idx="28">
                  <c:v>120.86893345846231</c:v>
                </c:pt>
                <c:pt idx="29">
                  <c:v>112.21118682028596</c:v>
                </c:pt>
                <c:pt idx="30">
                  <c:v>117.30397896038929</c:v>
                </c:pt>
                <c:pt idx="31">
                  <c:v>113.14486537930499</c:v>
                </c:pt>
                <c:pt idx="32">
                  <c:v>104.64942561258555</c:v>
                </c:pt>
                <c:pt idx="33">
                  <c:v>84.222360553071255</c:v>
                </c:pt>
                <c:pt idx="34">
                  <c:v>100.63282921514498</c:v>
                </c:pt>
                <c:pt idx="35">
                  <c:v>99.692335484162314</c:v>
                </c:pt>
                <c:pt idx="36">
                  <c:v>98.994586233565343</c:v>
                </c:pt>
                <c:pt idx="37">
                  <c:v>100</c:v>
                </c:pt>
                <c:pt idx="38">
                  <c:v>98.089475028152648</c:v>
                </c:pt>
                <c:pt idx="39">
                  <c:v>99.592008679724515</c:v>
                </c:pt>
                <c:pt idx="40">
                  <c:v>100.63839426680758</c:v>
                </c:pt>
                <c:pt idx="41">
                  <c:v>97.50632302836479</c:v>
                </c:pt>
                <c:pt idx="42">
                  <c:v>94.4077089277732</c:v>
                </c:pt>
                <c:pt idx="43">
                  <c:v>98.198675617915285</c:v>
                </c:pt>
                <c:pt idx="44">
                  <c:v>96.863109048723871</c:v>
                </c:pt>
                <c:pt idx="45">
                  <c:v>97.239232690527786</c:v>
                </c:pt>
                <c:pt idx="46">
                  <c:v>97.425054214372125</c:v>
                </c:pt>
                <c:pt idx="47">
                  <c:v>95.923243902197527</c:v>
                </c:pt>
                <c:pt idx="48">
                  <c:v>98.237016572115721</c:v>
                </c:pt>
                <c:pt idx="49">
                  <c:v>96.413067884140901</c:v>
                </c:pt>
                <c:pt idx="50">
                  <c:v>97.522297196619064</c:v>
                </c:pt>
                <c:pt idx="51">
                  <c:v>97.29913404514059</c:v>
                </c:pt>
                <c:pt idx="52">
                  <c:v>98.055238769383948</c:v>
                </c:pt>
                <c:pt idx="53">
                  <c:v>97.175595276671828</c:v>
                </c:pt>
                <c:pt idx="54">
                  <c:v>96.885435589369109</c:v>
                </c:pt>
                <c:pt idx="55">
                  <c:v>99.212683681361867</c:v>
                </c:pt>
                <c:pt idx="56">
                  <c:v>99.807581980737865</c:v>
                </c:pt>
                <c:pt idx="57">
                  <c:v>98.681481888482196</c:v>
                </c:pt>
                <c:pt idx="58">
                  <c:v>97.679167868782542</c:v>
                </c:pt>
                <c:pt idx="59">
                  <c:v>99.883990719257511</c:v>
                </c:pt>
                <c:pt idx="60">
                  <c:v>98.703161953439349</c:v>
                </c:pt>
                <c:pt idx="61">
                  <c:v>98.7308144543167</c:v>
                </c:pt>
                <c:pt idx="62">
                  <c:v>98.700176787286409</c:v>
                </c:pt>
                <c:pt idx="63">
                  <c:v>99.02300948881367</c:v>
                </c:pt>
                <c:pt idx="64">
                  <c:v>98.892199700849133</c:v>
                </c:pt>
                <c:pt idx="65">
                  <c:v>98.080931220260283</c:v>
                </c:pt>
                <c:pt idx="66">
                  <c:v>99.750940527219569</c:v>
                </c:pt>
                <c:pt idx="67">
                  <c:v>99.201281235242661</c:v>
                </c:pt>
                <c:pt idx="68">
                  <c:v>96.077142818823617</c:v>
                </c:pt>
                <c:pt idx="69">
                  <c:v>92.354587878182059</c:v>
                </c:pt>
                <c:pt idx="70">
                  <c:v>94.213782716651579</c:v>
                </c:pt>
                <c:pt idx="71">
                  <c:v>99.696020082520718</c:v>
                </c:pt>
                <c:pt idx="72">
                  <c:v>99.620618298112475</c:v>
                </c:pt>
                <c:pt idx="73">
                  <c:v>95.128201150710893</c:v>
                </c:pt>
                <c:pt idx="74">
                  <c:v>94.157891605687411</c:v>
                </c:pt>
                <c:pt idx="75">
                  <c:v>93.801570350793128</c:v>
                </c:pt>
              </c:numCache>
            </c:numRef>
          </c:val>
        </c:ser>
        <c:marker val="1"/>
        <c:axId val="70549888"/>
        <c:axId val="70551424"/>
      </c:lineChart>
      <c:catAx>
        <c:axId val="705498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/>
            </a:pPr>
            <a:endParaRPr lang="zh-TW"/>
          </a:p>
        </c:txPr>
        <c:crossAx val="70551424"/>
        <c:crosses val="autoZero"/>
        <c:auto val="1"/>
        <c:lblAlgn val="ctr"/>
        <c:lblOffset val="100"/>
      </c:catAx>
      <c:valAx>
        <c:axId val="70551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zh-TW"/>
          </a:p>
        </c:txPr>
        <c:crossAx val="70549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GB"/>
          </a:pPr>
          <a:endParaRPr lang="zh-TW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0AC69-E891-4494-B968-6B517784F4ED}" type="doc">
      <dgm:prSet loTypeId="urn:microsoft.com/office/officeart/2005/8/layout/cycle7" loCatId="cycle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31241ED6-FE18-481E-BA98-B946AEB6A27C}">
      <dgm:prSet phldrT="[文字]"/>
      <dgm:spPr/>
      <dgm:t>
        <a:bodyPr/>
        <a:lstStyle/>
        <a:p>
          <a:r>
            <a:rPr lang="en-US" altLang="zh-TW" dirty="0" smtClean="0"/>
            <a:t>Global macro conditions</a:t>
          </a:r>
          <a:endParaRPr lang="zh-TW" altLang="en-US" dirty="0"/>
        </a:p>
      </dgm:t>
    </dgm:pt>
    <dgm:pt modelId="{E8C4E4BE-323A-406D-8D7E-81CD4562A59E}" type="parTrans" cxnId="{09D2383A-286C-4D27-96F5-67207219BF30}">
      <dgm:prSet/>
      <dgm:spPr/>
      <dgm:t>
        <a:bodyPr/>
        <a:lstStyle/>
        <a:p>
          <a:endParaRPr lang="zh-TW" altLang="en-US"/>
        </a:p>
      </dgm:t>
    </dgm:pt>
    <dgm:pt modelId="{6E862A02-65E9-493C-B960-A0973BD1EABB}" type="sibTrans" cxnId="{09D2383A-286C-4D27-96F5-67207219BF30}">
      <dgm:prSet/>
      <dgm:spPr/>
      <dgm:t>
        <a:bodyPr/>
        <a:lstStyle/>
        <a:p>
          <a:endParaRPr lang="zh-TW" altLang="en-US"/>
        </a:p>
      </dgm:t>
    </dgm:pt>
    <dgm:pt modelId="{243190CA-C172-4A35-8265-04A96AAA412F}">
      <dgm:prSet phldrT="[文字]"/>
      <dgm:spPr/>
      <dgm:t>
        <a:bodyPr/>
        <a:lstStyle/>
        <a:p>
          <a:r>
            <a:rPr lang="en-US" altLang="zh-TW" dirty="0" smtClean="0"/>
            <a:t>Country macro economy</a:t>
          </a:r>
          <a:endParaRPr lang="zh-TW" altLang="en-US" dirty="0"/>
        </a:p>
      </dgm:t>
    </dgm:pt>
    <dgm:pt modelId="{2B0EE057-40DC-4B17-A132-953418674633}" type="parTrans" cxnId="{7EF01724-6F47-4614-B3D7-972C4D57117E}">
      <dgm:prSet/>
      <dgm:spPr/>
      <dgm:t>
        <a:bodyPr/>
        <a:lstStyle/>
        <a:p>
          <a:endParaRPr lang="zh-TW" altLang="en-US"/>
        </a:p>
      </dgm:t>
    </dgm:pt>
    <dgm:pt modelId="{3404E883-5BAB-4DC1-8071-B5EE2BFC8A87}" type="sibTrans" cxnId="{7EF01724-6F47-4614-B3D7-972C4D57117E}">
      <dgm:prSet/>
      <dgm:spPr/>
      <dgm:t>
        <a:bodyPr/>
        <a:lstStyle/>
        <a:p>
          <a:endParaRPr lang="zh-TW" altLang="en-US"/>
        </a:p>
      </dgm:t>
    </dgm:pt>
    <dgm:pt modelId="{0BC07740-8361-44EE-90D6-ED689122B70B}">
      <dgm:prSet phldrT="[文字]"/>
      <dgm:spPr/>
      <dgm:t>
        <a:bodyPr/>
        <a:lstStyle/>
        <a:p>
          <a:r>
            <a:rPr lang="en-US" altLang="zh-TW" dirty="0" smtClean="0"/>
            <a:t>House prices</a:t>
          </a:r>
          <a:endParaRPr lang="zh-TW" altLang="en-US" dirty="0"/>
        </a:p>
      </dgm:t>
    </dgm:pt>
    <dgm:pt modelId="{063B8404-6101-478D-BCE6-4B16621B0B03}" type="parTrans" cxnId="{D68D4C94-65D1-4057-9133-6DA3B6FA5E53}">
      <dgm:prSet/>
      <dgm:spPr/>
      <dgm:t>
        <a:bodyPr/>
        <a:lstStyle/>
        <a:p>
          <a:endParaRPr lang="zh-TW" altLang="en-US"/>
        </a:p>
      </dgm:t>
    </dgm:pt>
    <dgm:pt modelId="{2F066824-3684-430B-AB6C-63D5E3B4006B}" type="sibTrans" cxnId="{D68D4C94-65D1-4057-9133-6DA3B6FA5E53}">
      <dgm:prSet/>
      <dgm:spPr/>
      <dgm:t>
        <a:bodyPr/>
        <a:lstStyle/>
        <a:p>
          <a:endParaRPr lang="zh-TW" altLang="en-US"/>
        </a:p>
      </dgm:t>
    </dgm:pt>
    <dgm:pt modelId="{30294759-A7BB-42F2-BB34-66B1ABBB7EAC}" type="pres">
      <dgm:prSet presAssocID="{A800AC69-E891-4494-B968-6B517784F4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1D437C9-F2DC-44B1-81DB-8551A1B836B9}" type="pres">
      <dgm:prSet presAssocID="{31241ED6-FE18-481E-BA98-B946AEB6A27C}" presName="node" presStyleLbl="node1" presStyleIdx="0" presStyleCnt="3" custScaleX="111995" custScaleY="211363" custRadScaleRad="78695" custRadScaleInc="2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CC9BB5-762F-4862-BA87-BCBD3DEE6D43}" type="pres">
      <dgm:prSet presAssocID="{6E862A02-65E9-493C-B960-A0973BD1EABB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F102FA08-4596-4905-AF5B-DD0FE3122683}" type="pres">
      <dgm:prSet presAssocID="{6E862A02-65E9-493C-B960-A0973BD1EABB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C45621DD-8C7B-4144-B66D-07289FD663F3}" type="pres">
      <dgm:prSet presAssocID="{243190CA-C172-4A35-8265-04A96AAA412F}" presName="node" presStyleLbl="node1" presStyleIdx="1" presStyleCnt="3" custScaleX="106371" custScaleY="195518" custRadScaleRad="112939" custRadScaleInc="192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424765-31F1-4836-BA23-51396E8F84B4}" type="pres">
      <dgm:prSet presAssocID="{3404E883-5BAB-4DC1-8071-B5EE2BFC8A8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DD2A9F3F-4003-4C70-8297-92BA501922E9}" type="pres">
      <dgm:prSet presAssocID="{3404E883-5BAB-4DC1-8071-B5EE2BFC8A8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E732A5D0-FF8C-4251-B002-0DAB23E1DDEB}" type="pres">
      <dgm:prSet presAssocID="{0BC07740-8361-44EE-90D6-ED689122B70B}" presName="node" presStyleLbl="node1" presStyleIdx="2" presStyleCnt="3" custScaleX="111101" custScaleY="207566" custRadScaleRad="115000" custRadScaleInc="-135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56FCC5-66D5-42F2-8AB3-A71247583069}" type="pres">
      <dgm:prSet presAssocID="{2F066824-3684-430B-AB6C-63D5E3B4006B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E551A987-93CB-4765-87B6-B5E00FEF421F}" type="pres">
      <dgm:prSet presAssocID="{2F066824-3684-430B-AB6C-63D5E3B4006B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B088D91C-3D45-4A6E-95CB-0234ADE3A99C}" type="presOf" srcId="{31241ED6-FE18-481E-BA98-B946AEB6A27C}" destId="{81D437C9-F2DC-44B1-81DB-8551A1B836B9}" srcOrd="0" destOrd="0" presId="urn:microsoft.com/office/officeart/2005/8/layout/cycle7"/>
    <dgm:cxn modelId="{7EF01724-6F47-4614-B3D7-972C4D57117E}" srcId="{A800AC69-E891-4494-B968-6B517784F4ED}" destId="{243190CA-C172-4A35-8265-04A96AAA412F}" srcOrd="1" destOrd="0" parTransId="{2B0EE057-40DC-4B17-A132-953418674633}" sibTransId="{3404E883-5BAB-4DC1-8071-B5EE2BFC8A87}"/>
    <dgm:cxn modelId="{6B392B1F-4992-4FDE-86D1-579BA6367FC5}" type="presOf" srcId="{3404E883-5BAB-4DC1-8071-B5EE2BFC8A87}" destId="{DD2A9F3F-4003-4C70-8297-92BA501922E9}" srcOrd="1" destOrd="0" presId="urn:microsoft.com/office/officeart/2005/8/layout/cycle7"/>
    <dgm:cxn modelId="{A8E0C907-FD08-42C4-9AA5-B6F5CDFDF1E5}" type="presOf" srcId="{6E862A02-65E9-493C-B960-A0973BD1EABB}" destId="{F102FA08-4596-4905-AF5B-DD0FE3122683}" srcOrd="1" destOrd="0" presId="urn:microsoft.com/office/officeart/2005/8/layout/cycle7"/>
    <dgm:cxn modelId="{BCD0360B-ADA8-4D17-BB35-B26ED1B6E5ED}" type="presOf" srcId="{2F066824-3684-430B-AB6C-63D5E3B4006B}" destId="{E551A987-93CB-4765-87B6-B5E00FEF421F}" srcOrd="1" destOrd="0" presId="urn:microsoft.com/office/officeart/2005/8/layout/cycle7"/>
    <dgm:cxn modelId="{CCEC023B-FF51-4947-BA1E-1B2E8E3E25BC}" type="presOf" srcId="{6E862A02-65E9-493C-B960-A0973BD1EABB}" destId="{D6CC9BB5-762F-4862-BA87-BCBD3DEE6D43}" srcOrd="0" destOrd="0" presId="urn:microsoft.com/office/officeart/2005/8/layout/cycle7"/>
    <dgm:cxn modelId="{142C891B-7F48-4BB2-9496-1F4CF276CE9F}" type="presOf" srcId="{0BC07740-8361-44EE-90D6-ED689122B70B}" destId="{E732A5D0-FF8C-4251-B002-0DAB23E1DDEB}" srcOrd="0" destOrd="0" presId="urn:microsoft.com/office/officeart/2005/8/layout/cycle7"/>
    <dgm:cxn modelId="{D68D4C94-65D1-4057-9133-6DA3B6FA5E53}" srcId="{A800AC69-E891-4494-B968-6B517784F4ED}" destId="{0BC07740-8361-44EE-90D6-ED689122B70B}" srcOrd="2" destOrd="0" parTransId="{063B8404-6101-478D-BCE6-4B16621B0B03}" sibTransId="{2F066824-3684-430B-AB6C-63D5E3B4006B}"/>
    <dgm:cxn modelId="{57D5E39F-B5E1-4A35-8F66-F56AE78628E1}" type="presOf" srcId="{A800AC69-E891-4494-B968-6B517784F4ED}" destId="{30294759-A7BB-42F2-BB34-66B1ABBB7EAC}" srcOrd="0" destOrd="0" presId="urn:microsoft.com/office/officeart/2005/8/layout/cycle7"/>
    <dgm:cxn modelId="{A8A26BA3-7C56-415C-B8BC-5A673BDF9925}" type="presOf" srcId="{243190CA-C172-4A35-8265-04A96AAA412F}" destId="{C45621DD-8C7B-4144-B66D-07289FD663F3}" srcOrd="0" destOrd="0" presId="urn:microsoft.com/office/officeart/2005/8/layout/cycle7"/>
    <dgm:cxn modelId="{09D2383A-286C-4D27-96F5-67207219BF30}" srcId="{A800AC69-E891-4494-B968-6B517784F4ED}" destId="{31241ED6-FE18-481E-BA98-B946AEB6A27C}" srcOrd="0" destOrd="0" parTransId="{E8C4E4BE-323A-406D-8D7E-81CD4562A59E}" sibTransId="{6E862A02-65E9-493C-B960-A0973BD1EABB}"/>
    <dgm:cxn modelId="{BBEF1E45-33B9-4DCB-BE13-D6773633F0A6}" type="presOf" srcId="{2F066824-3684-430B-AB6C-63D5E3B4006B}" destId="{EB56FCC5-66D5-42F2-8AB3-A71247583069}" srcOrd="0" destOrd="0" presId="urn:microsoft.com/office/officeart/2005/8/layout/cycle7"/>
    <dgm:cxn modelId="{033B338E-0FDB-4C64-AE2D-2927B552104E}" type="presOf" srcId="{3404E883-5BAB-4DC1-8071-B5EE2BFC8A87}" destId="{9E424765-31F1-4836-BA23-51396E8F84B4}" srcOrd="0" destOrd="0" presId="urn:microsoft.com/office/officeart/2005/8/layout/cycle7"/>
    <dgm:cxn modelId="{C3055BE6-CD38-42EB-B23E-741F87B9313C}" type="presParOf" srcId="{30294759-A7BB-42F2-BB34-66B1ABBB7EAC}" destId="{81D437C9-F2DC-44B1-81DB-8551A1B836B9}" srcOrd="0" destOrd="0" presId="urn:microsoft.com/office/officeart/2005/8/layout/cycle7"/>
    <dgm:cxn modelId="{FD40B6F3-7F80-4028-9181-454C1B69DC4F}" type="presParOf" srcId="{30294759-A7BB-42F2-BB34-66B1ABBB7EAC}" destId="{D6CC9BB5-762F-4862-BA87-BCBD3DEE6D43}" srcOrd="1" destOrd="0" presId="urn:microsoft.com/office/officeart/2005/8/layout/cycle7"/>
    <dgm:cxn modelId="{E7F2E5C8-11E5-402F-B9A5-66C35DE89864}" type="presParOf" srcId="{D6CC9BB5-762F-4862-BA87-BCBD3DEE6D43}" destId="{F102FA08-4596-4905-AF5B-DD0FE3122683}" srcOrd="0" destOrd="0" presId="urn:microsoft.com/office/officeart/2005/8/layout/cycle7"/>
    <dgm:cxn modelId="{910C5635-407A-4C0F-B52C-7DA32EE43842}" type="presParOf" srcId="{30294759-A7BB-42F2-BB34-66B1ABBB7EAC}" destId="{C45621DD-8C7B-4144-B66D-07289FD663F3}" srcOrd="2" destOrd="0" presId="urn:microsoft.com/office/officeart/2005/8/layout/cycle7"/>
    <dgm:cxn modelId="{019C5B92-EFF5-4C92-88D1-CB0DFBA7F0D6}" type="presParOf" srcId="{30294759-A7BB-42F2-BB34-66B1ABBB7EAC}" destId="{9E424765-31F1-4836-BA23-51396E8F84B4}" srcOrd="3" destOrd="0" presId="urn:microsoft.com/office/officeart/2005/8/layout/cycle7"/>
    <dgm:cxn modelId="{02E466BF-3D29-4E8B-B019-CAB54C61D14D}" type="presParOf" srcId="{9E424765-31F1-4836-BA23-51396E8F84B4}" destId="{DD2A9F3F-4003-4C70-8297-92BA501922E9}" srcOrd="0" destOrd="0" presId="urn:microsoft.com/office/officeart/2005/8/layout/cycle7"/>
    <dgm:cxn modelId="{C7436B09-CF0C-4C03-A967-4CD7C7DBE6A5}" type="presParOf" srcId="{30294759-A7BB-42F2-BB34-66B1ABBB7EAC}" destId="{E732A5D0-FF8C-4251-B002-0DAB23E1DDEB}" srcOrd="4" destOrd="0" presId="urn:microsoft.com/office/officeart/2005/8/layout/cycle7"/>
    <dgm:cxn modelId="{A2EDE526-16E5-41AB-86AD-9D74D461CF0C}" type="presParOf" srcId="{30294759-A7BB-42F2-BB34-66B1ABBB7EAC}" destId="{EB56FCC5-66D5-42F2-8AB3-A71247583069}" srcOrd="5" destOrd="0" presId="urn:microsoft.com/office/officeart/2005/8/layout/cycle7"/>
    <dgm:cxn modelId="{A50ED68D-7B7F-4D30-A84F-C6E5EB25BA6D}" type="presParOf" srcId="{EB56FCC5-66D5-42F2-8AB3-A71247583069}" destId="{E551A987-93CB-4765-87B6-B5E00FEF421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48EFB-557D-4D63-AA63-7EDDBAD8B93F}" type="doc">
      <dgm:prSet loTypeId="urn:microsoft.com/office/officeart/2005/8/layout/process2" loCatId="process" qsTypeId="urn:microsoft.com/office/officeart/2005/8/quickstyle/3d2" qsCatId="3D" csTypeId="urn:microsoft.com/office/officeart/2005/8/colors/colorful1#1" csCatId="colorful" phldr="1"/>
      <dgm:spPr/>
    </dgm:pt>
    <dgm:pt modelId="{10AE52FD-A4B8-4A60-9BF8-22D266A72E97}">
      <dgm:prSet phldrT="[文字]"/>
      <dgm:spPr/>
      <dgm:t>
        <a:bodyPr/>
        <a:lstStyle/>
        <a:p>
          <a:r>
            <a:rPr lang="en-US" altLang="zh-TW" dirty="0" smtClean="0"/>
            <a:t>Increase in wage level in tradable sector </a:t>
          </a:r>
          <a:endParaRPr lang="zh-TW" altLang="en-US" dirty="0"/>
        </a:p>
      </dgm:t>
    </dgm:pt>
    <dgm:pt modelId="{F2FA27DF-6356-4336-B21C-924319FC05C2}" type="parTrans" cxnId="{E6E7AC24-AE4D-4C98-BCD0-4ED3FF548D2A}">
      <dgm:prSet/>
      <dgm:spPr/>
      <dgm:t>
        <a:bodyPr/>
        <a:lstStyle/>
        <a:p>
          <a:endParaRPr lang="zh-TW" altLang="en-US"/>
        </a:p>
      </dgm:t>
    </dgm:pt>
    <dgm:pt modelId="{95555950-CFBA-411C-88B8-158B8F5CAA52}" type="sibTrans" cxnId="{E6E7AC24-AE4D-4C98-BCD0-4ED3FF548D2A}">
      <dgm:prSet/>
      <dgm:spPr/>
      <dgm:t>
        <a:bodyPr/>
        <a:lstStyle/>
        <a:p>
          <a:endParaRPr lang="zh-TW" altLang="en-US"/>
        </a:p>
      </dgm:t>
    </dgm:pt>
    <dgm:pt modelId="{B24909D8-DD18-441C-844B-CDF3A9095455}">
      <dgm:prSet phldrT="[文字]"/>
      <dgm:spPr/>
      <dgm:t>
        <a:bodyPr/>
        <a:lstStyle/>
        <a:p>
          <a:r>
            <a:rPr lang="en-US" altLang="zh-TW" dirty="0" smtClean="0"/>
            <a:t>Increase in wage level in non-tradable sector </a:t>
          </a:r>
          <a:endParaRPr lang="zh-TW" altLang="en-US" dirty="0"/>
        </a:p>
      </dgm:t>
    </dgm:pt>
    <dgm:pt modelId="{F7B41585-3DC3-4CDF-A7F0-62EE41430215}" type="parTrans" cxnId="{56CD4DE3-2AF9-4AB8-B0F4-60AC34A279E3}">
      <dgm:prSet/>
      <dgm:spPr/>
      <dgm:t>
        <a:bodyPr/>
        <a:lstStyle/>
        <a:p>
          <a:endParaRPr lang="zh-TW" altLang="en-US"/>
        </a:p>
      </dgm:t>
    </dgm:pt>
    <dgm:pt modelId="{0B99FBFE-25DF-448A-B6A3-AC734C3E41CB}" type="sibTrans" cxnId="{56CD4DE3-2AF9-4AB8-B0F4-60AC34A279E3}">
      <dgm:prSet/>
      <dgm:spPr/>
      <dgm:t>
        <a:bodyPr/>
        <a:lstStyle/>
        <a:p>
          <a:endParaRPr lang="zh-TW" altLang="en-US"/>
        </a:p>
      </dgm:t>
    </dgm:pt>
    <dgm:pt modelId="{F59E586B-1890-4CC4-9243-538914F6859D}">
      <dgm:prSet phldrT="[文字]"/>
      <dgm:spPr/>
      <dgm:t>
        <a:bodyPr/>
        <a:lstStyle/>
        <a:p>
          <a:r>
            <a:rPr lang="en-US" altLang="zh-TW" dirty="0" smtClean="0"/>
            <a:t>Rise in relative prices of non-</a:t>
          </a:r>
          <a:r>
            <a:rPr lang="en-US" altLang="zh-TW" dirty="0" err="1" smtClean="0"/>
            <a:t>tradables</a:t>
          </a:r>
          <a:endParaRPr lang="zh-TW" altLang="en-US" dirty="0"/>
        </a:p>
      </dgm:t>
    </dgm:pt>
    <dgm:pt modelId="{48341952-BD0C-4CDC-85E4-29D5EB23AB16}" type="parTrans" cxnId="{8C269239-120B-47BB-B431-966C85C7B597}">
      <dgm:prSet/>
      <dgm:spPr/>
      <dgm:t>
        <a:bodyPr/>
        <a:lstStyle/>
        <a:p>
          <a:endParaRPr lang="zh-TW" altLang="en-US"/>
        </a:p>
      </dgm:t>
    </dgm:pt>
    <dgm:pt modelId="{D540AC3D-E8B2-41BC-9273-638262AD0942}" type="sibTrans" cxnId="{8C269239-120B-47BB-B431-966C85C7B597}">
      <dgm:prSet/>
      <dgm:spPr/>
      <dgm:t>
        <a:bodyPr/>
        <a:lstStyle/>
        <a:p>
          <a:endParaRPr lang="zh-TW" altLang="en-US"/>
        </a:p>
      </dgm:t>
    </dgm:pt>
    <dgm:pt modelId="{5DEE4C80-3622-4E0F-8D1B-259CF385AF6B}">
      <dgm:prSet/>
      <dgm:spPr/>
      <dgm:t>
        <a:bodyPr/>
        <a:lstStyle/>
        <a:p>
          <a:r>
            <a:rPr lang="en-US" altLang="zh-TW" dirty="0" smtClean="0"/>
            <a:t>Growth in productivity of tradable sector</a:t>
          </a:r>
          <a:endParaRPr lang="zh-TW" altLang="en-US" dirty="0"/>
        </a:p>
      </dgm:t>
    </dgm:pt>
    <dgm:pt modelId="{102C52B3-D04C-4888-8861-127BBF539D8B}" type="parTrans" cxnId="{2F1FDBA5-0281-4F91-8DDF-567B7ABBEC16}">
      <dgm:prSet/>
      <dgm:spPr/>
      <dgm:t>
        <a:bodyPr/>
        <a:lstStyle/>
        <a:p>
          <a:endParaRPr lang="zh-TW" altLang="en-US"/>
        </a:p>
      </dgm:t>
    </dgm:pt>
    <dgm:pt modelId="{E44B8A19-96DA-4F0A-94B1-6657EFB52BAC}" type="sibTrans" cxnId="{2F1FDBA5-0281-4F91-8DDF-567B7ABBEC16}">
      <dgm:prSet/>
      <dgm:spPr/>
      <dgm:t>
        <a:bodyPr/>
        <a:lstStyle/>
        <a:p>
          <a:endParaRPr lang="zh-TW" altLang="en-US"/>
        </a:p>
      </dgm:t>
    </dgm:pt>
    <dgm:pt modelId="{2D2166A7-C39A-4655-9D85-43B59A98B3EF}" type="pres">
      <dgm:prSet presAssocID="{BAF48EFB-557D-4D63-AA63-7EDDBAD8B93F}" presName="linearFlow" presStyleCnt="0">
        <dgm:presLayoutVars>
          <dgm:resizeHandles val="exact"/>
        </dgm:presLayoutVars>
      </dgm:prSet>
      <dgm:spPr/>
    </dgm:pt>
    <dgm:pt modelId="{61F6A760-83D3-43CF-98CE-F2B9978B3A22}" type="pres">
      <dgm:prSet presAssocID="{5DEE4C80-3622-4E0F-8D1B-259CF385AF6B}" presName="node" presStyleLbl="node1" presStyleIdx="0" presStyleCnt="4" custScaleX="218643" custLinFactNeighborX="5165" custLinFactNeighborY="-10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CB7201-94A2-44E1-AABC-EFA83F02A4EB}" type="pres">
      <dgm:prSet presAssocID="{E44B8A19-96DA-4F0A-94B1-6657EFB52BAC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07C996FF-D949-42FA-AC87-F27E24C39ACD}" type="pres">
      <dgm:prSet presAssocID="{E44B8A19-96DA-4F0A-94B1-6657EFB52BAC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CFA17703-BF05-4663-AA35-E54FD1E0E84A}" type="pres">
      <dgm:prSet presAssocID="{10AE52FD-A4B8-4A60-9BF8-22D266A72E97}" presName="node" presStyleLbl="node1" presStyleIdx="1" presStyleCnt="4" custScaleX="2186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3E54AA-1952-4E0F-9896-0A9FE1B053F3}" type="pres">
      <dgm:prSet presAssocID="{95555950-CFBA-411C-88B8-158B8F5CAA52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8E456DA5-CC8D-4928-BF3F-ED33A57C37D7}" type="pres">
      <dgm:prSet presAssocID="{95555950-CFBA-411C-88B8-158B8F5CAA52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0F3B3597-4983-43ED-A155-67222E12CD23}" type="pres">
      <dgm:prSet presAssocID="{B24909D8-DD18-441C-844B-CDF3A9095455}" presName="node" presStyleLbl="node1" presStyleIdx="2" presStyleCnt="4" custScaleX="2186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061C6D-F8FF-40CA-83CB-DA33DC096B7F}" type="pres">
      <dgm:prSet presAssocID="{0B99FBFE-25DF-448A-B6A3-AC734C3E41CB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BCDBEEB9-D893-464C-A696-3C5ED0E13D0C}" type="pres">
      <dgm:prSet presAssocID="{0B99FBFE-25DF-448A-B6A3-AC734C3E41CB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C7C17DC7-9717-4CC9-A444-3B384A5AC6D4}" type="pres">
      <dgm:prSet presAssocID="{F59E586B-1890-4CC4-9243-538914F6859D}" presName="node" presStyleLbl="node1" presStyleIdx="3" presStyleCnt="4" custScaleX="2293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1FDBA5-0281-4F91-8DDF-567B7ABBEC16}" srcId="{BAF48EFB-557D-4D63-AA63-7EDDBAD8B93F}" destId="{5DEE4C80-3622-4E0F-8D1B-259CF385AF6B}" srcOrd="0" destOrd="0" parTransId="{102C52B3-D04C-4888-8861-127BBF539D8B}" sibTransId="{E44B8A19-96DA-4F0A-94B1-6657EFB52BAC}"/>
    <dgm:cxn modelId="{2945C51D-CADD-4E4C-A1BB-9865AB128BFC}" type="presOf" srcId="{0B99FBFE-25DF-448A-B6A3-AC734C3E41CB}" destId="{BCDBEEB9-D893-464C-A696-3C5ED0E13D0C}" srcOrd="1" destOrd="0" presId="urn:microsoft.com/office/officeart/2005/8/layout/process2"/>
    <dgm:cxn modelId="{56CD4DE3-2AF9-4AB8-B0F4-60AC34A279E3}" srcId="{BAF48EFB-557D-4D63-AA63-7EDDBAD8B93F}" destId="{B24909D8-DD18-441C-844B-CDF3A9095455}" srcOrd="2" destOrd="0" parTransId="{F7B41585-3DC3-4CDF-A7F0-62EE41430215}" sibTransId="{0B99FBFE-25DF-448A-B6A3-AC734C3E41CB}"/>
    <dgm:cxn modelId="{28AD719C-1F17-4716-B79B-C37A9A51D663}" type="presOf" srcId="{F59E586B-1890-4CC4-9243-538914F6859D}" destId="{C7C17DC7-9717-4CC9-A444-3B384A5AC6D4}" srcOrd="0" destOrd="0" presId="urn:microsoft.com/office/officeart/2005/8/layout/process2"/>
    <dgm:cxn modelId="{12769CDD-0CBB-48A1-B5EE-E7506F95CFBF}" type="presOf" srcId="{E44B8A19-96DA-4F0A-94B1-6657EFB52BAC}" destId="{07C996FF-D949-42FA-AC87-F27E24C39ACD}" srcOrd="1" destOrd="0" presId="urn:microsoft.com/office/officeart/2005/8/layout/process2"/>
    <dgm:cxn modelId="{9E008C3C-F471-4E2A-BEEC-A154C00CEDE1}" type="presOf" srcId="{0B99FBFE-25DF-448A-B6A3-AC734C3E41CB}" destId="{47061C6D-F8FF-40CA-83CB-DA33DC096B7F}" srcOrd="0" destOrd="0" presId="urn:microsoft.com/office/officeart/2005/8/layout/process2"/>
    <dgm:cxn modelId="{E6E7AC24-AE4D-4C98-BCD0-4ED3FF548D2A}" srcId="{BAF48EFB-557D-4D63-AA63-7EDDBAD8B93F}" destId="{10AE52FD-A4B8-4A60-9BF8-22D266A72E97}" srcOrd="1" destOrd="0" parTransId="{F2FA27DF-6356-4336-B21C-924319FC05C2}" sibTransId="{95555950-CFBA-411C-88B8-158B8F5CAA52}"/>
    <dgm:cxn modelId="{E0EE31A0-885D-49F3-819E-EAA04DF1C926}" type="presOf" srcId="{BAF48EFB-557D-4D63-AA63-7EDDBAD8B93F}" destId="{2D2166A7-C39A-4655-9D85-43B59A98B3EF}" srcOrd="0" destOrd="0" presId="urn:microsoft.com/office/officeart/2005/8/layout/process2"/>
    <dgm:cxn modelId="{20632FB9-9909-4394-9787-AF71D5133CE5}" type="presOf" srcId="{5DEE4C80-3622-4E0F-8D1B-259CF385AF6B}" destId="{61F6A760-83D3-43CF-98CE-F2B9978B3A22}" srcOrd="0" destOrd="0" presId="urn:microsoft.com/office/officeart/2005/8/layout/process2"/>
    <dgm:cxn modelId="{3D1605F6-B889-4318-9417-A554DB849519}" type="presOf" srcId="{95555950-CFBA-411C-88B8-158B8F5CAA52}" destId="{AB3E54AA-1952-4E0F-9896-0A9FE1B053F3}" srcOrd="0" destOrd="0" presId="urn:microsoft.com/office/officeart/2005/8/layout/process2"/>
    <dgm:cxn modelId="{9CD2A14B-4BBA-47F9-B904-36EDE1B694F4}" type="presOf" srcId="{95555950-CFBA-411C-88B8-158B8F5CAA52}" destId="{8E456DA5-CC8D-4928-BF3F-ED33A57C37D7}" srcOrd="1" destOrd="0" presId="urn:microsoft.com/office/officeart/2005/8/layout/process2"/>
    <dgm:cxn modelId="{8C269239-120B-47BB-B431-966C85C7B597}" srcId="{BAF48EFB-557D-4D63-AA63-7EDDBAD8B93F}" destId="{F59E586B-1890-4CC4-9243-538914F6859D}" srcOrd="3" destOrd="0" parTransId="{48341952-BD0C-4CDC-85E4-29D5EB23AB16}" sibTransId="{D540AC3D-E8B2-41BC-9273-638262AD0942}"/>
    <dgm:cxn modelId="{307984CC-E6A0-4C13-8DC1-E89DF6D90571}" type="presOf" srcId="{10AE52FD-A4B8-4A60-9BF8-22D266A72E97}" destId="{CFA17703-BF05-4663-AA35-E54FD1E0E84A}" srcOrd="0" destOrd="0" presId="urn:microsoft.com/office/officeart/2005/8/layout/process2"/>
    <dgm:cxn modelId="{C0EE5FB6-6776-4574-A30E-1BFCBC35FEB3}" type="presOf" srcId="{E44B8A19-96DA-4F0A-94B1-6657EFB52BAC}" destId="{47CB7201-94A2-44E1-AABC-EFA83F02A4EB}" srcOrd="0" destOrd="0" presId="urn:microsoft.com/office/officeart/2005/8/layout/process2"/>
    <dgm:cxn modelId="{92E51886-B917-4230-A1EB-8482C8EC3B01}" type="presOf" srcId="{B24909D8-DD18-441C-844B-CDF3A9095455}" destId="{0F3B3597-4983-43ED-A155-67222E12CD23}" srcOrd="0" destOrd="0" presId="urn:microsoft.com/office/officeart/2005/8/layout/process2"/>
    <dgm:cxn modelId="{3014C6AA-185D-4A96-B22E-D25514E655B5}" type="presParOf" srcId="{2D2166A7-C39A-4655-9D85-43B59A98B3EF}" destId="{61F6A760-83D3-43CF-98CE-F2B9978B3A22}" srcOrd="0" destOrd="0" presId="urn:microsoft.com/office/officeart/2005/8/layout/process2"/>
    <dgm:cxn modelId="{B85C6837-EF5A-4D7C-8D37-C5C8ED920395}" type="presParOf" srcId="{2D2166A7-C39A-4655-9D85-43B59A98B3EF}" destId="{47CB7201-94A2-44E1-AABC-EFA83F02A4EB}" srcOrd="1" destOrd="0" presId="urn:microsoft.com/office/officeart/2005/8/layout/process2"/>
    <dgm:cxn modelId="{16B16531-9C5B-4DBA-8E9F-88EB9C60B7F4}" type="presParOf" srcId="{47CB7201-94A2-44E1-AABC-EFA83F02A4EB}" destId="{07C996FF-D949-42FA-AC87-F27E24C39ACD}" srcOrd="0" destOrd="0" presId="urn:microsoft.com/office/officeart/2005/8/layout/process2"/>
    <dgm:cxn modelId="{0DA3F973-6045-4193-B7C9-85AC331ADFD9}" type="presParOf" srcId="{2D2166A7-C39A-4655-9D85-43B59A98B3EF}" destId="{CFA17703-BF05-4663-AA35-E54FD1E0E84A}" srcOrd="2" destOrd="0" presId="urn:microsoft.com/office/officeart/2005/8/layout/process2"/>
    <dgm:cxn modelId="{8A2D91EE-E299-4C52-A740-512BB9ED4B88}" type="presParOf" srcId="{2D2166A7-C39A-4655-9D85-43B59A98B3EF}" destId="{AB3E54AA-1952-4E0F-9896-0A9FE1B053F3}" srcOrd="3" destOrd="0" presId="urn:microsoft.com/office/officeart/2005/8/layout/process2"/>
    <dgm:cxn modelId="{61F23061-3812-4BB2-8C94-D0BD6EEEDCB2}" type="presParOf" srcId="{AB3E54AA-1952-4E0F-9896-0A9FE1B053F3}" destId="{8E456DA5-CC8D-4928-BF3F-ED33A57C37D7}" srcOrd="0" destOrd="0" presId="urn:microsoft.com/office/officeart/2005/8/layout/process2"/>
    <dgm:cxn modelId="{DEB213CA-6A15-4CB5-9E00-56BD7A676F92}" type="presParOf" srcId="{2D2166A7-C39A-4655-9D85-43B59A98B3EF}" destId="{0F3B3597-4983-43ED-A155-67222E12CD23}" srcOrd="4" destOrd="0" presId="urn:microsoft.com/office/officeart/2005/8/layout/process2"/>
    <dgm:cxn modelId="{9B14A6CF-CD7B-4FA0-8018-B14570768B29}" type="presParOf" srcId="{2D2166A7-C39A-4655-9D85-43B59A98B3EF}" destId="{47061C6D-F8FF-40CA-83CB-DA33DC096B7F}" srcOrd="5" destOrd="0" presId="urn:microsoft.com/office/officeart/2005/8/layout/process2"/>
    <dgm:cxn modelId="{769AB09F-851C-422E-B467-5BB4321CD950}" type="presParOf" srcId="{47061C6D-F8FF-40CA-83CB-DA33DC096B7F}" destId="{BCDBEEB9-D893-464C-A696-3C5ED0E13D0C}" srcOrd="0" destOrd="0" presId="urn:microsoft.com/office/officeart/2005/8/layout/process2"/>
    <dgm:cxn modelId="{079F4DA1-EEC9-4158-804B-DBE0755C72FA}" type="presParOf" srcId="{2D2166A7-C39A-4655-9D85-43B59A98B3EF}" destId="{C7C17DC7-9717-4CC9-A444-3B384A5AC6D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BCF3A0-B5DB-4E92-9DEA-EE0661B8E72D}" type="doc">
      <dgm:prSet loTypeId="urn:microsoft.com/office/officeart/2005/8/layout/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1286B08-ABF7-411E-8653-0ED5450C6B5E}">
      <dgm:prSet phldrT="[文字]" custT="1"/>
      <dgm:spPr/>
      <dgm:t>
        <a:bodyPr/>
        <a:lstStyle/>
        <a:p>
          <a:r>
            <a:rPr lang="en-GB" sz="1800" b="1" dirty="0" smtClean="0"/>
            <a:t>Shock to house prices in Region A </a:t>
          </a:r>
          <a:endParaRPr lang="en-GB" sz="1800" b="1" dirty="0"/>
        </a:p>
      </dgm:t>
    </dgm:pt>
    <dgm:pt modelId="{A6FBB757-AF80-45B9-8380-56A5575DF159}" type="parTrans" cxnId="{7D6629A8-840A-45FF-8718-42EEC3D59B16}">
      <dgm:prSet/>
      <dgm:spPr/>
      <dgm:t>
        <a:bodyPr/>
        <a:lstStyle/>
        <a:p>
          <a:endParaRPr lang="en-GB"/>
        </a:p>
      </dgm:t>
    </dgm:pt>
    <dgm:pt modelId="{41B550A5-FD6F-4DE8-91AC-55DA91AABC10}" type="sibTrans" cxnId="{7D6629A8-840A-45FF-8718-42EEC3D59B16}">
      <dgm:prSet/>
      <dgm:spPr/>
      <dgm:t>
        <a:bodyPr/>
        <a:lstStyle/>
        <a:p>
          <a:endParaRPr lang="en-GB"/>
        </a:p>
      </dgm:t>
    </dgm:pt>
    <dgm:pt modelId="{7165E471-8471-4A25-BCA5-0AC5FD0DB554}">
      <dgm:prSet phldrT="[文字]" custT="1"/>
      <dgm:spPr/>
      <dgm:t>
        <a:bodyPr/>
        <a:lstStyle/>
        <a:p>
          <a:r>
            <a:rPr lang="en-GB" sz="1600" b="1" dirty="0" smtClean="0"/>
            <a:t>Consumption changes in Region A</a:t>
          </a:r>
          <a:endParaRPr lang="en-GB" sz="1600" b="1" dirty="0"/>
        </a:p>
      </dgm:t>
    </dgm:pt>
    <dgm:pt modelId="{D207B3DF-F1F3-49FA-8CAF-7C19E8C0EE74}" type="parTrans" cxnId="{192F06B2-6CE5-4B25-AE4D-F064C8DD25C3}">
      <dgm:prSet/>
      <dgm:spPr/>
      <dgm:t>
        <a:bodyPr/>
        <a:lstStyle/>
        <a:p>
          <a:endParaRPr lang="en-GB"/>
        </a:p>
      </dgm:t>
    </dgm:pt>
    <dgm:pt modelId="{F245BC0B-8D5C-42E5-B3BD-0E0129038FB3}" type="sibTrans" cxnId="{192F06B2-6CE5-4B25-AE4D-F064C8DD25C3}">
      <dgm:prSet/>
      <dgm:spPr/>
      <dgm:t>
        <a:bodyPr/>
        <a:lstStyle/>
        <a:p>
          <a:endParaRPr lang="en-GB"/>
        </a:p>
      </dgm:t>
    </dgm:pt>
    <dgm:pt modelId="{762E597F-00B0-4344-93C2-08A119107FC9}">
      <dgm:prSet phldrT="[文字]" custT="1"/>
      <dgm:spPr/>
      <dgm:t>
        <a:bodyPr/>
        <a:lstStyle/>
        <a:p>
          <a:r>
            <a:rPr lang="en-GB" sz="1800" b="1" dirty="0" smtClean="0"/>
            <a:t>Trade balance changes in Region A</a:t>
          </a:r>
          <a:endParaRPr lang="en-GB" sz="1800" b="1" dirty="0"/>
        </a:p>
      </dgm:t>
    </dgm:pt>
    <dgm:pt modelId="{2A6FFD57-D4AF-44BE-BF57-1B3CC8F75BA5}" type="parTrans" cxnId="{5F547CA5-4647-4976-B495-46338E784184}">
      <dgm:prSet/>
      <dgm:spPr/>
      <dgm:t>
        <a:bodyPr/>
        <a:lstStyle/>
        <a:p>
          <a:endParaRPr lang="en-GB"/>
        </a:p>
      </dgm:t>
    </dgm:pt>
    <dgm:pt modelId="{7CEADB4A-69F5-4014-8FB1-D0A52C733139}" type="sibTrans" cxnId="{5F547CA5-4647-4976-B495-46338E784184}">
      <dgm:prSet/>
      <dgm:spPr/>
      <dgm:t>
        <a:bodyPr/>
        <a:lstStyle/>
        <a:p>
          <a:endParaRPr lang="en-GB"/>
        </a:p>
      </dgm:t>
    </dgm:pt>
    <dgm:pt modelId="{6FAC2519-F86D-4F9D-B508-D563E7435CBD}">
      <dgm:prSet phldrT="[文字]" custT="1"/>
      <dgm:spPr/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Exports changes in Region B</a:t>
          </a:r>
          <a:endParaRPr lang="en-GB" sz="1800" b="1" dirty="0">
            <a:solidFill>
              <a:schemeClr val="tx1"/>
            </a:solidFill>
          </a:endParaRPr>
        </a:p>
      </dgm:t>
    </dgm:pt>
    <dgm:pt modelId="{54C8F63C-0907-4D22-BC98-6F3DB166C240}" type="parTrans" cxnId="{0F4BB829-CB8E-4377-B770-DB0A1F337F0C}">
      <dgm:prSet/>
      <dgm:spPr/>
      <dgm:t>
        <a:bodyPr/>
        <a:lstStyle/>
        <a:p>
          <a:endParaRPr lang="en-GB"/>
        </a:p>
      </dgm:t>
    </dgm:pt>
    <dgm:pt modelId="{DCB0E124-9D70-4866-9B08-CC5679871F43}" type="sibTrans" cxnId="{0F4BB829-CB8E-4377-B770-DB0A1F337F0C}">
      <dgm:prSet/>
      <dgm:spPr/>
      <dgm:t>
        <a:bodyPr/>
        <a:lstStyle/>
        <a:p>
          <a:endParaRPr lang="en-GB"/>
        </a:p>
      </dgm:t>
    </dgm:pt>
    <dgm:pt modelId="{AFE2A634-9044-4F78-85FA-BCDBA2A62301}">
      <dgm:prSet phldrT="[文字]" custT="1"/>
      <dgm:spPr/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House prices changes in Region B</a:t>
          </a:r>
          <a:endParaRPr lang="en-GB" sz="1800" b="1" dirty="0">
            <a:solidFill>
              <a:schemeClr val="tx1"/>
            </a:solidFill>
          </a:endParaRPr>
        </a:p>
      </dgm:t>
    </dgm:pt>
    <dgm:pt modelId="{27C1AD07-757C-4D7B-97A0-937626025FAD}" type="parTrans" cxnId="{1AAB3910-95A5-4EE0-A7F6-DCBCE69875B9}">
      <dgm:prSet/>
      <dgm:spPr/>
      <dgm:t>
        <a:bodyPr/>
        <a:lstStyle/>
        <a:p>
          <a:endParaRPr lang="en-GB"/>
        </a:p>
      </dgm:t>
    </dgm:pt>
    <dgm:pt modelId="{5B5B1CBE-0DC8-4BAF-9900-5CDAE758B227}" type="sibTrans" cxnId="{1AAB3910-95A5-4EE0-A7F6-DCBCE69875B9}">
      <dgm:prSet/>
      <dgm:spPr/>
      <dgm:t>
        <a:bodyPr/>
        <a:lstStyle/>
        <a:p>
          <a:endParaRPr lang="en-GB"/>
        </a:p>
      </dgm:t>
    </dgm:pt>
    <dgm:pt modelId="{BED99044-C6E6-4EF5-B3A8-8E566DE8C75A}" type="pres">
      <dgm:prSet presAssocID="{83BCF3A0-B5DB-4E92-9DEA-EE0661B8E7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9CF0AD4-B385-45E3-AD5F-270C065370C2}" type="pres">
      <dgm:prSet presAssocID="{11286B08-ABF7-411E-8653-0ED5450C6B5E}" presName="node" presStyleLbl="node1" presStyleIdx="0" presStyleCnt="5" custScaleY="1522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F0B568-019D-44B3-A613-16024A7DEF5B}" type="pres">
      <dgm:prSet presAssocID="{41B550A5-FD6F-4DE8-91AC-55DA91AABC10}" presName="sibTrans" presStyleLbl="sibTrans2D1" presStyleIdx="0" presStyleCnt="4"/>
      <dgm:spPr/>
      <dgm:t>
        <a:bodyPr/>
        <a:lstStyle/>
        <a:p>
          <a:endParaRPr lang="en-GB"/>
        </a:p>
      </dgm:t>
    </dgm:pt>
    <dgm:pt modelId="{A1339A79-B937-4076-8A7E-BF2A41F8D138}" type="pres">
      <dgm:prSet presAssocID="{41B550A5-FD6F-4DE8-91AC-55DA91AABC10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F2291C7E-19D6-4FB0-8E43-5314CC0F99A0}" type="pres">
      <dgm:prSet presAssocID="{7165E471-8471-4A25-BCA5-0AC5FD0DB554}" presName="node" presStyleLbl="node1" presStyleIdx="1" presStyleCnt="5" custScaleY="1522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B3A80E-7A61-409C-8D51-30F55C836770}" type="pres">
      <dgm:prSet presAssocID="{F245BC0B-8D5C-42E5-B3BD-0E0129038FB3}" presName="sibTrans" presStyleLbl="sibTrans2D1" presStyleIdx="1" presStyleCnt="4"/>
      <dgm:spPr/>
      <dgm:t>
        <a:bodyPr/>
        <a:lstStyle/>
        <a:p>
          <a:endParaRPr lang="en-GB"/>
        </a:p>
      </dgm:t>
    </dgm:pt>
    <dgm:pt modelId="{31DFBDA5-B9D0-43A1-ACF5-C8C957F18468}" type="pres">
      <dgm:prSet presAssocID="{F245BC0B-8D5C-42E5-B3BD-0E0129038FB3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16594E3F-94D9-4544-B762-FB893124A1A9}" type="pres">
      <dgm:prSet presAssocID="{762E597F-00B0-4344-93C2-08A119107FC9}" presName="node" presStyleLbl="node1" presStyleIdx="2" presStyleCnt="5" custScaleY="1522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442DBA-767F-443B-A116-0AED6B382EBA}" type="pres">
      <dgm:prSet presAssocID="{7CEADB4A-69F5-4014-8FB1-D0A52C733139}" presName="sibTrans" presStyleLbl="sibTrans2D1" presStyleIdx="2" presStyleCnt="4"/>
      <dgm:spPr/>
      <dgm:t>
        <a:bodyPr/>
        <a:lstStyle/>
        <a:p>
          <a:endParaRPr lang="en-GB"/>
        </a:p>
      </dgm:t>
    </dgm:pt>
    <dgm:pt modelId="{2FD80C20-D505-48E1-B851-5A2629F87D4B}" type="pres">
      <dgm:prSet presAssocID="{7CEADB4A-69F5-4014-8FB1-D0A52C733139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59550499-F99D-4343-BBCC-5546B22E5921}" type="pres">
      <dgm:prSet presAssocID="{6FAC2519-F86D-4F9D-B508-D563E7435CBD}" presName="node" presStyleLbl="node1" presStyleIdx="3" presStyleCnt="5" custScaleY="151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47FADD-7B44-418C-8FA1-4C64449760E1}" type="pres">
      <dgm:prSet presAssocID="{DCB0E124-9D70-4866-9B08-CC5679871F43}" presName="sibTrans" presStyleLbl="sibTrans2D1" presStyleIdx="3" presStyleCnt="4"/>
      <dgm:spPr/>
      <dgm:t>
        <a:bodyPr/>
        <a:lstStyle/>
        <a:p>
          <a:endParaRPr lang="en-GB"/>
        </a:p>
      </dgm:t>
    </dgm:pt>
    <dgm:pt modelId="{AAA92588-5B54-43FA-8364-E6572B1D4875}" type="pres">
      <dgm:prSet presAssocID="{DCB0E124-9D70-4866-9B08-CC5679871F43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EE301A3E-2B7E-4317-BB7C-20D1FF4B3DAA}" type="pres">
      <dgm:prSet presAssocID="{AFE2A634-9044-4F78-85FA-BCDBA2A62301}" presName="node" presStyleLbl="node1" presStyleIdx="4" presStyleCnt="5" custScaleY="151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6BB8B7-DF19-4A8D-8D1D-AB64D8B59137}" type="presOf" srcId="{F245BC0B-8D5C-42E5-B3BD-0E0129038FB3}" destId="{31DFBDA5-B9D0-43A1-ACF5-C8C957F18468}" srcOrd="1" destOrd="0" presId="urn:microsoft.com/office/officeart/2005/8/layout/process5"/>
    <dgm:cxn modelId="{9D9B97A4-F52E-4C5F-9340-DB1F46E65F2D}" type="presOf" srcId="{7165E471-8471-4A25-BCA5-0AC5FD0DB554}" destId="{F2291C7E-19D6-4FB0-8E43-5314CC0F99A0}" srcOrd="0" destOrd="0" presId="urn:microsoft.com/office/officeart/2005/8/layout/process5"/>
    <dgm:cxn modelId="{192F06B2-6CE5-4B25-AE4D-F064C8DD25C3}" srcId="{83BCF3A0-B5DB-4E92-9DEA-EE0661B8E72D}" destId="{7165E471-8471-4A25-BCA5-0AC5FD0DB554}" srcOrd="1" destOrd="0" parTransId="{D207B3DF-F1F3-49FA-8CAF-7C19E8C0EE74}" sibTransId="{F245BC0B-8D5C-42E5-B3BD-0E0129038FB3}"/>
    <dgm:cxn modelId="{162634D8-C326-443B-A50B-0F401647F377}" type="presOf" srcId="{762E597F-00B0-4344-93C2-08A119107FC9}" destId="{16594E3F-94D9-4544-B762-FB893124A1A9}" srcOrd="0" destOrd="0" presId="urn:microsoft.com/office/officeart/2005/8/layout/process5"/>
    <dgm:cxn modelId="{5F547CA5-4647-4976-B495-46338E784184}" srcId="{83BCF3A0-B5DB-4E92-9DEA-EE0661B8E72D}" destId="{762E597F-00B0-4344-93C2-08A119107FC9}" srcOrd="2" destOrd="0" parTransId="{2A6FFD57-D4AF-44BE-BF57-1B3CC8F75BA5}" sibTransId="{7CEADB4A-69F5-4014-8FB1-D0A52C733139}"/>
    <dgm:cxn modelId="{D2A5A8CF-1D07-408F-87CF-5148F262E3EF}" type="presOf" srcId="{DCB0E124-9D70-4866-9B08-CC5679871F43}" destId="{4447FADD-7B44-418C-8FA1-4C64449760E1}" srcOrd="0" destOrd="0" presId="urn:microsoft.com/office/officeart/2005/8/layout/process5"/>
    <dgm:cxn modelId="{723CCBA8-1CF7-45EB-B9E5-0A6B6F518ECD}" type="presOf" srcId="{11286B08-ABF7-411E-8653-0ED5450C6B5E}" destId="{F9CF0AD4-B385-45E3-AD5F-270C065370C2}" srcOrd="0" destOrd="0" presId="urn:microsoft.com/office/officeart/2005/8/layout/process5"/>
    <dgm:cxn modelId="{1AAB3910-95A5-4EE0-A7F6-DCBCE69875B9}" srcId="{83BCF3A0-B5DB-4E92-9DEA-EE0661B8E72D}" destId="{AFE2A634-9044-4F78-85FA-BCDBA2A62301}" srcOrd="4" destOrd="0" parTransId="{27C1AD07-757C-4D7B-97A0-937626025FAD}" sibTransId="{5B5B1CBE-0DC8-4BAF-9900-5CDAE758B227}"/>
    <dgm:cxn modelId="{1D37467B-2FB1-43ED-916E-C5C07E08FC9E}" type="presOf" srcId="{7CEADB4A-69F5-4014-8FB1-D0A52C733139}" destId="{2FD80C20-D505-48E1-B851-5A2629F87D4B}" srcOrd="1" destOrd="0" presId="urn:microsoft.com/office/officeart/2005/8/layout/process5"/>
    <dgm:cxn modelId="{FE4D7DA9-223B-4191-A059-C8D92D2DAB24}" type="presOf" srcId="{41B550A5-FD6F-4DE8-91AC-55DA91AABC10}" destId="{A1339A79-B937-4076-8A7E-BF2A41F8D138}" srcOrd="1" destOrd="0" presId="urn:microsoft.com/office/officeart/2005/8/layout/process5"/>
    <dgm:cxn modelId="{38BBC142-5A2A-4C87-8FAE-7C7855AE3166}" type="presOf" srcId="{41B550A5-FD6F-4DE8-91AC-55DA91AABC10}" destId="{4FF0B568-019D-44B3-A613-16024A7DEF5B}" srcOrd="0" destOrd="0" presId="urn:microsoft.com/office/officeart/2005/8/layout/process5"/>
    <dgm:cxn modelId="{7D6629A8-840A-45FF-8718-42EEC3D59B16}" srcId="{83BCF3A0-B5DB-4E92-9DEA-EE0661B8E72D}" destId="{11286B08-ABF7-411E-8653-0ED5450C6B5E}" srcOrd="0" destOrd="0" parTransId="{A6FBB757-AF80-45B9-8380-56A5575DF159}" sibTransId="{41B550A5-FD6F-4DE8-91AC-55DA91AABC10}"/>
    <dgm:cxn modelId="{0F4BB829-CB8E-4377-B770-DB0A1F337F0C}" srcId="{83BCF3A0-B5DB-4E92-9DEA-EE0661B8E72D}" destId="{6FAC2519-F86D-4F9D-B508-D563E7435CBD}" srcOrd="3" destOrd="0" parTransId="{54C8F63C-0907-4D22-BC98-6F3DB166C240}" sibTransId="{DCB0E124-9D70-4866-9B08-CC5679871F43}"/>
    <dgm:cxn modelId="{67859DED-BA25-47D6-96D8-7A4B1129E4CF}" type="presOf" srcId="{AFE2A634-9044-4F78-85FA-BCDBA2A62301}" destId="{EE301A3E-2B7E-4317-BB7C-20D1FF4B3DAA}" srcOrd="0" destOrd="0" presId="urn:microsoft.com/office/officeart/2005/8/layout/process5"/>
    <dgm:cxn modelId="{580159AB-EE46-41E3-87BB-70B12C7E6A92}" type="presOf" srcId="{6FAC2519-F86D-4F9D-B508-D563E7435CBD}" destId="{59550499-F99D-4343-BBCC-5546B22E5921}" srcOrd="0" destOrd="0" presId="urn:microsoft.com/office/officeart/2005/8/layout/process5"/>
    <dgm:cxn modelId="{B1AED065-A2A2-4A0F-84AF-EA369486AB07}" type="presOf" srcId="{7CEADB4A-69F5-4014-8FB1-D0A52C733139}" destId="{04442DBA-767F-443B-A116-0AED6B382EBA}" srcOrd="0" destOrd="0" presId="urn:microsoft.com/office/officeart/2005/8/layout/process5"/>
    <dgm:cxn modelId="{5F721F2B-CD22-444D-B05F-FBA29B8150EA}" type="presOf" srcId="{DCB0E124-9D70-4866-9B08-CC5679871F43}" destId="{AAA92588-5B54-43FA-8364-E6572B1D4875}" srcOrd="1" destOrd="0" presId="urn:microsoft.com/office/officeart/2005/8/layout/process5"/>
    <dgm:cxn modelId="{4A958486-BC99-46BC-899E-52B8C8BA99EB}" type="presOf" srcId="{F245BC0B-8D5C-42E5-B3BD-0E0129038FB3}" destId="{E5B3A80E-7A61-409C-8D51-30F55C836770}" srcOrd="0" destOrd="0" presId="urn:microsoft.com/office/officeart/2005/8/layout/process5"/>
    <dgm:cxn modelId="{F18F66D4-4A1D-4B0A-9420-555F923A4CF7}" type="presOf" srcId="{83BCF3A0-B5DB-4E92-9DEA-EE0661B8E72D}" destId="{BED99044-C6E6-4EF5-B3A8-8E566DE8C75A}" srcOrd="0" destOrd="0" presId="urn:microsoft.com/office/officeart/2005/8/layout/process5"/>
    <dgm:cxn modelId="{D43AED87-2F3C-4927-AEF5-A4524065ABEB}" type="presParOf" srcId="{BED99044-C6E6-4EF5-B3A8-8E566DE8C75A}" destId="{F9CF0AD4-B385-45E3-AD5F-270C065370C2}" srcOrd="0" destOrd="0" presId="urn:microsoft.com/office/officeart/2005/8/layout/process5"/>
    <dgm:cxn modelId="{B9C52B6E-468F-4241-9024-8D97A40FD149}" type="presParOf" srcId="{BED99044-C6E6-4EF5-B3A8-8E566DE8C75A}" destId="{4FF0B568-019D-44B3-A613-16024A7DEF5B}" srcOrd="1" destOrd="0" presId="urn:microsoft.com/office/officeart/2005/8/layout/process5"/>
    <dgm:cxn modelId="{C478EB70-0A0A-4A7A-AB98-394C70EB2297}" type="presParOf" srcId="{4FF0B568-019D-44B3-A613-16024A7DEF5B}" destId="{A1339A79-B937-4076-8A7E-BF2A41F8D138}" srcOrd="0" destOrd="0" presId="urn:microsoft.com/office/officeart/2005/8/layout/process5"/>
    <dgm:cxn modelId="{95C0D2DD-500E-47B6-B6EB-0CDCF8E3AF4F}" type="presParOf" srcId="{BED99044-C6E6-4EF5-B3A8-8E566DE8C75A}" destId="{F2291C7E-19D6-4FB0-8E43-5314CC0F99A0}" srcOrd="2" destOrd="0" presId="urn:microsoft.com/office/officeart/2005/8/layout/process5"/>
    <dgm:cxn modelId="{21A9641B-7087-408C-9A6D-D93202B04812}" type="presParOf" srcId="{BED99044-C6E6-4EF5-B3A8-8E566DE8C75A}" destId="{E5B3A80E-7A61-409C-8D51-30F55C836770}" srcOrd="3" destOrd="0" presId="urn:microsoft.com/office/officeart/2005/8/layout/process5"/>
    <dgm:cxn modelId="{6C7C008C-6D7E-4652-A39C-E80764CDE856}" type="presParOf" srcId="{E5B3A80E-7A61-409C-8D51-30F55C836770}" destId="{31DFBDA5-B9D0-43A1-ACF5-C8C957F18468}" srcOrd="0" destOrd="0" presId="urn:microsoft.com/office/officeart/2005/8/layout/process5"/>
    <dgm:cxn modelId="{B8840749-97A6-4EC9-99B4-A9C571A61A41}" type="presParOf" srcId="{BED99044-C6E6-4EF5-B3A8-8E566DE8C75A}" destId="{16594E3F-94D9-4544-B762-FB893124A1A9}" srcOrd="4" destOrd="0" presId="urn:microsoft.com/office/officeart/2005/8/layout/process5"/>
    <dgm:cxn modelId="{432747E3-8C74-489F-9889-CF7DC5CC5ABD}" type="presParOf" srcId="{BED99044-C6E6-4EF5-B3A8-8E566DE8C75A}" destId="{04442DBA-767F-443B-A116-0AED6B382EBA}" srcOrd="5" destOrd="0" presId="urn:microsoft.com/office/officeart/2005/8/layout/process5"/>
    <dgm:cxn modelId="{BC264333-3C72-47DB-990C-D6FBED2BAC37}" type="presParOf" srcId="{04442DBA-767F-443B-A116-0AED6B382EBA}" destId="{2FD80C20-D505-48E1-B851-5A2629F87D4B}" srcOrd="0" destOrd="0" presId="urn:microsoft.com/office/officeart/2005/8/layout/process5"/>
    <dgm:cxn modelId="{D0520EBD-AE9F-4A30-A581-39FD61306442}" type="presParOf" srcId="{BED99044-C6E6-4EF5-B3A8-8E566DE8C75A}" destId="{59550499-F99D-4343-BBCC-5546B22E5921}" srcOrd="6" destOrd="0" presId="urn:microsoft.com/office/officeart/2005/8/layout/process5"/>
    <dgm:cxn modelId="{052EE0A6-FAF4-405D-B13E-7764E0275434}" type="presParOf" srcId="{BED99044-C6E6-4EF5-B3A8-8E566DE8C75A}" destId="{4447FADD-7B44-418C-8FA1-4C64449760E1}" srcOrd="7" destOrd="0" presId="urn:microsoft.com/office/officeart/2005/8/layout/process5"/>
    <dgm:cxn modelId="{462AD0C5-1A02-4A9E-A268-690EE4517556}" type="presParOf" srcId="{4447FADD-7B44-418C-8FA1-4C64449760E1}" destId="{AAA92588-5B54-43FA-8364-E6572B1D4875}" srcOrd="0" destOrd="0" presId="urn:microsoft.com/office/officeart/2005/8/layout/process5"/>
    <dgm:cxn modelId="{DFDA879F-092C-4799-A9F2-5DCFBDDE41BE}" type="presParOf" srcId="{BED99044-C6E6-4EF5-B3A8-8E566DE8C75A}" destId="{EE301A3E-2B7E-4317-BB7C-20D1FF4B3DAA}" srcOrd="8" destOrd="0" presId="urn:microsoft.com/office/officeart/2005/8/layout/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F7A51B-6833-4B0C-B5DA-D150F61D1060}" type="doc">
      <dgm:prSet loTypeId="urn:microsoft.com/office/officeart/2005/8/layout/chevron2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en-GB"/>
        </a:p>
      </dgm:t>
    </dgm:pt>
    <dgm:pt modelId="{9DE18768-DB9E-4BFC-8D42-D221C0C24173}">
      <dgm:prSet phldrT="[文字]" custT="1"/>
      <dgm:spPr/>
      <dgm:t>
        <a:bodyPr/>
        <a:lstStyle/>
        <a:p>
          <a:r>
            <a:rPr lang="en-GB" sz="1500" b="1" dirty="0" err="1" smtClean="0">
              <a:solidFill>
                <a:schemeClr val="tx1"/>
              </a:solidFill>
            </a:rPr>
            <a:t>Balassa</a:t>
          </a:r>
          <a:r>
            <a:rPr lang="en-GB" sz="1500" b="1" dirty="0" smtClean="0">
              <a:solidFill>
                <a:schemeClr val="tx1"/>
              </a:solidFill>
            </a:rPr>
            <a:t>-Samuelson Effect</a:t>
          </a:r>
          <a:endParaRPr lang="en-GB" sz="1500" b="1" dirty="0">
            <a:solidFill>
              <a:schemeClr val="tx1"/>
            </a:solidFill>
          </a:endParaRPr>
        </a:p>
      </dgm:t>
    </dgm:pt>
    <dgm:pt modelId="{E815907A-7750-4AD3-ACC7-CAB064549E2F}" type="parTrans" cxnId="{3A9DCE2E-BA45-4A3F-980B-04AA31455CC3}">
      <dgm:prSet/>
      <dgm:spPr/>
      <dgm:t>
        <a:bodyPr/>
        <a:lstStyle/>
        <a:p>
          <a:endParaRPr lang="en-GB"/>
        </a:p>
      </dgm:t>
    </dgm:pt>
    <dgm:pt modelId="{3C892B17-FC58-4D79-8BAB-5F23C7D1D899}" type="sibTrans" cxnId="{3A9DCE2E-BA45-4A3F-980B-04AA31455CC3}">
      <dgm:prSet/>
      <dgm:spPr/>
      <dgm:t>
        <a:bodyPr/>
        <a:lstStyle/>
        <a:p>
          <a:endParaRPr lang="en-GB"/>
        </a:p>
      </dgm:t>
    </dgm:pt>
    <dgm:pt modelId="{4613733C-B7BD-4214-9318-D6E67C48D8D3}">
      <dgm:prSet phldrT="[文字]"/>
      <dgm:spPr/>
      <dgm:t>
        <a:bodyPr/>
        <a:lstStyle/>
        <a:p>
          <a:r>
            <a:rPr lang="en-US" dirty="0" smtClean="0"/>
            <a:t>A higher degree of the openness of the economy causing relatively higher house prices (non-</a:t>
          </a:r>
          <a:r>
            <a:rPr lang="en-US" dirty="0" err="1" smtClean="0"/>
            <a:t>tradables</a:t>
          </a:r>
          <a:r>
            <a:rPr lang="en-US" dirty="0" smtClean="0"/>
            <a:t>) </a:t>
          </a:r>
          <a:endParaRPr lang="en-GB" dirty="0"/>
        </a:p>
      </dgm:t>
    </dgm:pt>
    <dgm:pt modelId="{20CF1205-010A-4DA7-843A-F563D06F1E2C}" type="parTrans" cxnId="{7749FE59-80F3-436F-B333-6B0167DE7935}">
      <dgm:prSet/>
      <dgm:spPr/>
      <dgm:t>
        <a:bodyPr/>
        <a:lstStyle/>
        <a:p>
          <a:endParaRPr lang="en-GB"/>
        </a:p>
      </dgm:t>
    </dgm:pt>
    <dgm:pt modelId="{69E325CC-ADFE-4264-A09C-2C306F38F22E}" type="sibTrans" cxnId="{7749FE59-80F3-436F-B333-6B0167DE7935}">
      <dgm:prSet/>
      <dgm:spPr/>
      <dgm:t>
        <a:bodyPr/>
        <a:lstStyle/>
        <a:p>
          <a:endParaRPr lang="en-GB"/>
        </a:p>
      </dgm:t>
    </dgm:pt>
    <dgm:pt modelId="{63718156-948D-4387-9C2C-BE6D9DBC3630}">
      <dgm:prSet phldrT="[文字]" phldr="1"/>
      <dgm:spPr/>
      <dgm:t>
        <a:bodyPr/>
        <a:lstStyle/>
        <a:p>
          <a:endParaRPr lang="en-GB" dirty="0"/>
        </a:p>
      </dgm:t>
    </dgm:pt>
    <dgm:pt modelId="{F10ADCC3-9F38-4B2E-A1C8-AB17CA51F938}" type="parTrans" cxnId="{932763D5-D98F-44BF-B760-94FB01B0EB40}">
      <dgm:prSet/>
      <dgm:spPr/>
      <dgm:t>
        <a:bodyPr/>
        <a:lstStyle/>
        <a:p>
          <a:endParaRPr lang="en-GB"/>
        </a:p>
      </dgm:t>
    </dgm:pt>
    <dgm:pt modelId="{D4FDDFF9-60F8-4430-B191-69E1F77599EA}" type="sibTrans" cxnId="{932763D5-D98F-44BF-B760-94FB01B0EB40}">
      <dgm:prSet/>
      <dgm:spPr/>
      <dgm:t>
        <a:bodyPr/>
        <a:lstStyle/>
        <a:p>
          <a:endParaRPr lang="en-GB"/>
        </a:p>
      </dgm:t>
    </dgm:pt>
    <dgm:pt modelId="{A7932FD7-AAE8-485F-AAB7-F3C55B515FF8}">
      <dgm:prSet phldrT="[文字]" custT="1"/>
      <dgm:spPr/>
      <dgm:t>
        <a:bodyPr/>
        <a:lstStyle/>
        <a:p>
          <a:r>
            <a:rPr lang="en-GB" sz="1600" b="1" dirty="0" smtClean="0">
              <a:solidFill>
                <a:schemeClr val="tx1"/>
              </a:solidFill>
            </a:rPr>
            <a:t>Gravity Model</a:t>
          </a:r>
          <a:endParaRPr lang="en-GB" sz="1600" b="1" dirty="0">
            <a:solidFill>
              <a:schemeClr val="tx1"/>
            </a:solidFill>
          </a:endParaRPr>
        </a:p>
      </dgm:t>
    </dgm:pt>
    <dgm:pt modelId="{16324BE2-9E58-42BD-9C20-04188E735CCB}" type="parTrans" cxnId="{D8AE8B50-FFEA-4435-B82A-FAE780FBABCA}">
      <dgm:prSet/>
      <dgm:spPr/>
      <dgm:t>
        <a:bodyPr/>
        <a:lstStyle/>
        <a:p>
          <a:endParaRPr lang="en-GB"/>
        </a:p>
      </dgm:t>
    </dgm:pt>
    <dgm:pt modelId="{F762F288-1AA7-4F69-958D-67105F1CDE3E}" type="sibTrans" cxnId="{D8AE8B50-FFEA-4435-B82A-FAE780FBABCA}">
      <dgm:prSet/>
      <dgm:spPr/>
      <dgm:t>
        <a:bodyPr/>
        <a:lstStyle/>
        <a:p>
          <a:endParaRPr lang="en-GB"/>
        </a:p>
      </dgm:t>
    </dgm:pt>
    <dgm:pt modelId="{BC97254B-7224-42D7-8441-9AD80CC1571F}">
      <dgm:prSet phldrT="[文字]"/>
      <dgm:spPr/>
      <dgm:t>
        <a:bodyPr/>
        <a:lstStyle/>
        <a:p>
          <a:r>
            <a:rPr lang="en-GB" dirty="0" smtClean="0"/>
            <a:t>Higher GDP and shorter distance between trading partners leading to greater trade flows</a:t>
          </a:r>
          <a:endParaRPr lang="en-GB" dirty="0"/>
        </a:p>
      </dgm:t>
    </dgm:pt>
    <dgm:pt modelId="{9B1985BF-7E16-47C0-851C-5A99213A030A}" type="parTrans" cxnId="{93DF597A-46A7-4C52-86A5-C5A8B208D5E7}">
      <dgm:prSet/>
      <dgm:spPr/>
      <dgm:t>
        <a:bodyPr/>
        <a:lstStyle/>
        <a:p>
          <a:endParaRPr lang="en-GB"/>
        </a:p>
      </dgm:t>
    </dgm:pt>
    <dgm:pt modelId="{33F15C77-9C5E-451D-983D-6FF7BD40FA1C}" type="sibTrans" cxnId="{93DF597A-46A7-4C52-86A5-C5A8B208D5E7}">
      <dgm:prSet/>
      <dgm:spPr/>
      <dgm:t>
        <a:bodyPr/>
        <a:lstStyle/>
        <a:p>
          <a:endParaRPr lang="en-GB"/>
        </a:p>
      </dgm:t>
    </dgm:pt>
    <dgm:pt modelId="{E0179C2C-3B92-4DA1-AD95-0E575C2B67A3}">
      <dgm:prSet phldrT="[文字]" phldr="1"/>
      <dgm:spPr/>
      <dgm:t>
        <a:bodyPr/>
        <a:lstStyle/>
        <a:p>
          <a:endParaRPr lang="en-GB" dirty="0"/>
        </a:p>
      </dgm:t>
    </dgm:pt>
    <dgm:pt modelId="{48CE149B-4A42-4D6F-AC50-E0B54515845F}" type="parTrans" cxnId="{DA5AFBA5-A2BB-406D-93C2-1A3CD2D6CED8}">
      <dgm:prSet/>
      <dgm:spPr/>
      <dgm:t>
        <a:bodyPr/>
        <a:lstStyle/>
        <a:p>
          <a:endParaRPr lang="en-GB"/>
        </a:p>
      </dgm:t>
    </dgm:pt>
    <dgm:pt modelId="{DB32E889-080F-4091-898E-F15671AECBE2}" type="sibTrans" cxnId="{DA5AFBA5-A2BB-406D-93C2-1A3CD2D6CED8}">
      <dgm:prSet/>
      <dgm:spPr/>
      <dgm:t>
        <a:bodyPr/>
        <a:lstStyle/>
        <a:p>
          <a:endParaRPr lang="en-GB"/>
        </a:p>
      </dgm:t>
    </dgm:pt>
    <dgm:pt modelId="{7CEA460E-F6A3-4C35-AC51-DB6CD34A386F}">
      <dgm:prSet phldrT="[文字]" custT="1"/>
      <dgm:spPr/>
      <dgm:t>
        <a:bodyPr/>
        <a:lstStyle/>
        <a:p>
          <a:r>
            <a:rPr lang="en-GB" sz="1500" b="1" dirty="0" smtClean="0">
              <a:solidFill>
                <a:schemeClr val="tx1"/>
              </a:solidFill>
            </a:rPr>
            <a:t>Housing Wealth Effect Chains</a:t>
          </a:r>
          <a:endParaRPr lang="en-GB" sz="1500" b="1" dirty="0">
            <a:solidFill>
              <a:schemeClr val="tx1"/>
            </a:solidFill>
          </a:endParaRPr>
        </a:p>
      </dgm:t>
    </dgm:pt>
    <dgm:pt modelId="{28BC91B2-C384-475A-8F11-1E87F80A3BB2}" type="parTrans" cxnId="{D54A9EDA-8C3F-4836-8A14-7B436EF74B33}">
      <dgm:prSet/>
      <dgm:spPr/>
      <dgm:t>
        <a:bodyPr/>
        <a:lstStyle/>
        <a:p>
          <a:endParaRPr lang="en-GB"/>
        </a:p>
      </dgm:t>
    </dgm:pt>
    <dgm:pt modelId="{3BB1F56E-C8A5-4E2B-8461-795DBE7AE3AC}" type="sibTrans" cxnId="{D54A9EDA-8C3F-4836-8A14-7B436EF74B33}">
      <dgm:prSet/>
      <dgm:spPr/>
      <dgm:t>
        <a:bodyPr/>
        <a:lstStyle/>
        <a:p>
          <a:endParaRPr lang="en-GB"/>
        </a:p>
      </dgm:t>
    </dgm:pt>
    <dgm:pt modelId="{542C6FB4-519B-46D8-836F-D7379B79B9F7}">
      <dgm:prSet phldrT="[文字]"/>
      <dgm:spPr/>
      <dgm:t>
        <a:bodyPr/>
        <a:lstStyle/>
        <a:p>
          <a:r>
            <a:rPr lang="en-US" dirty="0" smtClean="0"/>
            <a:t>House price shocks causing changes in domestically produced goods/services and in trade balance by housing wealth effect </a:t>
          </a:r>
          <a:endParaRPr lang="en-GB" dirty="0"/>
        </a:p>
      </dgm:t>
    </dgm:pt>
    <dgm:pt modelId="{711FDFE3-A5EE-4CB9-B7C1-751D55D5BEDE}" type="parTrans" cxnId="{659AF762-25CC-4465-9FE7-8DFFF5984901}">
      <dgm:prSet/>
      <dgm:spPr/>
      <dgm:t>
        <a:bodyPr/>
        <a:lstStyle/>
        <a:p>
          <a:endParaRPr lang="en-GB"/>
        </a:p>
      </dgm:t>
    </dgm:pt>
    <dgm:pt modelId="{ED499E19-3B68-4B1F-BA3F-4FBCCBAACB97}" type="sibTrans" cxnId="{659AF762-25CC-4465-9FE7-8DFFF5984901}">
      <dgm:prSet/>
      <dgm:spPr/>
      <dgm:t>
        <a:bodyPr/>
        <a:lstStyle/>
        <a:p>
          <a:endParaRPr lang="en-GB"/>
        </a:p>
      </dgm:t>
    </dgm:pt>
    <dgm:pt modelId="{3D522DE7-A94E-47F7-B353-1BDF0F8751A7}">
      <dgm:prSet phldrT="[文字]"/>
      <dgm:spPr/>
      <dgm:t>
        <a:bodyPr/>
        <a:lstStyle/>
        <a:p>
          <a:r>
            <a:rPr lang="en-US" dirty="0" smtClean="0"/>
            <a:t>One country’s housing wealth effect affecting the other country’s economic activity and influencing the country’s house prices </a:t>
          </a:r>
          <a:endParaRPr lang="en-GB" dirty="0"/>
        </a:p>
      </dgm:t>
    </dgm:pt>
    <dgm:pt modelId="{011BC33E-9AA5-4443-8187-FB57B706C25F}" type="parTrans" cxnId="{2D49E2B2-4DFB-45AF-8CCD-348990E20753}">
      <dgm:prSet/>
      <dgm:spPr/>
      <dgm:t>
        <a:bodyPr/>
        <a:lstStyle/>
        <a:p>
          <a:endParaRPr lang="en-GB"/>
        </a:p>
      </dgm:t>
    </dgm:pt>
    <dgm:pt modelId="{EEFDA0FB-9548-40F0-AE10-29A5C6163C8B}" type="sibTrans" cxnId="{2D49E2B2-4DFB-45AF-8CCD-348990E20753}">
      <dgm:prSet/>
      <dgm:spPr/>
      <dgm:t>
        <a:bodyPr/>
        <a:lstStyle/>
        <a:p>
          <a:endParaRPr lang="en-GB"/>
        </a:p>
      </dgm:t>
    </dgm:pt>
    <dgm:pt modelId="{84860C35-6D3F-44D0-92DC-F8F9DE150041}" type="pres">
      <dgm:prSet presAssocID="{48F7A51B-6833-4B0C-B5DA-D150F61D10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6FA85DC-C201-4E07-90A1-93E66C9BD335}" type="pres">
      <dgm:prSet presAssocID="{9DE18768-DB9E-4BFC-8D42-D221C0C24173}" presName="composite" presStyleCnt="0"/>
      <dgm:spPr/>
    </dgm:pt>
    <dgm:pt modelId="{6E39D54C-43DE-4593-83AF-7B6F1B9796AA}" type="pres">
      <dgm:prSet presAssocID="{9DE18768-DB9E-4BFC-8D42-D221C0C2417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5EAE5A-D606-4F6B-A3DD-1BAC7362B642}" type="pres">
      <dgm:prSet presAssocID="{9DE18768-DB9E-4BFC-8D42-D221C0C2417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B1FC4D-4B6A-4B4D-B766-C07F328ADC7C}" type="pres">
      <dgm:prSet presAssocID="{3C892B17-FC58-4D79-8BAB-5F23C7D1D899}" presName="sp" presStyleCnt="0"/>
      <dgm:spPr/>
    </dgm:pt>
    <dgm:pt modelId="{D995C197-DE9E-4FFF-BD0B-94290EA80C39}" type="pres">
      <dgm:prSet presAssocID="{A7932FD7-AAE8-485F-AAB7-F3C55B515FF8}" presName="composite" presStyleCnt="0"/>
      <dgm:spPr/>
    </dgm:pt>
    <dgm:pt modelId="{36CA402D-CCBB-46B9-A799-1386EAECCC7E}" type="pres">
      <dgm:prSet presAssocID="{A7932FD7-AAE8-485F-AAB7-F3C55B515F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ACD0D6-B856-48E6-9F33-324B1B702911}" type="pres">
      <dgm:prSet presAssocID="{A7932FD7-AAE8-485F-AAB7-F3C55B515FF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BEDA26-09F7-45D0-A87B-95A9F3673FCF}" type="pres">
      <dgm:prSet presAssocID="{F762F288-1AA7-4F69-958D-67105F1CDE3E}" presName="sp" presStyleCnt="0"/>
      <dgm:spPr/>
    </dgm:pt>
    <dgm:pt modelId="{FB0665D1-F689-4623-9431-86D83439242A}" type="pres">
      <dgm:prSet presAssocID="{7CEA460E-F6A3-4C35-AC51-DB6CD34A386F}" presName="composite" presStyleCnt="0"/>
      <dgm:spPr/>
    </dgm:pt>
    <dgm:pt modelId="{0DD1E263-DA34-4600-90AE-8DBE1346E4E4}" type="pres">
      <dgm:prSet presAssocID="{7CEA460E-F6A3-4C35-AC51-DB6CD34A386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DCD99F-3C38-4D9A-AFC3-6F6BCF647E63}" type="pres">
      <dgm:prSet presAssocID="{7CEA460E-F6A3-4C35-AC51-DB6CD34A386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49E2B2-4DFB-45AF-8CCD-348990E20753}" srcId="{7CEA460E-F6A3-4C35-AC51-DB6CD34A386F}" destId="{3D522DE7-A94E-47F7-B353-1BDF0F8751A7}" srcOrd="1" destOrd="0" parTransId="{011BC33E-9AA5-4443-8187-FB57B706C25F}" sibTransId="{EEFDA0FB-9548-40F0-AE10-29A5C6163C8B}"/>
    <dgm:cxn modelId="{5EAD2F2A-4134-467E-8132-AA4297457E80}" type="presOf" srcId="{4613733C-B7BD-4214-9318-D6E67C48D8D3}" destId="{945EAE5A-D606-4F6B-A3DD-1BAC7362B642}" srcOrd="0" destOrd="0" presId="urn:microsoft.com/office/officeart/2005/8/layout/chevron2"/>
    <dgm:cxn modelId="{7009377E-B9B2-4F0B-A684-D9F14000FF1C}" type="presOf" srcId="{E0179C2C-3B92-4DA1-AD95-0E575C2B67A3}" destId="{73ACD0D6-B856-48E6-9F33-324B1B702911}" srcOrd="0" destOrd="1" presId="urn:microsoft.com/office/officeart/2005/8/layout/chevron2"/>
    <dgm:cxn modelId="{37DB9C15-E95E-47E5-BEA8-4CA8CE11FB61}" type="presOf" srcId="{63718156-948D-4387-9C2C-BE6D9DBC3630}" destId="{945EAE5A-D606-4F6B-A3DD-1BAC7362B642}" srcOrd="0" destOrd="1" presId="urn:microsoft.com/office/officeart/2005/8/layout/chevron2"/>
    <dgm:cxn modelId="{26B78A37-CAB1-4382-826F-C63F56D87308}" type="presOf" srcId="{BC97254B-7224-42D7-8441-9AD80CC1571F}" destId="{73ACD0D6-B856-48E6-9F33-324B1B702911}" srcOrd="0" destOrd="0" presId="urn:microsoft.com/office/officeart/2005/8/layout/chevron2"/>
    <dgm:cxn modelId="{D54A9EDA-8C3F-4836-8A14-7B436EF74B33}" srcId="{48F7A51B-6833-4B0C-B5DA-D150F61D1060}" destId="{7CEA460E-F6A3-4C35-AC51-DB6CD34A386F}" srcOrd="2" destOrd="0" parTransId="{28BC91B2-C384-475A-8F11-1E87F80A3BB2}" sibTransId="{3BB1F56E-C8A5-4E2B-8461-795DBE7AE3AC}"/>
    <dgm:cxn modelId="{D8AE8B50-FFEA-4435-B82A-FAE780FBABCA}" srcId="{48F7A51B-6833-4B0C-B5DA-D150F61D1060}" destId="{A7932FD7-AAE8-485F-AAB7-F3C55B515FF8}" srcOrd="1" destOrd="0" parTransId="{16324BE2-9E58-42BD-9C20-04188E735CCB}" sibTransId="{F762F288-1AA7-4F69-958D-67105F1CDE3E}"/>
    <dgm:cxn modelId="{493A5A95-AA29-4D48-A920-C46EDBBDD006}" type="presOf" srcId="{9DE18768-DB9E-4BFC-8D42-D221C0C24173}" destId="{6E39D54C-43DE-4593-83AF-7B6F1B9796AA}" srcOrd="0" destOrd="0" presId="urn:microsoft.com/office/officeart/2005/8/layout/chevron2"/>
    <dgm:cxn modelId="{7749FE59-80F3-436F-B333-6B0167DE7935}" srcId="{9DE18768-DB9E-4BFC-8D42-D221C0C24173}" destId="{4613733C-B7BD-4214-9318-D6E67C48D8D3}" srcOrd="0" destOrd="0" parTransId="{20CF1205-010A-4DA7-843A-F563D06F1E2C}" sibTransId="{69E325CC-ADFE-4264-A09C-2C306F38F22E}"/>
    <dgm:cxn modelId="{CD378AEF-877F-4EFF-9BB5-3F6878FFCCDE}" type="presOf" srcId="{3D522DE7-A94E-47F7-B353-1BDF0F8751A7}" destId="{05DCD99F-3C38-4D9A-AFC3-6F6BCF647E63}" srcOrd="0" destOrd="1" presId="urn:microsoft.com/office/officeart/2005/8/layout/chevron2"/>
    <dgm:cxn modelId="{659AF762-25CC-4465-9FE7-8DFFF5984901}" srcId="{7CEA460E-F6A3-4C35-AC51-DB6CD34A386F}" destId="{542C6FB4-519B-46D8-836F-D7379B79B9F7}" srcOrd="0" destOrd="0" parTransId="{711FDFE3-A5EE-4CB9-B7C1-751D55D5BEDE}" sibTransId="{ED499E19-3B68-4B1F-BA3F-4FBCCBAACB97}"/>
    <dgm:cxn modelId="{9FD6A2FD-AD0B-4A2F-B5B4-B4A1CAB30E38}" type="presOf" srcId="{7CEA460E-F6A3-4C35-AC51-DB6CD34A386F}" destId="{0DD1E263-DA34-4600-90AE-8DBE1346E4E4}" srcOrd="0" destOrd="0" presId="urn:microsoft.com/office/officeart/2005/8/layout/chevron2"/>
    <dgm:cxn modelId="{1FDAA614-8F61-4FCE-A3F7-26DDE6CC83E3}" type="presOf" srcId="{48F7A51B-6833-4B0C-B5DA-D150F61D1060}" destId="{84860C35-6D3F-44D0-92DC-F8F9DE150041}" srcOrd="0" destOrd="0" presId="urn:microsoft.com/office/officeart/2005/8/layout/chevron2"/>
    <dgm:cxn modelId="{932763D5-D98F-44BF-B760-94FB01B0EB40}" srcId="{9DE18768-DB9E-4BFC-8D42-D221C0C24173}" destId="{63718156-948D-4387-9C2C-BE6D9DBC3630}" srcOrd="1" destOrd="0" parTransId="{F10ADCC3-9F38-4B2E-A1C8-AB17CA51F938}" sibTransId="{D4FDDFF9-60F8-4430-B191-69E1F77599EA}"/>
    <dgm:cxn modelId="{DA5AFBA5-A2BB-406D-93C2-1A3CD2D6CED8}" srcId="{A7932FD7-AAE8-485F-AAB7-F3C55B515FF8}" destId="{E0179C2C-3B92-4DA1-AD95-0E575C2B67A3}" srcOrd="1" destOrd="0" parTransId="{48CE149B-4A42-4D6F-AC50-E0B54515845F}" sibTransId="{DB32E889-080F-4091-898E-F15671AECBE2}"/>
    <dgm:cxn modelId="{6FEA703F-4FEA-4BA6-8729-852FB0563F4C}" type="presOf" srcId="{A7932FD7-AAE8-485F-AAB7-F3C55B515FF8}" destId="{36CA402D-CCBB-46B9-A799-1386EAECCC7E}" srcOrd="0" destOrd="0" presId="urn:microsoft.com/office/officeart/2005/8/layout/chevron2"/>
    <dgm:cxn modelId="{3A9DCE2E-BA45-4A3F-980B-04AA31455CC3}" srcId="{48F7A51B-6833-4B0C-B5DA-D150F61D1060}" destId="{9DE18768-DB9E-4BFC-8D42-D221C0C24173}" srcOrd="0" destOrd="0" parTransId="{E815907A-7750-4AD3-ACC7-CAB064549E2F}" sibTransId="{3C892B17-FC58-4D79-8BAB-5F23C7D1D899}"/>
    <dgm:cxn modelId="{93DF597A-46A7-4C52-86A5-C5A8B208D5E7}" srcId="{A7932FD7-AAE8-485F-AAB7-F3C55B515FF8}" destId="{BC97254B-7224-42D7-8441-9AD80CC1571F}" srcOrd="0" destOrd="0" parTransId="{9B1985BF-7E16-47C0-851C-5A99213A030A}" sibTransId="{33F15C77-9C5E-451D-983D-6FF7BD40FA1C}"/>
    <dgm:cxn modelId="{0B77794F-7FF6-4BB5-8DAB-418FC8043463}" type="presOf" srcId="{542C6FB4-519B-46D8-836F-D7379B79B9F7}" destId="{05DCD99F-3C38-4D9A-AFC3-6F6BCF647E63}" srcOrd="0" destOrd="0" presId="urn:microsoft.com/office/officeart/2005/8/layout/chevron2"/>
    <dgm:cxn modelId="{254735EA-DE2E-4E2D-BE66-332C258F5FFA}" type="presParOf" srcId="{84860C35-6D3F-44D0-92DC-F8F9DE150041}" destId="{36FA85DC-C201-4E07-90A1-93E66C9BD335}" srcOrd="0" destOrd="0" presId="urn:microsoft.com/office/officeart/2005/8/layout/chevron2"/>
    <dgm:cxn modelId="{5004DCAA-FA6A-4FE9-B199-160975E56DCE}" type="presParOf" srcId="{36FA85DC-C201-4E07-90A1-93E66C9BD335}" destId="{6E39D54C-43DE-4593-83AF-7B6F1B9796AA}" srcOrd="0" destOrd="0" presId="urn:microsoft.com/office/officeart/2005/8/layout/chevron2"/>
    <dgm:cxn modelId="{47230A70-C0B9-4E80-983B-6FAA6D8385D6}" type="presParOf" srcId="{36FA85DC-C201-4E07-90A1-93E66C9BD335}" destId="{945EAE5A-D606-4F6B-A3DD-1BAC7362B642}" srcOrd="1" destOrd="0" presId="urn:microsoft.com/office/officeart/2005/8/layout/chevron2"/>
    <dgm:cxn modelId="{04FBC148-5E3F-4F3A-A1F0-E0A3FEF8DF58}" type="presParOf" srcId="{84860C35-6D3F-44D0-92DC-F8F9DE150041}" destId="{3DB1FC4D-4B6A-4B4D-B766-C07F328ADC7C}" srcOrd="1" destOrd="0" presId="urn:microsoft.com/office/officeart/2005/8/layout/chevron2"/>
    <dgm:cxn modelId="{B6C086D8-759F-4F45-86BA-693A01FEB6DE}" type="presParOf" srcId="{84860C35-6D3F-44D0-92DC-F8F9DE150041}" destId="{D995C197-DE9E-4FFF-BD0B-94290EA80C39}" srcOrd="2" destOrd="0" presId="urn:microsoft.com/office/officeart/2005/8/layout/chevron2"/>
    <dgm:cxn modelId="{3310A131-3D68-4787-97AA-4A9C9E17925F}" type="presParOf" srcId="{D995C197-DE9E-4FFF-BD0B-94290EA80C39}" destId="{36CA402D-CCBB-46B9-A799-1386EAECCC7E}" srcOrd="0" destOrd="0" presId="urn:microsoft.com/office/officeart/2005/8/layout/chevron2"/>
    <dgm:cxn modelId="{9B33F9A3-2999-4C36-9BDD-9DD2FB6C68C4}" type="presParOf" srcId="{D995C197-DE9E-4FFF-BD0B-94290EA80C39}" destId="{73ACD0D6-B856-48E6-9F33-324B1B702911}" srcOrd="1" destOrd="0" presId="urn:microsoft.com/office/officeart/2005/8/layout/chevron2"/>
    <dgm:cxn modelId="{F0287442-ED35-40EA-B67B-572D4BE1236F}" type="presParOf" srcId="{84860C35-6D3F-44D0-92DC-F8F9DE150041}" destId="{56BEDA26-09F7-45D0-A87B-95A9F3673FCF}" srcOrd="3" destOrd="0" presId="urn:microsoft.com/office/officeart/2005/8/layout/chevron2"/>
    <dgm:cxn modelId="{C9B9D414-7AE1-4FE4-B4AE-F272729B840D}" type="presParOf" srcId="{84860C35-6D3F-44D0-92DC-F8F9DE150041}" destId="{FB0665D1-F689-4623-9431-86D83439242A}" srcOrd="4" destOrd="0" presId="urn:microsoft.com/office/officeart/2005/8/layout/chevron2"/>
    <dgm:cxn modelId="{304184AE-917A-4BA0-B3E2-5A8FE9D381A9}" type="presParOf" srcId="{FB0665D1-F689-4623-9431-86D83439242A}" destId="{0DD1E263-DA34-4600-90AE-8DBE1346E4E4}" srcOrd="0" destOrd="0" presId="urn:microsoft.com/office/officeart/2005/8/layout/chevron2"/>
    <dgm:cxn modelId="{C703778C-9B12-4A9E-99EA-10E5E8E445FB}" type="presParOf" srcId="{FB0665D1-F689-4623-9431-86D83439242A}" destId="{05DCD99F-3C38-4D9A-AFC3-6F6BCF647E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</cdr:x>
      <cdr:y>0.66667</cdr:y>
    </cdr:from>
    <cdr:to>
      <cdr:x>0.345</cdr:x>
      <cdr:y>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662940" y="18592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0.23</cdr:x>
      <cdr:y>0.73889</cdr:y>
    </cdr:from>
    <cdr:to>
      <cdr:x>0.43</cdr:x>
      <cdr:y>1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1051560" y="2026920"/>
          <a:ext cx="914400" cy="716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0.32</cdr:x>
      <cdr:y>0.32778</cdr:y>
    </cdr:from>
    <cdr:to>
      <cdr:x>0.52</cdr:x>
      <cdr:y>0.66111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1463040" y="899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0.26496</cdr:x>
      <cdr:y>0.6087</cdr:y>
    </cdr:from>
    <cdr:to>
      <cdr:x>0.35897</cdr:x>
      <cdr:y>0.66667</cdr:y>
    </cdr:to>
    <cdr:sp macro="" textlink="">
      <cdr:nvSpPr>
        <cdr:cNvPr id="5" name="文字方塊 4"/>
        <cdr:cNvSpPr txBox="1"/>
      </cdr:nvSpPr>
      <cdr:spPr>
        <a:xfrm xmlns:a="http://schemas.openxmlformats.org/drawingml/2006/main">
          <a:off x="2214578" y="3000396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altLang="zh-TW" sz="1200" b="1" dirty="0"/>
            <a:t>Japan</a:t>
          </a:r>
          <a:endParaRPr lang="zh-TW" altLang="en-US" sz="1200" b="1" dirty="0"/>
        </a:p>
      </cdr:txBody>
    </cdr:sp>
  </cdr:relSizeAnchor>
  <cdr:relSizeAnchor xmlns:cdr="http://schemas.openxmlformats.org/drawingml/2006/chartDrawing">
    <cdr:from>
      <cdr:x>0.46</cdr:x>
      <cdr:y>0.47778</cdr:y>
    </cdr:from>
    <cdr:to>
      <cdr:x>0.66</cdr:x>
      <cdr:y>0.56944</cdr:y>
    </cdr:to>
    <cdr:sp macro="" textlink="">
      <cdr:nvSpPr>
        <cdr:cNvPr id="6" name="文字方塊 5"/>
        <cdr:cNvSpPr txBox="1"/>
      </cdr:nvSpPr>
      <cdr:spPr>
        <a:xfrm xmlns:a="http://schemas.openxmlformats.org/drawingml/2006/main">
          <a:off x="2103120" y="1310640"/>
          <a:ext cx="91440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0.39316</cdr:x>
      <cdr:y>0.6087</cdr:y>
    </cdr:from>
    <cdr:to>
      <cdr:x>0.53846</cdr:x>
      <cdr:y>0.68116</cdr:y>
    </cdr:to>
    <cdr:sp macro="" textlink="">
      <cdr:nvSpPr>
        <cdr:cNvPr id="7" name="文字方塊 6"/>
        <cdr:cNvSpPr txBox="1"/>
      </cdr:nvSpPr>
      <cdr:spPr>
        <a:xfrm xmlns:a="http://schemas.openxmlformats.org/drawingml/2006/main">
          <a:off x="3286148" y="3000396"/>
          <a:ext cx="121444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TW" sz="1200" b="1" dirty="0"/>
            <a:t>South Korea</a:t>
          </a:r>
          <a:endParaRPr lang="zh-TW" altLang="en-US" sz="1200" b="1" dirty="0"/>
        </a:p>
      </cdr:txBody>
    </cdr:sp>
  </cdr:relSizeAnchor>
  <cdr:relSizeAnchor xmlns:cdr="http://schemas.openxmlformats.org/drawingml/2006/chartDrawing">
    <cdr:from>
      <cdr:x>0.385</cdr:x>
      <cdr:y>0.85</cdr:y>
    </cdr:from>
    <cdr:to>
      <cdr:x>0.585</cdr:x>
      <cdr:y>1</cdr:y>
    </cdr:to>
    <cdr:sp macro="" textlink="">
      <cdr:nvSpPr>
        <cdr:cNvPr id="8" name="文字方塊 7"/>
        <cdr:cNvSpPr txBox="1"/>
      </cdr:nvSpPr>
      <cdr:spPr>
        <a:xfrm xmlns:a="http://schemas.openxmlformats.org/drawingml/2006/main">
          <a:off x="1760220" y="2331720"/>
          <a:ext cx="914400" cy="411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0.49573</cdr:x>
      <cdr:y>0.11594</cdr:y>
    </cdr:from>
    <cdr:to>
      <cdr:x>0.66977</cdr:x>
      <cdr:y>0.21738</cdr:y>
    </cdr:to>
    <cdr:sp macro="" textlink="">
      <cdr:nvSpPr>
        <cdr:cNvPr id="9" name="文字方塊 8"/>
        <cdr:cNvSpPr txBox="1"/>
      </cdr:nvSpPr>
      <cdr:spPr>
        <a:xfrm xmlns:a="http://schemas.openxmlformats.org/drawingml/2006/main">
          <a:off x="4143404" y="571504"/>
          <a:ext cx="1454669" cy="500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TW" sz="1200" b="1" dirty="0"/>
            <a:t>Singapore</a:t>
          </a:r>
          <a:endParaRPr lang="zh-TW" altLang="en-US" sz="1200" b="1" dirty="0"/>
        </a:p>
      </cdr:txBody>
    </cdr:sp>
  </cdr:relSizeAnchor>
  <cdr:relSizeAnchor xmlns:cdr="http://schemas.openxmlformats.org/drawingml/2006/chartDrawing">
    <cdr:from>
      <cdr:x>0.58036</cdr:x>
      <cdr:y>0.5</cdr:y>
    </cdr:from>
    <cdr:to>
      <cdr:x>0.78036</cdr:x>
      <cdr:y>0.60811</cdr:y>
    </cdr:to>
    <cdr:sp macro="" textlink="">
      <cdr:nvSpPr>
        <cdr:cNvPr id="10" name="文字方塊 9"/>
        <cdr:cNvSpPr txBox="1"/>
      </cdr:nvSpPr>
      <cdr:spPr>
        <a:xfrm xmlns:a="http://schemas.openxmlformats.org/drawingml/2006/main">
          <a:off x="4643470" y="2643207"/>
          <a:ext cx="1600211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0.63248</cdr:x>
      <cdr:y>0.50725</cdr:y>
    </cdr:from>
    <cdr:to>
      <cdr:x>0.73149</cdr:x>
      <cdr:y>0.56594</cdr:y>
    </cdr:to>
    <cdr:sp macro="" textlink="">
      <cdr:nvSpPr>
        <cdr:cNvPr id="11" name="文字方塊 10"/>
        <cdr:cNvSpPr txBox="1"/>
      </cdr:nvSpPr>
      <cdr:spPr>
        <a:xfrm xmlns:a="http://schemas.openxmlformats.org/drawingml/2006/main">
          <a:off x="5286412" y="2500330"/>
          <a:ext cx="827581" cy="289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TW" sz="1200" b="1" dirty="0"/>
            <a:t>Taiwan</a:t>
          </a:r>
          <a:endParaRPr lang="zh-TW" altLang="en-US" sz="1200" b="1" dirty="0"/>
        </a:p>
      </cdr:txBody>
    </cdr:sp>
  </cdr:relSizeAnchor>
  <cdr:relSizeAnchor xmlns:cdr="http://schemas.openxmlformats.org/drawingml/2006/chartDrawing">
    <cdr:from>
      <cdr:x>0.8</cdr:x>
      <cdr:y>0.66667</cdr:y>
    </cdr:from>
    <cdr:to>
      <cdr:x>1</cdr:x>
      <cdr:y>1</cdr:y>
    </cdr:to>
    <cdr:sp macro="" textlink="">
      <cdr:nvSpPr>
        <cdr:cNvPr id="12" name="文字方塊 11"/>
        <cdr:cNvSpPr txBox="1"/>
      </cdr:nvSpPr>
      <cdr:spPr>
        <a:xfrm xmlns:a="http://schemas.openxmlformats.org/drawingml/2006/main">
          <a:off x="3710940" y="2057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0.76923</cdr:x>
      <cdr:y>0.52174</cdr:y>
    </cdr:from>
    <cdr:to>
      <cdr:x>0.9053</cdr:x>
      <cdr:y>0.5942</cdr:y>
    </cdr:to>
    <cdr:sp macro="" textlink="">
      <cdr:nvSpPr>
        <cdr:cNvPr id="13" name="文字方塊 12"/>
        <cdr:cNvSpPr txBox="1"/>
      </cdr:nvSpPr>
      <cdr:spPr>
        <a:xfrm xmlns:a="http://schemas.openxmlformats.org/drawingml/2006/main">
          <a:off x="6429420" y="2571768"/>
          <a:ext cx="1137331" cy="35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TW" sz="1200" b="1" dirty="0"/>
            <a:t>Thailand</a:t>
          </a:r>
          <a:endParaRPr lang="zh-TW" altLang="en-US" sz="1200" b="1" dirty="0"/>
        </a:p>
      </cdr:txBody>
    </cdr:sp>
  </cdr:relSizeAnchor>
  <cdr:relSizeAnchor xmlns:cdr="http://schemas.openxmlformats.org/drawingml/2006/chartDrawing">
    <cdr:from>
      <cdr:x>0.16239</cdr:x>
      <cdr:y>0.08696</cdr:y>
    </cdr:from>
    <cdr:to>
      <cdr:x>0.27667</cdr:x>
      <cdr:y>0.16804</cdr:y>
    </cdr:to>
    <cdr:sp macro="" textlink="">
      <cdr:nvSpPr>
        <cdr:cNvPr id="14" name="文字方塊 13"/>
        <cdr:cNvSpPr txBox="1"/>
      </cdr:nvSpPr>
      <cdr:spPr>
        <a:xfrm xmlns:a="http://schemas.openxmlformats.org/drawingml/2006/main">
          <a:off x="1357322" y="428628"/>
          <a:ext cx="955180" cy="399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GB" sz="1200" b="1" dirty="0" smtClean="0"/>
            <a:t>Hong Kong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0.33036</cdr:x>
      <cdr:y>0.06757</cdr:y>
    </cdr:to>
    <cdr:sp macro="" textlink="">
      <cdr:nvSpPr>
        <cdr:cNvPr id="15" name="文字方塊 14"/>
        <cdr:cNvSpPr txBox="1"/>
      </cdr:nvSpPr>
      <cdr:spPr>
        <a:xfrm xmlns:a="http://schemas.openxmlformats.org/drawingml/2006/main" rot="10800000" flipV="1">
          <a:off x="-714348" y="-142876"/>
          <a:ext cx="26432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Share of Trade Flows in the GDP</a:t>
          </a:r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D51F8728-08F7-44E8-B679-69D7D60971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36088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F8728-08F7-44E8-B679-69D7D609716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F8728-08F7-44E8-B679-69D7D6097168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F8728-08F7-44E8-B679-69D7D6097168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F8728-08F7-44E8-B679-69D7D6097168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F8728-08F7-44E8-B679-69D7D6097168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F8728-08F7-44E8-B679-69D7D609716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F8728-08F7-44E8-B679-69D7D609716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F8728-08F7-44E8-B679-69D7D609716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[EXPLAIN DATA CAREFULLY]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F8728-08F7-44E8-B679-69D7D6097168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F8728-08F7-44E8-B679-69D7D6097168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THINK ABOUT HK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F8728-08F7-44E8-B679-69D7D6097168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F8728-08F7-44E8-B679-69D7D6097168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F8728-08F7-44E8-B679-69D7D6097168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9C0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HBS-Device-Outlin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438150"/>
            <a:ext cx="1184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hidden">
          <a:xfrm>
            <a:off x="0" y="0"/>
            <a:ext cx="9144000" cy="6165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8600">
              <a:solidFill>
                <a:schemeClr val="bg1"/>
              </a:solidFill>
              <a:latin typeface="Rdg Vesta" pitchFamily="2" charset="0"/>
              <a:ea typeface="ＭＳ Ｐゴシック" pitchFamily="84" charset="-128"/>
              <a:cs typeface="+mn-cs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 userDrawn="1"/>
        </p:nvSpPr>
        <p:spPr bwMode="auto">
          <a:xfrm>
            <a:off x="855663" y="333375"/>
            <a:ext cx="3671887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FFFFFF"/>
                </a:solidFill>
                <a:ea typeface="ＭＳ Ｐゴシック" pitchFamily="84" charset="-128"/>
                <a:cs typeface="+mn-cs"/>
              </a:rPr>
              <a:t>John H. Dunning Centre for International Business</a:t>
            </a:r>
          </a:p>
        </p:txBody>
      </p:sp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0" y="2108200"/>
            <a:ext cx="9144000" cy="4749800"/>
            <a:chOff x="0" y="1328"/>
            <a:chExt cx="5760" cy="2734"/>
          </a:xfrm>
        </p:grpSpPr>
        <p:pic>
          <p:nvPicPr>
            <p:cNvPr id="8" name="Picture 27" descr="top-wav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28"/>
              <a:ext cx="576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8" descr="bottom-wave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b="40640"/>
            <a:stretch>
              <a:fillRect/>
            </a:stretch>
          </p:blipFill>
          <p:spPr bwMode="auto">
            <a:xfrm>
              <a:off x="0" y="1498"/>
              <a:ext cx="5760" cy="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29" descr="HBS-Device-Reversed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solidFill>
            <a:srgbClr val="9C0113"/>
          </a:solidFill>
          <a:ln w="9525">
            <a:noFill/>
            <a:miter lim="800000"/>
            <a:headEnd/>
            <a:tailEnd/>
          </a:ln>
        </p:spPr>
      </p:pic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MMM058 IBSE Lecture 3</a:t>
            </a:r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84888" y="6337300"/>
            <a:ext cx="2951162" cy="476250"/>
          </a:xfrm>
        </p:spPr>
        <p:txBody>
          <a:bodyPr/>
          <a:lstStyle>
            <a:lvl1pPr eaLnBrk="1" hangingPunct="1">
              <a:spcBef>
                <a:spcPct val="50000"/>
              </a:spcBef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395BE1-A302-4D4D-BD78-5448E3B74C03}" type="slidenum">
              <a:rPr lang="en-GB"/>
              <a:pPr>
                <a:defRPr/>
              </a:pPr>
              <a:t>‹#›</a:t>
            </a:fld>
            <a:r>
              <a:rPr lang="en-GB"/>
              <a:t>www.henley.reading.ac.uk/cibs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16EC-C352-42CC-A689-99B7B1EAC6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MMM058 IBSE Lecture 3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56CA8-A00F-4701-A5A3-2A90CFD90B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MMM058 IBSE Lecture 3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C3D44-550F-4FCA-B9E8-814949EBC2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MMM058 IBSE Lecture 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D5BB-FD02-4706-93D1-47ADBEA18E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MMM058 IBSE Lecture 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C50-6921-45B3-9948-0A6FA04F78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MMM058 IBSE Lecture 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B24F1-2C9B-4DEA-A217-448340DB8A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MMM058 IBSE Lecture 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AC2B-27D6-44AC-94C2-0266F99B00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MMM058 IBSE Lecture 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FE30D-54B4-4C6D-B8CF-B8B2AAF6C3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MMM058 IBSE Lecture 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9E08-9B31-4895-9556-2A68FCFEDC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MMM058 IBSE Lecture 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532C3-464D-4648-A123-5B8CEDC052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MMM058 IBSE Lecture 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4A2B8-D69F-4CE4-954D-CDA367CBD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MMM058 IBSE Lecture 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4443B-2835-40C7-B2DC-5B18DBB5BF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MMM058 IBSE Lecture 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F7D9A-C478-48D0-91C7-225F4EF7E3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MMM058 IBSE Lecture 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524625"/>
            <a:ext cx="1905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DAC77CEC-EA8E-4C33-B5EF-CAEAB6353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7" descr="HBS-Device-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hidden">
          <a:xfrm>
            <a:off x="7924800" y="19050"/>
            <a:ext cx="1184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MMM058 IBSE Lecture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C0113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C0113"/>
          </a:solidFill>
          <a:latin typeface="Arial" charset="0"/>
          <a:ea typeface="ＭＳ Ｐゴシック" pitchFamily="8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C0113"/>
          </a:solidFill>
          <a:latin typeface="Arial" charset="0"/>
          <a:ea typeface="ＭＳ Ｐゴシック" pitchFamily="8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C0113"/>
          </a:solidFill>
          <a:latin typeface="Arial" charset="0"/>
          <a:ea typeface="ＭＳ Ｐゴシック" pitchFamily="8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C0113"/>
          </a:solidFill>
          <a:latin typeface="Arial" charset="0"/>
          <a:ea typeface="ＭＳ Ｐゴシック" pitchFamily="8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C0113"/>
          </a:solidFill>
          <a:latin typeface="Arial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C0113"/>
          </a:solidFill>
          <a:latin typeface="Arial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C0113"/>
          </a:solidFill>
          <a:latin typeface="Arial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C0113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C0113"/>
        </a:buClr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0113"/>
        </a:buClr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C0113"/>
        </a:buClr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C0113"/>
        </a:buClr>
        <a:buChar char="–"/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C0113"/>
        </a:buClr>
        <a:buChar char="»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C0113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C0113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C0113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C0113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hyperlink" Target="//upload.wikimedia.org/wikipedia/commons/f/f6/City_of_London_skyline_from_London_City_Hall_-_Oct_2008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hong-kon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500" b="12500"/>
          <a:stretch>
            <a:fillRect/>
          </a:stretch>
        </p:blipFill>
        <p:spPr bwMode="auto">
          <a:xfrm>
            <a:off x="1065300" y="3220041"/>
            <a:ext cx="1798426" cy="123945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桌面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2754" y="3214333"/>
            <a:ext cx="1944244" cy="121515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桌面\imagesCAA5KV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3194" y="3224224"/>
            <a:ext cx="1701214" cy="125727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istrator\桌面\imagesCAZY8AW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6716" y="5008653"/>
            <a:ext cx="1847032" cy="1250788"/>
          </a:xfrm>
          <a:prstGeom prst="rect">
            <a:avLst/>
          </a:prstGeom>
          <a:noFill/>
        </p:spPr>
      </p:pic>
      <p:pic>
        <p:nvPicPr>
          <p:cNvPr id="1031" name="Picture 7" descr="C:\Documents and Settings\Administrator\桌面\imagesCAP1I8Q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2732" y="5011699"/>
            <a:ext cx="1992850" cy="1263758"/>
          </a:xfrm>
          <a:prstGeom prst="rect">
            <a:avLst/>
          </a:prstGeom>
          <a:noFill/>
        </p:spPr>
      </p:pic>
      <p:pic>
        <p:nvPicPr>
          <p:cNvPr id="1032" name="Picture 8" descr="C:\Documents and Settings\Administrator\桌面\imagesCAQXUUJ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3194" y="5071721"/>
            <a:ext cx="1701214" cy="1215152"/>
          </a:xfrm>
          <a:prstGeom prst="rect">
            <a:avLst/>
          </a:prstGeom>
          <a:noFill/>
        </p:spPr>
      </p:pic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45179" y="332656"/>
            <a:ext cx="8072494" cy="2376264"/>
          </a:xfrm>
        </p:spPr>
        <p:txBody>
          <a:bodyPr/>
          <a:lstStyle/>
          <a:p>
            <a:pPr algn="ctr"/>
            <a:r>
              <a:rPr lang="en-GB" sz="2800" b="1" dirty="0" smtClean="0"/>
              <a:t>Dynamic Analysis of House Price Diffusion across Asian Financial Centres</a:t>
            </a:r>
            <a:endParaRPr lang="zh-TW" altLang="en-US" sz="2800" dirty="0" smtClean="0"/>
          </a:p>
          <a:p>
            <a:pPr algn="ctr"/>
            <a:r>
              <a:rPr lang="en-US" altLang="zh-TW" sz="1800" dirty="0" smtClean="0"/>
              <a:t>J. Yeh and A. Nanda</a:t>
            </a:r>
          </a:p>
          <a:p>
            <a:pPr algn="ctr"/>
            <a:endParaRPr lang="en-US" altLang="zh-TW" sz="1800" dirty="0"/>
          </a:p>
          <a:p>
            <a:pPr algn="ctr"/>
            <a:r>
              <a:rPr lang="en-US" altLang="zh-TW" dirty="0" smtClean="0"/>
              <a:t>Presented by </a:t>
            </a:r>
          </a:p>
          <a:p>
            <a:pPr algn="ctr"/>
            <a:r>
              <a:rPr lang="en-US" altLang="zh-TW" sz="2400" b="1" dirty="0"/>
              <a:t>Jia-Huey Yeh</a:t>
            </a:r>
          </a:p>
          <a:p>
            <a:endParaRPr lang="en-US" altLang="zh-TW" b="1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algn="ctr"/>
            <a:endParaRPr lang="en-US" altLang="zh-TW" sz="2800" dirty="0" smtClean="0"/>
          </a:p>
          <a:p>
            <a:pPr algn="ctr"/>
            <a:endParaRPr lang="en-US" altLang="zh-TW" sz="2800" dirty="0" smtClean="0"/>
          </a:p>
          <a:p>
            <a:pPr algn="ctr"/>
            <a:endParaRPr lang="en-US" altLang="zh-TW" sz="2800" dirty="0" smtClean="0"/>
          </a:p>
          <a:p>
            <a:pPr algn="ctr"/>
            <a:endParaRPr lang="en-US" altLang="zh-TW" sz="2800" dirty="0" smtClean="0"/>
          </a:p>
          <a:p>
            <a:pPr algn="ctr"/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142976" y="4500570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Hong Kong</a:t>
            </a:r>
            <a:endParaRPr lang="en-GB" sz="16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29058" y="4429132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Singapore</a:t>
            </a:r>
            <a:endParaRPr lang="en-GB" sz="16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786578" y="450057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Tokyo</a:t>
            </a:r>
            <a:endParaRPr lang="en-GB" sz="16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142976" y="6286520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Seoul</a:t>
            </a:r>
            <a:endParaRPr lang="en-GB" sz="16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857620" y="6286520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Taipei</a:t>
            </a:r>
            <a:endParaRPr lang="en-GB" sz="16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643702" y="628652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Bangkok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4769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Background and Motivation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500174"/>
            <a:ext cx="7772400" cy="4595826"/>
          </a:xfrm>
        </p:spPr>
        <p:txBody>
          <a:bodyPr/>
          <a:lstStyle/>
          <a:p>
            <a:pPr>
              <a:buNone/>
            </a:pPr>
            <a:r>
              <a:rPr lang="en-US" altLang="zh-TW" sz="2800" dirty="0" smtClean="0"/>
              <a:t>Objective</a:t>
            </a:r>
          </a:p>
          <a:p>
            <a:pPr>
              <a:buFont typeface="Wingdings" pitchFamily="2" charset="2"/>
              <a:buChar char="l"/>
            </a:pPr>
            <a:r>
              <a:rPr lang="en-US" dirty="0" smtClean="0"/>
              <a:t>To investigate whether there exists the ripple effect, why there exists ripple effect and the global macroeconomic determinants of house prices in six financial </a:t>
            </a:r>
            <a:r>
              <a:rPr lang="en-US" dirty="0" err="1" smtClean="0"/>
              <a:t>centres</a:t>
            </a:r>
            <a:r>
              <a:rPr lang="en-US" dirty="0" smtClean="0"/>
              <a:t> (Hong Kong, Tokyo, Seoul, Singapore, Taipei and Bangkok)</a:t>
            </a:r>
          </a:p>
          <a:p>
            <a:pPr>
              <a:buFont typeface="Wingdings" pitchFamily="2" charset="2"/>
              <a:buChar char="l"/>
            </a:pPr>
            <a:endParaRPr lang="en-US" dirty="0" smtClean="0"/>
          </a:p>
          <a:p>
            <a:pPr>
              <a:buFont typeface="Wingdings" pitchFamily="2" charset="2"/>
              <a:buChar char="l"/>
            </a:pPr>
            <a:r>
              <a:rPr lang="en-US" dirty="0" smtClean="0"/>
              <a:t>To understand implication for investors and policy makers to understand the causal relationship of housing price movements across these financial cities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64294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Theoretical Consideration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000108"/>
            <a:ext cx="7772400" cy="5286412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l"/>
            </a:pPr>
            <a:r>
              <a:rPr lang="en-GB" sz="2400" b="1" dirty="0" smtClean="0"/>
              <a:t>Determinants of House Prices</a:t>
            </a:r>
            <a:endParaRPr lang="zh-TW" alt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Macroeconomic Conditions</a:t>
            </a:r>
          </a:p>
          <a:p>
            <a:pPr lvl="2">
              <a:buFont typeface="Arial" pitchFamily="34" charset="0"/>
              <a:buChar char="−"/>
            </a:pPr>
            <a:r>
              <a:rPr lang="en-US" sz="1800" dirty="0" smtClean="0"/>
              <a:t>Monetary policy i.e. interest rate, inflation targeting  </a:t>
            </a:r>
          </a:p>
          <a:p>
            <a:pPr lvl="2">
              <a:buFont typeface="Arial" pitchFamily="34" charset="0"/>
              <a:buChar char="−"/>
            </a:pPr>
            <a:r>
              <a:rPr lang="en-US" sz="1800" dirty="0" smtClean="0"/>
              <a:t>Labour market dynamics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Global factors</a:t>
            </a:r>
          </a:p>
          <a:p>
            <a:pPr lvl="2">
              <a:buFont typeface="Arial" pitchFamily="34" charset="0"/>
              <a:buChar char="−"/>
            </a:pPr>
            <a:r>
              <a:rPr lang="en-US" sz="1800" dirty="0" smtClean="0"/>
              <a:t>House price movements not only affected by the national economy but also by the global factors due to integration of economy</a:t>
            </a:r>
          </a:p>
          <a:p>
            <a:pPr lvl="2">
              <a:buFont typeface="Arial" pitchFamily="34" charset="0"/>
              <a:buChar char="−"/>
            </a:pPr>
            <a:r>
              <a:rPr lang="en-US" sz="1800" dirty="0" smtClean="0"/>
              <a:t>Recession in the global economy affects the national economy and further influencing housing prices</a:t>
            </a:r>
            <a:endParaRPr lang="zh-TW" altLang="en-US" sz="1800" dirty="0" smtClean="0"/>
          </a:p>
          <a:p>
            <a:pPr>
              <a:buNone/>
            </a:pPr>
            <a:endParaRPr lang="en-GB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Theoretical Consideration(cont.)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614866" cy="357189"/>
          </a:xfrm>
        </p:spPr>
        <p:txBody>
          <a:bodyPr/>
          <a:lstStyle/>
          <a:p>
            <a:r>
              <a:rPr lang="en-GB" dirty="0" smtClean="0"/>
              <a:t>Determinants of House Prices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 l="31543" t="34531" r="39453" b="9218"/>
          <a:stretch>
            <a:fillRect/>
          </a:stretch>
        </p:blipFill>
        <p:spPr bwMode="auto">
          <a:xfrm>
            <a:off x="285720" y="1428736"/>
            <a:ext cx="478634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資料庫圖表 10"/>
          <p:cNvGraphicFramePr/>
          <p:nvPr/>
        </p:nvGraphicFramePr>
        <p:xfrm>
          <a:off x="5214942" y="1357298"/>
          <a:ext cx="364333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2867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Theoretical Consideration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86808" cy="5667542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altLang="zh-TW" sz="2800" dirty="0">
                <a:solidFill>
                  <a:prstClr val="black"/>
                </a:solidFill>
              </a:rPr>
              <a:t>Explanations of Diffusion Effects</a:t>
            </a:r>
          </a:p>
          <a:p>
            <a:pPr>
              <a:buFont typeface="Wingdings" pitchFamily="2" charset="2"/>
              <a:buChar char="l"/>
            </a:pPr>
            <a:r>
              <a:rPr lang="en-GB" b="1" dirty="0" err="1" smtClean="0">
                <a:solidFill>
                  <a:prstClr val="black"/>
                </a:solidFill>
              </a:rPr>
              <a:t>Balassa</a:t>
            </a:r>
            <a:r>
              <a:rPr lang="en-GB" b="1" dirty="0" smtClean="0">
                <a:solidFill>
                  <a:prstClr val="black"/>
                </a:solidFill>
              </a:rPr>
              <a:t>-Samuelson Effect </a:t>
            </a:r>
          </a:p>
          <a:p>
            <a:pPr marL="685800" lvl="1">
              <a:buFont typeface="Wingdings" pitchFamily="2" charset="2"/>
              <a:buChar char="Ø"/>
            </a:pPr>
            <a:r>
              <a:rPr lang="en-GB" dirty="0" err="1" smtClean="0"/>
              <a:t>Balassa</a:t>
            </a:r>
            <a:r>
              <a:rPr lang="en-GB" dirty="0" smtClean="0"/>
              <a:t> (1964) and Samuelson (1964) suggest that in </a:t>
            </a:r>
            <a:r>
              <a:rPr lang="en-GB" dirty="0"/>
              <a:t>the </a:t>
            </a:r>
            <a:r>
              <a:rPr lang="en-GB" dirty="0" smtClean="0"/>
              <a:t>long-run </a:t>
            </a:r>
            <a:r>
              <a:rPr lang="en-GB" dirty="0"/>
              <a:t>the purchasing power parity would be invalid </a:t>
            </a:r>
            <a:r>
              <a:rPr lang="en-GB" dirty="0" smtClean="0"/>
              <a:t>due to the </a:t>
            </a:r>
            <a:r>
              <a:rPr lang="en-GB" dirty="0"/>
              <a:t>differences of </a:t>
            </a:r>
            <a:r>
              <a:rPr lang="en-GB" dirty="0" smtClean="0"/>
              <a:t>productivity of trade </a:t>
            </a:r>
            <a:r>
              <a:rPr lang="en-GB" dirty="0"/>
              <a:t>sectors across </a:t>
            </a:r>
            <a:r>
              <a:rPr lang="en-GB" dirty="0" smtClean="0"/>
              <a:t>countries</a:t>
            </a:r>
          </a:p>
          <a:p>
            <a:pPr marL="685800" lvl="1">
              <a:buFont typeface="Wingdings" pitchFamily="2" charset="2"/>
              <a:buChar char="Ø"/>
            </a:pPr>
            <a:r>
              <a:rPr lang="en-US" dirty="0" smtClean="0"/>
              <a:t>A higher degree of open economy will lead to greater productivity of tradable sectors because of economies of scale</a:t>
            </a:r>
          </a:p>
          <a:p>
            <a:pPr marL="685800" lvl="1">
              <a:buFont typeface="Wingdings" pitchFamily="2" charset="2"/>
              <a:buChar char="Ø"/>
            </a:pPr>
            <a:r>
              <a:rPr lang="en-US" dirty="0" smtClean="0"/>
              <a:t>In a small economy the price of tradable goods determined by the international competition and freedom of </a:t>
            </a:r>
            <a:r>
              <a:rPr lang="en-GB" dirty="0" smtClean="0"/>
              <a:t>labour</a:t>
            </a:r>
            <a:r>
              <a:rPr lang="en-US" dirty="0" smtClean="0"/>
              <a:t> mobility within a country keeping similar wage level between tradable and non-tradable sectors</a:t>
            </a:r>
          </a:p>
          <a:p>
            <a:pPr marL="1085850" lvl="2">
              <a:buFont typeface="Arial" pitchFamily="34" charset="0"/>
              <a:buChar char="−"/>
            </a:pPr>
            <a:r>
              <a:rPr lang="en-US" sz="2000" dirty="0" smtClean="0"/>
              <a:t>Higher productivity of tradable sector causing an increase in wage level and pushing up the relative prices of non-</a:t>
            </a:r>
            <a:r>
              <a:rPr lang="en-US" sz="2000" dirty="0" err="1" smtClean="0"/>
              <a:t>tradables</a:t>
            </a:r>
            <a:r>
              <a:rPr lang="en-US" sz="2000" dirty="0" smtClean="0"/>
              <a:t> </a:t>
            </a:r>
          </a:p>
          <a:p>
            <a:pPr marL="1085850" lvl="2">
              <a:buFont typeface="Arial" pitchFamily="34" charset="0"/>
              <a:buChar char="−"/>
            </a:pPr>
            <a:r>
              <a:rPr lang="en-US" sz="2000" b="1" i="1" dirty="0" smtClean="0">
                <a:solidFill>
                  <a:srgbClr val="0070C0"/>
                </a:solidFill>
              </a:rPr>
              <a:t>Low mobility of </a:t>
            </a:r>
            <a:r>
              <a:rPr lang="en-GB" sz="2000" b="1" i="1" dirty="0" smtClean="0">
                <a:solidFill>
                  <a:srgbClr val="0070C0"/>
                </a:solidFill>
              </a:rPr>
              <a:t>labour</a:t>
            </a:r>
            <a:r>
              <a:rPr lang="en-US" sz="2000" b="1" i="1" dirty="0" smtClean="0">
                <a:solidFill>
                  <a:srgbClr val="0070C0"/>
                </a:solidFill>
              </a:rPr>
              <a:t> across countries and spatial fixity causing real estate to have similar characteristics as </a:t>
            </a:r>
          </a:p>
          <a:p>
            <a:pPr marL="1085850" lvl="2">
              <a:buNone/>
            </a:pPr>
            <a:r>
              <a:rPr lang="en-US" sz="2000" b="1" i="1" dirty="0" smtClean="0">
                <a:solidFill>
                  <a:srgbClr val="0070C0"/>
                </a:solidFill>
              </a:rPr>
              <a:t>    non-tradable sector –</a:t>
            </a:r>
            <a:r>
              <a:rPr lang="en-US" sz="1800" b="1" i="1" dirty="0" smtClean="0">
                <a:solidFill>
                  <a:srgbClr val="FF0000"/>
                </a:solidFill>
              </a:rPr>
              <a:t>[EXPLAIN MORE]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marL="685800" lvl="1"/>
            <a:endParaRPr lang="en-US" dirty="0" smtClean="0"/>
          </a:p>
          <a:p>
            <a:pPr marL="685800" lvl="1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1669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14356"/>
            <a:ext cx="7772400" cy="857256"/>
          </a:xfrm>
        </p:spPr>
        <p:txBody>
          <a:bodyPr/>
          <a:lstStyle/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Theoretical Consideration (cont.)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sz="2800" dirty="0" smtClean="0">
                <a:solidFill>
                  <a:schemeClr val="tx1"/>
                </a:solidFill>
              </a:rPr>
              <a:t>Explanations of Diffusion Effects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43050"/>
            <a:ext cx="4600580" cy="4929222"/>
          </a:xfrm>
        </p:spPr>
        <p:txBody>
          <a:bodyPr/>
          <a:lstStyle/>
          <a:p>
            <a:pPr>
              <a:buNone/>
            </a:pPr>
            <a:r>
              <a:rPr lang="en-GB" sz="2400" b="1" dirty="0" err="1" smtClean="0"/>
              <a:t>Balassa</a:t>
            </a:r>
            <a:r>
              <a:rPr lang="en-GB" sz="2400" b="1" dirty="0" smtClean="0"/>
              <a:t>-Samuelson Effect</a:t>
            </a:r>
          </a:p>
          <a:p>
            <a:pPr marL="685800" lvl="1">
              <a:buFont typeface="Arial" pitchFamily="34" charset="0"/>
              <a:buChar char="−"/>
            </a:pPr>
            <a:r>
              <a:rPr lang="en-US" dirty="0" smtClean="0"/>
              <a:t>A </a:t>
            </a:r>
            <a:r>
              <a:rPr lang="en-US" dirty="0" smtClean="0"/>
              <a:t>higher degree of  the openness of the economy has a significant positive impact on house prices </a:t>
            </a:r>
          </a:p>
          <a:p>
            <a:pPr marL="457200" lvl="1" indent="0">
              <a:buNone/>
            </a:pPr>
            <a:r>
              <a:rPr lang="en-US" dirty="0" smtClean="0"/>
              <a:t>  (non-</a:t>
            </a:r>
            <a:r>
              <a:rPr lang="en-US" dirty="0" err="1" smtClean="0"/>
              <a:t>tradables</a:t>
            </a:r>
            <a:r>
              <a:rPr lang="en-US" dirty="0" smtClean="0"/>
              <a:t>)</a:t>
            </a:r>
          </a:p>
          <a:p>
            <a:pPr marL="914400" lvl="1" indent="-457200">
              <a:buFont typeface="Arial" pitchFamily="34" charset="0"/>
              <a:buChar char="–"/>
            </a:pPr>
            <a:r>
              <a:rPr lang="en-US" b="1" i="1" dirty="0" smtClean="0">
                <a:solidFill>
                  <a:srgbClr val="0070C0"/>
                </a:solidFill>
              </a:rPr>
              <a:t>Low </a:t>
            </a:r>
            <a:r>
              <a:rPr lang="en-US" b="1" i="1" dirty="0" smtClean="0">
                <a:solidFill>
                  <a:srgbClr val="0070C0"/>
                </a:solidFill>
              </a:rPr>
              <a:t>mobility of </a:t>
            </a:r>
            <a:r>
              <a:rPr lang="en-GB" b="1" i="1" dirty="0" smtClean="0">
                <a:solidFill>
                  <a:srgbClr val="0070C0"/>
                </a:solidFill>
              </a:rPr>
              <a:t>labour</a:t>
            </a:r>
            <a:r>
              <a:rPr lang="en-US" b="1" i="1" dirty="0" smtClean="0">
                <a:solidFill>
                  <a:srgbClr val="0070C0"/>
                </a:solidFill>
              </a:rPr>
              <a:t> across countries and spatial fixity causing real estate to have similar characteristics as non-tradable sector</a:t>
            </a:r>
          </a:p>
          <a:p>
            <a:pPr lvl="1">
              <a:buFont typeface="Wingdings" pitchFamily="2" charset="2"/>
              <a:buChar char="Ø"/>
            </a:pPr>
            <a:endParaRPr lang="en-GB" dirty="0" smtClean="0"/>
          </a:p>
          <a:p>
            <a:pPr lvl="1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xmlns="" val="386345647"/>
              </p:ext>
            </p:extLst>
          </p:nvPr>
        </p:nvGraphicFramePr>
        <p:xfrm>
          <a:off x="5643570" y="1714488"/>
          <a:ext cx="3024166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2400" cy="71438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Theoretical Consideration (cont.)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42984"/>
            <a:ext cx="8350696" cy="4953016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altLang="zh-TW" sz="2800" dirty="0" smtClean="0">
                <a:solidFill>
                  <a:prstClr val="black"/>
                </a:solidFill>
              </a:rPr>
              <a:t>Explanations of Diffusion Effects</a:t>
            </a:r>
          </a:p>
          <a:p>
            <a:pPr lvl="0">
              <a:buFont typeface="Wingdings" pitchFamily="2" charset="2"/>
              <a:buChar char="l"/>
            </a:pPr>
            <a:r>
              <a:rPr lang="en-US" b="1" dirty="0" smtClean="0"/>
              <a:t>Housing Wealth Effect Chains</a:t>
            </a:r>
            <a:endParaRPr lang="zh-TW" altLang="en-US" b="1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An increase in housing price raising expected permanent income growth and borrowing capability leading to higher consumption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Asset price shocks causing changes not only in domestically produced goods/services but also in trade balance through the transmission of consumption as international wealth channel (</a:t>
            </a:r>
            <a:r>
              <a:rPr lang="en-US" dirty="0" err="1" smtClean="0"/>
              <a:t>Holinski</a:t>
            </a:r>
            <a:r>
              <a:rPr lang="en-US" dirty="0" smtClean="0"/>
              <a:t> and </a:t>
            </a:r>
            <a:r>
              <a:rPr lang="en-US" dirty="0" err="1" smtClean="0"/>
              <a:t>Vermeulen</a:t>
            </a:r>
            <a:r>
              <a:rPr lang="en-US" dirty="0" smtClean="0"/>
              <a:t>, 2011)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One country’s economic activity could be affected by the other country’s housing wealth effect causing increase in the country’s housing prices (</a:t>
            </a:r>
            <a:r>
              <a:rPr lang="en-US" dirty="0" err="1" smtClean="0"/>
              <a:t>Oikarinen</a:t>
            </a:r>
            <a:r>
              <a:rPr lang="en-US" dirty="0" smtClean="0"/>
              <a:t>, 2006)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Housing wealth effect may contribute to causal relationships between some housing markets with economic interdependence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1913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Theoretical Consideration (cont.)</a:t>
            </a:r>
            <a:endParaRPr lang="en-GB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532C3-464D-4648-A123-5B8CEDC0529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857224" y="3000372"/>
          <a:ext cx="6096000" cy="356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928662" y="1428736"/>
            <a:ext cx="621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b="1" dirty="0" smtClean="0"/>
              <a:t>Housing Wealth Effect Chains</a:t>
            </a:r>
          </a:p>
          <a:p>
            <a:pPr lvl="0">
              <a:buNone/>
            </a:pPr>
            <a:endParaRPr lang="zh-TW" altLang="en-US" b="1" dirty="0" smtClean="0"/>
          </a:p>
        </p:txBody>
      </p:sp>
      <p:sp>
        <p:nvSpPr>
          <p:cNvPr id="8" name="右大括弧 7"/>
          <p:cNvSpPr/>
          <p:nvPr/>
        </p:nvSpPr>
        <p:spPr bwMode="auto">
          <a:xfrm>
            <a:off x="7000892" y="3714752"/>
            <a:ext cx="571504" cy="2214578"/>
          </a:xfrm>
          <a:prstGeom prst="rightBrace">
            <a:avLst>
              <a:gd name="adj1" fmla="val 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normalizeH="0" baseline="0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00958" y="4500570"/>
            <a:ext cx="1428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err="1" smtClean="0"/>
              <a:t>Balassa</a:t>
            </a:r>
            <a:r>
              <a:rPr lang="en-GB" sz="1800" dirty="0" smtClean="0"/>
              <a:t>-Samuelson effect?</a:t>
            </a:r>
            <a:endParaRPr lang="en-GB" sz="1800" dirty="0"/>
          </a:p>
        </p:txBody>
      </p:sp>
      <p:sp>
        <p:nvSpPr>
          <p:cNvPr id="14" name="矩形 13"/>
          <p:cNvSpPr/>
          <p:nvPr/>
        </p:nvSpPr>
        <p:spPr>
          <a:xfrm>
            <a:off x="1000100" y="1928803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Housing wealth effect may contribute to causal relationships between some housing markets with economic interdependence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71438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Theoretical Consideration (cont.)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642942"/>
          </a:xfrm>
        </p:spPr>
        <p:txBody>
          <a:bodyPr/>
          <a:lstStyle/>
          <a:p>
            <a:pPr marL="742950" lvl="2" indent="-342900">
              <a:buFont typeface="Wingdings" pitchFamily="2" charset="2"/>
              <a:buChar char="l"/>
            </a:pPr>
            <a:r>
              <a:rPr lang="en-US" altLang="zh-TW" sz="2800" b="1" dirty="0" smtClean="0">
                <a:solidFill>
                  <a:prstClr val="black"/>
                </a:solidFill>
              </a:rPr>
              <a:t>Process of House Price Diffusion</a:t>
            </a:r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xmlns="" val="2748073011"/>
              </p:ext>
            </p:extLst>
          </p:nvPr>
        </p:nvGraphicFramePr>
        <p:xfrm>
          <a:off x="714348" y="2000240"/>
          <a:ext cx="792961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71438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Literature Review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642918"/>
            <a:ext cx="7772400" cy="428628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sz="2400" b="1" dirty="0" smtClean="0"/>
              <a:t>Co-movements of Real Estate Markets</a:t>
            </a:r>
            <a:endParaRPr lang="zh-TW" altLang="en-US" sz="2400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7034279"/>
              </p:ext>
            </p:extLst>
          </p:nvPr>
        </p:nvGraphicFramePr>
        <p:xfrm>
          <a:off x="500034" y="1214422"/>
          <a:ext cx="8429684" cy="286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3500462"/>
                <a:gridCol w="3429024"/>
              </a:tblGrid>
              <a:tr h="70854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Study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Estimated method and period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Results</a:t>
                      </a:r>
                      <a:endParaRPr lang="zh-TW" altLang="en-US" dirty="0"/>
                    </a:p>
                  </a:txBody>
                  <a:tcPr/>
                </a:tc>
              </a:tr>
              <a:tr h="704189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Chen et al. (2004)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Using structural time-series method to test Hong Kong,</a:t>
                      </a:r>
                      <a:r>
                        <a:rPr lang="en-US" altLang="zh-TW" sz="1600" baseline="0" dirty="0" smtClean="0"/>
                        <a:t> Singapore, Tokyo and Taipei housing markets series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Similar trends and cyclical house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prices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Hong Kong, Singapore, Tokyo and Taipei</a:t>
                      </a:r>
                      <a:endParaRPr lang="zh-TW" altLang="en-US" sz="1600" dirty="0"/>
                    </a:p>
                  </a:txBody>
                  <a:tcPr/>
                </a:tc>
              </a:tr>
              <a:tr h="1329614">
                <a:tc>
                  <a:txBody>
                    <a:bodyPr/>
                    <a:lstStyle/>
                    <a:p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Gerlach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al. (2006)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Property share</a:t>
                      </a:r>
                      <a:r>
                        <a:rPr lang="en-US" altLang="zh-TW" sz="1600" baseline="0" dirty="0" smtClean="0"/>
                        <a:t> indices in Hong Kong, Singapore, Malaysia and Japan from 1993 to 2001 based on VAR with Inoue’s (1999) structural break model. 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1997 Asian financial crisis did influence property markets in the East Asia Region, causing the independence between these real estate markets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8581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Literature Review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4953016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Determinants of Co-movements </a:t>
            </a:r>
          </a:p>
          <a:p>
            <a:pPr>
              <a:buNone/>
            </a:pPr>
            <a:endParaRPr lang="zh-TW" altLang="en-US" dirty="0" smtClean="0"/>
          </a:p>
          <a:p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0251683"/>
              </p:ext>
            </p:extLst>
          </p:nvPr>
        </p:nvGraphicFramePr>
        <p:xfrm>
          <a:off x="500035" y="1643050"/>
          <a:ext cx="8358246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3"/>
                <a:gridCol w="3571901"/>
                <a:gridCol w="27860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Study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Estimated method and period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Results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Case et al. (1999) 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1987-1997 in 22 cities around the world.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 GDP is more important in industrial property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Otrok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Terrones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(2005)</a:t>
                      </a:r>
                      <a:endParaRPr lang="zh-TW" altLang="en-US" sz="1600" dirty="0" smtClean="0"/>
                    </a:p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1980Q1-2004Q1 in 13 industrial countries by using dynamic VAR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 factors including low real interest rate and global business cycle are important determinants of house price cycles.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Beltratti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Morana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(2010)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1980Q1-2007Q2 in G-7 areas by using F-VAR model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 factors drive international house prices.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Goodhart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Hofmann (2008); </a:t>
                      </a:r>
                    </a:p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Adams and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Fϋss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(2010)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1970Q1-2006Q4 in 17 industrialised countries.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1975Q1-2007Q2 in 15 OECD countries with panel VAR model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Multidirectional link between house prices, monetary variables and macro activity 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100013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Agenda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5072098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800" dirty="0" smtClean="0"/>
              <a:t>Background and Motivation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800" dirty="0" smtClean="0"/>
              <a:t>Theoretical Consideration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 dirty="0" smtClean="0"/>
              <a:t>Determinants of Housing Prices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 dirty="0" smtClean="0"/>
              <a:t>Explanations of Diffusion Effects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800" dirty="0" smtClean="0"/>
              <a:t>Methodology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 dirty="0" smtClean="0"/>
              <a:t>The GVAR Model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 dirty="0" smtClean="0"/>
              <a:t>Estimation of the GVAR Model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800" dirty="0" smtClean="0"/>
              <a:t>Results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800" dirty="0" smtClean="0"/>
              <a:t>Conclusion</a:t>
            </a:r>
          </a:p>
          <a:p>
            <a:pPr>
              <a:buFont typeface="Wingdings" pitchFamily="2" charset="2"/>
              <a:buChar char="l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50006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Literature Review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28596" y="928670"/>
            <a:ext cx="8501122" cy="516733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House Price Diffusion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00035" y="1428735"/>
          <a:ext cx="8358246" cy="4801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1"/>
                <a:gridCol w="3071834"/>
                <a:gridCol w="3214711"/>
              </a:tblGrid>
              <a:tr h="69783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Study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Estimated method and period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/>
                        <a:t>Results</a:t>
                      </a:r>
                      <a:endParaRPr lang="zh-TW" altLang="en-US" dirty="0"/>
                    </a:p>
                  </a:txBody>
                  <a:tcPr/>
                </a:tc>
              </a:tr>
              <a:tr h="659486">
                <a:tc>
                  <a:txBody>
                    <a:bodyPr/>
                    <a:lstStyle/>
                    <a:p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Pollakowski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Ray (1997)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1975-1994 in the US by using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 model</a:t>
                      </a:r>
                      <a:endParaRPr lang="zh-TW" sz="1600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Exist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ence of lead-lag relations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 neighbouring areas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0392">
                <a:tc>
                  <a:txBody>
                    <a:bodyPr/>
                    <a:lstStyle/>
                    <a:p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Meen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(1999)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1973-1994 in the UK Based on life-cycle model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Ripple effect is caused by adjustments within regions rather than between regions</a:t>
                      </a:r>
                      <a:endParaRPr lang="zh-TW" altLang="en-US" sz="1600" dirty="0"/>
                    </a:p>
                  </a:txBody>
                  <a:tcPr/>
                </a:tc>
              </a:tr>
              <a:tr h="1290624"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Stevenson (2004) ;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Oikarinen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(2006);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Hui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(2010)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1978 Q1- 2002 Q2 in Ireland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Northern Ireland; 1987-2004 in Finland ; </a:t>
                      </a: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1989-2001 in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Malaysia by using VAR and VECM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Housing price diffusion first from the main economic centre to regional centres and then to the peripheral areas</a:t>
                      </a:r>
                      <a:endParaRPr lang="zh-TW" altLang="en-US" sz="1600" dirty="0"/>
                    </a:p>
                  </a:txBody>
                  <a:tcPr/>
                </a:tc>
              </a:tr>
              <a:tr h="810392">
                <a:tc>
                  <a:txBody>
                    <a:bodyPr/>
                    <a:lstStyle/>
                    <a:p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Vansteenkiste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Hiebert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(2011)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1989-2007 in 10 euro countries by using the GVAR model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exists positive correlations in the long run in Euro area house prices; country-specific factors still play important roles in house prices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400" cy="57150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Differences from Previous Research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4881578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GB" dirty="0" smtClean="0"/>
              <a:t>Applying </a:t>
            </a:r>
            <a:r>
              <a:rPr lang="en-GB" dirty="0" err="1" smtClean="0"/>
              <a:t>Balassa</a:t>
            </a:r>
            <a:r>
              <a:rPr lang="en-GB" dirty="0" smtClean="0"/>
              <a:t>-Samuelson framework from International Trade literature to investigate house price diffusion</a:t>
            </a:r>
          </a:p>
          <a:p>
            <a:pPr lvl="1">
              <a:buFont typeface="Wingdings" pitchFamily="2" charset="2"/>
              <a:buChar char="Ø"/>
            </a:pPr>
            <a:endParaRPr lang="en-GB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Examining </a:t>
            </a:r>
            <a:r>
              <a:rPr lang="en-GB" dirty="0"/>
              <a:t>housing price </a:t>
            </a:r>
            <a:r>
              <a:rPr lang="en-GB" dirty="0" err="1"/>
              <a:t>spillovers</a:t>
            </a:r>
            <a:r>
              <a:rPr lang="en-GB" dirty="0"/>
              <a:t> through the housing wealth effect chains </a:t>
            </a:r>
          </a:p>
          <a:p>
            <a:pPr lvl="1">
              <a:buFont typeface="Wingdings" pitchFamily="2" charset="2"/>
              <a:buChar char="Ø"/>
            </a:pPr>
            <a:endParaRPr lang="en-GB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en-GB" dirty="0"/>
              <a:t>Using the GVAR model to combine country-specific as well as international trade and global factors </a:t>
            </a:r>
          </a:p>
          <a:p>
            <a:pPr lvl="1">
              <a:buFont typeface="Wingdings" pitchFamily="2" charset="2"/>
              <a:buChar char="Ø"/>
            </a:pPr>
            <a:endParaRPr lang="en-GB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Estimating </a:t>
            </a:r>
            <a:r>
              <a:rPr lang="en-GB" dirty="0"/>
              <a:t>diffusion of </a:t>
            </a:r>
            <a:r>
              <a:rPr lang="en-GB" dirty="0" smtClean="0"/>
              <a:t>house </a:t>
            </a:r>
            <a:r>
              <a:rPr lang="en-GB" dirty="0"/>
              <a:t>prices across Asian financial centres </a:t>
            </a:r>
            <a:r>
              <a:rPr lang="en-GB" dirty="0" smtClean="0"/>
              <a:t>across </a:t>
            </a:r>
            <a:r>
              <a:rPr lang="en-GB" dirty="0"/>
              <a:t>different countries</a:t>
            </a:r>
          </a:p>
          <a:p>
            <a:pPr lvl="1">
              <a:buFont typeface="Wingdings" pitchFamily="2" charset="2"/>
              <a:buChar char="Ø"/>
            </a:pPr>
            <a:endParaRPr lang="zh-TW" altLang="en-US" dirty="0" smtClean="0"/>
          </a:p>
          <a:p>
            <a:pPr marL="742950" lvl="2" indent="-342900">
              <a:buFont typeface="Wingdings" pitchFamily="2" charset="2"/>
              <a:buChar char="Ø"/>
            </a:pPr>
            <a:r>
              <a:rPr lang="en-GB" sz="2000" dirty="0" smtClean="0"/>
              <a:t>Consisting of an important period including 1997 AFC and 2007 GFC.</a:t>
            </a:r>
            <a:endParaRPr lang="zh-TW" altLang="en-US" sz="2000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400" cy="571504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Expected House Price Diffusion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0908211"/>
              </p:ext>
            </p:extLst>
          </p:nvPr>
        </p:nvGraphicFramePr>
        <p:xfrm>
          <a:off x="428598" y="1214422"/>
          <a:ext cx="8286808" cy="5000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996"/>
                <a:gridCol w="1146302"/>
                <a:gridCol w="1146302"/>
                <a:gridCol w="1146302"/>
                <a:gridCol w="1295764"/>
                <a:gridCol w="996840"/>
                <a:gridCol w="1146302"/>
              </a:tblGrid>
              <a:tr h="12019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Hong Kong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Tokyo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Seoul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Singapore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Taipei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Bangkok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91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Hong Kong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smtClean="0">
                          <a:effectLst/>
                          <a:latin typeface="+mn-lt"/>
                        </a:rPr>
                        <a:t> Large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Large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191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Tokyo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Large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Large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Large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Large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Large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028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Seoul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Large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Large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Large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Large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Large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191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Singapore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smtClean="0">
                          <a:effectLst/>
                          <a:latin typeface="+mn-lt"/>
                        </a:rPr>
                        <a:t> Large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Large 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191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Taipei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Large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 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 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 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 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191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Bangkok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 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 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 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Large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 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28596" y="6357958"/>
            <a:ext cx="8286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+ indicates positive effect; large/small indicates the extent of diffusion effect</a:t>
            </a:r>
            <a:endParaRPr lang="en-GB" sz="1200" dirty="0"/>
          </a:p>
        </p:txBody>
      </p:sp>
      <p:cxnSp>
        <p:nvCxnSpPr>
          <p:cNvPr id="7" name="直線接點 6"/>
          <p:cNvCxnSpPr/>
          <p:nvPr/>
        </p:nvCxnSpPr>
        <p:spPr bwMode="auto">
          <a:xfrm>
            <a:off x="428596" y="1214422"/>
            <a:ext cx="1428760" cy="12144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文字方塊 7"/>
          <p:cNvSpPr txBox="1"/>
          <p:nvPr/>
        </p:nvSpPr>
        <p:spPr>
          <a:xfrm>
            <a:off x="1142976" y="135729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Trade partner</a:t>
            </a:r>
            <a:endParaRPr lang="en-GB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28596" y="185736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Main country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664964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571504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Methodology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857232"/>
            <a:ext cx="8429684" cy="5310206"/>
          </a:xfrm>
        </p:spPr>
        <p:txBody>
          <a:bodyPr/>
          <a:lstStyle/>
          <a:p>
            <a:pPr>
              <a:buNone/>
            </a:pPr>
            <a:r>
              <a:rPr lang="en-US" altLang="zh-TW" sz="2800" dirty="0" smtClean="0"/>
              <a:t>   The </a:t>
            </a:r>
            <a:r>
              <a:rPr lang="en-US" sz="2800" dirty="0" smtClean="0"/>
              <a:t>Global Vector Autoregressive Model </a:t>
            </a:r>
          </a:p>
          <a:p>
            <a:pPr>
              <a:buNone/>
            </a:pPr>
            <a:r>
              <a:rPr lang="en-US" sz="2800" dirty="0" smtClean="0"/>
              <a:t>   (the </a:t>
            </a:r>
            <a:r>
              <a:rPr lang="en-US" altLang="zh-TW" sz="2800" dirty="0" err="1" smtClean="0"/>
              <a:t>GVAR</a:t>
            </a:r>
            <a:r>
              <a:rPr lang="en-US" altLang="zh-TW" sz="2800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Introduced  by Dees, </a:t>
            </a:r>
            <a:r>
              <a:rPr lang="en-US" sz="2400" dirty="0" err="1" smtClean="0"/>
              <a:t>di</a:t>
            </a:r>
            <a:r>
              <a:rPr lang="en-US" sz="2400" dirty="0" smtClean="0"/>
              <a:t> Mauro, </a:t>
            </a:r>
            <a:r>
              <a:rPr lang="en-US" sz="2400" dirty="0" err="1" smtClean="0"/>
              <a:t>Pesaran</a:t>
            </a:r>
            <a:r>
              <a:rPr lang="en-US" sz="2400" dirty="0" smtClean="0"/>
              <a:t>, and Smith (2007) and </a:t>
            </a:r>
            <a:r>
              <a:rPr lang="en-US" sz="2400" dirty="0" err="1" smtClean="0"/>
              <a:t>Pesaran</a:t>
            </a:r>
            <a:r>
              <a:rPr lang="en-US" sz="2400" dirty="0" smtClean="0"/>
              <a:t>, </a:t>
            </a:r>
            <a:r>
              <a:rPr lang="en-US" sz="2400" dirty="0" err="1" smtClean="0"/>
              <a:t>Schuermann</a:t>
            </a:r>
            <a:r>
              <a:rPr lang="en-US" sz="2400" dirty="0" smtClean="0"/>
              <a:t>, and Weiner (2004)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Combining country-specific variables and their country-specific foreign variables with weighted averages for all other countries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err="1" smtClean="0"/>
              <a:t>GVAR</a:t>
            </a:r>
            <a:r>
              <a:rPr lang="en-US" sz="2400" dirty="0" smtClean="0"/>
              <a:t> allowing 3 interdependent channels</a:t>
            </a:r>
          </a:p>
          <a:p>
            <a:pPr lvl="2">
              <a:buFont typeface="Arial" pitchFamily="34" charset="0"/>
              <a:buChar char="−"/>
            </a:pPr>
            <a:r>
              <a:rPr lang="en-US" sz="2000" dirty="0" smtClean="0"/>
              <a:t>Contemporaneous interactions of domestic and foreign variables and their lagged values</a:t>
            </a:r>
          </a:p>
          <a:p>
            <a:pPr lvl="2">
              <a:buFont typeface="Arial" pitchFamily="34" charset="0"/>
              <a:buChar char="−"/>
            </a:pPr>
            <a:r>
              <a:rPr lang="en-US" sz="2000" dirty="0" smtClean="0"/>
              <a:t>Interrelations between country specific variables and common exogenous variables</a:t>
            </a:r>
          </a:p>
          <a:p>
            <a:pPr lvl="2">
              <a:buFont typeface="Arial" pitchFamily="34" charset="0"/>
              <a:buChar char="−"/>
            </a:pPr>
            <a:r>
              <a:rPr lang="en-US" sz="2000" dirty="0" smtClean="0"/>
              <a:t>Contemporaneous dynamic analysis by using cross-country covariance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787" name="､襍{ｦ｡" r:id="rId3" imgW="114151" imgH="21561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400" cy="71438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Methodology(cont.)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285860"/>
            <a:ext cx="8386794" cy="481014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Each country can be seen as VAR augmented by weakly exogenous (foreign) variables</a:t>
            </a:r>
            <a:r>
              <a:rPr lang="en-US" i="1" dirty="0" smtClean="0"/>
              <a:t> x</a:t>
            </a:r>
            <a:r>
              <a:rPr lang="en-US" i="1" baseline="30000" dirty="0" smtClean="0"/>
              <a:t>*</a:t>
            </a:r>
            <a:r>
              <a:rPr lang="en-US" dirty="0" smtClean="0"/>
              <a:t>, namely </a:t>
            </a:r>
            <a:r>
              <a:rPr lang="en-US" dirty="0" err="1" smtClean="0"/>
              <a:t>VARX</a:t>
            </a:r>
            <a:r>
              <a:rPr lang="en-US" dirty="0" smtClean="0"/>
              <a:t> with the first order </a:t>
            </a:r>
          </a:p>
          <a:p>
            <a:pPr lvl="1">
              <a:buNone/>
            </a:pPr>
            <a:r>
              <a:rPr lang="en-US" i="1" dirty="0" err="1" smtClean="0"/>
              <a:t>x</a:t>
            </a:r>
            <a:r>
              <a:rPr lang="en-US" i="1" baseline="-25000" dirty="0" err="1" smtClean="0"/>
              <a:t>it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a</a:t>
            </a:r>
            <a:r>
              <a:rPr lang="en-US" i="1" baseline="-25000" dirty="0" err="1" smtClean="0"/>
              <a:t>io</a:t>
            </a:r>
            <a:r>
              <a:rPr lang="en-US" baseline="-25000" dirty="0" smtClean="0"/>
              <a:t> </a:t>
            </a:r>
            <a:r>
              <a:rPr lang="en-US" dirty="0" smtClean="0"/>
              <a:t>+ a</a:t>
            </a:r>
            <a:r>
              <a:rPr lang="en-US" i="1" baseline="-25000" dirty="0" smtClean="0"/>
              <a:t>i1</a:t>
            </a:r>
            <a:r>
              <a:rPr lang="en-US" i="1" dirty="0" smtClean="0"/>
              <a:t>t</a:t>
            </a:r>
            <a:r>
              <a:rPr lang="en-US" dirty="0" smtClean="0"/>
              <a:t> + Φ</a:t>
            </a:r>
            <a:r>
              <a:rPr lang="en-US" i="1" baseline="-25000" dirty="0" smtClean="0"/>
              <a:t>i</a:t>
            </a:r>
            <a:r>
              <a:rPr lang="en-US" i="1" dirty="0" smtClean="0"/>
              <a:t>x</a:t>
            </a:r>
            <a:r>
              <a:rPr lang="en-US" i="1" baseline="-25000" dirty="0" smtClean="0"/>
              <a:t>i,t−1</a:t>
            </a:r>
            <a:r>
              <a:rPr lang="en-US" i="1" dirty="0" smtClean="0"/>
              <a:t> </a:t>
            </a:r>
            <a:r>
              <a:rPr lang="en-US" dirty="0" smtClean="0"/>
              <a:t>+ Λ</a:t>
            </a:r>
            <a:r>
              <a:rPr lang="en-US" i="1" baseline="-25000" dirty="0" smtClean="0"/>
              <a:t>i0</a:t>
            </a:r>
            <a:r>
              <a:rPr lang="en-US" i="1" dirty="0" smtClean="0"/>
              <a:t>x</a:t>
            </a:r>
            <a:r>
              <a:rPr lang="en-US" i="1" baseline="30000" dirty="0" smtClean="0"/>
              <a:t>*</a:t>
            </a:r>
            <a:r>
              <a:rPr lang="en-US" i="1" baseline="-25000" dirty="0" smtClean="0"/>
              <a:t>it</a:t>
            </a:r>
            <a:r>
              <a:rPr lang="en-US" dirty="0" smtClean="0"/>
              <a:t> + Λ</a:t>
            </a:r>
            <a:r>
              <a:rPr lang="en-US" i="1" baseline="-25000" dirty="0" smtClean="0"/>
              <a:t>i1</a:t>
            </a:r>
            <a:r>
              <a:rPr lang="en-US" i="1" dirty="0" smtClean="0"/>
              <a:t>x</a:t>
            </a:r>
            <a:r>
              <a:rPr lang="en-US" i="1" baseline="30000" dirty="0" smtClean="0"/>
              <a:t>*</a:t>
            </a:r>
            <a:r>
              <a:rPr lang="en-US" i="1" baseline="-25000" dirty="0" smtClean="0"/>
              <a:t>it−1</a:t>
            </a:r>
            <a:r>
              <a:rPr lang="en-US" dirty="0" smtClean="0"/>
              <a:t> + </a:t>
            </a:r>
            <a:r>
              <a:rPr lang="en-US" dirty="0" err="1" smtClean="0"/>
              <a:t>u</a:t>
            </a:r>
            <a:r>
              <a:rPr lang="en-US" i="1" baseline="-25000" dirty="0" err="1" smtClean="0"/>
              <a:t>it</a:t>
            </a:r>
            <a:r>
              <a:rPr lang="en-US" i="1" baseline="-25000" dirty="0" smtClean="0"/>
              <a:t>    </a:t>
            </a:r>
            <a:r>
              <a:rPr lang="en-US" sz="1400" i="1" dirty="0" smtClean="0"/>
              <a:t>t </a:t>
            </a:r>
            <a:r>
              <a:rPr lang="en-US" sz="1400" dirty="0" smtClean="0"/>
              <a:t>= 1,</a:t>
            </a:r>
            <a:r>
              <a:rPr lang="en-US" sz="1400" i="1" dirty="0" smtClean="0"/>
              <a:t> </a:t>
            </a:r>
            <a:r>
              <a:rPr lang="en-US" sz="1400" dirty="0" smtClean="0"/>
              <a:t>2</a:t>
            </a:r>
            <a:r>
              <a:rPr lang="en-US" sz="1400" i="1" dirty="0" smtClean="0"/>
              <a:t>,…, T </a:t>
            </a:r>
            <a:r>
              <a:rPr lang="en-US" sz="1400" dirty="0" smtClean="0"/>
              <a:t>and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</a:t>
            </a:r>
            <a:r>
              <a:rPr lang="en-US" sz="1400" dirty="0" smtClean="0"/>
              <a:t>= 1,…,</a:t>
            </a:r>
            <a:r>
              <a:rPr lang="en-US" sz="1400" i="1" dirty="0" smtClean="0"/>
              <a:t>N   </a:t>
            </a:r>
            <a:r>
              <a:rPr lang="en-US" dirty="0" smtClean="0"/>
              <a:t>(1)</a:t>
            </a:r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r>
              <a:rPr lang="en-US" i="1" dirty="0" err="1" smtClean="0"/>
              <a:t>x</a:t>
            </a:r>
            <a:r>
              <a:rPr lang="en-US" i="1" baseline="-25000" dirty="0" err="1" smtClean="0"/>
              <a:t>it</a:t>
            </a:r>
            <a:r>
              <a:rPr lang="en-US" i="1" baseline="30000" dirty="0" smtClean="0"/>
              <a:t>* </a:t>
            </a:r>
            <a:r>
              <a:rPr lang="en-US" dirty="0" smtClean="0"/>
              <a:t>=    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ij</a:t>
            </a:r>
            <a:r>
              <a:rPr lang="en-US" i="1" baseline="-25000" dirty="0" smtClean="0"/>
              <a:t>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jt</a:t>
            </a:r>
            <a:r>
              <a:rPr lang="en-US" i="1" baseline="-25000" dirty="0" smtClean="0"/>
              <a:t> </a:t>
            </a:r>
            <a:r>
              <a:rPr lang="en-US" dirty="0" smtClean="0"/>
              <a:t>,</a:t>
            </a:r>
            <a:r>
              <a:rPr lang="en-US" i="1" baseline="-25000" dirty="0" smtClean="0"/>
              <a:t> </a:t>
            </a:r>
            <a:r>
              <a:rPr lang="en-US" i="1" dirty="0" smtClean="0"/>
              <a:t> </a:t>
            </a:r>
            <a:r>
              <a:rPr lang="en-US" dirty="0" smtClean="0"/>
              <a:t>with 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ii</a:t>
            </a:r>
            <a:r>
              <a:rPr lang="en-US" i="1" dirty="0" smtClean="0"/>
              <a:t> = </a:t>
            </a:r>
            <a:r>
              <a:rPr lang="en-US" dirty="0" smtClean="0"/>
              <a:t>0 ,   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ij</a:t>
            </a:r>
            <a:r>
              <a:rPr lang="en-US" dirty="0" smtClean="0"/>
              <a:t> =1</a:t>
            </a:r>
            <a:r>
              <a:rPr lang="en-US" sz="1600" dirty="0" smtClean="0"/>
              <a:t>,  </a:t>
            </a:r>
            <a:r>
              <a:rPr lang="en-US" sz="1600" i="1" dirty="0" smtClean="0"/>
              <a:t>j</a:t>
            </a:r>
            <a:r>
              <a:rPr lang="en-US" sz="1600" dirty="0" smtClean="0"/>
              <a:t> = 1,…, N, based on cross-country trade flows</a:t>
            </a:r>
          </a:p>
          <a:p>
            <a:pPr lvl="1">
              <a:buNone/>
            </a:pPr>
            <a:endParaRPr lang="en-US" sz="1400" dirty="0" smtClean="0"/>
          </a:p>
          <a:p>
            <a:pPr lvl="1">
              <a:buNone/>
            </a:pPr>
            <a:r>
              <a:rPr lang="en-US" sz="1600" dirty="0" smtClean="0"/>
              <a:t>Where</a:t>
            </a:r>
          </a:p>
          <a:p>
            <a:pPr lvl="1">
              <a:buNone/>
            </a:pPr>
            <a:r>
              <a:rPr lang="en-US" sz="1600" dirty="0" err="1" smtClean="0"/>
              <a:t>a</a:t>
            </a:r>
            <a:r>
              <a:rPr lang="en-US" sz="1600" i="1" baseline="-25000" dirty="0" err="1" smtClean="0"/>
              <a:t>i</a:t>
            </a:r>
            <a:r>
              <a:rPr lang="en-US" sz="1600" baseline="-25000" dirty="0" err="1" smtClean="0"/>
              <a:t>0</a:t>
            </a:r>
            <a:r>
              <a:rPr lang="en-US" sz="1600" dirty="0" smtClean="0"/>
              <a:t> and </a:t>
            </a:r>
            <a:r>
              <a:rPr lang="en-US" sz="1600" dirty="0" err="1" smtClean="0"/>
              <a:t>a</a:t>
            </a:r>
            <a:r>
              <a:rPr lang="en-US" sz="1600" i="1" baseline="-25000" dirty="0" err="1" smtClean="0"/>
              <a:t>i</a:t>
            </a:r>
            <a:r>
              <a:rPr lang="en-US" sz="1600" baseline="-25000" dirty="0" err="1" smtClean="0"/>
              <a:t>1</a:t>
            </a:r>
            <a:r>
              <a:rPr lang="en-US" sz="1600" dirty="0" smtClean="0"/>
              <a:t>: </a:t>
            </a:r>
            <a:r>
              <a:rPr lang="en-US" sz="1600" i="1" dirty="0" err="1" smtClean="0"/>
              <a:t>k</a:t>
            </a:r>
            <a:r>
              <a:rPr lang="en-US" sz="1600" i="1" baseline="-25000" dirty="0" err="1" smtClean="0"/>
              <a:t>i</a:t>
            </a:r>
            <a:r>
              <a:rPr lang="en-US" sz="1600" i="1" dirty="0" smtClean="0"/>
              <a:t> </a:t>
            </a:r>
            <a:r>
              <a:rPr lang="en-US" sz="1600" dirty="0" smtClean="0"/>
              <a:t>×</a:t>
            </a:r>
            <a:r>
              <a:rPr lang="en-US" sz="1600" i="1" dirty="0" smtClean="0"/>
              <a:t> </a:t>
            </a:r>
            <a:r>
              <a:rPr lang="en-US" sz="1600" dirty="0" smtClean="0"/>
              <a:t>1 vector of fixed intercepts, and the deterministic time trend</a:t>
            </a:r>
            <a:endParaRPr lang="en-US" sz="1600" baseline="-25000" dirty="0" smtClean="0"/>
          </a:p>
          <a:p>
            <a:pPr lvl="1">
              <a:buNone/>
            </a:pPr>
            <a:r>
              <a:rPr lang="en-US" sz="1600" i="1" dirty="0" err="1" smtClean="0"/>
              <a:t>x</a:t>
            </a:r>
            <a:r>
              <a:rPr lang="en-US" sz="1600" i="1" baseline="-25000" dirty="0" err="1" smtClean="0"/>
              <a:t>it</a:t>
            </a:r>
            <a:r>
              <a:rPr lang="en-US" sz="1600" dirty="0" smtClean="0"/>
              <a:t> : </a:t>
            </a:r>
            <a:r>
              <a:rPr lang="en-US" sz="1600" i="1" dirty="0" err="1" smtClean="0"/>
              <a:t>k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×</a:t>
            </a:r>
            <a:r>
              <a:rPr lang="en-US" sz="1600" i="1" dirty="0" smtClean="0"/>
              <a:t> </a:t>
            </a:r>
            <a:r>
              <a:rPr lang="en-US" sz="1600" dirty="0" smtClean="0"/>
              <a:t>1 vector of country-specific (domestic) variables</a:t>
            </a:r>
          </a:p>
          <a:p>
            <a:pPr lvl="1">
              <a:buNone/>
            </a:pPr>
            <a:r>
              <a:rPr lang="en-US" sz="1600" i="1" dirty="0" smtClean="0"/>
              <a:t>x</a:t>
            </a:r>
            <a:r>
              <a:rPr lang="en-US" sz="1600" i="1" baseline="-25000" dirty="0" smtClean="0"/>
              <a:t>i</a:t>
            </a:r>
            <a:r>
              <a:rPr lang="en-US" sz="1600" i="1" baseline="30000" dirty="0" smtClean="0"/>
              <a:t>*</a:t>
            </a:r>
            <a:r>
              <a:rPr lang="en-US" sz="1600" dirty="0" smtClean="0"/>
              <a:t> : </a:t>
            </a:r>
            <a:r>
              <a:rPr lang="en-US" sz="1600" i="1" dirty="0" err="1" smtClean="0"/>
              <a:t>k</a:t>
            </a:r>
            <a:r>
              <a:rPr lang="en-US" sz="1600" i="1" baseline="-25000" dirty="0" err="1" smtClean="0"/>
              <a:t>i</a:t>
            </a:r>
            <a:r>
              <a:rPr lang="en-US" sz="1600" i="1" baseline="30000" dirty="0" smtClean="0"/>
              <a:t>*</a:t>
            </a:r>
            <a:r>
              <a:rPr lang="en-US" sz="1600" dirty="0" smtClean="0"/>
              <a:t>×</a:t>
            </a:r>
            <a:r>
              <a:rPr lang="en-US" sz="1600" i="1" dirty="0" smtClean="0"/>
              <a:t> </a:t>
            </a:r>
            <a:r>
              <a:rPr lang="en-US" sz="1600" dirty="0" smtClean="0"/>
              <a:t>1 vector of foreign variables specific to the country </a:t>
            </a:r>
            <a:r>
              <a:rPr lang="en-US" sz="1600" i="1" dirty="0" err="1" smtClean="0"/>
              <a:t>i</a:t>
            </a:r>
            <a:endParaRPr lang="en-US" sz="1600" i="1" dirty="0" smtClean="0"/>
          </a:p>
          <a:p>
            <a:pPr lvl="1">
              <a:buNone/>
            </a:pPr>
            <a:r>
              <a:rPr lang="en-US" sz="1600" dirty="0" err="1" smtClean="0"/>
              <a:t>Φ</a:t>
            </a:r>
            <a:r>
              <a:rPr lang="en-US" sz="1600" i="1" baseline="-25000" dirty="0" err="1" smtClean="0"/>
              <a:t>i</a:t>
            </a:r>
            <a:r>
              <a:rPr lang="en-US" sz="1600" i="1" dirty="0" smtClean="0"/>
              <a:t> </a:t>
            </a:r>
            <a:r>
              <a:rPr lang="en-US" sz="1600" dirty="0" smtClean="0"/>
              <a:t>: </a:t>
            </a:r>
            <a:r>
              <a:rPr lang="en-US" sz="1600" i="1" dirty="0" err="1" smtClean="0"/>
              <a:t>k</a:t>
            </a:r>
            <a:r>
              <a:rPr lang="en-US" sz="1600" i="1" baseline="-25000" dirty="0" err="1" smtClean="0"/>
              <a:t>i</a:t>
            </a:r>
            <a:r>
              <a:rPr lang="en-US" sz="1600" i="1" dirty="0" smtClean="0"/>
              <a:t> </a:t>
            </a:r>
            <a:r>
              <a:rPr lang="en-US" sz="1600" dirty="0" smtClean="0"/>
              <a:t>× </a:t>
            </a:r>
            <a:r>
              <a:rPr lang="en-US" sz="1600" i="1" dirty="0" err="1" smtClean="0"/>
              <a:t>k</a:t>
            </a:r>
            <a:r>
              <a:rPr lang="en-US" sz="1600" i="1" baseline="-25000" dirty="0" err="1" smtClean="0"/>
              <a:t>i</a:t>
            </a:r>
            <a:r>
              <a:rPr lang="en-US" sz="1600" i="1" dirty="0" smtClean="0"/>
              <a:t> </a:t>
            </a:r>
            <a:r>
              <a:rPr lang="en-US" sz="1600" dirty="0" smtClean="0"/>
              <a:t>matrix of coefficients related to lagged domestic variables</a:t>
            </a:r>
          </a:p>
          <a:p>
            <a:pPr lvl="1">
              <a:buNone/>
            </a:pPr>
            <a:r>
              <a:rPr lang="en-US" sz="1600" dirty="0" err="1" smtClean="0"/>
              <a:t>Λ</a:t>
            </a:r>
            <a:r>
              <a:rPr lang="en-US" sz="1600" i="1" baseline="-25000" dirty="0" err="1" smtClean="0"/>
              <a:t>i0</a:t>
            </a:r>
            <a:r>
              <a:rPr lang="en-US" sz="1600" dirty="0" smtClean="0"/>
              <a:t> and </a:t>
            </a:r>
            <a:r>
              <a:rPr lang="en-US" sz="1600" dirty="0" err="1" smtClean="0"/>
              <a:t>Λ</a:t>
            </a:r>
            <a:r>
              <a:rPr lang="en-US" sz="1600" i="1" baseline="-25000" dirty="0" err="1" smtClean="0"/>
              <a:t>i1</a:t>
            </a:r>
            <a:r>
              <a:rPr lang="en-US" sz="1600" dirty="0" smtClean="0"/>
              <a:t> : </a:t>
            </a:r>
            <a:r>
              <a:rPr lang="en-US" sz="1600" i="1" dirty="0" err="1" smtClean="0"/>
              <a:t>k</a:t>
            </a:r>
            <a:r>
              <a:rPr lang="en-US" sz="1600" i="1" baseline="-25000" dirty="0" err="1" smtClean="0"/>
              <a:t>i</a:t>
            </a:r>
            <a:r>
              <a:rPr lang="en-US" sz="1600" i="1" dirty="0" smtClean="0"/>
              <a:t> </a:t>
            </a:r>
            <a:r>
              <a:rPr lang="en-US" sz="1600" dirty="0" smtClean="0"/>
              <a:t>×</a:t>
            </a:r>
            <a:r>
              <a:rPr lang="en-US" sz="1600" i="1" dirty="0" err="1" smtClean="0"/>
              <a:t>k</a:t>
            </a:r>
            <a:r>
              <a:rPr lang="en-US" sz="1600" i="1" baseline="-25000" dirty="0" err="1" smtClean="0"/>
              <a:t>i</a:t>
            </a:r>
            <a:r>
              <a:rPr lang="en-US" sz="1600" i="1" baseline="30000" dirty="0" smtClean="0"/>
              <a:t>*</a:t>
            </a:r>
            <a:r>
              <a:rPr lang="en-US" sz="1600" i="1" dirty="0" smtClean="0"/>
              <a:t> </a:t>
            </a:r>
            <a:r>
              <a:rPr lang="en-US" sz="1600" dirty="0" smtClean="0"/>
              <a:t>matrices</a:t>
            </a:r>
            <a:r>
              <a:rPr lang="en-US" sz="1600" i="1" dirty="0" smtClean="0"/>
              <a:t> </a:t>
            </a:r>
            <a:r>
              <a:rPr lang="en-US" sz="1600" dirty="0" smtClean="0"/>
              <a:t>of coefficients associated to foreign variables </a:t>
            </a:r>
          </a:p>
          <a:p>
            <a:pPr lvl="1">
              <a:buNone/>
            </a:pPr>
            <a:r>
              <a:rPr lang="en-US" sz="1600" i="1" dirty="0" err="1" smtClean="0"/>
              <a:t>U</a:t>
            </a:r>
            <a:r>
              <a:rPr lang="en-US" sz="1600" i="1" baseline="-25000" dirty="0" err="1" smtClean="0"/>
              <a:t>it</a:t>
            </a:r>
            <a:r>
              <a:rPr lang="en-US" sz="1600" i="1" baseline="-25000" dirty="0" smtClean="0"/>
              <a:t> </a:t>
            </a:r>
            <a:r>
              <a:rPr lang="en-US" sz="1600" dirty="0" smtClean="0"/>
              <a:t>: </a:t>
            </a:r>
            <a:r>
              <a:rPr lang="en-US" sz="1600" i="1" dirty="0" err="1" smtClean="0"/>
              <a:t>k</a:t>
            </a:r>
            <a:r>
              <a:rPr lang="en-US" sz="1600" i="1" baseline="-25000" dirty="0" err="1" smtClean="0"/>
              <a:t>i</a:t>
            </a:r>
            <a:r>
              <a:rPr lang="en-US" sz="1600" i="1" dirty="0" smtClean="0"/>
              <a:t> </a:t>
            </a:r>
            <a:r>
              <a:rPr lang="en-US" sz="1600" dirty="0" smtClean="0"/>
              <a:t>×1 vector of country-specific shocks, serially uncorrelated with mean zero and a time invariant covariance matrix </a:t>
            </a:r>
            <a:r>
              <a:rPr lang="en-US" sz="1600" dirty="0" err="1" smtClean="0"/>
              <a:t>Σ</a:t>
            </a:r>
            <a:r>
              <a:rPr lang="en-US" sz="1600" i="1" baseline="-25000" dirty="0" err="1" smtClean="0"/>
              <a:t>ii</a:t>
            </a:r>
            <a:endParaRPr lang="zh-TW" altLang="en-US" sz="1600" dirty="0" smtClean="0"/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5" name="圖片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43182"/>
            <a:ext cx="259080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714620"/>
            <a:ext cx="259080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071546"/>
            <a:ext cx="8029604" cy="564360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vector error-correction model (</a:t>
            </a:r>
            <a:r>
              <a:rPr lang="en-US" sz="2000" dirty="0" err="1" smtClean="0"/>
              <a:t>VECMX</a:t>
            </a:r>
            <a:r>
              <a:rPr lang="en-US" sz="2000" dirty="0" smtClean="0"/>
              <a:t>) for a co-integration </a:t>
            </a:r>
            <a:r>
              <a:rPr lang="en-US" sz="2000" dirty="0" err="1" smtClean="0"/>
              <a:t>VARX</a:t>
            </a:r>
            <a:r>
              <a:rPr lang="en-US" sz="2000" dirty="0" smtClean="0"/>
              <a:t> can be written as </a:t>
            </a:r>
          </a:p>
          <a:p>
            <a:pPr lvl="1">
              <a:buNone/>
            </a:pPr>
            <a:r>
              <a:rPr lang="en-US" dirty="0" smtClean="0"/>
              <a:t>∆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it</a:t>
            </a:r>
            <a:r>
              <a:rPr lang="en-US" dirty="0" smtClean="0"/>
              <a:t> = </a:t>
            </a:r>
            <a:r>
              <a:rPr lang="en-US" dirty="0" err="1" smtClean="0"/>
              <a:t>c</a:t>
            </a:r>
            <a:r>
              <a:rPr lang="en-US" i="1" baseline="-25000" dirty="0" err="1" smtClean="0"/>
              <a:t>i0</a:t>
            </a:r>
            <a:r>
              <a:rPr lang="en-US" dirty="0" smtClean="0"/>
              <a:t> −</a:t>
            </a:r>
            <a:r>
              <a:rPr lang="en-US" i="1" dirty="0" smtClean="0"/>
              <a:t> </a:t>
            </a:r>
            <a:r>
              <a:rPr lang="en-US" i="1" dirty="0" err="1" smtClean="0"/>
              <a:t>α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β</a:t>
            </a:r>
            <a:r>
              <a:rPr lang="en-US" i="1" baseline="-25000" dirty="0" err="1" smtClean="0"/>
              <a:t>i</a:t>
            </a:r>
            <a:r>
              <a:rPr lang="en-US" dirty="0" smtClean="0"/>
              <a:t>′[z</a:t>
            </a:r>
            <a:r>
              <a:rPr lang="en-US" i="1" baseline="-25000" dirty="0" smtClean="0"/>
              <a:t>it-1</a:t>
            </a:r>
            <a:r>
              <a:rPr lang="en-US" baseline="-25000" dirty="0" smtClean="0"/>
              <a:t> </a:t>
            </a:r>
            <a:r>
              <a:rPr lang="en-US" dirty="0" smtClean="0"/>
              <a:t>− </a:t>
            </a:r>
            <a:r>
              <a:rPr lang="en-US" i="1" dirty="0" err="1" smtClean="0"/>
              <a:t>γ</a:t>
            </a:r>
            <a:r>
              <a:rPr lang="en-US" i="1" baseline="-25000" dirty="0" err="1" smtClean="0"/>
              <a:t>i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 − 1)] +</a:t>
            </a:r>
            <a:r>
              <a:rPr lang="en-US" dirty="0" err="1" smtClean="0"/>
              <a:t>Λ</a:t>
            </a:r>
            <a:r>
              <a:rPr lang="en-US" i="1" baseline="-25000" dirty="0" err="1" smtClean="0"/>
              <a:t>i0</a:t>
            </a:r>
            <a:r>
              <a:rPr lang="en-US" dirty="0" err="1" smtClean="0"/>
              <a:t>∆</a:t>
            </a:r>
            <a:r>
              <a:rPr lang="en-US" i="1" dirty="0" err="1" smtClean="0"/>
              <a:t>x</a:t>
            </a:r>
            <a:r>
              <a:rPr lang="en-US" i="1" baseline="30000" dirty="0" smtClean="0"/>
              <a:t>*</a:t>
            </a:r>
            <a:r>
              <a:rPr lang="en-US" i="1" baseline="-25000" dirty="0" smtClean="0"/>
              <a:t>it</a:t>
            </a:r>
            <a:r>
              <a:rPr lang="en-US" dirty="0" smtClean="0"/>
              <a:t> + </a:t>
            </a:r>
            <a:r>
              <a:rPr lang="en-US" dirty="0" err="1" smtClean="0"/>
              <a:t>Γ</a:t>
            </a:r>
            <a:r>
              <a:rPr lang="en-US" i="1" baseline="-25000" dirty="0" err="1" smtClean="0"/>
              <a:t>i</a:t>
            </a:r>
            <a:r>
              <a:rPr lang="en-US" dirty="0" err="1" smtClean="0"/>
              <a:t>∆z</a:t>
            </a:r>
            <a:r>
              <a:rPr lang="en-US" i="1" baseline="-25000" dirty="0" err="1" smtClean="0"/>
              <a:t>it</a:t>
            </a:r>
            <a:r>
              <a:rPr lang="en-US" i="1" baseline="-25000" dirty="0" smtClean="0"/>
              <a:t>-1</a:t>
            </a:r>
            <a:r>
              <a:rPr lang="en-US" dirty="0" smtClean="0"/>
              <a:t>+ </a:t>
            </a:r>
            <a:r>
              <a:rPr lang="en-US" dirty="0" err="1" smtClean="0"/>
              <a:t>u</a:t>
            </a:r>
            <a:r>
              <a:rPr lang="en-US" i="1" baseline="-25000" dirty="0" err="1" smtClean="0"/>
              <a:t>it</a:t>
            </a:r>
            <a:r>
              <a:rPr lang="en-US" dirty="0" smtClean="0"/>
              <a:t>                    (2)</a:t>
            </a:r>
            <a:endParaRPr lang="zh-TW" altLang="en-US" dirty="0" smtClean="0"/>
          </a:p>
          <a:p>
            <a:pPr>
              <a:buNone/>
            </a:pPr>
            <a:r>
              <a:rPr lang="en-US" sz="1600" dirty="0" smtClean="0"/>
              <a:t>Where</a:t>
            </a:r>
          </a:p>
          <a:p>
            <a:pPr>
              <a:buNone/>
            </a:pPr>
            <a:r>
              <a:rPr lang="en-US" sz="2000" dirty="0" smtClean="0"/>
              <a:t>     </a:t>
            </a:r>
            <a:r>
              <a:rPr lang="en-US" sz="1600" dirty="0" smtClean="0"/>
              <a:t>z</a:t>
            </a:r>
            <a:r>
              <a:rPr lang="en-US" sz="1600" i="1" baseline="-25000" dirty="0" smtClean="0"/>
              <a:t>it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 (</a:t>
            </a:r>
            <a:r>
              <a:rPr lang="en-US" sz="1600" i="1" dirty="0" err="1" smtClean="0"/>
              <a:t>x</a:t>
            </a:r>
            <a:r>
              <a:rPr lang="en-US" sz="1600" i="1" baseline="-25000" dirty="0" err="1" smtClean="0"/>
              <a:t>it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x</a:t>
            </a:r>
            <a:r>
              <a:rPr lang="en-US" sz="1600" i="1" baseline="-25000" dirty="0" err="1" smtClean="0"/>
              <a:t>it</a:t>
            </a:r>
            <a:r>
              <a:rPr lang="en-US" sz="1600" i="1" baseline="30000" dirty="0" smtClean="0"/>
              <a:t>*</a:t>
            </a:r>
            <a:r>
              <a:rPr lang="en-US" sz="1600" dirty="0" smtClean="0"/>
              <a:t>)′, </a:t>
            </a:r>
            <a:r>
              <a:rPr lang="en-US" sz="1600" i="1" dirty="0" err="1" smtClean="0"/>
              <a:t>α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 is the speed of adjustment coefficients composing </a:t>
            </a:r>
            <a:r>
              <a:rPr lang="en-US" sz="1600" i="1" dirty="0" err="1" smtClean="0"/>
              <a:t>k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×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 matrix of rank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, and the co-integration vectors </a:t>
            </a:r>
            <a:r>
              <a:rPr lang="en-US" sz="1600" i="1" dirty="0" err="1" smtClean="0"/>
              <a:t>β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 is a (</a:t>
            </a:r>
            <a:r>
              <a:rPr lang="en-US" sz="1600" i="1" dirty="0" err="1" smtClean="0"/>
              <a:t>k</a:t>
            </a:r>
            <a:r>
              <a:rPr lang="en-US" sz="1600" i="1" baseline="-25000" dirty="0" err="1" smtClean="0"/>
              <a:t>i</a:t>
            </a:r>
            <a:r>
              <a:rPr lang="en-US" sz="1600" i="1" dirty="0" smtClean="0"/>
              <a:t> </a:t>
            </a:r>
            <a:r>
              <a:rPr lang="en-US" sz="1600" dirty="0" smtClean="0"/>
              <a:t>+ </a:t>
            </a:r>
            <a:r>
              <a:rPr lang="en-US" sz="1600" i="1" dirty="0" err="1" smtClean="0"/>
              <a:t>k</a:t>
            </a:r>
            <a:r>
              <a:rPr lang="en-US" sz="1600" i="1" baseline="-25000" dirty="0" err="1" smtClean="0"/>
              <a:t>i</a:t>
            </a:r>
            <a:r>
              <a:rPr lang="en-US" sz="1600" i="1" baseline="30000" dirty="0" smtClean="0"/>
              <a:t>*</a:t>
            </a:r>
            <a:r>
              <a:rPr lang="en-US" sz="1600" i="1" dirty="0" smtClean="0"/>
              <a:t>)</a:t>
            </a:r>
            <a:r>
              <a:rPr lang="en-US" sz="1600" dirty="0" smtClean="0"/>
              <a:t>×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 matrix of rank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   The 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error-correction terms defined by the above model can now be followed as </a:t>
            </a:r>
            <a:r>
              <a:rPr lang="en-US" sz="2000" i="1" dirty="0" smtClean="0"/>
              <a:t>   </a:t>
            </a:r>
          </a:p>
          <a:p>
            <a:pPr>
              <a:buNone/>
            </a:pPr>
            <a:r>
              <a:rPr lang="en-US" sz="2000" i="1" dirty="0" smtClean="0"/>
              <a:t>                  β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′(z</a:t>
            </a:r>
            <a:r>
              <a:rPr lang="en-US" sz="2000" i="1" baseline="-25000" dirty="0" smtClean="0"/>
              <a:t>it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− </a:t>
            </a:r>
            <a:r>
              <a:rPr lang="en-US" sz="2000" i="1" dirty="0" err="1" smtClean="0"/>
              <a:t>γ</a:t>
            </a:r>
            <a:r>
              <a:rPr lang="en-US" sz="2000" i="1" baseline="-25000" dirty="0" err="1" smtClean="0"/>
              <a:t>i</a:t>
            </a:r>
            <a:r>
              <a:rPr lang="en-US" sz="2000" i="1" dirty="0" err="1" smtClean="0"/>
              <a:t>t</a:t>
            </a:r>
            <a:r>
              <a:rPr lang="en-US" sz="2000" i="1" dirty="0" smtClean="0"/>
              <a:t>)</a:t>
            </a:r>
            <a:r>
              <a:rPr lang="en-US" sz="2000" dirty="0" smtClean="0"/>
              <a:t> = </a:t>
            </a:r>
            <a:r>
              <a:rPr lang="en-US" sz="2000" i="1" dirty="0" smtClean="0"/>
              <a:t>β</a:t>
            </a:r>
            <a:r>
              <a:rPr lang="en-US" sz="2000" i="1" baseline="-25000" dirty="0" err="1" smtClean="0"/>
              <a:t>ix</a:t>
            </a:r>
            <a:r>
              <a:rPr lang="en-US" sz="2000" i="1" baseline="30000" dirty="0" err="1" smtClean="0"/>
              <a:t>′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it</a:t>
            </a:r>
            <a:r>
              <a:rPr lang="en-US" sz="2000" dirty="0" smtClean="0"/>
              <a:t> + </a:t>
            </a:r>
            <a:r>
              <a:rPr lang="en-US" sz="2000" i="1" dirty="0" smtClean="0"/>
              <a:t>β</a:t>
            </a:r>
            <a:r>
              <a:rPr lang="en-US" sz="2000" i="1" baseline="-25000" dirty="0" smtClean="0"/>
              <a:t>ix*</a:t>
            </a:r>
            <a:r>
              <a:rPr lang="en-US" sz="2000" i="1" baseline="30000" dirty="0" smtClean="0"/>
              <a:t>′</a:t>
            </a:r>
            <a:r>
              <a:rPr lang="en-US" sz="2000" i="1" dirty="0" smtClean="0"/>
              <a:t>x</a:t>
            </a:r>
            <a:r>
              <a:rPr lang="en-US" sz="2000" i="1" baseline="30000" dirty="0" smtClean="0"/>
              <a:t>*</a:t>
            </a:r>
            <a:r>
              <a:rPr lang="en-US" sz="2000" i="1" baseline="-25000" dirty="0" smtClean="0"/>
              <a:t>it</a:t>
            </a:r>
            <a:r>
              <a:rPr lang="en-US" sz="2000" dirty="0" smtClean="0"/>
              <a:t> −(</a:t>
            </a:r>
            <a:r>
              <a:rPr lang="en-US" sz="2000" i="1" dirty="0" smtClean="0"/>
              <a:t>β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′</a:t>
            </a:r>
            <a:r>
              <a:rPr lang="en-US" sz="2000" baseline="-25000" dirty="0" smtClean="0"/>
              <a:t> </a:t>
            </a:r>
            <a:r>
              <a:rPr lang="en-US" sz="2000" i="1" dirty="0" err="1" smtClean="0"/>
              <a:t>γ</a:t>
            </a:r>
            <a:r>
              <a:rPr lang="en-US" sz="2000" i="1" baseline="-25000" dirty="0" err="1" smtClean="0"/>
              <a:t>i</a:t>
            </a:r>
            <a:r>
              <a:rPr lang="en-US" sz="2000" i="1" dirty="0" smtClean="0"/>
              <a:t>) t                                   </a:t>
            </a:r>
            <a:r>
              <a:rPr lang="en-US" sz="2000" dirty="0" smtClean="0"/>
              <a:t>(3)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 err="1" smtClean="0"/>
              <a:t>GVAR</a:t>
            </a:r>
            <a:r>
              <a:rPr lang="en-US" sz="2000" dirty="0" smtClean="0"/>
              <a:t>(1) model for each country model </a:t>
            </a:r>
            <a:r>
              <a:rPr lang="en-US" sz="2000" dirty="0" err="1" smtClean="0"/>
              <a:t>X</a:t>
            </a:r>
            <a:r>
              <a:rPr lang="en-US" sz="2000" i="1" baseline="-25000" dirty="0" err="1" smtClean="0"/>
              <a:t>t</a:t>
            </a:r>
            <a:r>
              <a:rPr lang="en-US" sz="2000" dirty="0" smtClean="0"/>
              <a:t> as:</a:t>
            </a:r>
          </a:p>
          <a:p>
            <a:pPr>
              <a:buNone/>
            </a:pPr>
            <a:r>
              <a:rPr lang="en-US" sz="2000" dirty="0" smtClean="0"/>
              <a:t>      </a:t>
            </a:r>
            <a:r>
              <a:rPr lang="en-US" sz="2000" dirty="0" err="1" smtClean="0"/>
              <a:t>G</a:t>
            </a:r>
            <a:r>
              <a:rPr lang="en-US" sz="2000" i="1" baseline="-25000" dirty="0" err="1" smtClean="0"/>
              <a:t>t</a:t>
            </a:r>
            <a:r>
              <a:rPr lang="en-US" sz="2000" i="1" dirty="0" smtClean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a</a:t>
            </a:r>
            <a:r>
              <a:rPr lang="en-US" sz="2000" i="1" baseline="-25000" dirty="0" err="1" smtClean="0"/>
              <a:t>10</a:t>
            </a:r>
            <a:r>
              <a:rPr lang="en-US" sz="2000" dirty="0" smtClean="0"/>
              <a:t> +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1</a:t>
            </a:r>
            <a:r>
              <a:rPr lang="en-US" sz="2000" i="1" dirty="0" err="1" smtClean="0"/>
              <a:t>t</a:t>
            </a:r>
            <a:r>
              <a:rPr lang="en-US" sz="2000" i="1" dirty="0" smtClean="0"/>
              <a:t> </a:t>
            </a:r>
            <a:r>
              <a:rPr lang="en-US" sz="2000" dirty="0" smtClean="0"/>
              <a:t>+ </a:t>
            </a:r>
            <a:r>
              <a:rPr lang="en-US" sz="2000" dirty="0" err="1" smtClean="0"/>
              <a:t>Hx</a:t>
            </a:r>
            <a:r>
              <a:rPr lang="en-US" sz="2000" i="1" baseline="-25000" dirty="0" err="1" smtClean="0"/>
              <a:t>t</a:t>
            </a:r>
            <a:r>
              <a:rPr lang="en-US" sz="2000" i="1" baseline="-25000" dirty="0" smtClean="0"/>
              <a:t>-1</a:t>
            </a:r>
            <a:r>
              <a:rPr lang="en-US" sz="2000" dirty="0" smtClean="0"/>
              <a:t> + </a:t>
            </a:r>
            <a:r>
              <a:rPr lang="en-US" sz="2000" dirty="0" err="1" smtClean="0"/>
              <a:t>u</a:t>
            </a:r>
            <a:r>
              <a:rPr lang="en-US" sz="2000" i="1" baseline="-25000" dirty="0" err="1" smtClean="0"/>
              <a:t>t</a:t>
            </a:r>
            <a:r>
              <a:rPr lang="en-US" sz="2000" i="1" baseline="-25000" dirty="0" smtClean="0"/>
              <a:t>                                                                                            </a:t>
            </a:r>
            <a:r>
              <a:rPr lang="en-US" sz="2000" dirty="0" smtClean="0"/>
              <a:t>(4)</a:t>
            </a:r>
          </a:p>
          <a:p>
            <a:pPr>
              <a:buNone/>
            </a:pPr>
            <a:r>
              <a:rPr lang="en-US" sz="2000" dirty="0" smtClean="0"/>
              <a:t>      G = (</a:t>
            </a:r>
            <a:r>
              <a:rPr lang="en-US" sz="2000" dirty="0" err="1" smtClean="0"/>
              <a:t>X</a:t>
            </a:r>
            <a:r>
              <a:rPr lang="en-US" sz="1800" i="1" baseline="-25000" dirty="0" err="1" smtClean="0"/>
              <a:t>1</a:t>
            </a:r>
            <a:r>
              <a:rPr lang="en-US" sz="2000" dirty="0" err="1" smtClean="0"/>
              <a:t>W</a:t>
            </a:r>
            <a:r>
              <a:rPr lang="en-US" sz="1800" i="1" baseline="-25000" dirty="0" err="1" smtClean="0"/>
              <a:t>1</a:t>
            </a:r>
            <a:r>
              <a:rPr lang="en-US" sz="2000" dirty="0" smtClean="0"/>
              <a:t>…</a:t>
            </a:r>
            <a:r>
              <a:rPr lang="en-US" sz="2000" dirty="0" err="1" smtClean="0"/>
              <a:t>X</a:t>
            </a:r>
            <a:r>
              <a:rPr lang="en-US" sz="2000" i="1" baseline="-25000" dirty="0" err="1" smtClean="0"/>
              <a:t>N</a:t>
            </a:r>
            <a:r>
              <a:rPr lang="en-US" sz="2000" dirty="0" err="1" smtClean="0"/>
              <a:t>W</a:t>
            </a:r>
            <a:r>
              <a:rPr lang="en-US" sz="2000" i="1" baseline="-25000" dirty="0" err="1" smtClean="0"/>
              <a:t>N</a:t>
            </a:r>
            <a:r>
              <a:rPr lang="en-US" sz="2000" dirty="0" smtClean="0"/>
              <a:t>)′, H = (</a:t>
            </a:r>
            <a:r>
              <a:rPr lang="en-US" sz="2000" dirty="0" err="1" smtClean="0"/>
              <a:t>B</a:t>
            </a:r>
            <a:r>
              <a:rPr lang="en-US" sz="2000" i="1" baseline="-25000" dirty="0" err="1" smtClean="0"/>
              <a:t>1</a:t>
            </a:r>
            <a:r>
              <a:rPr lang="en-US" sz="2000" dirty="0" err="1" smtClean="0"/>
              <a:t>W</a:t>
            </a:r>
            <a:r>
              <a:rPr lang="en-US" sz="2000" i="1" baseline="-25000" dirty="0" err="1" smtClean="0"/>
              <a:t>1</a:t>
            </a:r>
            <a:r>
              <a:rPr lang="en-US" sz="2000" dirty="0" smtClean="0"/>
              <a:t>…</a:t>
            </a:r>
            <a:r>
              <a:rPr lang="en-US" sz="2000" dirty="0" err="1" smtClean="0"/>
              <a:t>B</a:t>
            </a:r>
            <a:r>
              <a:rPr lang="en-US" sz="2000" i="1" baseline="-25000" dirty="0" err="1" smtClean="0"/>
              <a:t>N</a:t>
            </a:r>
            <a:r>
              <a:rPr lang="en-US" sz="2000" dirty="0" err="1" smtClean="0"/>
              <a:t>W</a:t>
            </a:r>
            <a:r>
              <a:rPr lang="en-US" sz="2000" i="1" baseline="-25000" dirty="0" err="1" smtClean="0"/>
              <a:t>N</a:t>
            </a:r>
            <a:r>
              <a:rPr lang="en-US" sz="2000" dirty="0" smtClean="0"/>
              <a:t>)′, </a:t>
            </a:r>
            <a:r>
              <a:rPr lang="en-US" sz="2000" dirty="0" err="1" smtClean="0"/>
              <a:t>a</a:t>
            </a:r>
            <a:r>
              <a:rPr lang="en-US" sz="2000" i="1" baseline="-25000" dirty="0" err="1" smtClean="0"/>
              <a:t>0</a:t>
            </a:r>
            <a:r>
              <a:rPr lang="en-US" sz="2000" dirty="0" smtClean="0"/>
              <a:t> = (</a:t>
            </a:r>
            <a:r>
              <a:rPr lang="en-US" sz="2000" dirty="0" err="1" smtClean="0"/>
              <a:t>a</a:t>
            </a:r>
            <a:r>
              <a:rPr lang="en-US" sz="2000" i="1" baseline="-25000" dirty="0" err="1" smtClean="0"/>
              <a:t>10</a:t>
            </a:r>
            <a:r>
              <a:rPr lang="en-US" sz="2000" dirty="0" smtClean="0"/>
              <a:t>…</a:t>
            </a:r>
            <a:r>
              <a:rPr lang="en-US" sz="2000" dirty="0" err="1" smtClean="0"/>
              <a:t>a</a:t>
            </a:r>
            <a:r>
              <a:rPr lang="en-US" sz="2000" i="1" baseline="-25000" dirty="0" err="1" smtClean="0"/>
              <a:t>N0</a:t>
            </a:r>
            <a:r>
              <a:rPr lang="en-US" sz="2000" dirty="0" smtClean="0"/>
              <a:t>)′,</a:t>
            </a:r>
          </a:p>
          <a:p>
            <a:pPr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a</a:t>
            </a:r>
            <a:r>
              <a:rPr lang="en-US" sz="2000" i="1" baseline="-25000" dirty="0" err="1" smtClean="0"/>
              <a:t>1</a:t>
            </a:r>
            <a:r>
              <a:rPr lang="en-US" sz="2000" dirty="0" smtClean="0"/>
              <a:t> = (</a:t>
            </a:r>
            <a:r>
              <a:rPr lang="en-US" sz="2000" dirty="0" err="1" smtClean="0"/>
              <a:t>a</a:t>
            </a:r>
            <a:r>
              <a:rPr lang="en-US" sz="2000" i="1" baseline="-25000" dirty="0" err="1" smtClean="0"/>
              <a:t>11</a:t>
            </a:r>
            <a:r>
              <a:rPr lang="en-US" sz="2000" dirty="0" smtClean="0"/>
              <a:t>…</a:t>
            </a:r>
            <a:r>
              <a:rPr lang="en-US" sz="2000" dirty="0" err="1" smtClean="0"/>
              <a:t>a</a:t>
            </a:r>
            <a:r>
              <a:rPr lang="en-US" sz="2000" i="1" baseline="-25000" dirty="0" err="1" smtClean="0"/>
              <a:t>N1</a:t>
            </a:r>
            <a:r>
              <a:rPr lang="en-US" sz="2000" dirty="0" smtClean="0"/>
              <a:t>)′, </a:t>
            </a:r>
            <a:r>
              <a:rPr lang="en-US" sz="2000" dirty="0" err="1" smtClean="0"/>
              <a:t>u</a:t>
            </a:r>
            <a:r>
              <a:rPr lang="en-US" sz="2000" i="1" baseline="-25000" dirty="0" err="1" smtClean="0"/>
              <a:t>t</a:t>
            </a:r>
            <a:r>
              <a:rPr lang="en-US" sz="2000" dirty="0" smtClean="0"/>
              <a:t> = (</a:t>
            </a:r>
            <a:r>
              <a:rPr lang="en-US" sz="2000" dirty="0" err="1" smtClean="0"/>
              <a:t>u</a:t>
            </a:r>
            <a:r>
              <a:rPr lang="en-US" sz="2000" i="1" baseline="-25000" dirty="0" err="1" smtClean="0"/>
              <a:t>1t</a:t>
            </a:r>
            <a:r>
              <a:rPr lang="en-US" sz="2000" dirty="0" smtClean="0"/>
              <a:t>…</a:t>
            </a:r>
            <a:r>
              <a:rPr lang="en-US" sz="2000" dirty="0" err="1" smtClean="0"/>
              <a:t>u</a:t>
            </a:r>
            <a:r>
              <a:rPr lang="en-US" sz="2000" i="1" baseline="-25000" dirty="0" err="1" smtClean="0"/>
              <a:t>Nt</a:t>
            </a:r>
            <a:r>
              <a:rPr lang="en-US" sz="2000" dirty="0" smtClean="0"/>
              <a:t>)′</a:t>
            </a:r>
          </a:p>
          <a:p>
            <a:pPr>
              <a:buNone/>
            </a:pPr>
            <a:r>
              <a:rPr lang="en-US" sz="1600" dirty="0" smtClean="0"/>
              <a:t>Where</a:t>
            </a:r>
          </a:p>
          <a:p>
            <a:pPr>
              <a:buNone/>
            </a:pPr>
            <a:r>
              <a:rPr lang="en-US" sz="1600" dirty="0" smtClean="0"/>
              <a:t>         </a:t>
            </a:r>
            <a:r>
              <a:rPr lang="en-US" sz="1600" dirty="0" err="1" smtClean="0"/>
              <a:t>W</a:t>
            </a:r>
            <a:r>
              <a:rPr lang="en-US" sz="1600" i="1" baseline="-25000" dirty="0" err="1" smtClean="0"/>
              <a:t>i</a:t>
            </a:r>
            <a:r>
              <a:rPr lang="en-US" sz="1600" i="1" baseline="-25000" dirty="0" smtClean="0"/>
              <a:t> </a:t>
            </a:r>
            <a:r>
              <a:rPr lang="en-US" sz="1600" dirty="0" smtClean="0"/>
              <a:t>:  (</a:t>
            </a:r>
            <a:r>
              <a:rPr lang="en-US" sz="1600" i="1" dirty="0" err="1" smtClean="0"/>
              <a:t>k</a:t>
            </a:r>
            <a:r>
              <a:rPr lang="en-US" sz="1600" i="1" baseline="-25000" dirty="0" err="1" smtClean="0"/>
              <a:t>i</a:t>
            </a:r>
            <a:r>
              <a:rPr lang="en-US" sz="1600" i="1" dirty="0" smtClean="0"/>
              <a:t> </a:t>
            </a:r>
            <a:r>
              <a:rPr lang="en-US" sz="1600" dirty="0" smtClean="0"/>
              <a:t>+ </a:t>
            </a:r>
            <a:r>
              <a:rPr lang="en-US" sz="1600" i="1" dirty="0" err="1" smtClean="0"/>
              <a:t>k</a:t>
            </a:r>
            <a:r>
              <a:rPr lang="en-US" sz="1600" i="1" baseline="-25000" dirty="0" err="1" smtClean="0"/>
              <a:t>i</a:t>
            </a:r>
            <a:r>
              <a:rPr lang="en-US" sz="1600" i="1" baseline="30000" dirty="0" smtClean="0"/>
              <a:t>*</a:t>
            </a:r>
            <a:r>
              <a:rPr lang="en-US" sz="1600" dirty="0" smtClean="0"/>
              <a:t>) ×</a:t>
            </a:r>
            <a:r>
              <a:rPr lang="en-US" sz="1600" i="1" dirty="0" smtClean="0"/>
              <a:t> k</a:t>
            </a:r>
            <a:r>
              <a:rPr lang="en-US" sz="1600" dirty="0" smtClean="0"/>
              <a:t> matrix of fixed constants defined in terms of the country-specific weights</a:t>
            </a:r>
            <a:endParaRPr lang="en-GB" sz="1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571504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Methodology(cont.)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71438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Methodology (cont.)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500034" y="1071546"/>
            <a:ext cx="8358246" cy="5024454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Estimation of  the GVAR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Model 1, considering the VARX(1,1) as</a:t>
            </a:r>
            <a:endParaRPr lang="zh-TW" altLang="en-US" dirty="0" smtClean="0"/>
          </a:p>
          <a:p>
            <a:pPr>
              <a:buNone/>
            </a:pPr>
            <a:r>
              <a:rPr lang="en-US" i="1" dirty="0" smtClean="0"/>
              <a:t>      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it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a</a:t>
            </a:r>
            <a:r>
              <a:rPr lang="en-US" sz="2000" i="1" baseline="-25000" dirty="0" err="1" smtClean="0"/>
              <a:t>io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+ a</a:t>
            </a:r>
            <a:r>
              <a:rPr lang="en-US" sz="2000" i="1" baseline="-25000" dirty="0" smtClean="0"/>
              <a:t>i1</a:t>
            </a:r>
            <a:r>
              <a:rPr lang="en-US" sz="2000" i="1" dirty="0" smtClean="0"/>
              <a:t>t</a:t>
            </a:r>
            <a:r>
              <a:rPr lang="en-US" sz="2000" dirty="0" smtClean="0"/>
              <a:t> + </a:t>
            </a:r>
            <a:r>
              <a:rPr lang="en-US" sz="2000" dirty="0" err="1" smtClean="0"/>
              <a:t>Φ</a:t>
            </a:r>
            <a:r>
              <a:rPr lang="en-US" sz="2000" i="1" baseline="-25000" dirty="0" err="1" smtClean="0"/>
              <a:t>i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it</a:t>
            </a:r>
            <a:r>
              <a:rPr lang="en-US" sz="2000" i="1" baseline="-25000" dirty="0" smtClean="0"/>
              <a:t>−1</a:t>
            </a:r>
            <a:r>
              <a:rPr lang="en-US" sz="2000" i="1" dirty="0" smtClean="0"/>
              <a:t> </a:t>
            </a:r>
            <a:r>
              <a:rPr lang="en-US" sz="2000" dirty="0" smtClean="0"/>
              <a:t>+ Λ</a:t>
            </a:r>
            <a:r>
              <a:rPr lang="en-US" sz="2000" i="1" baseline="-25000" dirty="0" smtClean="0"/>
              <a:t>i0</a:t>
            </a:r>
            <a:r>
              <a:rPr lang="en-US" sz="2000" i="1" dirty="0" smtClean="0"/>
              <a:t>x</a:t>
            </a:r>
            <a:r>
              <a:rPr lang="en-US" sz="2000" i="1" baseline="30000" dirty="0" smtClean="0"/>
              <a:t>*</a:t>
            </a:r>
            <a:r>
              <a:rPr lang="en-US" sz="2000" i="1" baseline="-25000" dirty="0" smtClean="0"/>
              <a:t>it</a:t>
            </a:r>
            <a:r>
              <a:rPr lang="en-US" sz="2000" dirty="0" smtClean="0"/>
              <a:t> + </a:t>
            </a:r>
            <a:r>
              <a:rPr lang="en-US" sz="2000" dirty="0" err="1" smtClean="0"/>
              <a:t>Λ</a:t>
            </a:r>
            <a:r>
              <a:rPr lang="en-US" sz="2000" i="1" baseline="-25000" dirty="0" err="1" smtClean="0"/>
              <a:t>i1</a:t>
            </a:r>
            <a:r>
              <a:rPr lang="en-US" sz="2000" i="1" dirty="0" err="1" smtClean="0"/>
              <a:t>x</a:t>
            </a:r>
            <a:r>
              <a:rPr lang="en-US" sz="2000" i="1" baseline="30000" dirty="0" smtClean="0"/>
              <a:t>*</a:t>
            </a:r>
            <a:r>
              <a:rPr lang="en-US" sz="2000" i="1" baseline="-25000" dirty="0" smtClean="0"/>
              <a:t>it−1</a:t>
            </a:r>
            <a:r>
              <a:rPr lang="en-US" sz="2000" dirty="0" smtClean="0"/>
              <a:t> + </a:t>
            </a:r>
            <a:r>
              <a:rPr lang="en-US" sz="2000" dirty="0" err="1" smtClean="0"/>
              <a:t>u</a:t>
            </a:r>
            <a:r>
              <a:rPr lang="en-US" sz="2000" i="1" baseline="-25000" dirty="0" err="1" smtClean="0"/>
              <a:t>it</a:t>
            </a:r>
            <a:r>
              <a:rPr lang="en-US" sz="2000" dirty="0" smtClean="0"/>
              <a:t>          (1)</a:t>
            </a:r>
          </a:p>
          <a:p>
            <a:pPr>
              <a:buNone/>
            </a:pPr>
            <a:r>
              <a:rPr lang="en-US" sz="2000" i="1" dirty="0" smtClean="0"/>
              <a:t>       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it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(</a:t>
            </a:r>
            <a:r>
              <a:rPr lang="en-US" sz="2000" i="1" dirty="0" err="1" smtClean="0"/>
              <a:t>hp</a:t>
            </a:r>
            <a:r>
              <a:rPr lang="en-US" sz="2000" i="1" baseline="-25000" dirty="0" err="1" smtClean="0"/>
              <a:t>it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y</a:t>
            </a:r>
            <a:r>
              <a:rPr lang="en-US" sz="2000" i="1" baseline="-25000" dirty="0" err="1" smtClean="0"/>
              <a:t>it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it</a:t>
            </a:r>
            <a:r>
              <a:rPr lang="en-US" sz="2000" dirty="0" smtClean="0"/>
              <a:t>,</a:t>
            </a:r>
            <a:r>
              <a:rPr lang="en-US" sz="2000" baseline="-25000" dirty="0" smtClean="0"/>
              <a:t> </a:t>
            </a:r>
            <a:r>
              <a:rPr lang="en-US" sz="2000" i="1" dirty="0" err="1" smtClean="0"/>
              <a:t>m</a:t>
            </a:r>
            <a:r>
              <a:rPr lang="en-US" sz="2000" i="1" baseline="-25000" dirty="0" err="1" smtClean="0"/>
              <a:t>it</a:t>
            </a:r>
            <a:r>
              <a:rPr lang="en-US" sz="2000" dirty="0" smtClean="0"/>
              <a:t>,</a:t>
            </a:r>
            <a:r>
              <a:rPr lang="en-US" sz="2000" i="1" dirty="0" smtClean="0"/>
              <a:t> c</a:t>
            </a:r>
            <a:r>
              <a:rPr lang="en-US" sz="2000" i="1" baseline="-25000" dirty="0" smtClean="0"/>
              <a:t>it</a:t>
            </a:r>
            <a:r>
              <a:rPr lang="en-US" sz="2000" dirty="0" smtClean="0"/>
              <a:t>,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housing</a:t>
            </a:r>
            <a:r>
              <a:rPr lang="en-US" sz="2000" i="1" baseline="-25000" dirty="0" err="1" smtClean="0"/>
              <a:t>it</a:t>
            </a:r>
            <a:r>
              <a:rPr lang="en-US" sz="2000" dirty="0" smtClean="0"/>
              <a:t>)',  </a:t>
            </a:r>
            <a:r>
              <a:rPr lang="en-US" sz="2000" i="1" dirty="0" smtClean="0"/>
              <a:t>x</a:t>
            </a:r>
            <a:r>
              <a:rPr lang="en-US" sz="2000" i="1" baseline="30000" dirty="0" smtClean="0"/>
              <a:t>*</a:t>
            </a:r>
            <a:r>
              <a:rPr lang="en-US" sz="2000" i="1" baseline="-25000" dirty="0" err="1" smtClean="0"/>
              <a:t>i,t</a:t>
            </a:r>
            <a:r>
              <a:rPr lang="en-US" sz="2000" dirty="0" smtClean="0"/>
              <a:t> = (</a:t>
            </a:r>
            <a:r>
              <a:rPr lang="en-US" sz="2000" i="1" dirty="0" smtClean="0"/>
              <a:t>hp*</a:t>
            </a:r>
            <a:r>
              <a:rPr lang="en-US" sz="2000" i="1" baseline="-25000" dirty="0" smtClean="0"/>
              <a:t>it</a:t>
            </a:r>
            <a:r>
              <a:rPr lang="en-US" sz="2000" dirty="0" smtClean="0"/>
              <a:t>, </a:t>
            </a:r>
            <a:r>
              <a:rPr lang="en-US" sz="2000" i="1" dirty="0" smtClean="0"/>
              <a:t>y*</a:t>
            </a:r>
            <a:r>
              <a:rPr lang="en-US" sz="2000" i="1" baseline="-25000" dirty="0" smtClean="0"/>
              <a:t>it</a:t>
            </a:r>
            <a:r>
              <a:rPr lang="en-US" sz="2000" dirty="0" smtClean="0"/>
              <a:t>, </a:t>
            </a:r>
            <a:r>
              <a:rPr lang="en-US" sz="2000" i="1" dirty="0" smtClean="0"/>
              <a:t>r*</a:t>
            </a:r>
            <a:r>
              <a:rPr lang="en-US" sz="2000" i="1" baseline="-25000" dirty="0" smtClean="0"/>
              <a:t>it</a:t>
            </a:r>
            <a:r>
              <a:rPr lang="en-US" sz="2000" dirty="0" smtClean="0"/>
              <a:t>,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m*</a:t>
            </a:r>
            <a:r>
              <a:rPr lang="en-US" sz="2000" i="1" baseline="-25000" dirty="0" smtClean="0"/>
              <a:t>it</a:t>
            </a:r>
            <a:r>
              <a:rPr lang="en-US" sz="2000" dirty="0" smtClean="0"/>
              <a:t>,</a:t>
            </a:r>
            <a:r>
              <a:rPr lang="en-US" sz="2000" i="1" dirty="0" smtClean="0"/>
              <a:t> c*</a:t>
            </a:r>
            <a:r>
              <a:rPr lang="en-US" sz="2000" i="1" baseline="-25000" dirty="0" smtClean="0"/>
              <a:t>it</a:t>
            </a:r>
            <a:r>
              <a:rPr lang="en-US" sz="2000" dirty="0" smtClean="0"/>
              <a:t>)'</a:t>
            </a:r>
          </a:p>
          <a:p>
            <a:pPr indent="-288000">
              <a:buNone/>
            </a:pPr>
            <a:r>
              <a:rPr lang="en-US" sz="1600" i="1" dirty="0" smtClean="0"/>
              <a:t>        </a:t>
            </a:r>
          </a:p>
          <a:p>
            <a:pPr>
              <a:buNone/>
            </a:pPr>
            <a:endParaRPr lang="zh-TW" altLang="en-US" sz="1800" dirty="0" smtClean="0"/>
          </a:p>
          <a:p>
            <a:pPr>
              <a:buNone/>
            </a:pPr>
            <a:r>
              <a:rPr lang="en-US" sz="1800" i="1" dirty="0" smtClean="0"/>
              <a:t>       hp*</a:t>
            </a:r>
            <a:r>
              <a:rPr lang="en-US" sz="1800" i="1" baseline="-25000" dirty="0" smtClean="0"/>
              <a:t>it</a:t>
            </a:r>
            <a:r>
              <a:rPr lang="en-US" sz="1800" i="1" dirty="0" smtClean="0"/>
              <a:t> </a:t>
            </a:r>
            <a:r>
              <a:rPr lang="en-US" sz="1800" dirty="0" smtClean="0"/>
              <a:t>=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ij</a:t>
            </a:r>
            <a:r>
              <a:rPr lang="en-US" sz="1800" i="1" baseline="-25000" dirty="0" smtClean="0"/>
              <a:t> </a:t>
            </a:r>
            <a:r>
              <a:rPr lang="en-US" sz="1800" i="1" dirty="0" err="1" smtClean="0"/>
              <a:t>hp</a:t>
            </a:r>
            <a:r>
              <a:rPr lang="en-US" sz="1800" i="1" baseline="-25000" dirty="0" err="1" smtClean="0"/>
              <a:t>jt</a:t>
            </a:r>
            <a:r>
              <a:rPr lang="en-US" sz="1800" i="1" baseline="-25000" dirty="0" smtClean="0"/>
              <a:t> </a:t>
            </a:r>
            <a:r>
              <a:rPr lang="en-US" sz="1800" dirty="0" smtClean="0"/>
              <a:t>, </a:t>
            </a:r>
            <a:r>
              <a:rPr lang="en-US" sz="1800" i="1" dirty="0" smtClean="0"/>
              <a:t> y*</a:t>
            </a:r>
            <a:r>
              <a:rPr lang="en-US" sz="1800" i="1" baseline="-25000" dirty="0" smtClean="0"/>
              <a:t>it</a:t>
            </a:r>
            <a:r>
              <a:rPr lang="en-US" sz="1800" i="1" dirty="0" smtClean="0"/>
              <a:t> </a:t>
            </a:r>
            <a:r>
              <a:rPr lang="en-US" sz="1800" dirty="0" smtClean="0"/>
              <a:t>=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ij</a:t>
            </a:r>
            <a:r>
              <a:rPr lang="en-US" sz="1800" i="1" baseline="-25000" dirty="0" smtClean="0"/>
              <a:t> </a:t>
            </a:r>
            <a:r>
              <a:rPr lang="en-US" sz="1800" i="1" dirty="0" err="1" smtClean="0"/>
              <a:t>y</a:t>
            </a:r>
            <a:r>
              <a:rPr lang="en-US" sz="1800" i="1" baseline="-25000" dirty="0" err="1" smtClean="0"/>
              <a:t>jt</a:t>
            </a:r>
            <a:r>
              <a:rPr lang="en-US" sz="1800" i="1" baseline="-25000" dirty="0" smtClean="0"/>
              <a:t> , </a:t>
            </a:r>
            <a:r>
              <a:rPr lang="en-US" sz="1800" i="1" dirty="0" smtClean="0"/>
              <a:t>r*</a:t>
            </a:r>
            <a:r>
              <a:rPr lang="en-US" sz="1800" i="1" baseline="-25000" dirty="0" smtClean="0"/>
              <a:t>it</a:t>
            </a:r>
            <a:r>
              <a:rPr lang="en-US" sz="1800" i="1" dirty="0" smtClean="0"/>
              <a:t> = </a:t>
            </a:r>
            <a:r>
              <a:rPr lang="en-US" sz="1800" i="1" baseline="-25000" dirty="0" smtClean="0"/>
              <a:t> </a:t>
            </a:r>
            <a:r>
              <a:rPr lang="en-US" sz="1800" dirty="0" smtClean="0"/>
              <a:t>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ij</a:t>
            </a:r>
            <a:r>
              <a:rPr lang="en-US" sz="1800" i="1" baseline="-25000" dirty="0" smtClean="0"/>
              <a:t> </a:t>
            </a:r>
            <a:r>
              <a:rPr lang="en-US" sz="1800" i="1" dirty="0" err="1" smtClean="0"/>
              <a:t>r</a:t>
            </a:r>
            <a:r>
              <a:rPr lang="en-US" sz="1800" i="1" baseline="-25000" dirty="0" err="1" smtClean="0"/>
              <a:t>jt</a:t>
            </a:r>
            <a:r>
              <a:rPr lang="en-US" sz="1800" i="1" dirty="0" smtClean="0"/>
              <a:t> , m*</a:t>
            </a:r>
            <a:r>
              <a:rPr lang="en-US" sz="1800" i="1" baseline="-25000" dirty="0" smtClean="0"/>
              <a:t>it </a:t>
            </a:r>
            <a:r>
              <a:rPr lang="en-US" sz="1800" i="1" dirty="0" smtClean="0"/>
              <a:t>=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ij</a:t>
            </a:r>
            <a:r>
              <a:rPr lang="en-US" sz="1800" i="1" baseline="-25000" dirty="0" smtClean="0"/>
              <a:t> </a:t>
            </a:r>
            <a:r>
              <a:rPr lang="en-US" sz="1800" i="1" dirty="0" err="1" smtClean="0"/>
              <a:t>m</a:t>
            </a:r>
            <a:r>
              <a:rPr lang="en-US" sz="1800" i="1" baseline="-25000" dirty="0" err="1" smtClean="0"/>
              <a:t>jt</a:t>
            </a:r>
            <a:r>
              <a:rPr lang="en-US" sz="1800" i="1" baseline="-25000" dirty="0" smtClean="0"/>
              <a:t>­</a:t>
            </a:r>
            <a:r>
              <a:rPr lang="en-US" sz="1800" dirty="0" smtClean="0"/>
              <a:t>;  </a:t>
            </a:r>
            <a:r>
              <a:rPr lang="en-US" sz="1800" i="1" dirty="0" smtClean="0"/>
              <a:t>c*</a:t>
            </a:r>
            <a:r>
              <a:rPr lang="en-US" sz="1800" i="1" baseline="-25000" dirty="0" smtClean="0"/>
              <a:t>it </a:t>
            </a:r>
            <a:r>
              <a:rPr lang="en-US" sz="1800" i="1" dirty="0" smtClean="0"/>
              <a:t>=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ij</a:t>
            </a:r>
            <a:r>
              <a:rPr lang="en-US" sz="1800" i="1" baseline="-25000" dirty="0" smtClean="0"/>
              <a:t> </a:t>
            </a:r>
            <a:r>
              <a:rPr lang="en-US" sz="1800" i="1" dirty="0" err="1" smtClean="0"/>
              <a:t>c</a:t>
            </a:r>
            <a:r>
              <a:rPr lang="en-US" sz="1800" i="1" baseline="-25000" dirty="0" err="1" smtClean="0"/>
              <a:t>jt</a:t>
            </a:r>
            <a:r>
              <a:rPr lang="en-US" sz="1800" i="1" dirty="0" smtClean="0"/>
              <a:t> </a:t>
            </a:r>
            <a:r>
              <a:rPr lang="en-US" sz="1800" dirty="0" smtClean="0"/>
              <a:t>,</a:t>
            </a:r>
            <a:r>
              <a:rPr lang="en-US" sz="1800" i="1" baseline="-25000" dirty="0" smtClean="0"/>
              <a:t>  </a:t>
            </a:r>
          </a:p>
          <a:p>
            <a:pPr>
              <a:buNone/>
            </a:pPr>
            <a:endParaRPr lang="en-US" sz="1800" i="1" baseline="-25000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Model 2, the equation (1) can be augmented  to investigate the </a:t>
            </a:r>
            <a:r>
              <a:rPr lang="en-US" altLang="zh-TW" dirty="0" err="1" smtClean="0"/>
              <a:t>Balassa</a:t>
            </a:r>
            <a:r>
              <a:rPr lang="en-US" altLang="zh-TW" dirty="0" smtClean="0"/>
              <a:t>-Samuelson effect as</a:t>
            </a:r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r>
              <a:rPr lang="en-US" i="1" dirty="0" err="1" smtClean="0"/>
              <a:t>x</a:t>
            </a:r>
            <a:r>
              <a:rPr lang="en-US" i="1" baseline="-25000" dirty="0" err="1" smtClean="0"/>
              <a:t>it</a:t>
            </a:r>
            <a:r>
              <a:rPr lang="en-US" baseline="-25000" dirty="0" smtClean="0"/>
              <a:t> </a:t>
            </a:r>
            <a:r>
              <a:rPr lang="en-US" dirty="0" smtClean="0"/>
              <a:t>=(</a:t>
            </a:r>
            <a:r>
              <a:rPr lang="en-US" i="1" dirty="0" err="1" smtClean="0"/>
              <a:t>hp</a:t>
            </a:r>
            <a:r>
              <a:rPr lang="en-US" i="1" baseline="-25000" dirty="0" err="1" smtClean="0"/>
              <a:t>it</a:t>
            </a:r>
            <a:r>
              <a:rPr lang="en-US" dirty="0" smtClean="0"/>
              <a:t>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it</a:t>
            </a:r>
            <a:r>
              <a:rPr lang="en-US" dirty="0" smtClean="0"/>
              <a:t>,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it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it</a:t>
            </a:r>
            <a:r>
              <a:rPr lang="en-US" dirty="0" smtClean="0"/>
              <a:t>,</a:t>
            </a:r>
            <a:r>
              <a:rPr lang="en-US" i="1" dirty="0" smtClean="0"/>
              <a:t> c</a:t>
            </a:r>
            <a:r>
              <a:rPr lang="en-US" i="1" baseline="-25000" dirty="0" smtClean="0"/>
              <a:t>it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housing</a:t>
            </a:r>
            <a:r>
              <a:rPr lang="en-US" i="1" baseline="-25000" dirty="0" err="1" smtClean="0"/>
              <a:t>it</a:t>
            </a:r>
            <a:r>
              <a:rPr lang="en-US" dirty="0" smtClean="0"/>
              <a:t>, </a:t>
            </a:r>
            <a:r>
              <a:rPr lang="en-US" i="1" dirty="0" err="1" smtClean="0"/>
              <a:t>open</a:t>
            </a:r>
            <a:r>
              <a:rPr lang="en-US" i="1" baseline="-25000" dirty="0" err="1" smtClean="0"/>
              <a:t>it</a:t>
            </a:r>
            <a:r>
              <a:rPr lang="en-US" dirty="0" smtClean="0"/>
              <a:t>)',  </a:t>
            </a:r>
            <a:r>
              <a:rPr lang="en-US" i="1" dirty="0" smtClean="0"/>
              <a:t>x</a:t>
            </a:r>
            <a:r>
              <a:rPr lang="en-US" i="1" baseline="30000" dirty="0" smtClean="0"/>
              <a:t>*</a:t>
            </a:r>
            <a:r>
              <a:rPr lang="en-US" i="1" baseline="-25000" dirty="0" smtClean="0"/>
              <a:t>it</a:t>
            </a:r>
            <a:r>
              <a:rPr lang="en-US" dirty="0" smtClean="0"/>
              <a:t> = (</a:t>
            </a:r>
            <a:r>
              <a:rPr lang="en-US" i="1" dirty="0" smtClean="0"/>
              <a:t>hp*</a:t>
            </a:r>
            <a:r>
              <a:rPr lang="en-US" i="1" baseline="-25000" dirty="0" smtClean="0"/>
              <a:t>it</a:t>
            </a:r>
            <a:r>
              <a:rPr lang="en-US" dirty="0" smtClean="0"/>
              <a:t>, </a:t>
            </a:r>
            <a:r>
              <a:rPr lang="en-US" i="1" dirty="0" smtClean="0"/>
              <a:t>y*</a:t>
            </a:r>
            <a:r>
              <a:rPr lang="en-US" i="1" baseline="-25000" dirty="0" smtClean="0"/>
              <a:t>it</a:t>
            </a:r>
            <a:r>
              <a:rPr lang="en-US" dirty="0" smtClean="0"/>
              <a:t>, </a:t>
            </a:r>
            <a:r>
              <a:rPr lang="en-US" i="1" dirty="0" smtClean="0"/>
              <a:t>r*</a:t>
            </a:r>
            <a:r>
              <a:rPr lang="en-US" i="1" baseline="-25000" dirty="0" smtClean="0"/>
              <a:t>it</a:t>
            </a:r>
            <a:r>
              <a:rPr lang="en-US" dirty="0" smtClean="0"/>
              <a:t>,</a:t>
            </a:r>
            <a:r>
              <a:rPr lang="en-US" i="1" baseline="-25000" dirty="0" smtClean="0"/>
              <a:t> </a:t>
            </a:r>
            <a:r>
              <a:rPr lang="en-US" i="1" dirty="0" smtClean="0"/>
              <a:t>m*</a:t>
            </a:r>
            <a:r>
              <a:rPr lang="en-US" i="1" baseline="-25000" dirty="0" smtClean="0"/>
              <a:t>it</a:t>
            </a:r>
            <a:r>
              <a:rPr lang="en-US" dirty="0" smtClean="0"/>
              <a:t>,</a:t>
            </a:r>
            <a:r>
              <a:rPr lang="en-US" i="1" dirty="0" smtClean="0"/>
              <a:t> c*</a:t>
            </a:r>
            <a:r>
              <a:rPr lang="en-US" i="1" baseline="-25000" dirty="0" smtClean="0"/>
              <a:t>it</a:t>
            </a:r>
            <a:r>
              <a:rPr lang="en-US" dirty="0" smtClean="0"/>
              <a:t>)‘</a:t>
            </a:r>
          </a:p>
          <a:p>
            <a:pPr>
              <a:buNone/>
            </a:pPr>
            <a:endParaRPr lang="en-US" sz="1800" i="1" baseline="-25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8" name="圖片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3286124"/>
            <a:ext cx="205740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86124"/>
            <a:ext cx="205740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86124"/>
            <a:ext cx="205740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86124"/>
            <a:ext cx="205740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286124"/>
            <a:ext cx="205740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71438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Methodology (cont.)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5786" y="857232"/>
            <a:ext cx="7643866" cy="5238768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Estimation of  the </a:t>
            </a:r>
            <a:r>
              <a:rPr lang="en-US" altLang="zh-TW" dirty="0" err="1" smtClean="0"/>
              <a:t>GVAR</a:t>
            </a:r>
            <a:endParaRPr lang="en-US" altLang="zh-TW" dirty="0" smtClean="0"/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TW" dirty="0" smtClean="0"/>
              <a:t>Model 3, the equation (1) can be changed  to examine the housing wealth effect chains</a:t>
            </a:r>
          </a:p>
          <a:p>
            <a:pPr marL="914400" lvl="1" indent="-457200">
              <a:buNone/>
            </a:pPr>
            <a:r>
              <a:rPr lang="en-US" i="1" dirty="0" err="1" smtClean="0"/>
              <a:t>x</a:t>
            </a:r>
            <a:r>
              <a:rPr lang="en-US" i="1" baseline="-25000" dirty="0" err="1" smtClean="0"/>
              <a:t>it</a:t>
            </a:r>
            <a:r>
              <a:rPr lang="en-US" baseline="-25000" dirty="0" smtClean="0"/>
              <a:t>  </a:t>
            </a:r>
            <a:r>
              <a:rPr lang="en-US" dirty="0" smtClean="0"/>
              <a:t>= (</a:t>
            </a:r>
            <a:r>
              <a:rPr lang="en-US" i="1" dirty="0" err="1" smtClean="0"/>
              <a:t>hp</a:t>
            </a:r>
            <a:r>
              <a:rPr lang="en-US" i="1" baseline="-25000" dirty="0" err="1" smtClean="0"/>
              <a:t>it</a:t>
            </a:r>
            <a:r>
              <a:rPr lang="en-US" dirty="0" smtClean="0"/>
              <a:t>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it</a:t>
            </a:r>
            <a:r>
              <a:rPr lang="en-US" dirty="0" smtClean="0"/>
              <a:t>,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it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it</a:t>
            </a:r>
            <a:r>
              <a:rPr lang="en-US" dirty="0" smtClean="0"/>
              <a:t>,</a:t>
            </a:r>
            <a:r>
              <a:rPr lang="en-US" i="1" dirty="0" smtClean="0"/>
              <a:t> c</a:t>
            </a:r>
            <a:r>
              <a:rPr lang="en-US" i="1" baseline="-25000" dirty="0" smtClean="0"/>
              <a:t>it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housing</a:t>
            </a:r>
            <a:r>
              <a:rPr lang="en-US" i="1" baseline="-25000" dirty="0" err="1" smtClean="0"/>
              <a:t>it</a:t>
            </a:r>
            <a:r>
              <a:rPr lang="en-US" dirty="0" smtClean="0"/>
              <a:t>, </a:t>
            </a:r>
            <a:r>
              <a:rPr lang="en-US" i="1" dirty="0" err="1" smtClean="0"/>
              <a:t>open</a:t>
            </a:r>
            <a:r>
              <a:rPr lang="en-US" i="1" baseline="-25000" dirty="0" err="1" smtClean="0"/>
              <a:t>it</a:t>
            </a:r>
            <a:r>
              <a:rPr lang="en-US" dirty="0" smtClean="0"/>
              <a:t>, </a:t>
            </a:r>
            <a:r>
              <a:rPr lang="en-US" i="1" dirty="0" err="1" smtClean="0"/>
              <a:t>tb</a:t>
            </a:r>
            <a:r>
              <a:rPr lang="en-US" i="1" baseline="-25000" dirty="0" err="1" smtClean="0"/>
              <a:t>it</a:t>
            </a:r>
            <a:r>
              <a:rPr lang="en-US" dirty="0" smtClean="0"/>
              <a:t>)’</a:t>
            </a:r>
          </a:p>
          <a:p>
            <a:pPr marL="914400" lvl="1" indent="-457200">
              <a:buNone/>
            </a:pPr>
            <a:r>
              <a:rPr lang="en-US" i="1" dirty="0" smtClean="0"/>
              <a:t>x</a:t>
            </a:r>
            <a:r>
              <a:rPr lang="en-US" i="1" baseline="30000" dirty="0" smtClean="0"/>
              <a:t>*</a:t>
            </a:r>
            <a:r>
              <a:rPr lang="en-US" i="1" baseline="-25000" dirty="0" smtClean="0"/>
              <a:t>it</a:t>
            </a:r>
            <a:r>
              <a:rPr lang="en-US" dirty="0" smtClean="0"/>
              <a:t>  = (</a:t>
            </a:r>
            <a:r>
              <a:rPr lang="en-US" i="1" dirty="0" smtClean="0"/>
              <a:t>hp*</a:t>
            </a:r>
            <a:r>
              <a:rPr lang="en-US" i="1" baseline="-25000" dirty="0" smtClean="0"/>
              <a:t>it</a:t>
            </a:r>
            <a:r>
              <a:rPr lang="en-US" dirty="0" smtClean="0"/>
              <a:t> , </a:t>
            </a:r>
            <a:r>
              <a:rPr lang="en-US" i="1" dirty="0" smtClean="0"/>
              <a:t>y*</a:t>
            </a:r>
            <a:r>
              <a:rPr lang="en-US" i="1" baseline="-25000" dirty="0" smtClean="0"/>
              <a:t>it </a:t>
            </a:r>
            <a:r>
              <a:rPr lang="en-US" dirty="0" smtClean="0"/>
              <a:t>, </a:t>
            </a:r>
            <a:r>
              <a:rPr lang="en-US" i="1" dirty="0" smtClean="0"/>
              <a:t>c*</a:t>
            </a:r>
            <a:r>
              <a:rPr lang="en-US" i="1" baseline="-25000" dirty="0" smtClean="0"/>
              <a:t>it</a:t>
            </a:r>
            <a:r>
              <a:rPr lang="en-US" i="1" dirty="0" smtClean="0"/>
              <a:t> , r*</a:t>
            </a:r>
            <a:r>
              <a:rPr lang="en-US" i="1" baseline="-25000" dirty="0" smtClean="0"/>
              <a:t>it </a:t>
            </a:r>
            <a:r>
              <a:rPr lang="en-US" i="1" dirty="0" smtClean="0"/>
              <a:t>,</a:t>
            </a:r>
            <a:r>
              <a:rPr lang="en-US" i="1" baseline="-25000" dirty="0" smtClean="0"/>
              <a:t> </a:t>
            </a:r>
            <a:r>
              <a:rPr lang="en-US" i="1" dirty="0" smtClean="0"/>
              <a:t>m*</a:t>
            </a:r>
            <a:r>
              <a:rPr lang="en-US" i="1" baseline="-25000" dirty="0" smtClean="0"/>
              <a:t>it</a:t>
            </a:r>
            <a:r>
              <a:rPr lang="en-US" i="1" dirty="0" smtClean="0"/>
              <a:t> </a:t>
            </a:r>
            <a:r>
              <a:rPr lang="en-US" dirty="0" smtClean="0"/>
              <a:t>)‘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Where</a:t>
            </a:r>
            <a:endParaRPr lang="en-US" sz="1800" baseline="-25000" dirty="0" smtClean="0"/>
          </a:p>
          <a:p>
            <a:pPr>
              <a:buNone/>
            </a:pPr>
            <a:r>
              <a:rPr lang="en-US" sz="1800" i="1" dirty="0" smtClean="0"/>
              <a:t>Hp</a:t>
            </a:r>
            <a:r>
              <a:rPr lang="en-US" sz="1800" dirty="0" smtClean="0"/>
              <a:t>: house price index; </a:t>
            </a:r>
            <a:r>
              <a:rPr lang="en-US" sz="1800" i="1" dirty="0" smtClean="0"/>
              <a:t>y</a:t>
            </a:r>
            <a:r>
              <a:rPr lang="en-US" sz="1800" dirty="0" smtClean="0"/>
              <a:t>: the GDP; </a:t>
            </a:r>
            <a:r>
              <a:rPr lang="en-US" sz="1800" i="1" dirty="0" smtClean="0"/>
              <a:t>C</a:t>
            </a:r>
            <a:r>
              <a:rPr lang="en-US" sz="1800" dirty="0" smtClean="0"/>
              <a:t>: private consumption; </a:t>
            </a:r>
            <a:r>
              <a:rPr lang="en-US" sz="1800" i="1" dirty="0" smtClean="0"/>
              <a:t>r</a:t>
            </a:r>
            <a:r>
              <a:rPr lang="en-US" sz="1800" dirty="0" smtClean="0"/>
              <a:t>: interest rates; </a:t>
            </a:r>
            <a:r>
              <a:rPr lang="en-US" sz="1800" i="1" dirty="0" smtClean="0"/>
              <a:t>m</a:t>
            </a:r>
            <a:r>
              <a:rPr lang="en-US" sz="1800" dirty="0" smtClean="0"/>
              <a:t>:</a:t>
            </a:r>
            <a:r>
              <a:rPr lang="en-US" sz="1800" i="1" dirty="0" smtClean="0"/>
              <a:t> </a:t>
            </a:r>
            <a:r>
              <a:rPr lang="en-US" sz="1800" dirty="0" smtClean="0"/>
              <a:t>money supply;  </a:t>
            </a:r>
            <a:r>
              <a:rPr lang="en-US" sz="1800" i="1" dirty="0" smtClean="0"/>
              <a:t>housing: </a:t>
            </a:r>
            <a:r>
              <a:rPr lang="en-US" sz="1800" dirty="0" smtClean="0"/>
              <a:t>the share of housing in the GDP</a:t>
            </a:r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n-US" sz="1800" i="1" dirty="0" smtClean="0"/>
              <a:t>open: </a:t>
            </a:r>
            <a:r>
              <a:rPr lang="en-US" sz="1800" dirty="0" smtClean="0"/>
              <a:t>trade shares (exports + imports) in the GDP; </a:t>
            </a:r>
            <a:r>
              <a:rPr lang="en-US" sz="1800" i="1" dirty="0" err="1" smtClean="0"/>
              <a:t>tb</a:t>
            </a:r>
            <a:r>
              <a:rPr lang="en-US" sz="1800" dirty="0" smtClean="0"/>
              <a:t>:</a:t>
            </a:r>
            <a:r>
              <a:rPr lang="en-US" sz="1800" i="1" dirty="0" smtClean="0"/>
              <a:t> </a:t>
            </a:r>
            <a:r>
              <a:rPr lang="en-US" sz="1800" dirty="0" smtClean="0"/>
              <a:t>trade balance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i="1" dirty="0" smtClean="0"/>
              <a:t>hp*</a:t>
            </a:r>
            <a:r>
              <a:rPr lang="en-US" sz="1800" dirty="0" smtClean="0"/>
              <a:t>, </a:t>
            </a:r>
            <a:r>
              <a:rPr lang="en-US" sz="1800" i="1" dirty="0" smtClean="0"/>
              <a:t>y*</a:t>
            </a:r>
            <a:r>
              <a:rPr lang="en-US" sz="1800" dirty="0" smtClean="0"/>
              <a:t>, </a:t>
            </a:r>
            <a:r>
              <a:rPr lang="en-US" sz="1800" i="1" dirty="0" smtClean="0"/>
              <a:t>c*, r*and m*</a:t>
            </a:r>
            <a:r>
              <a:rPr lang="en-US" sz="1800" dirty="0" smtClean="0"/>
              <a:t>: the county-specific foreign variables</a:t>
            </a:r>
          </a:p>
          <a:p>
            <a:pPr>
              <a:buNone/>
            </a:pPr>
            <a:r>
              <a:rPr lang="en-US" sz="1800" dirty="0" smtClean="0"/>
              <a:t> (weakly exogenous ) with fixed trade weights computed by average trade flows from 2006 to 2009</a:t>
            </a:r>
            <a:endParaRPr lang="en-GB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66574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Data 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286280" cy="5000660"/>
          </a:xfrm>
        </p:spPr>
        <p:txBody>
          <a:bodyPr/>
          <a:lstStyle/>
          <a:p>
            <a:pPr lvl="1">
              <a:buFont typeface="Arial" pitchFamily="34" charset="0"/>
              <a:buChar char="−"/>
            </a:pPr>
            <a:r>
              <a:rPr lang="en-US" sz="1800" dirty="0" smtClean="0"/>
              <a:t>Quarterly data from 1991 Q1 to 2011 </a:t>
            </a:r>
            <a:r>
              <a:rPr lang="en-US" sz="1800" dirty="0" err="1" smtClean="0"/>
              <a:t>Q2</a:t>
            </a:r>
            <a:r>
              <a:rPr lang="en-US" sz="1800" dirty="0" smtClean="0"/>
              <a:t> in Hong Kong, Japan, South Korea, Singapore, Taiwan and Thailand and house price indices in Hong Kong, Tokyo, Seoul, Singapore, Taipei and Bangkok</a:t>
            </a:r>
          </a:p>
          <a:p>
            <a:pPr lvl="1">
              <a:buFont typeface="Arial" pitchFamily="34" charset="0"/>
              <a:buChar char="−"/>
            </a:pPr>
            <a:r>
              <a:rPr lang="en-US" sz="1800" dirty="0" smtClean="0"/>
              <a:t>Data is obtained from Bloomberg, </a:t>
            </a:r>
            <a:r>
              <a:rPr lang="en-US" sz="1800" dirty="0" err="1" smtClean="0"/>
              <a:t>Datastream</a:t>
            </a:r>
            <a:r>
              <a:rPr lang="en-US" sz="1800" dirty="0" smtClean="0"/>
              <a:t> and national sources </a:t>
            </a:r>
          </a:p>
          <a:p>
            <a:pPr lvl="1">
              <a:buFont typeface="Arial" pitchFamily="34" charset="0"/>
              <a:buChar char="−"/>
            </a:pPr>
            <a:r>
              <a:rPr lang="en-US" sz="1800" dirty="0" smtClean="0"/>
              <a:t>Real data except for interest rates are used and seasonally adjusted. Also, apart from interest rates, housing and openness, all variables are calculated in changes in percentage.</a:t>
            </a:r>
          </a:p>
          <a:p>
            <a:pPr lvl="1">
              <a:buFont typeface="Arial" pitchFamily="34" charset="0"/>
              <a:buChar char="−"/>
            </a:pP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138642" cy="4595826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Fluctuations of Real Housing Price Index</a:t>
            </a:r>
          </a:p>
          <a:p>
            <a:pPr>
              <a:buNone/>
            </a:pPr>
            <a:r>
              <a:rPr lang="en-US" sz="1200" dirty="0" smtClean="0"/>
              <a:t>                                                        </a:t>
            </a:r>
          </a:p>
          <a:p>
            <a:pPr>
              <a:buNone/>
            </a:pPr>
            <a:r>
              <a:rPr lang="en-US" sz="1200" dirty="0" smtClean="0"/>
              <a:t>                                                                     2000Q2=100</a:t>
            </a:r>
          </a:p>
          <a:p>
            <a:pPr>
              <a:buNone/>
            </a:pPr>
            <a:endParaRPr lang="en-US" altLang="zh-TW" sz="1400" dirty="0" smtClean="0"/>
          </a:p>
          <a:p>
            <a:pPr>
              <a:buNone/>
            </a:pP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graphicFrame>
        <p:nvGraphicFramePr>
          <p:cNvPr id="10" name="圖表 9"/>
          <p:cNvGraphicFramePr/>
          <p:nvPr>
            <p:extLst>
              <p:ext uri="{D42A27DB-BD31-4B8C-83A1-F6EECF244321}">
                <p14:modId xmlns:p14="http://schemas.microsoft.com/office/powerpoint/2010/main" xmlns="" val="2641182748"/>
              </p:ext>
            </p:extLst>
          </p:nvPr>
        </p:nvGraphicFramePr>
        <p:xfrm>
          <a:off x="4788024" y="1988840"/>
          <a:ext cx="40713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428736"/>
            <a:ext cx="7772400" cy="4667264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Fluctuations of Real Housing Price Index      </a:t>
            </a:r>
            <a:r>
              <a:rPr lang="en-US" sz="1100" dirty="0" smtClean="0"/>
              <a:t>2000Q2=100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graphicFrame>
        <p:nvGraphicFramePr>
          <p:cNvPr id="9" name="圖表 8"/>
          <p:cNvGraphicFramePr/>
          <p:nvPr/>
        </p:nvGraphicFramePr>
        <p:xfrm>
          <a:off x="642910" y="2071678"/>
          <a:ext cx="3754821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圖表 6"/>
          <p:cNvGraphicFramePr/>
          <p:nvPr/>
        </p:nvGraphicFramePr>
        <p:xfrm>
          <a:off x="4500562" y="2143116"/>
          <a:ext cx="4046483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9058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Methodology (cont.)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sz="2400" dirty="0">
                <a:solidFill>
                  <a:schemeClr val="tx1"/>
                </a:solidFill>
              </a:rPr>
              <a:t>Estimation of  the GVAR</a:t>
            </a:r>
            <a:br>
              <a:rPr lang="en-US" altLang="zh-TW" sz="2400" dirty="0">
                <a:solidFill>
                  <a:schemeClr val="tx1"/>
                </a:solidFill>
              </a:rPr>
            </a:br>
            <a:endParaRPr lang="zh-TW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 descr="data:image/jpeg;base64,/9j/4AAQSkZJRgABAQAAAQABAAD/2wBDAAkGBwgHBgkIBwgKCgkLDRYPDQwMDRsUFRAWIB0iIiAdHx8kKDQsJCYxJx8fLT0tMTU3Ojo6Iys/RD84QzQ5Ojf/2wBDAQoKCg0MDRoPDxo3JR8lNzc3Nzc3Nzc3Nzc3Nzc3Nzc3Nzc3Nzc3Nzc3Nzc3Nzc3Nzc3Nzc3Nzc3Nzc3Nzc3Nzf/wAARCAB/AM0DASIAAhEBAxEB/8QAHAAAAgIDAQEAAAAAAAAAAAAAAAcFBgEDBAII/8QAShAAAQMDAwEDBwoEAQgLAAAAAQIDBAAFEQYSITEHE0EVFyJRVWHSFCMyUnGRk5Sj0UJUgaGSJCU1RWJygqIWJjM0U2N0g7Gywf/EABoBAQADAQEBAAAAAAAAAAAAAAABAgQDBQb/xAAwEQACAQMCBAQFBAMBAAAAAAAAAQIDBBESIRMVMVEiQaHRBTJScZEUM2GBI0Lwsf/aAAwDAQACEQMRAD8AeNULtY1Nc9LRrPMti2sLmFLzbgz3qQgnb7hx1HQ4+yr5mlN27PJlKsVqTIYZcceW8S+vYhICdoKldAPSIrpRipTSZWTxHKKReO0PUV1vyJcC4vQGlbUNMBadqM7dwVxgjdnCiMgermr2/qrW+mrNDuV7i2+aw4hRdytLS0HdhACkkhRKecBP9aXesNFStMsRHpMqKQ/HQS2Hx3hc/jCB4pGRz76jLlqK53aG3BnPNqiMqQY7IbCUR9qdoCMdBg4IOfvrfwISS0LYzcSSzq6jftvbPYn1pRcIM+GT1cCEuoH+E7v+Wrtb9TWa4QWp0eagRXfoOupLaT7sqA591IKXoKdG0q1fVzrcWVLUVKEkFBbwnZtOOVE7xj3ioZjUdzYs67M08lNtcQtDkYNApc3HJUrPO4HBBzxgVzdrCf7bLqq4/Oj6rQ6hxAW2tK0kZCknINZzXzdpLRtzn2afdrPdGIimkJ29zMLRByNwdIxtwjcR1rla13quDlhi/PLDa8Jdyl0KA44KgQR45xmuX6VttRfQtxkllo+nB1rNJrs+1hrTUNw+S+UbS8htKi4H2wl7AHCglJGRuKQSOmfsrzO7Xb1Z5rkGfa7VJfa4cVElqKUq8U5weR4iuf6eerSupfiRxkc9FK7T3a35ZnNQRaWWZDpCW+9mpQlaicBIJTyTngeNSmqe0hGlpiYlxtfevKGdsWWhZA8CQQCAfDPqNVdGaenG5OuOM5L7RnNKodt9r8bLcQf99v4qs2mNY+WoQui4r7VvfK0tfMlamig4VvKc8HqDx0pKlOKzJBSi+jLfRXFGukOS73Lb6Q+E7iy56DgHrKFYIHvxXSXkhJVuTtAyVE8D+tcyxsorylQVyCCOtZoDNFFFAFFFFAFeFLSBkkD7a9E1WNSWKFqec3b7iXe4itiQA2rb6aipIP3JV99CYpNrPQsjDzchpLrDiHG1DKVoUCCPcRWyqxp2ywNIOrgwu9TElkOAryoB3hJGcYGRt+3FWbNBJJPw9DBPB5r557WRKOq/KkqTGUl4NmHGCiVoYSDhShjABUFHqc5ppdrl6k2XRj7kIlD0l1EYLSDlAVncQfA4BwfXikCJL90fiR7ncVpZQSht9/c53QUc+HpEZ8PCtlpTb8fkZ60v9TbcL1c7yppu7z1PJDpUlx4D5sqwFYwOE8DgcccAVO6k0Oqyabtt1VcYLgkIUTsdJDxJyju+ORs5J4rOvNFx9Lx4C/KTbrr7CQWQhRLjg+msHoE8jg81W5l3uM9Cmp0595tS0LKHFZSlSRhJSOicAkejjjrW2LcknTeEcHtnV1Njl9ujts8mOTFqgBtDQjEJ2AIORgY4OcnPU+urBA0P8q0bI1AbpAbQhxBStTpCEJ6KSvjhe4pAH71tnaFixdFMah8uMqbUsr3fJ1/OIVtShAT1B3JVyeOfdVWbu9xbiCI1MfRFDa2u4Sr5spXyoFPQ565PPvompr/G8b7jGH4zZb79dLWwWLbOcYYKytaEpG1wlO0lQI5G3jB4HXAOTU3obRStUtzCxLjJ+TsL2tKWQtLhHzZIx9DOec+GK6dKaHjag07cLim7MtOsJSAlTS8MqBClbvrDZnGPXVXi3Obbw43ark+2yXg4HGCW+8KfoqPjjnOD6+lMqWVT2Y6YcuhsjTZtilyE2q4pDikhpUqIc705CiEqIzjIHTrgeHFd+m7U9rDUqWX5kZt+Q8HHu8OxTqc5WUADBVjJxxk812aC0zH1Zelsyp6GlJC3nI/dkKcT03Aj0RhSk8cfdUPNS/p27SYtvufeOtJXHdkR0Kb5zhaBnnwxkUbTbjH5hjzfQ6L1AkaR1GpqPOYXKiuqLa2fTLPXbnIwFbTnxwa5u/naiuMZm4T21SCkMtvyzjjJ2pUsDJ5OMnPWttpjOanvrEW4XPupMkoaQ++hSy4oYSlJI8cADcfUMmpHXFha0lqIMwJ6HFpUl9loNnLKf4CSRtUcjpz0pqWVF/MMefkGuNHOaSfjodmx3e+aQUtpUe8KgkBw4xwndnH248Ku/ZdrSyWLSbUG4vuofS+6ohLKlDBUSORSom3GbcO7E+W/JDRWWy8veU7iCrk88kDjP3ZNdEBaBGGVgcnqazXjnGhu98np/CbendXWieUseQ9JvaFpGUEh0984k5a76OQArB/iI469ffUdc7tpJmA1KdltvvOp3IixUllBByMOJTzjqfSyfVSk7xH1x99HeNjopAB6815PFPo5fAqOrKk8Dv03r2zvw5C510jR+6cKWmnG+5PdgYG0EndnBIA5AIHWuiJ2kaclSiwmU8gFTaW1uMqAcUtW0AePHGSRjBpO6VtzN81DEtbjj6UP7ty44SpSMAnnPAHHqNdGqpFgauXyLT8dBjRFKQ68+4V/Kl55yCfojGM+POMcE2U3jLMdT4bQVZ0YNt/1hfc+ikKSoApUFA9CDnNeqpnZZd0XTTKUNxWIwiOFnu2M7MYyCM9OvrNXOuieTxqlN05uEuqDNapD7MdpT0h5tppAypa1BKQPeTXsmkp2uXuTIvvkiQkNRIgStCN4IeKgDvUPDHIA8ME+NRJ4WTtaW0rmqqaeBh3LtB0zAH+k25SvqxPnf7p4/vULbO0WwCRInT5LqXn8JQ2mKoFltOcJJBIUclRJHHOPDNJrvEfXT99dFuaRNuMSH3wSJD6GioKAIClAEjPGcGuXFz0Pf5LbQg5Tk3j+h4R9V2rVanLXaIy5qinc6qRGIYZGRgrz1PiEjk48OSLbHbLMdporU4UICStXVWBjJ99clotUG0RExLbHQwyjwT1J9ZPUn3mu+u33PmZ6XJ6On8ip7XrlDu062aQMtUV959t5x4MlxKSrchtJAIPJOfdgVQe0PTkPTF6bTb5ved6lLzTSWjhpIGM784J3pPA6Zqf7d3y3qu2llpbLyIRPylGUleVkbcj6uCf+P30uofdOyIzEx2QIvebcNekUbjztSTjk/f8AbXp20GoKWdtzFVknLAOTJEnaidNkOM973iy64pzaT9JYBPXH34FXDVmjrdZNK2y5N3MuPPJIIEZQL6l+mjIJ+bwjwPNZ7RNL2bT8WAuBKdfdcbDC0pbTsK0fTUs54Ucj0apSpLzinO9feWHCFOlSyorI6E5PJHhmuy8eJReEc/lynuzYq4TS0WVS5BaLSWu7Lh27E/RTt6YHh/X1mrjbdHWuToKTf3ropC0qS4CIqippKfRWnaD6XpEekOBjPrrbP0np+PoRi9t3CYXv+3LXdI7wpc2pSFJzwkFBwr/aPrqih987R37gCWy2nCzwk9Uj3HxHQ0zxF4HjDJ+V+Lc9sTpcUIEWXIZShZWkNuFICiME4BxkjAPuGOlW3s80fC1O3PL04MuMsqbS0pg4StYw2sKzg4OfR65FdWjNK2K96buEqVNkNSuGkpLacpcRhxXdc+nlPBHqNUVTxGUxnn0xw53jYUrB46KIBxu6c+HhRvXlR2CWnDZude+SOvt22e8uOsgd6gKaLoHIyM5Az4H1A+AqZ0dam9U6kbj3Oe4ha1B1wrbLhfQnlYKs+j6I+kfXXb2c2W03+8veWZLqCylTy96U924FejlSyeFblgj1moC+xWbTd5dvgyZKkMksOrdT3ZWf4uAfonA69anOW4Lr3IxjEn0O3VNuRpnUkmJbbi4t1hSvTbQWiyFDISFZ59BX0hjrxUdBBuk+JFnTnW0qIZbeWlT3d5PAxnOMnoOma6tNQo97vsOBcpUpAfKWkLaT3hTjGAcnISADz4AeqpXtDtVssWoEpskl5YeAkIKAAhtJ+j3awck5CufDFRnD0Pr3GM+LyNnaJpODpiTETFuBfU+ykBkNcZQkJWorzjlQzjGQSaaHYqy05oOOpbSFK+UPDJSD/GaQKnHFpCFLUUpJIBUSAVdSPUTgZ9eKvOjdeXfT1kRb4DEFbKXFqBebWVZUcnooVnuk40PE/M22NCdzWcaXXB9ACLH69w3/AIBQY0fB+Yb/AMApN+djUX8ra/wnPjo87Gov5W1/hOfHXl60ezya8/j8jRfYCL20uPGaCkxHVFaUAHflITz9m7+/rrfZY0byPCCWUYSwlPKOQQMEc+Oc0srD2mPuXtD+oGo7UZMdxsKiNLKtxKSMjccj0SOnGa4Ge1G9xu8REiW8MKdccQHW1lQClFWDhYGeanXE5r4Vdubjj2GYm2G0vPXH5S644/MSpwAlCA2ra2E7c44GDnrxVg3YHWk5D7S35cxgaigx3IbTgcCIjR3FY+iVblkEDk465APhWu+dps6dKUIUNlEDGAxI3ErPjv2qGR4bc49ec8NcSOVXbno0/wB+QzYTarqZD7kqWGQ+oR1sultK0ccgDBIzkZOc4yOCKk2LfFjt7G2UkZJJX6alE9SVHJJ95pOp7V9QpSEpiWoADAAZc4/56z52NRfytr/Cc+Oo1xOnJbvsvyOQRo//AIDX+AVFXh23Fh+KmN8rk7ciNG4c3DkcjGzkfSJFLWL2l3+5S2ILjduYEl1LPeIbcBTuIGR6dM6xafiWYFTDaA6oHetKdoOeTgZJ5PUkknAyTgYsmmY7m2q20lGp1ZH6DReWoUtq9NTk4kFTDk55t1xaTznKOgznAwMdBxwLRRRUmUX/AGt2WFdoNp+XOSUJ+XJYBjJSV/OAjqrgAYyfcKVnaRb7Hb7ow9YJDj7cpIcDjakFhOz0CElPO7KQTnpup1dpsB646Gu0eKy0673O8IcTkEJIJx6lYBwfA4r5st6Y4mMCSw46ypaUrQ2oIUoHjgkcHnxrfabrr08jPW7dzUlaUq9PeWt+5wIPJ+sRnjOM9avur7Bp226WgOwJEtyc18283lorbW4O8HfgdMD0RitXaLC0xEiwTp5ZkupQIjjjchKktlsc7kgZKjnr04qioSkEHbx7uM1qX+TElscX4cp7mQshZ9I7ikJOD1HHB93A+4VfrZYtMudn78+U/MTPUPlIYBa74hr0V92D1RySSecCvVwgaQGhWZMZLqrohPyoxflie8T3u1OVccpGxJxjI/qaXoT6Wcc+v7KfurbbDHyddz2V4KcEjaco55T7x7+KvHZzY7BdmZy71Kdiu7DGbWtSEtqW4CElBPO8YPu5BrdoyFpOZpqaLxvZnSD3LaTJSC8W8OZbyPRzwDnjwzVAc7tx1S22ihCidqFHcUp9ROBn7qN8TMVsPlw3ubpwYbkPNRkyBH34CJWAvjj0wOM5zU7oaHbLpqFpF8ffQwyPlCnNyA3tbwSHCr+Ejjjnmu3s2Rp5Vzff1HllmO2VpfceCWvS9DYpOOSdxIx6j6qr+pI0OHepUO3NuCMwru0F10OKcx/HkDGDwQKlvU3T8+5CWMSO3WkG22vUEuJaHZC44O7csp2KSsBQ2beqcKxzUbZ2I8q4RIksyfk7zob/AMmIKklRwCkK46nmurSce2yb3Fi3VtwwnVbVLbeS2Gx1KiTxgAEkfdzUp2josRvQe0987HlI79TyXQptRJxtSkDjG05B9YqFLGIepOMpy8jq7R7Np+0vQl2KS9J75oNlSFoU0C0EoVyOd+QCftJ8axpbRt8vdoROt0ZtcdS1JClOhJyDg8H31S9uDwnBPur6F7Eh/wBQ2PX8pe/+5rPdwxRw3nc2WF1KhWdSC3xgovm31R/JM/jpo822qf5Jn8dNPiivL0RPa53c9l+BD+bbVOf+5M/jpo82+qf5Jn8dNPjFFNERzy6/j8CH822qf5Jn8dNHm21T/JM/jpp8UU0RHO7nsvwIfzbao/kmfx01on6B1JAhPy5ENoNMNqcWe/TwAMmn/WqUwiQwpl0KKFjBCVFJ+8c00RI53dfx+BRaM0Jc4mqIMi8stNxmQp5AS4FlxacYBx6iQf6U46pWgociK7OizFSSYDzrLAkKKiG1OEpKSrlSdiWxn1hXvq61ZLB59xcTuJ65hRRRUnA8rAKSFAEHgg186dqFuiwLm0Y0B1p15JU88srAyklIQEkY+iAdwJzzX0b1qmav0jppVtutymW1CnFpL7qu/cb3LA4VkEhJ8M46E+Ga60avDlqKTjqWD5wSpKFpWtsuJSQVIBIKgOoz1Gavmr16QGl4DFnabcuEX5txCZildyXPTUc4w6Ar0c+FWKzdkFukx0t3C5XBuYltC1hotbCFDgp9E+ojqeR1PFSXmSsx/wBb3T9L4K2yuKUmnl7HCNKaWBHYHXH9qYFsd0gnQT7Uths3d0GQIvyxWXFN5AIVg7CoFRCPGrj5kbL7Xun6XwUHsSs3te6fpfBSdzSljdiNKaEerBJO0Anw64q8dnStKoYnK1PsZW4gxW3VSFDelwYUNg+jgD6fhu91XjzJWbP+l7p+l8FA7ErMDkXe6Z/9r4KTuaU44yyI0Zp5EpMLK5LhYjCM2FEJZ70u7Mf7Z6/bU5oRdlavrbuoWwIkcfKEuqdKQhSCFAbQDvJOBt8aZ/mRsvte6fpfBR5krN7Xun6XwVMrqk46csKjNSyKvWirQrUEryE0kQirel1LxcDpUArOD9HBJG3wIqOtAim5xkT2e9iuOJQ6O9LWASBu3DpjOf6U5fMlZva90/S+CjzJWb2xdP0vgormko6csOjNvJQO0RelnHYStLIS6C33TryX1HaGgltI2H1gJIV4gVFWmfNjQktx5splG4na2+pI+4HFNTzJWb2vdP0vgrcz2O2llsITdbiR19Lu/hrLc1ITpaIPJ6nwupChccSt0wLHyvdPac78yv8Aes+WLp7UnfmV/vTR80Vr9qT/ANP4aPNFa/ak/wDT+GvP0S7H0nNbHt6Cu8sXT2pO/Mr/AHo8sXT2pO/Mr/emj5orX7Un/p/DR5orX7Un/p/DTRLsOa2P/IV3li6e1J35lf70eWLp7UnfmV/vTR80Vr9qT/0/ho80Vr9qT/0/hpol2HNbHt6Cu8sXT2pO/Mr/AHrBu90P+tJ35lf700vNFa/ak/8AT+GuC4dmVqY+Yj3Oe7MXt7tsISoJycbl4TwkcnkjODimhjmtj/yIDs6vV2Rq2IhDz8tEk9zIS6pbhDYGdwPONpIPq9L1kU9qr+l9J2vTLLgt6FqeeCQ8+6rcpeP7AdTgcc1YK7RWEfOXleNes5xWEFFFFSZQrCkhQIUAQeoIrNFAcT8FS5IfZkuMKCAghCUkKAJIyCD6z0xWhflOItLi3G5bGcKQhnY4B6wd2D9mPsqUrBGaArLuvNNMPrYkXItOtnC23I7iVJPvBTkV484Olif9LN8f+S58Nd2pNK2nUTJTPYAfCcIkt4S4j+viPccilfcuyy+x3l+T3osxgH0CpfdrI94Ix/eqty8j0bWlZVFirJxfp/4MPzg6V9rI/Bc+GjzhaV9rI/Cc+GlMjQmqBIZaetDzaXFhJcC21pQCep2qPA61vvvZ/fbNEemOCPJjNY3GOpRWE/W2kdB48++q6pdjb+h+HalHi7v7ew0vOFpX2sj8Jz4aPOFpX2sj8Jz4aQWRjO4Y+2sbh9YffUcR9jZyKh9T9PYf3nC0r7WR+E58NHnC0r7WR+E58NIHcPrD76Nw+sPvpxH2HIqH1P09h/ecLSvtZH4Tnw0ecLSvtZH4Tnw0gdw+sPvo3D6w++nEfYciofU/T2H95wtK+1kfgufDR5wtK+1kfhOfDSB3D6wo3D6w++nEfYciofU/T2H95wtK+1kfhOfDR5wtK+1kfhOfDSB3D6w++jcPrD76cR9hyKh9T9PYf3nC0r7WR+E58NHnC0r7WR+E58NIHcPrD76Nw+sPvpxH2HIqH1P09j6CZ11p2S6hiJPMiQ4cNstMrKln1D0f/nipe1sOtJdekpSJEhfeOJSchHAATnxwAOfE5OBSx7FLe27KudxWlCi0G2WjwSknJX9mRs/vTaSMGrxbayfP3tGnRrOnDdLueqKKKsZQooooAooooAooooDFYx7hXqigPOKCkEEEAg9QRXqigK3CsFojT3IXk2Epnug6yFsIJTzhSRxkpHo49WfsFdr1o0+xt7+BbG95wney2Nx92RXbMhNS0p7zclaDlt1s4W2cYyD/APnQ+Oa0sW09447OWiU6tIbyWwEhA5xjnqeT6z9goW1y7njyBZfZUD8uj9qPIFm9lQPy6P2qt6tvDmhmWZNvgtOwpTpQpjf3aGXCCrKQAcBXpZHTIz1JzW/O9K4/zIx+ZPH/AC1VyijZQs7qvDXTWV917jI8gWb2VA/Lo/as+QLN7Kgfl0ftS3R2tznXENNWFtx1ZwhtD6lKWfUAE5Jq8WhV5vEVLl4jC1IJJ+TsvbnFjw3KwNvjwOenI5BKSfQrcW1xb/ubf2vckP8Ao/ZvZMH8uj9qwbBZuf8ANUDP/p0ftXo2WEc7UONk/SU28tJV9pB56+NcUawv2mKqLYZiY8c8pbkpU+Gjkk7SVA4Oehz7sVYy65dzmMS2OzZEWHp6G6pgJ3KcaQ2DnPTKckZSefuzXm2Wdx6DHVcNO2ViX3Y78JQkp3+O0BJ9HOcZOakbdZFQZy5QmuulwEvBSQC4rgAkjGcAADIz7zUuOlBrl3KyYltbUph/TbBlhIKEsxUrbc+xe0Af8WOnjxnZFgWnvUxrhZrdGlKAKUhpCkOf7iikZI8RjIqxmojVi3GtN3F9lkOusx1uto8dyBuGPeCMj3gUJU5N4ya/kUWzTUS4cZliO6kNSQ02Egc5Qo4HgSoH/ez0FTQOaUR7XZTiMGyMFKhz/lJII/w1dezvUDV+sLe30ZEQBh5sqyRgeirPjkc59eaqpJ7I017G4ow4lSOz+xaaKKKsYwooooAooooAooooAooooAooooAooooDjulujXOA/CmI3sPoKVjOD9oPgffSFXozUBfkJjWp5xlp9xtKkrRyEqI8SPVX0KelcL9tacfMhpbseQrq4yrG7w5ScpVwPEGqyipdTZZ31W0bcFnPcpPZNp9NuizZk1vbcu/LC21EFTCQB6PBPXOc+IxTEAAqOtVrTb3ZbxdU6/LdDjyyMblBCUA4HAO1Kc4wOOgqSqUsGerVlVm5y6sKKKKk5hRRRQBWCkEYPIrNFAJPtB0RKtdyVNtMdb0CU6T3bSCTHUeTu8AgnPPQdKmuyi03KzXyc3c4bkYvxUqRuKSFBKj6ifX/AHphXhE9yKW7aiMpxw7VmQpQSlB6nAHJ93FcemrAbOHnpUt2ZOfx3ry1K2pA6JQlSjtT/Uk+JNV0rOTfL4jVnb8CW69ScFFFFWMAUUUUB//Z"/>
          <p:cNvSpPr>
            <a:spLocks noChangeAspect="1" noChangeArrowheads="1"/>
          </p:cNvSpPr>
          <p:nvPr/>
        </p:nvSpPr>
        <p:spPr bwMode="auto">
          <a:xfrm>
            <a:off x="63500" y="-449263"/>
            <a:ext cx="1514475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0" name="AutoShape 4" descr="data:image/jpeg;base64,/9j/4AAQSkZJRgABAQAAAQABAAD/2wBDAAkGBwgHBgkIBwgKCgkLDRYPDQwMDRsUFRAWIB0iIiAdHx8kKDQsJCYxJx8fLT0tMTU3Ojo6Iys/RD84QzQ5Ojf/2wBDAQoKCg0MDRoPDxo3JR8lNzc3Nzc3Nzc3Nzc3Nzc3Nzc3Nzc3Nzc3Nzc3Nzc3Nzc3Nzc3Nzc3Nzc3Nzc3Nzc3Nzf/wAARCAB/AM0DASIAAhEBAxEB/8QAHAAAAgIDAQEAAAAAAAAAAAAAAAcFBgEDBAII/8QAShAAAQMDAwEDBwoEAQgLAAAAAQIDBAAFEQYSITEHE0EVFyJRVWHSFCMyUnGRk5Sj0UJUgaGSJCU1RWJygqIWJjM0U2N0g7Gywf/EABoBAQADAQEBAAAAAAAAAAAAAAABAgQDBQb/xAAwEQACAQMCBAQFBAMBAAAAAAAAAQIDBBESIRMVMVEiQaHRBTJScZEUM2GBI0Lwsf/aAAwDAQACEQMRAD8AeNULtY1Nc9LRrPMti2sLmFLzbgz3qQgnb7hx1HQ4+yr5mlN27PJlKsVqTIYZcceW8S+vYhICdoKldAPSIrpRipTSZWTxHKKReO0PUV1vyJcC4vQGlbUNMBadqM7dwVxgjdnCiMgermr2/qrW+mrNDuV7i2+aw4hRdytLS0HdhACkkhRKecBP9aXesNFStMsRHpMqKQ/HQS2Hx3hc/jCB4pGRz76jLlqK53aG3BnPNqiMqQY7IbCUR9qdoCMdBg4IOfvrfwISS0LYzcSSzq6jftvbPYn1pRcIM+GT1cCEuoH+E7v+Wrtb9TWa4QWp0eagRXfoOupLaT7sqA591IKXoKdG0q1fVzrcWVLUVKEkFBbwnZtOOVE7xj3ioZjUdzYs67M08lNtcQtDkYNApc3HJUrPO4HBBzxgVzdrCf7bLqq4/Oj6rQ6hxAW2tK0kZCknINZzXzdpLRtzn2afdrPdGIimkJ29zMLRByNwdIxtwjcR1rla13quDlhi/PLDa8Jdyl0KA44KgQR45xmuX6VttRfQtxkllo+nB1rNJrs+1hrTUNw+S+UbS8htKi4H2wl7AHCglJGRuKQSOmfsrzO7Xb1Z5rkGfa7VJfa4cVElqKUq8U5weR4iuf6eerSupfiRxkc9FK7T3a35ZnNQRaWWZDpCW+9mpQlaicBIJTyTngeNSmqe0hGlpiYlxtfevKGdsWWhZA8CQQCAfDPqNVdGaenG5OuOM5L7RnNKodt9r8bLcQf99v4qs2mNY+WoQui4r7VvfK0tfMlamig4VvKc8HqDx0pKlOKzJBSi+jLfRXFGukOS73Lb6Q+E7iy56DgHrKFYIHvxXSXkhJVuTtAyVE8D+tcyxsorylQVyCCOtZoDNFFFAFFFFAFeFLSBkkD7a9E1WNSWKFqec3b7iXe4itiQA2rb6aipIP3JV99CYpNrPQsjDzchpLrDiHG1DKVoUCCPcRWyqxp2ywNIOrgwu9TElkOAryoB3hJGcYGRt+3FWbNBJJPw9DBPB5r557WRKOq/KkqTGUl4NmHGCiVoYSDhShjABUFHqc5ppdrl6k2XRj7kIlD0l1EYLSDlAVncQfA4BwfXikCJL90fiR7ncVpZQSht9/c53QUc+HpEZ8PCtlpTb8fkZ60v9TbcL1c7yppu7z1PJDpUlx4D5sqwFYwOE8DgcccAVO6k0Oqyabtt1VcYLgkIUTsdJDxJyju+ORs5J4rOvNFx9Lx4C/KTbrr7CQWQhRLjg+msHoE8jg81W5l3uM9Cmp0595tS0LKHFZSlSRhJSOicAkejjjrW2LcknTeEcHtnV1Njl9ujts8mOTFqgBtDQjEJ2AIORgY4OcnPU+urBA0P8q0bI1AbpAbQhxBStTpCEJ6KSvjhe4pAH71tnaFixdFMah8uMqbUsr3fJ1/OIVtShAT1B3JVyeOfdVWbu9xbiCI1MfRFDa2u4Sr5spXyoFPQ565PPvompr/G8b7jGH4zZb79dLWwWLbOcYYKytaEpG1wlO0lQI5G3jB4HXAOTU3obRStUtzCxLjJ+TsL2tKWQtLhHzZIx9DOec+GK6dKaHjag07cLim7MtOsJSAlTS8MqBClbvrDZnGPXVXi3Obbw43ark+2yXg4HGCW+8KfoqPjjnOD6+lMqWVT2Y6YcuhsjTZtilyE2q4pDikhpUqIc705CiEqIzjIHTrgeHFd+m7U9rDUqWX5kZt+Q8HHu8OxTqc5WUADBVjJxxk812aC0zH1Zelsyp6GlJC3nI/dkKcT03Aj0RhSk8cfdUPNS/p27SYtvufeOtJXHdkR0Kb5zhaBnnwxkUbTbjH5hjzfQ6L1AkaR1GpqPOYXKiuqLa2fTLPXbnIwFbTnxwa5u/naiuMZm4T21SCkMtvyzjjJ2pUsDJ5OMnPWttpjOanvrEW4XPupMkoaQ++hSy4oYSlJI8cADcfUMmpHXFha0lqIMwJ6HFpUl9loNnLKf4CSRtUcjpz0pqWVF/MMefkGuNHOaSfjodmx3e+aQUtpUe8KgkBw4xwndnH248Ku/ZdrSyWLSbUG4vuofS+6ohLKlDBUSORSom3GbcO7E+W/JDRWWy8veU7iCrk88kDjP3ZNdEBaBGGVgcnqazXjnGhu98np/CbendXWieUseQ9JvaFpGUEh0984k5a76OQArB/iI469ffUdc7tpJmA1KdltvvOp3IixUllBByMOJTzjqfSyfVSk7xH1x99HeNjopAB6815PFPo5fAqOrKk8Dv03r2zvw5C510jR+6cKWmnG+5PdgYG0EndnBIA5AIHWuiJ2kaclSiwmU8gFTaW1uMqAcUtW0AePHGSRjBpO6VtzN81DEtbjj6UP7ty44SpSMAnnPAHHqNdGqpFgauXyLT8dBjRFKQ68+4V/Kl55yCfojGM+POMcE2U3jLMdT4bQVZ0YNt/1hfc+ikKSoApUFA9CDnNeqpnZZd0XTTKUNxWIwiOFnu2M7MYyCM9OvrNXOuieTxqlN05uEuqDNapD7MdpT0h5tppAypa1BKQPeTXsmkp2uXuTIvvkiQkNRIgStCN4IeKgDvUPDHIA8ME+NRJ4WTtaW0rmqqaeBh3LtB0zAH+k25SvqxPnf7p4/vULbO0WwCRInT5LqXn8JQ2mKoFltOcJJBIUclRJHHOPDNJrvEfXT99dFuaRNuMSH3wSJD6GioKAIClAEjPGcGuXFz0Pf5LbQg5Tk3j+h4R9V2rVanLXaIy5qinc6qRGIYZGRgrz1PiEjk48OSLbHbLMdporU4UICStXVWBjJ99clotUG0RExLbHQwyjwT1J9ZPUn3mu+u33PmZ6XJ6On8ip7XrlDu062aQMtUV959t5x4MlxKSrchtJAIPJOfdgVQe0PTkPTF6bTb5ved6lLzTSWjhpIGM784J3pPA6Zqf7d3y3qu2llpbLyIRPylGUleVkbcj6uCf+P30uofdOyIzEx2QIvebcNekUbjztSTjk/f8AbXp20GoKWdtzFVknLAOTJEnaidNkOM973iy64pzaT9JYBPXH34FXDVmjrdZNK2y5N3MuPPJIIEZQL6l+mjIJ+bwjwPNZ7RNL2bT8WAuBKdfdcbDC0pbTsK0fTUs54Ucj0apSpLzinO9feWHCFOlSyorI6E5PJHhmuy8eJReEc/lynuzYq4TS0WVS5BaLSWu7Lh27E/RTt6YHh/X1mrjbdHWuToKTf3ropC0qS4CIqippKfRWnaD6XpEekOBjPrrbP0np+PoRi9t3CYXv+3LXdI7wpc2pSFJzwkFBwr/aPrqih987R37gCWy2nCzwk9Uj3HxHQ0zxF4HjDJ+V+Lc9sTpcUIEWXIZShZWkNuFICiME4BxkjAPuGOlW3s80fC1O3PL04MuMsqbS0pg4StYw2sKzg4OfR65FdWjNK2K96buEqVNkNSuGkpLacpcRhxXdc+nlPBHqNUVTxGUxnn0xw53jYUrB46KIBxu6c+HhRvXlR2CWnDZude+SOvt22e8uOsgd6gKaLoHIyM5Az4H1A+AqZ0dam9U6kbj3Oe4ha1B1wrbLhfQnlYKs+j6I+kfXXb2c2W03+8veWZLqCylTy96U924FejlSyeFblgj1moC+xWbTd5dvgyZKkMksOrdT3ZWf4uAfonA69anOW4Lr3IxjEn0O3VNuRpnUkmJbbi4t1hSvTbQWiyFDISFZ59BX0hjrxUdBBuk+JFnTnW0qIZbeWlT3d5PAxnOMnoOma6tNQo97vsOBcpUpAfKWkLaT3hTjGAcnISADz4AeqpXtDtVssWoEpskl5YeAkIKAAhtJ+j3awck5CufDFRnD0Pr3GM+LyNnaJpODpiTETFuBfU+ykBkNcZQkJWorzjlQzjGQSaaHYqy05oOOpbSFK+UPDJSD/GaQKnHFpCFLUUpJIBUSAVdSPUTgZ9eKvOjdeXfT1kRb4DEFbKXFqBebWVZUcnooVnuk40PE/M22NCdzWcaXXB9ACLH69w3/AIBQY0fB+Yb/AMApN+djUX8ra/wnPjo87Gov5W1/hOfHXl60ezya8/j8jRfYCL20uPGaCkxHVFaUAHflITz9m7+/rrfZY0byPCCWUYSwlPKOQQMEc+Oc0srD2mPuXtD+oGo7UZMdxsKiNLKtxKSMjccj0SOnGa4Ge1G9xu8REiW8MKdccQHW1lQClFWDhYGeanXE5r4Vdubjj2GYm2G0vPXH5S644/MSpwAlCA2ra2E7c44GDnrxVg3YHWk5D7S35cxgaigx3IbTgcCIjR3FY+iVblkEDk465APhWu+dps6dKUIUNlEDGAxI3ErPjv2qGR4bc49ec8NcSOVXbno0/wB+QzYTarqZD7kqWGQ+oR1sultK0ccgDBIzkZOc4yOCKk2LfFjt7G2UkZJJX6alE9SVHJJ95pOp7V9QpSEpiWoADAAZc4/56z52NRfytr/Cc+Oo1xOnJbvsvyOQRo//AIDX+AVFXh23Fh+KmN8rk7ciNG4c3DkcjGzkfSJFLWL2l3+5S2ILjduYEl1LPeIbcBTuIGR6dM6xafiWYFTDaA6oHetKdoOeTgZJ5PUkknAyTgYsmmY7m2q20lGp1ZH6DReWoUtq9NTk4kFTDk55t1xaTznKOgznAwMdBxwLRRRUmUX/AGt2WFdoNp+XOSUJ+XJYBjJSV/OAjqrgAYyfcKVnaRb7Hb7ow9YJDj7cpIcDjakFhOz0CElPO7KQTnpup1dpsB646Gu0eKy0673O8IcTkEJIJx6lYBwfA4r5st6Y4mMCSw46ypaUrQ2oIUoHjgkcHnxrfabrr08jPW7dzUlaUq9PeWt+5wIPJ+sRnjOM9avur7Bp226WgOwJEtyc18283lorbW4O8HfgdMD0RitXaLC0xEiwTp5ZkupQIjjjchKktlsc7kgZKjnr04qioSkEHbx7uM1qX+TElscX4cp7mQshZ9I7ikJOD1HHB93A+4VfrZYtMudn78+U/MTPUPlIYBa74hr0V92D1RySSecCvVwgaQGhWZMZLqrohPyoxflie8T3u1OVccpGxJxjI/qaXoT6Wcc+v7KfurbbDHyddz2V4KcEjaco55T7x7+KvHZzY7BdmZy71Kdiu7DGbWtSEtqW4CElBPO8YPu5BrdoyFpOZpqaLxvZnSD3LaTJSC8W8OZbyPRzwDnjwzVAc7tx1S22ihCidqFHcUp9ROBn7qN8TMVsPlw3ubpwYbkPNRkyBH34CJWAvjj0wOM5zU7oaHbLpqFpF8ffQwyPlCnNyA3tbwSHCr+Ejjjnmu3s2Rp5Vzff1HllmO2VpfceCWvS9DYpOOSdxIx6j6qr+pI0OHepUO3NuCMwru0F10OKcx/HkDGDwQKlvU3T8+5CWMSO3WkG22vUEuJaHZC44O7csp2KSsBQ2beqcKxzUbZ2I8q4RIksyfk7zob/AMmIKklRwCkK46nmurSce2yb3Fi3VtwwnVbVLbeS2Gx1KiTxgAEkfdzUp2josRvQe0987HlI79TyXQptRJxtSkDjG05B9YqFLGIepOMpy8jq7R7Np+0vQl2KS9J75oNlSFoU0C0EoVyOd+QCftJ8axpbRt8vdoROt0ZtcdS1JClOhJyDg8H31S9uDwnBPur6F7Eh/wBQ2PX8pe/+5rPdwxRw3nc2WF1KhWdSC3xgovm31R/JM/jpo822qf5Jn8dNPiivL0RPa53c9l+BD+bbVOf+5M/jpo82+qf5Jn8dNPjFFNERzy6/j8CH822qf5Jn8dNHm21T/JM/jpp8UU0RHO7nsvwIfzbao/kmfx01on6B1JAhPy5ENoNMNqcWe/TwAMmn/WqUwiQwpl0KKFjBCVFJ+8c00RI53dfx+BRaM0Jc4mqIMi8stNxmQp5AS4FlxacYBx6iQf6U46pWgociK7OizFSSYDzrLAkKKiG1OEpKSrlSdiWxn1hXvq61ZLB59xcTuJ65hRRRUnA8rAKSFAEHgg186dqFuiwLm0Y0B1p15JU88srAyklIQEkY+iAdwJzzX0b1qmav0jppVtutymW1CnFpL7qu/cb3LA4VkEhJ8M46E+Ga60avDlqKTjqWD5wSpKFpWtsuJSQVIBIKgOoz1Gavmr16QGl4DFnabcuEX5txCZildyXPTUc4w6Ar0c+FWKzdkFukx0t3C5XBuYltC1hotbCFDgp9E+ojqeR1PFSXmSsx/wBb3T9L4K2yuKUmnl7HCNKaWBHYHXH9qYFsd0gnQT7Uths3d0GQIvyxWXFN5AIVg7CoFRCPGrj5kbL7Xun6XwUHsSs3te6fpfBSdzSljdiNKaEerBJO0Anw64q8dnStKoYnK1PsZW4gxW3VSFDelwYUNg+jgD6fhu91XjzJWbP+l7p+l8FA7ErMDkXe6Z/9r4KTuaU44yyI0Zp5EpMLK5LhYjCM2FEJZ70u7Mf7Z6/bU5oRdlavrbuoWwIkcfKEuqdKQhSCFAbQDvJOBt8aZ/mRsvte6fpfBR5krN7Xun6XwVMrqk46csKjNSyKvWirQrUEryE0kQirel1LxcDpUArOD9HBJG3wIqOtAim5xkT2e9iuOJQ6O9LWASBu3DpjOf6U5fMlZva90/S+CjzJWb2xdP0vgormko6csOjNvJQO0RelnHYStLIS6C33TryX1HaGgltI2H1gJIV4gVFWmfNjQktx5splG4na2+pI+4HFNTzJWb2vdP0vgrcz2O2llsITdbiR19Lu/hrLc1ITpaIPJ6nwupChccSt0wLHyvdPac78yv8Aes+WLp7UnfmV/vTR80Vr9qT/ANP4aPNFa/ak/wDT+GvP0S7H0nNbHt6Cu8sXT2pO/Mr/AHo8sXT2pO/Mr/emj5orX7Un/p/DR5orX7Un/p/DTRLsOa2P/IV3li6e1J35lf70eWLp7UnfmV/vTR80Vr9qT/0/ho80Vr9qT/0/hpol2HNbHt6Cu8sXT2pO/Mr/AHrBu90P+tJ35lf700vNFa/ak/8AT+GuC4dmVqY+Yj3Oe7MXt7tsISoJycbl4TwkcnkjODimhjmtj/yIDs6vV2Rq2IhDz8tEk9zIS6pbhDYGdwPONpIPq9L1kU9qr+l9J2vTLLgt6FqeeCQ8+6rcpeP7AdTgcc1YK7RWEfOXleNes5xWEFFFFSZQrCkhQIUAQeoIrNFAcT8FS5IfZkuMKCAghCUkKAJIyCD6z0xWhflOItLi3G5bGcKQhnY4B6wd2D9mPsqUrBGaArLuvNNMPrYkXItOtnC23I7iVJPvBTkV484Olif9LN8f+S58Nd2pNK2nUTJTPYAfCcIkt4S4j+viPccilfcuyy+x3l+T3osxgH0CpfdrI94Ix/eqty8j0bWlZVFirJxfp/4MPzg6V9rI/Bc+GjzhaV9rI/Cc+GlMjQmqBIZaetDzaXFhJcC21pQCep2qPA61vvvZ/fbNEemOCPJjNY3GOpRWE/W2kdB48++q6pdjb+h+HalHi7v7ew0vOFpX2sj8Jz4aPOFpX2sj8Jz4aQWRjO4Y+2sbh9YffUcR9jZyKh9T9PYf3nC0r7WR+E58NHnC0r7WR+E58NIHcPrD76Nw+sPvpxH2HIqH1P09h/ecLSvtZH4Tnw0ecLSvtZH4Tnw0gdw+sPvo3D6w++nEfYciofU/T2H95wtK+1kfgufDR5wtK+1kfhOfDSB3D6wo3D6w++nEfYciofU/T2H95wtK+1kfhOfDR5wtK+1kfhOfDSB3D6w++jcPrD76cR9hyKh9T9PYf3nC0r7WR+E58NHnC0r7WR+E58NIHcPrD76Nw+sPvpxH2HIqH1P09j6CZ11p2S6hiJPMiQ4cNstMrKln1D0f/nipe1sOtJdekpSJEhfeOJSchHAATnxwAOfE5OBSx7FLe27KudxWlCi0G2WjwSknJX9mRs/vTaSMGrxbayfP3tGnRrOnDdLueqKKKsZQooooAooooAooooDFYx7hXqigPOKCkEEEAg9QRXqigK3CsFojT3IXk2Epnug6yFsIJTzhSRxkpHo49WfsFdr1o0+xt7+BbG95wney2Nx92RXbMhNS0p7zclaDlt1s4W2cYyD/APnQ+Oa0sW09447OWiU6tIbyWwEhA5xjnqeT6z9goW1y7njyBZfZUD8uj9qPIFm9lQPy6P2qt6tvDmhmWZNvgtOwpTpQpjf3aGXCCrKQAcBXpZHTIz1JzW/O9K4/zIx+ZPH/AC1VyijZQs7qvDXTWV917jI8gWb2VA/Lo/as+QLN7Kgfl0ftS3R2tznXENNWFtx1ZwhtD6lKWfUAE5Jq8WhV5vEVLl4jC1IJJ+TsvbnFjw3KwNvjwOenI5BKSfQrcW1xb/ubf2vckP8Ao/ZvZMH8uj9qwbBZuf8ANUDP/p0ftXo2WEc7UONk/SU28tJV9pB56+NcUawv2mKqLYZiY8c8pbkpU+Gjkk7SVA4Oehz7sVYy65dzmMS2OzZEWHp6G6pgJ3KcaQ2DnPTKckZSefuzXm2Wdx6DHVcNO2ViX3Y78JQkp3+O0BJ9HOcZOakbdZFQZy5QmuulwEvBSQC4rgAkjGcAADIz7zUuOlBrl3KyYltbUph/TbBlhIKEsxUrbc+xe0Af8WOnjxnZFgWnvUxrhZrdGlKAKUhpCkOf7iikZI8RjIqxmojVi3GtN3F9lkOusx1uto8dyBuGPeCMj3gUJU5N4ya/kUWzTUS4cZliO6kNSQ02Egc5Qo4HgSoH/ez0FTQOaUR7XZTiMGyMFKhz/lJII/w1dezvUDV+sLe30ZEQBh5sqyRgeirPjkc59eaqpJ7I017G4ow4lSOz+xaaKKKsYwooooAooooAooooAooooAooooAooooDjulujXOA/CmI3sPoKVjOD9oPgffSFXozUBfkJjWp5xlp9xtKkrRyEqI8SPVX0KelcL9tacfMhpbseQrq4yrG7w5ScpVwPEGqyipdTZZ31W0bcFnPcpPZNp9NuizZk1vbcu/LC21EFTCQB6PBPXOc+IxTEAAqOtVrTb3ZbxdU6/LdDjyyMblBCUA4HAO1Kc4wOOgqSqUsGerVlVm5y6sKKKKk5hRRRQBWCkEYPIrNFAJPtB0RKtdyVNtMdb0CU6T3bSCTHUeTu8AgnPPQdKmuyi03KzXyc3c4bkYvxUqRuKSFBKj6ifX/AHphXhE9yKW7aiMpxw7VmQpQSlB6nAHJ93FcemrAbOHnpUt2ZOfx3ry1K2pA6JQlSjtT/Uk+JNV0rOTfL4jVnb8CW69ScFFFFWMAUUUUB//Z"/>
          <p:cNvSpPr>
            <a:spLocks noChangeAspect="1" noChangeArrowheads="1"/>
          </p:cNvSpPr>
          <p:nvPr/>
        </p:nvSpPr>
        <p:spPr bwMode="auto">
          <a:xfrm>
            <a:off x="63500" y="-449263"/>
            <a:ext cx="1514475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文字方塊 14"/>
          <p:cNvSpPr txBox="1"/>
          <p:nvPr/>
        </p:nvSpPr>
        <p:spPr>
          <a:xfrm>
            <a:off x="535753" y="392963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New York</a:t>
            </a:r>
          </a:p>
          <a:p>
            <a:r>
              <a:rPr lang="en-GB" sz="1600" dirty="0" smtClean="0"/>
              <a:t>₤6,442/</a:t>
            </a:r>
            <a:r>
              <a:rPr lang="en-GB" sz="1600" dirty="0" err="1" smtClean="0"/>
              <a:t>sqm</a:t>
            </a:r>
            <a:endParaRPr lang="en-GB" sz="16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06387" y="375833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L.A. </a:t>
            </a:r>
          </a:p>
          <a:p>
            <a:r>
              <a:rPr lang="en-GB" sz="1600" dirty="0" smtClean="0"/>
              <a:t>₤2,656/</a:t>
            </a:r>
            <a:r>
              <a:rPr lang="en-GB" sz="1600" dirty="0" err="1" smtClean="0"/>
              <a:t>sqm</a:t>
            </a:r>
            <a:endParaRPr lang="en-GB" sz="1600" dirty="0"/>
          </a:p>
        </p:txBody>
      </p:sp>
      <p:pic>
        <p:nvPicPr>
          <p:cNvPr id="75789" name="Picture 13" descr="http://www.sunway.ie/gallery/images/usn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775" y="977737"/>
            <a:ext cx="1500198" cy="1452556"/>
          </a:xfrm>
          <a:prstGeom prst="rect">
            <a:avLst/>
          </a:prstGeom>
          <a:noFill/>
        </p:spPr>
      </p:pic>
      <p:pic>
        <p:nvPicPr>
          <p:cNvPr id="75791" name="Picture 15" descr="http://www.baiyangfoundation.org/images/b/b2/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389023"/>
            <a:ext cx="1500198" cy="1465284"/>
          </a:xfrm>
          <a:prstGeom prst="rect">
            <a:avLst/>
          </a:prstGeom>
          <a:noFill/>
        </p:spPr>
      </p:pic>
      <p:sp>
        <p:nvSpPr>
          <p:cNvPr id="33" name="文字方塊 32"/>
          <p:cNvSpPr txBox="1"/>
          <p:nvPr/>
        </p:nvSpPr>
        <p:spPr>
          <a:xfrm>
            <a:off x="7164288" y="68535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Tokyo</a:t>
            </a:r>
          </a:p>
          <a:p>
            <a:r>
              <a:rPr lang="en-GB" sz="1600" dirty="0" smtClean="0"/>
              <a:t>₤11,018/</a:t>
            </a:r>
            <a:r>
              <a:rPr lang="en-GB" sz="1600" dirty="0" err="1" smtClean="0"/>
              <a:t>sqm</a:t>
            </a:r>
            <a:endParaRPr lang="en-GB" sz="16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7000860" y="3712170"/>
            <a:ext cx="138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Osaka  </a:t>
            </a:r>
          </a:p>
          <a:p>
            <a:r>
              <a:rPr lang="en-GB" sz="1600" b="1" dirty="0" smtClean="0"/>
              <a:t>₤</a:t>
            </a:r>
            <a:r>
              <a:rPr lang="en-GB" sz="1600" dirty="0" smtClean="0"/>
              <a:t>3,780/</a:t>
            </a:r>
            <a:r>
              <a:rPr lang="en-GB" sz="1600" dirty="0" err="1" smtClean="0"/>
              <a:t>sqm</a:t>
            </a:r>
            <a:endParaRPr lang="en-GB" sz="16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3778772" y="3712169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Edinburgh</a:t>
            </a:r>
            <a:r>
              <a:rPr lang="en-GB" sz="1600" dirty="0" smtClean="0"/>
              <a:t>  </a:t>
            </a:r>
          </a:p>
          <a:p>
            <a:r>
              <a:rPr lang="en-GB" sz="1600" dirty="0" smtClean="0"/>
              <a:t>₤2,976/</a:t>
            </a:r>
            <a:r>
              <a:rPr lang="en-GB" sz="1600" dirty="0" err="1" smtClean="0"/>
              <a:t>sqm</a:t>
            </a:r>
            <a:endParaRPr lang="en-GB" sz="16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3760912" y="423016"/>
            <a:ext cx="1250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London</a:t>
            </a:r>
            <a:r>
              <a:rPr lang="en-GB" sz="1600" dirty="0" smtClean="0"/>
              <a:t>  </a:t>
            </a:r>
          </a:p>
          <a:p>
            <a:r>
              <a:rPr lang="en-GB" sz="1600" dirty="0" smtClean="0"/>
              <a:t>₤8,403/</a:t>
            </a:r>
            <a:r>
              <a:rPr lang="en-GB" sz="1600" dirty="0" err="1" smtClean="0"/>
              <a:t>sqm</a:t>
            </a:r>
            <a:endParaRPr lang="en-GB" sz="1600" dirty="0"/>
          </a:p>
        </p:txBody>
      </p:sp>
      <p:pic>
        <p:nvPicPr>
          <p:cNvPr id="75793" name="Picture 17" descr="http://khoaanh.hcmup.edu.vn/projects/tilt2011/4LA/Unit.15.Ngoc.Lan_Ha.Thi/Multimedia%20resource/Picture/tokyo-tower-from-roppon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412776"/>
            <a:ext cx="1428760" cy="1500198"/>
          </a:xfrm>
          <a:prstGeom prst="rect">
            <a:avLst/>
          </a:prstGeom>
          <a:noFill/>
        </p:spPr>
      </p:pic>
      <p:pic>
        <p:nvPicPr>
          <p:cNvPr id="75795" name="Picture 19" descr="http://upload.wikimedia.org/wikipedia/commons/c/ca/Osaka_Castle_03bs3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4590" y="4389023"/>
            <a:ext cx="1571636" cy="1571636"/>
          </a:xfrm>
          <a:prstGeom prst="rect">
            <a:avLst/>
          </a:prstGeom>
          <a:noFill/>
        </p:spPr>
      </p:pic>
      <p:pic>
        <p:nvPicPr>
          <p:cNvPr id="75797" name="Picture 21" descr="http://www.discountedinburgh.co.uk/wp-content/uploads/2011/12/cheap-hotels-in-edinburg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0176" y="4296945"/>
            <a:ext cx="1571636" cy="1557362"/>
          </a:xfrm>
          <a:prstGeom prst="rect">
            <a:avLst/>
          </a:prstGeom>
          <a:noFill/>
        </p:spPr>
      </p:pic>
      <p:pic>
        <p:nvPicPr>
          <p:cNvPr id="75799" name="Picture 23" descr="File:City of London skyline from London City Hall - Oct 2008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014878"/>
            <a:ext cx="1500198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7202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47698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9" name="矩形 8"/>
          <p:cNvSpPr/>
          <p:nvPr/>
        </p:nvSpPr>
        <p:spPr>
          <a:xfrm>
            <a:off x="1000100" y="1662124"/>
            <a:ext cx="62865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TW" sz="2000" kern="0" dirty="0" smtClean="0">
                <a:latin typeface="Arial"/>
              </a:rPr>
              <a:t>Trade weights</a:t>
            </a:r>
          </a:p>
          <a:p>
            <a:pPr lvl="1"/>
            <a:r>
              <a:rPr lang="en-US" sz="2000" dirty="0" smtClean="0"/>
              <a:t>Using the average trade flows from 2006 to 2009 for each country/region  to compute the weights of country-specific foreign variables</a:t>
            </a:r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r>
              <a:rPr lang="en-GB" sz="1200" dirty="0" smtClean="0"/>
              <a:t>Source: Bloomberg. </a:t>
            </a:r>
            <a:endParaRPr lang="zh-TW" altLang="en-US" sz="1200" b="1" dirty="0" smtClean="0"/>
          </a:p>
          <a:p>
            <a:r>
              <a:rPr lang="en-US" sz="1200" dirty="0" smtClean="0"/>
              <a:t>Note: Trade weights are calculated as shares of exports and imports showed in rows and sum to one.</a:t>
            </a:r>
            <a:endParaRPr lang="zh-TW" altLang="en-US" sz="1200" dirty="0" smtClean="0"/>
          </a:p>
          <a:p>
            <a:pPr lvl="1"/>
            <a:endParaRPr lang="zh-TW" altLang="en-US" sz="2000" dirty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/>
          <a:srcRect l="14844" t="42969" r="14983" b="22343"/>
          <a:stretch>
            <a:fillRect/>
          </a:stretch>
        </p:blipFill>
        <p:spPr bwMode="auto">
          <a:xfrm>
            <a:off x="1071538" y="3071810"/>
            <a:ext cx="67866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標題 1"/>
          <p:cNvSpPr txBox="1">
            <a:spLocks/>
          </p:cNvSpPr>
          <p:nvPr/>
        </p:nvSpPr>
        <p:spPr bwMode="auto">
          <a:xfrm>
            <a:off x="685800" y="636077"/>
            <a:ext cx="7772400" cy="9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C0113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C0113"/>
                </a:solidFill>
                <a:latin typeface="Arial" charset="0"/>
                <a:ea typeface="ＭＳ Ｐゴシック" pitchFamily="8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C0113"/>
                </a:solidFill>
                <a:latin typeface="Arial" charset="0"/>
                <a:ea typeface="ＭＳ Ｐゴシック" pitchFamily="8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C0113"/>
                </a:solidFill>
                <a:latin typeface="Arial" charset="0"/>
                <a:ea typeface="ＭＳ Ｐゴシック" pitchFamily="8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C0113"/>
                </a:solidFill>
                <a:latin typeface="Arial" charset="0"/>
                <a:ea typeface="ＭＳ Ｐゴシック" pitchFamily="84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C0113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C0113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C0113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C0113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Methodology (cont.)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sz="2400" dirty="0" smtClean="0">
                <a:solidFill>
                  <a:schemeClr val="tx1"/>
                </a:solidFill>
              </a:rPr>
              <a:t>Estimation of  the GVAR</a:t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endParaRPr lang="zh-TW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357298"/>
            <a:ext cx="7772400" cy="1428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Weak </a:t>
            </a:r>
            <a:r>
              <a:rPr lang="en-US" sz="2000" dirty="0" err="1" smtClean="0"/>
              <a:t>Exogeneity</a:t>
            </a:r>
            <a:r>
              <a:rPr lang="en-US" sz="2000" dirty="0" smtClean="0"/>
              <a:t> Test for Foreign Variables</a:t>
            </a:r>
          </a:p>
          <a:p>
            <a:pPr>
              <a:buNone/>
            </a:pPr>
            <a:r>
              <a:rPr lang="en-US" sz="1800" dirty="0" smtClean="0"/>
              <a:t>     To test </a:t>
            </a:r>
            <a:r>
              <a:rPr lang="en-US" sz="1800" i="1" dirty="0" err="1" smtClean="0"/>
              <a:t>γ</a:t>
            </a:r>
            <a:r>
              <a:rPr lang="en-US" sz="1800" i="1" baseline="-25000" dirty="0" err="1" smtClean="0"/>
              <a:t>ij,l</a:t>
            </a:r>
            <a:r>
              <a:rPr lang="en-US" sz="1800" dirty="0" smtClean="0"/>
              <a:t>  = 0, implying no long run information from domestic variables to foreign variables, but contemporaneous and lagged short run feedbacks exist between these two variables</a:t>
            </a:r>
          </a:p>
          <a:p>
            <a:pPr>
              <a:buNone/>
            </a:pPr>
            <a:endParaRPr lang="en-US" altLang="zh-TW" sz="2000" dirty="0" smtClean="0"/>
          </a:p>
          <a:p>
            <a:pPr>
              <a:buNone/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 l="13086" t="40156" r="13965" b="21875"/>
          <a:stretch>
            <a:fillRect/>
          </a:stretch>
        </p:blipFill>
        <p:spPr bwMode="auto">
          <a:xfrm>
            <a:off x="785786" y="3714752"/>
            <a:ext cx="72866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/>
          <a:srcRect l="15722" t="47188" r="32422" b="38750"/>
          <a:stretch>
            <a:fillRect/>
          </a:stretch>
        </p:blipFill>
        <p:spPr bwMode="auto">
          <a:xfrm>
            <a:off x="1000100" y="2643181"/>
            <a:ext cx="6643734" cy="102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Methodology (cont.)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sz="2400" dirty="0">
                <a:solidFill>
                  <a:schemeClr val="tx1"/>
                </a:solidFill>
              </a:rPr>
              <a:t>Estimation of  the </a:t>
            </a:r>
            <a:r>
              <a:rPr lang="en-US" altLang="zh-TW" sz="2400" dirty="0" smtClean="0">
                <a:solidFill>
                  <a:schemeClr val="tx1"/>
                </a:solidFill>
              </a:rPr>
              <a:t>GVAR</a:t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endParaRPr lang="zh-TW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886728" cy="714380"/>
          </a:xfrm>
        </p:spPr>
        <p:txBody>
          <a:bodyPr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Weak </a:t>
            </a:r>
            <a:r>
              <a:rPr lang="en-US" sz="2000" dirty="0" err="1" smtClean="0">
                <a:solidFill>
                  <a:schemeClr val="tx1"/>
                </a:solidFill>
              </a:rPr>
              <a:t>Exogeneity</a:t>
            </a:r>
            <a:r>
              <a:rPr lang="en-US" sz="2000" dirty="0" smtClean="0">
                <a:solidFill>
                  <a:schemeClr val="tx1"/>
                </a:solidFill>
              </a:rPr>
              <a:t> Test for Foreign Variables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rcRect l="8789" t="33125" r="13965" b="30312"/>
          <a:stretch>
            <a:fillRect/>
          </a:stretch>
        </p:blipFill>
        <p:spPr bwMode="auto">
          <a:xfrm>
            <a:off x="1071538" y="3929066"/>
            <a:ext cx="66437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/>
          <a:srcRect l="12207" t="33125" r="13965" b="24687"/>
          <a:stretch>
            <a:fillRect/>
          </a:stretch>
        </p:blipFill>
        <p:spPr bwMode="auto">
          <a:xfrm>
            <a:off x="1285852" y="1571612"/>
            <a:ext cx="64294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685800" y="357166"/>
            <a:ext cx="77724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Methodology (cont.)</a:t>
            </a:r>
            <a:br>
              <a:rPr kumimoji="0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</a:b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Estimation of  the </a:t>
            </a:r>
            <a:r>
              <a:rPr kumimoji="0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GVAR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/>
            </a:r>
            <a:b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</a:b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Methodology (cont.)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sz="2400" dirty="0">
                <a:solidFill>
                  <a:schemeClr val="tx1"/>
                </a:solidFill>
              </a:rPr>
              <a:t>Estimation of  the </a:t>
            </a:r>
            <a:r>
              <a:rPr lang="en-US" altLang="zh-TW" sz="2400" dirty="0" smtClean="0">
                <a:solidFill>
                  <a:schemeClr val="tx1"/>
                </a:solidFill>
              </a:rPr>
              <a:t>GVAR</a:t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57158" y="1571612"/>
            <a:ext cx="8572560" cy="500066"/>
          </a:xfrm>
        </p:spPr>
        <p:txBody>
          <a:bodyPr/>
          <a:lstStyle/>
          <a:p>
            <a:pPr lvl="1">
              <a:buNone/>
            </a:pPr>
            <a:r>
              <a:rPr lang="en-US" dirty="0" err="1" smtClean="0"/>
              <a:t>VARX</a:t>
            </a:r>
            <a:r>
              <a:rPr lang="en-US" dirty="0" smtClean="0"/>
              <a:t>* Order and Number of Co-integration in the Country-Specific Models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28662" y="2214552"/>
          <a:ext cx="7000926" cy="4143408"/>
        </p:xfrm>
        <a:graphic>
          <a:graphicData uri="http://schemas.openxmlformats.org/drawingml/2006/table">
            <a:tbl>
              <a:tblPr/>
              <a:tblGrid>
                <a:gridCol w="1291449"/>
                <a:gridCol w="400189"/>
                <a:gridCol w="430483"/>
                <a:gridCol w="1109689"/>
                <a:gridCol w="468748"/>
                <a:gridCol w="430483"/>
                <a:gridCol w="1014026"/>
                <a:gridCol w="430483"/>
                <a:gridCol w="411350"/>
                <a:gridCol w="1014026"/>
              </a:tblGrid>
              <a:tr h="690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100" b="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100" b="0" kern="100">
                          <a:latin typeface="Times New Roman"/>
                          <a:ea typeface="新細明體"/>
                          <a:cs typeface="Times New Roman"/>
                        </a:rPr>
                        <a:t>Basic Model</a:t>
                      </a:r>
                      <a:endParaRPr lang="zh-TW" sz="1600" b="1" kern="10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100" b="0" kern="100">
                          <a:latin typeface="Times New Roman"/>
                          <a:ea typeface="新細明體"/>
                          <a:cs typeface="Times New Roman"/>
                        </a:rPr>
                        <a:t>Balassa-Samuelson Effect Model</a:t>
                      </a:r>
                      <a:endParaRPr lang="zh-TW" sz="1600" b="1" kern="10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100" b="0" kern="100">
                          <a:latin typeface="Times New Roman"/>
                          <a:ea typeface="新細明體"/>
                          <a:cs typeface="Times New Roman"/>
                        </a:rPr>
                        <a:t>Housing Wealth Effect Chain Model</a:t>
                      </a:r>
                      <a:endParaRPr lang="zh-TW" sz="1600" b="1" kern="10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100" b="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100" b="0" kern="0">
                          <a:latin typeface="Times New Roman"/>
                          <a:ea typeface="新細明體"/>
                          <a:cs typeface="Times New Roman"/>
                        </a:rPr>
                        <a:t>VAR* (</a:t>
                      </a:r>
                      <a:r>
                        <a:rPr lang="en-GB" sz="1100" b="0" i="1" kern="0">
                          <a:latin typeface="Times New Roman"/>
                          <a:ea typeface="新細明體"/>
                          <a:cs typeface="Times New Roman"/>
                        </a:rPr>
                        <a:t>p</a:t>
                      </a:r>
                      <a:r>
                        <a:rPr lang="en-GB" sz="1100" b="0" i="1" kern="0" baseline="-25000">
                          <a:latin typeface="Times New Roman"/>
                          <a:ea typeface="新細明體"/>
                          <a:cs typeface="Times New Roman"/>
                        </a:rPr>
                        <a:t>i</a:t>
                      </a:r>
                      <a:r>
                        <a:rPr lang="en-GB" sz="1100" b="0" i="1" kern="0">
                          <a:latin typeface="Times New Roman"/>
                          <a:ea typeface="新細明體"/>
                          <a:cs typeface="Times New Roman"/>
                        </a:rPr>
                        <a:t>,q</a:t>
                      </a:r>
                      <a:r>
                        <a:rPr lang="en-GB" sz="1100" b="0" i="1" kern="0" baseline="-25000">
                          <a:latin typeface="Times New Roman"/>
                          <a:ea typeface="新細明體"/>
                          <a:cs typeface="Times New Roman"/>
                        </a:rPr>
                        <a:t>i</a:t>
                      </a:r>
                      <a:r>
                        <a:rPr lang="en-GB" sz="1100" b="0" kern="0"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600" b="1" kern="10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100" b="0" kern="0">
                          <a:latin typeface="Times New Roman"/>
                          <a:ea typeface="新細明體"/>
                          <a:cs typeface="Times New Roman"/>
                        </a:rPr>
                        <a:t>VAR* (</a:t>
                      </a:r>
                      <a:r>
                        <a:rPr lang="en-GB" sz="1100" b="0" i="1" kern="0">
                          <a:latin typeface="Times New Roman"/>
                          <a:ea typeface="新細明體"/>
                          <a:cs typeface="Times New Roman"/>
                        </a:rPr>
                        <a:t>p</a:t>
                      </a:r>
                      <a:r>
                        <a:rPr lang="en-GB" sz="1100" b="0" i="1" kern="0" baseline="-25000">
                          <a:latin typeface="Times New Roman"/>
                          <a:ea typeface="新細明體"/>
                          <a:cs typeface="Times New Roman"/>
                        </a:rPr>
                        <a:t>i</a:t>
                      </a:r>
                      <a:r>
                        <a:rPr lang="en-GB" sz="1100" b="0" i="1" kern="0">
                          <a:latin typeface="Times New Roman"/>
                          <a:ea typeface="新細明體"/>
                          <a:cs typeface="Times New Roman"/>
                        </a:rPr>
                        <a:t>,q</a:t>
                      </a:r>
                      <a:r>
                        <a:rPr lang="en-GB" sz="1100" b="0" i="1" kern="0" baseline="-25000">
                          <a:latin typeface="Times New Roman"/>
                          <a:ea typeface="新細明體"/>
                          <a:cs typeface="Times New Roman"/>
                        </a:rPr>
                        <a:t>i</a:t>
                      </a:r>
                      <a:r>
                        <a:rPr lang="en-GB" sz="1100" b="0" kern="0"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600" b="1" kern="10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100" b="0" kern="0">
                          <a:latin typeface="Times New Roman"/>
                          <a:ea typeface="新細明體"/>
                          <a:cs typeface="Times New Roman"/>
                        </a:rPr>
                        <a:t>VAR* (</a:t>
                      </a:r>
                      <a:r>
                        <a:rPr lang="en-GB" sz="1100" b="0" i="1" kern="0">
                          <a:latin typeface="Times New Roman"/>
                          <a:ea typeface="新細明體"/>
                          <a:cs typeface="Times New Roman"/>
                        </a:rPr>
                        <a:t>p</a:t>
                      </a:r>
                      <a:r>
                        <a:rPr lang="en-GB" sz="1100" b="0" i="1" kern="0" baseline="-25000">
                          <a:latin typeface="Times New Roman"/>
                          <a:ea typeface="新細明體"/>
                          <a:cs typeface="Times New Roman"/>
                        </a:rPr>
                        <a:t>i</a:t>
                      </a:r>
                      <a:r>
                        <a:rPr lang="en-GB" sz="1100" b="0" i="1" kern="0">
                          <a:latin typeface="Times New Roman"/>
                          <a:ea typeface="新細明體"/>
                          <a:cs typeface="Times New Roman"/>
                        </a:rPr>
                        <a:t>,q</a:t>
                      </a:r>
                      <a:r>
                        <a:rPr lang="en-GB" sz="1100" b="0" i="1" kern="0" baseline="-25000">
                          <a:latin typeface="Times New Roman"/>
                          <a:ea typeface="新細明體"/>
                          <a:cs typeface="Times New Roman"/>
                        </a:rPr>
                        <a:t>i</a:t>
                      </a:r>
                      <a:r>
                        <a:rPr lang="en-GB" sz="1100" b="0" kern="0"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600" b="1" kern="10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35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新細明體"/>
                          <a:cs typeface="Times New Roman"/>
                        </a:rPr>
                        <a:t>Country/Region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100" b="0" i="1" kern="0">
                          <a:latin typeface="Times New Roman"/>
                          <a:ea typeface="新細明體"/>
                          <a:cs typeface="Times New Roman"/>
                        </a:rPr>
                        <a:t>p</a:t>
                      </a:r>
                      <a:r>
                        <a:rPr lang="en-GB" sz="1100" b="0" i="1" kern="0" baseline="-25000">
                          <a:latin typeface="Times New Roman"/>
                          <a:ea typeface="新細明體"/>
                          <a:cs typeface="Times New Roman"/>
                        </a:rPr>
                        <a:t>i</a:t>
                      </a:r>
                      <a:endParaRPr lang="zh-TW" sz="1600" b="1" kern="10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100" b="0" i="1" kern="100">
                          <a:latin typeface="Times New Roman"/>
                          <a:ea typeface="新細明體"/>
                          <a:cs typeface="Times New Roman"/>
                        </a:rPr>
                        <a:t>q</a:t>
                      </a:r>
                      <a:r>
                        <a:rPr lang="en-GB" sz="1100" b="0" i="1" kern="100" baseline="-25000">
                          <a:latin typeface="Times New Roman"/>
                          <a:ea typeface="新細明體"/>
                          <a:cs typeface="Times New Roman"/>
                        </a:rPr>
                        <a:t>i</a:t>
                      </a:r>
                      <a:endParaRPr lang="zh-TW" sz="1600" b="1" kern="10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00">
                          <a:latin typeface="Times New Roman"/>
                          <a:ea typeface="新細明體"/>
                          <a:cs typeface="Times New Roman"/>
                        </a:rPr>
                        <a:t>Number of cointegration</a:t>
                      </a:r>
                      <a:endParaRPr lang="zh-TW" sz="1600" b="1" kern="10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i="1" kern="0">
                          <a:latin typeface="Times New Roman"/>
                          <a:ea typeface="新細明體"/>
                          <a:cs typeface="Times New Roman"/>
                        </a:rPr>
                        <a:t>p</a:t>
                      </a:r>
                      <a:r>
                        <a:rPr lang="en-US" sz="1100" i="1" kern="0" baseline="-25000">
                          <a:latin typeface="Times New Roman"/>
                          <a:ea typeface="新細明體"/>
                          <a:cs typeface="Times New Roman"/>
                        </a:rPr>
                        <a:t>i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100" b="0" i="1" kern="100">
                          <a:latin typeface="Times New Roman"/>
                          <a:ea typeface="新細明體"/>
                          <a:cs typeface="Times New Roman"/>
                        </a:rPr>
                        <a:t>q</a:t>
                      </a:r>
                      <a:r>
                        <a:rPr lang="en-GB" sz="1100" b="0" i="1" kern="100" baseline="-25000">
                          <a:latin typeface="Times New Roman"/>
                          <a:ea typeface="新細明體"/>
                          <a:cs typeface="Times New Roman"/>
                        </a:rPr>
                        <a:t>i</a:t>
                      </a:r>
                      <a:endParaRPr lang="zh-TW" sz="1600" b="1" kern="10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00">
                          <a:latin typeface="Times New Roman"/>
                          <a:ea typeface="新細明體"/>
                          <a:cs typeface="Times New Roman"/>
                        </a:rPr>
                        <a:t>Number of cointegration</a:t>
                      </a:r>
                      <a:endParaRPr lang="zh-TW" sz="1600" b="1" kern="10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i="1" kern="0">
                          <a:latin typeface="Times New Roman"/>
                          <a:ea typeface="新細明體"/>
                          <a:cs typeface="Times New Roman"/>
                        </a:rPr>
                        <a:t>p</a:t>
                      </a:r>
                      <a:r>
                        <a:rPr lang="en-US" sz="1100" i="1" kern="0" baseline="-25000">
                          <a:latin typeface="Times New Roman"/>
                          <a:ea typeface="新細明體"/>
                          <a:cs typeface="Times New Roman"/>
                        </a:rPr>
                        <a:t>i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100" b="0" i="1" kern="100">
                          <a:latin typeface="Times New Roman"/>
                          <a:ea typeface="新細明體"/>
                          <a:cs typeface="Times New Roman"/>
                        </a:rPr>
                        <a:t>q</a:t>
                      </a:r>
                      <a:r>
                        <a:rPr lang="en-GB" sz="1100" b="0" i="1" kern="100" baseline="-25000">
                          <a:latin typeface="Times New Roman"/>
                          <a:ea typeface="新細明體"/>
                          <a:cs typeface="Times New Roman"/>
                        </a:rPr>
                        <a:t>i</a:t>
                      </a:r>
                      <a:endParaRPr lang="zh-TW" sz="1600" b="1" kern="10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00">
                          <a:latin typeface="Times New Roman"/>
                          <a:ea typeface="新細明體"/>
                          <a:cs typeface="Times New Roman"/>
                        </a:rPr>
                        <a:t>Number of cointegration</a:t>
                      </a:r>
                      <a:endParaRPr lang="zh-TW" sz="1600" b="1" kern="10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新細明體"/>
                          <a:cs typeface="Times New Roman"/>
                        </a:rPr>
                        <a:t>Hong Kong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新細明體"/>
                          <a:cs typeface="Times New Roman"/>
                        </a:rPr>
                        <a:t>Japan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新細明體"/>
                          <a:cs typeface="Times New Roman"/>
                        </a:rPr>
                        <a:t>South Korea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新細明體"/>
                          <a:cs typeface="Times New Roman"/>
                        </a:rPr>
                        <a:t>Singapore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6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新細明體"/>
                          <a:cs typeface="Times New Roman"/>
                        </a:rPr>
                        <a:t>Taiwan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新細明體"/>
                          <a:cs typeface="Times New Roman"/>
                        </a:rPr>
                        <a:t>Thailand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6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zh-TW" sz="105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7</a:t>
                      </a:r>
                      <a:endParaRPr lang="zh-TW" sz="105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74769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Results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428736"/>
            <a:ext cx="7772400" cy="5000660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dirty="0" smtClean="0"/>
              <a:t>Following the Generalized Impulse Response Function (Koop, </a:t>
            </a:r>
            <a:r>
              <a:rPr lang="en-US" dirty="0" err="1" smtClean="0"/>
              <a:t>Pesaran</a:t>
            </a:r>
            <a:r>
              <a:rPr lang="en-US" dirty="0" smtClean="0"/>
              <a:t> and Potter,1996; </a:t>
            </a:r>
            <a:r>
              <a:rPr lang="en-US" dirty="0" err="1" smtClean="0"/>
              <a:t>Pesaran</a:t>
            </a:r>
            <a:r>
              <a:rPr lang="en-US" dirty="0" smtClean="0"/>
              <a:t> and Shin, 1998) to estimate the dynamics of housing price diffusion effects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Global Macro Shocks Based on Basic Model (Model 1)</a:t>
            </a:r>
          </a:p>
          <a:p>
            <a:pPr lvl="2">
              <a:buFont typeface="Arial" pitchFamily="34" charset="0"/>
              <a:buChar char="−"/>
            </a:pPr>
            <a:r>
              <a:rPr lang="en-US" sz="2000" dirty="0" smtClean="0"/>
              <a:t>Defined as a weighted average (using PPP GDP weights) of variable-specific shocks across all the regions in the model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Openness Shock Based on </a:t>
            </a:r>
            <a:r>
              <a:rPr lang="en-US" dirty="0" err="1" smtClean="0"/>
              <a:t>Balassa</a:t>
            </a:r>
            <a:r>
              <a:rPr lang="en-US" dirty="0" smtClean="0"/>
              <a:t>-Samuelson Hypothesis Model (Model 2)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House Price Shocks Based on Housing Wealth Effect Chain Model (Model 3)</a:t>
            </a:r>
            <a:endParaRPr lang="zh-TW" altLang="en-US" dirty="0" smtClean="0"/>
          </a:p>
          <a:p>
            <a:pPr lvl="0">
              <a:buFont typeface="Wingdings" pitchFamily="2" charset="2"/>
              <a:buChar char="l"/>
            </a:pPr>
            <a:endParaRPr lang="en-US" dirty="0" smtClean="0"/>
          </a:p>
          <a:p>
            <a:pPr lvl="0">
              <a:buFont typeface="Wingdings" pitchFamily="2" charset="2"/>
              <a:buChar char="l"/>
            </a:pPr>
            <a:endParaRPr lang="en-US" altLang="zh-TW" dirty="0" smtClean="0"/>
          </a:p>
          <a:p>
            <a:pPr lvl="0">
              <a:buFont typeface="Wingdings" pitchFamily="2" charset="2"/>
              <a:buChar char="l"/>
            </a:pPr>
            <a:endParaRPr lang="zh-TW" altLang="en-US" dirty="0" smtClean="0"/>
          </a:p>
          <a:p>
            <a:pPr>
              <a:buFont typeface="Wingdings" pitchFamily="2" charset="2"/>
              <a:buChar char="l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400" cy="85725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Results (</a:t>
            </a:r>
            <a:r>
              <a:rPr lang="en-US" altLang="zh-TW" dirty="0" err="1" smtClean="0">
                <a:solidFill>
                  <a:schemeClr val="tx1"/>
                </a:solidFill>
              </a:rPr>
              <a:t>conts</a:t>
            </a:r>
            <a:r>
              <a:rPr lang="en-US" altLang="zh-TW" dirty="0" smtClean="0">
                <a:solidFill>
                  <a:schemeClr val="tx1"/>
                </a:solidFill>
              </a:rPr>
              <a:t>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285860"/>
            <a:ext cx="8358246" cy="5715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Global Macro Shocks Based on Basic Model (Model 1)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pic>
        <p:nvPicPr>
          <p:cNvPr id="77826" name="圖片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7215238" cy="498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00042"/>
            <a:ext cx="7772400" cy="71438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Results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4286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Global Macro Shocks Based on Basic Model (Model 1)	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pic>
        <p:nvPicPr>
          <p:cNvPr id="78850" name="圖片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580089" cy="498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7626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Results (cont.)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357298"/>
            <a:ext cx="7743852" cy="64294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Global Macro Shocks Based on Basic Model (Model 1)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pic>
        <p:nvPicPr>
          <p:cNvPr id="79874" name="圖片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7079475" cy="47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400" cy="571504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Results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0006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Openness Shock Based on </a:t>
            </a:r>
            <a:r>
              <a:rPr lang="en-US" dirty="0" err="1" smtClean="0"/>
              <a:t>Balassa</a:t>
            </a:r>
            <a:r>
              <a:rPr lang="en-US" dirty="0" smtClean="0"/>
              <a:t>-Samuelson Hypothesis</a:t>
            </a:r>
          </a:p>
          <a:p>
            <a:pPr lvl="1">
              <a:buFont typeface="Wingdings" pitchFamily="2" charset="2"/>
              <a:buChar char="Ø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pic>
        <p:nvPicPr>
          <p:cNvPr id="80898" name="圖片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7151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Results (cont.)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House Price Shock Based on Housing Wealth Effect Chain Model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79E08-9B31-4895-9556-2A68FCFEDC97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pic>
        <p:nvPicPr>
          <p:cNvPr id="81922" name="圖片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0005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圖片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41434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Background and Motivation (cont.)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142984"/>
            <a:ext cx="7772400" cy="4953016"/>
          </a:xfrm>
        </p:spPr>
        <p:txBody>
          <a:bodyPr/>
          <a:lstStyle/>
          <a:p>
            <a:pPr algn="ctr">
              <a:buNone/>
            </a:pPr>
            <a:r>
              <a:rPr lang="en-US" altLang="zh-TW" dirty="0" smtClean="0"/>
              <a:t>The Fluctuations of Global Housing Markets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sz="1400" dirty="0" smtClean="0"/>
              <a:t>Source: BIS data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5" name="圖片 4" descr="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8352928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572560" cy="106047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Results (cont.)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House Price Shock Based on Housing Wealth Effect Chain Model</a:t>
            </a:r>
            <a:endParaRPr lang="zh-TW" altLang="en-US" sz="24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79E08-9B31-4895-9556-2A68FCFEDC97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pic>
        <p:nvPicPr>
          <p:cNvPr id="82946" name="圖片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40719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圖片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785926"/>
            <a:ext cx="39290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79E08-9B31-4895-9556-2A68FCFEDC97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Results (cont.)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House Price Shock Based on Housing Wealth Effect Chain Model</a:t>
            </a:r>
            <a:endParaRPr lang="zh-TW" altLang="en-US" sz="2400" dirty="0"/>
          </a:p>
        </p:txBody>
      </p:sp>
      <p:pic>
        <p:nvPicPr>
          <p:cNvPr id="83970" name="圖片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1434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圖片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71612"/>
            <a:ext cx="40005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79E08-9B31-4895-9556-2A68FCFEDC97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Results (cont.)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House Price Shock Based on Housing Wealth Effect Chain Model</a:t>
            </a:r>
            <a:endParaRPr lang="zh-TW" altLang="en-US" sz="2400" dirty="0"/>
          </a:p>
        </p:txBody>
      </p:sp>
      <p:pic>
        <p:nvPicPr>
          <p:cNvPr id="84994" name="圖片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8512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圖片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40005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79E08-9B31-4895-9556-2A68FCFEDC97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Results (cont.)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House Price Shock Based on Housing Wealth Effect Chain Model</a:t>
            </a:r>
            <a:endParaRPr lang="zh-TW" altLang="en-US" sz="2400" dirty="0"/>
          </a:p>
        </p:txBody>
      </p:sp>
      <p:pic>
        <p:nvPicPr>
          <p:cNvPr id="86018" name="圖片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0719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圖片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0719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79E08-9B31-4895-9556-2A68FCFEDC97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Results (cont.)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House Price Shock Based on Housing Wealth Effect Chain Model</a:t>
            </a:r>
            <a:endParaRPr lang="zh-TW" altLang="en-US" sz="2400" dirty="0"/>
          </a:p>
        </p:txBody>
      </p:sp>
      <p:pic>
        <p:nvPicPr>
          <p:cNvPr id="87042" name="圖片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8576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圖片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71612"/>
            <a:ext cx="37862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400" cy="571504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Estimated House Price Diffusion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9378608"/>
              </p:ext>
            </p:extLst>
          </p:nvPr>
        </p:nvGraphicFramePr>
        <p:xfrm>
          <a:off x="357158" y="1214423"/>
          <a:ext cx="8429684" cy="4953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7559"/>
                <a:gridCol w="1139895"/>
                <a:gridCol w="1285884"/>
                <a:gridCol w="1071570"/>
                <a:gridCol w="1214446"/>
                <a:gridCol w="1285884"/>
                <a:gridCol w="1214446"/>
              </a:tblGrid>
              <a:tr h="10867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Hong Kong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Tokyo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Seoul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Singapore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Taipei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Bangkok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947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Hong Kong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− Small/None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Some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Some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Large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Small/None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671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Tokyo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 </a:t>
                      </a:r>
                    </a:p>
                    <a:p>
                      <a:pPr algn="ctr" fontAlgn="b"/>
                      <a:r>
                        <a:rPr lang="en-GB" sz="1800" b="0" i="0" u="none" strike="noStrike" dirty="0" smtClean="0">
                          <a:effectLst/>
                          <a:latin typeface="+mn-lt"/>
                        </a:rPr>
                        <a:t>Some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Large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Some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 Some/None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effectLst/>
                          <a:latin typeface="+mn-lt"/>
                        </a:rPr>
                        <a:t>None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598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Seoul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effectLst/>
                          <a:latin typeface="+mn-lt"/>
                        </a:rPr>
                        <a:t>None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 fontAlgn="b"/>
                      <a:r>
                        <a:rPr lang="en-GB" sz="1800" b="0" i="0" u="none" strike="noStrike" dirty="0" smtClean="0">
                          <a:effectLst/>
                          <a:latin typeface="+mn-lt"/>
                        </a:rPr>
                        <a:t>Some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effectLst/>
                          <a:latin typeface="+mn-lt"/>
                        </a:rPr>
                        <a:t>None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598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Singapore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−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None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−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Some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effectLst/>
                          <a:latin typeface="+mn-lt"/>
                        </a:rPr>
                        <a:t>None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613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Taipei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 None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 -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 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 None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997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Bangkok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 −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 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Small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n-lt"/>
                        </a:rPr>
                        <a:t> Small</a:t>
                      </a:r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85720" y="6286521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+/−  indicates positive or negative effect; large/some/small indicates the extent of  house price index responses more than 1%, 0.5% and under 0.5%, respectively.</a:t>
            </a:r>
            <a:endParaRPr lang="en-GB" sz="1200" dirty="0"/>
          </a:p>
        </p:txBody>
      </p:sp>
      <p:cxnSp>
        <p:nvCxnSpPr>
          <p:cNvPr id="7" name="直線接點 6"/>
          <p:cNvCxnSpPr/>
          <p:nvPr/>
        </p:nvCxnSpPr>
        <p:spPr bwMode="auto">
          <a:xfrm>
            <a:off x="357158" y="1214422"/>
            <a:ext cx="1214446" cy="10715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文字方塊 7"/>
          <p:cNvSpPr txBox="1"/>
          <p:nvPr/>
        </p:nvSpPr>
        <p:spPr>
          <a:xfrm>
            <a:off x="857224" y="1214422"/>
            <a:ext cx="78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Trade partner</a:t>
            </a:r>
            <a:endParaRPr lang="en-GB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57158" y="178592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Main country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4511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400" cy="571504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Estimated House Price Diffusion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8361875"/>
              </p:ext>
            </p:extLst>
          </p:nvPr>
        </p:nvGraphicFramePr>
        <p:xfrm>
          <a:off x="357158" y="1214423"/>
          <a:ext cx="8429684" cy="4953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7559"/>
                <a:gridCol w="1381795"/>
                <a:gridCol w="1166066"/>
                <a:gridCol w="1092364"/>
                <a:gridCol w="1307858"/>
                <a:gridCol w="1097976"/>
                <a:gridCol w="1166066"/>
              </a:tblGrid>
              <a:tr h="10867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Hong Kong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Tokyo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Seoul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Singapore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Taipei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Bangkok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947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Hong Kong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 smtClean="0">
                          <a:effectLst/>
                          <a:latin typeface="+mn-lt"/>
                        </a:rPr>
                        <a:t>Coeff</a:t>
                      </a:r>
                      <a:r>
                        <a:rPr lang="en-GB" sz="1800" b="0" i="0" u="none" strike="noStrike" dirty="0" smtClean="0">
                          <a:effectLst/>
                          <a:latin typeface="+mn-lt"/>
                        </a:rPr>
                        <a:t>??</a:t>
                      </a:r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671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Tokyo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598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Seoul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598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Singapore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613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Taipei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997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Bangkok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85720" y="6286521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+/−  indicates positive or negative effect; large/some/small indicates the extent of  house price index responses more than 2%, 1% and under 1%, respectively.</a:t>
            </a:r>
            <a:endParaRPr lang="en-GB" sz="1200" dirty="0"/>
          </a:p>
        </p:txBody>
      </p:sp>
      <p:cxnSp>
        <p:nvCxnSpPr>
          <p:cNvPr id="7" name="直線接點 6"/>
          <p:cNvCxnSpPr/>
          <p:nvPr/>
        </p:nvCxnSpPr>
        <p:spPr bwMode="auto">
          <a:xfrm>
            <a:off x="357158" y="1214422"/>
            <a:ext cx="1214446" cy="10715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文字方塊 7"/>
          <p:cNvSpPr txBox="1"/>
          <p:nvPr/>
        </p:nvSpPr>
        <p:spPr>
          <a:xfrm>
            <a:off x="857224" y="1214422"/>
            <a:ext cx="78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Trade partner</a:t>
            </a:r>
            <a:endParaRPr lang="en-GB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57158" y="178592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Main country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2957789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14356"/>
            <a:ext cx="7772400" cy="500066"/>
          </a:xfrm>
        </p:spPr>
        <p:txBody>
          <a:bodyPr/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Conclusions on Global Marco Shocks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5860"/>
            <a:ext cx="7886728" cy="5214974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GB" sz="2000" dirty="0" smtClean="0"/>
              <a:t>Housing market in Hong Kong shows relatively strong responses to global macro shocks possibly due to its high degree of openness to global economies. </a:t>
            </a:r>
          </a:p>
          <a:p>
            <a:pPr>
              <a:buFont typeface="Wingdings" pitchFamily="2" charset="2"/>
              <a:buChar char="l"/>
            </a:pPr>
            <a:r>
              <a:rPr lang="en-GB" sz="2000" dirty="0" smtClean="0"/>
              <a:t>Heavy reliance on foreign investment may cause Hong Kong more vulnerable to external economic conditions.</a:t>
            </a:r>
          </a:p>
          <a:p>
            <a:pPr>
              <a:buFont typeface="Wingdings" pitchFamily="2" charset="2"/>
              <a:buChar char="l"/>
            </a:pPr>
            <a:r>
              <a:rPr lang="en-GB" sz="2000" dirty="0" smtClean="0"/>
              <a:t>Singapore, being another highly open economy and financial centre, shows quite different housing market dynamics, which can be possibly explained by restrictive public policies. </a:t>
            </a:r>
          </a:p>
          <a:p>
            <a:pPr>
              <a:buFont typeface="Wingdings" pitchFamily="2" charset="2"/>
              <a:buChar char="l"/>
            </a:pPr>
            <a:r>
              <a:rPr lang="en-GB" sz="2000" dirty="0" smtClean="0"/>
              <a:t>Over 80% of house stock owned by the Singapore government indicates public policies largely deciding the public housing prices. </a:t>
            </a:r>
          </a:p>
          <a:p>
            <a:pPr>
              <a:buFont typeface="Wingdings" pitchFamily="2" charset="2"/>
              <a:buChar char="l"/>
            </a:pPr>
            <a:r>
              <a:rPr lang="en-GB" sz="2000" dirty="0" smtClean="0"/>
              <a:t>Significant impacts from global interest rates on Singapore’s house price index may attribute to Singapore’s liberalisation of financial market.</a:t>
            </a:r>
          </a:p>
          <a:p>
            <a:pPr>
              <a:buFont typeface="Wingdings" pitchFamily="2" charset="2"/>
              <a:buChar char="l"/>
            </a:pPr>
            <a:endParaRPr lang="en-GB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279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772400" cy="43204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Overall Conclusion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7772400" cy="5688632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sz="2000" dirty="0" smtClean="0"/>
              <a:t>House price in Hong Kong reacts rapidly in response to global increases in world market, while those in Singapore only show sensitivity to global interest rates.</a:t>
            </a:r>
          </a:p>
          <a:p>
            <a:pPr>
              <a:buFont typeface="Wingdings" pitchFamily="2" charset="2"/>
              <a:buChar char="l"/>
            </a:pPr>
            <a:r>
              <a:rPr lang="en-US" sz="2000" dirty="0" smtClean="0"/>
              <a:t>Tokyo and Singapore, which suggest a positive correlation between openness and house price, providing evidence of the </a:t>
            </a:r>
            <a:r>
              <a:rPr lang="en-US" sz="2000" dirty="0" err="1" smtClean="0"/>
              <a:t>Balassa</a:t>
            </a:r>
            <a:r>
              <a:rPr lang="en-US" sz="2000" dirty="0" smtClean="0"/>
              <a:t>-Samuelson effect.</a:t>
            </a:r>
          </a:p>
          <a:p>
            <a:pPr>
              <a:buFont typeface="Wingdings" pitchFamily="2" charset="2"/>
              <a:buChar char="l"/>
            </a:pPr>
            <a:r>
              <a:rPr lang="en-US" sz="2000" dirty="0" smtClean="0"/>
              <a:t>Tokyo reveals the diffusion effects on house price via housing wealth effect chains.</a:t>
            </a:r>
          </a:p>
          <a:p>
            <a:pPr>
              <a:buFont typeface="Wingdings" pitchFamily="2" charset="2"/>
              <a:buChar char="l"/>
            </a:pPr>
            <a:r>
              <a:rPr lang="en-US" sz="2000" dirty="0" smtClean="0"/>
              <a:t>A high degree of economic linkage between Japan and other Asian countries shows positive lead-lag relations in house prices across financial centres.</a:t>
            </a:r>
          </a:p>
          <a:p>
            <a:pPr>
              <a:buFont typeface="Wingdings" pitchFamily="2" charset="2"/>
              <a:buChar char="l"/>
            </a:pPr>
            <a:r>
              <a:rPr lang="en-GB" sz="2000" dirty="0" smtClean="0"/>
              <a:t>Region-specific conditions also play important roles as determinants of house prices, partly due to restrictive housing policies and demand-supply imbalances as in Singapore and Bangkok.</a:t>
            </a:r>
          </a:p>
          <a:p>
            <a:pPr>
              <a:buFont typeface="Wingdings" pitchFamily="2" charset="2"/>
              <a:buChar char="l"/>
            </a:pPr>
            <a:r>
              <a:rPr lang="en-GB" sz="2000" dirty="0" smtClean="0"/>
              <a:t>Future research will look into intra-regional dynamics of the house price diffusion in Taipei.</a:t>
            </a:r>
            <a:endParaRPr lang="en-US" dirty="0" smtClean="0"/>
          </a:p>
          <a:p>
            <a:pPr>
              <a:buFont typeface="Wingdings" pitchFamily="2" charset="2"/>
              <a:buChar char="l"/>
            </a:pPr>
            <a:endParaRPr lang="en-GB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Background and Motivation (cont.)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8143932" cy="571504"/>
          </a:xfrm>
        </p:spPr>
        <p:txBody>
          <a:bodyPr/>
          <a:lstStyle/>
          <a:p>
            <a:r>
              <a:rPr lang="en-US" altLang="zh-TW" dirty="0" smtClean="0"/>
              <a:t>The Gap of Housing Prices between Financial and Non-financial Centre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sz="1400" dirty="0" smtClean="0"/>
          </a:p>
          <a:p>
            <a:pPr>
              <a:buNone/>
            </a:pPr>
            <a:endParaRPr lang="en-US" altLang="zh-TW" sz="1400" dirty="0" smtClean="0"/>
          </a:p>
          <a:p>
            <a:pPr>
              <a:buNone/>
            </a:pPr>
            <a:r>
              <a:rPr lang="en-US" altLang="zh-TW" sz="1400" dirty="0" smtClean="0"/>
              <a:t>Source: National Statistics, Taiwan </a:t>
            </a:r>
            <a:endParaRPr lang="zh-TW" altLang="en-US" sz="1400" dirty="0"/>
          </a:p>
        </p:txBody>
      </p:sp>
      <p:graphicFrame>
        <p:nvGraphicFramePr>
          <p:cNvPr id="7" name="Chart 1"/>
          <p:cNvGraphicFramePr>
            <a:graphicFrameLocks noGrp="1"/>
          </p:cNvGraphicFramePr>
          <p:nvPr>
            <p:ph sz="quarter" idx="4"/>
          </p:nvPr>
        </p:nvGraphicFramePr>
        <p:xfrm>
          <a:off x="5102225" y="1714488"/>
          <a:ext cx="4041775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7FE30D-54B4-4C6D-B8CF-B8B2AAF6C3D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0" y="1785926"/>
          <a:ext cx="507206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Background and Motivation (cont.)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sz="2400" dirty="0" smtClean="0">
                <a:solidFill>
                  <a:schemeClr val="tx1"/>
                </a:solidFill>
              </a:rPr>
              <a:t>The importance of Asian Financial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Centres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285860"/>
            <a:ext cx="8352928" cy="5329732"/>
          </a:xfrm>
        </p:spPr>
        <p:txBody>
          <a:bodyPr/>
          <a:lstStyle/>
          <a:p>
            <a:pPr algn="ctr">
              <a:buNone/>
            </a:pPr>
            <a:r>
              <a:rPr lang="en-US" altLang="zh-TW" sz="2000" dirty="0" smtClean="0"/>
              <a:t>Top 25 the Global Financial </a:t>
            </a:r>
            <a:r>
              <a:rPr lang="en-US" altLang="zh-TW" sz="2000" dirty="0" err="1" smtClean="0"/>
              <a:t>Centres</a:t>
            </a:r>
            <a:r>
              <a:rPr lang="en-US" altLang="zh-TW" sz="2000" dirty="0" smtClean="0"/>
              <a:t> Ranks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sz="1400" dirty="0" smtClean="0"/>
              <a:t>Source: The Global Financial </a:t>
            </a:r>
            <a:r>
              <a:rPr lang="en-US" altLang="zh-TW" sz="1400" dirty="0" err="1" smtClean="0"/>
              <a:t>Centres</a:t>
            </a:r>
            <a:r>
              <a:rPr lang="en-US" altLang="zh-TW" sz="1400" dirty="0" smtClean="0"/>
              <a:t> Index, 2011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7" name="圖片 6" descr="22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14488"/>
            <a:ext cx="3961580" cy="4663431"/>
          </a:xfrm>
          <a:prstGeom prst="rect">
            <a:avLst/>
          </a:prstGeom>
        </p:spPr>
      </p:pic>
      <p:pic>
        <p:nvPicPr>
          <p:cNvPr id="8" name="圖片 7" descr="333-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700808"/>
            <a:ext cx="3369247" cy="437139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571472" y="2357430"/>
            <a:ext cx="3929090" cy="28575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71472" y="2643182"/>
            <a:ext cx="3929090" cy="28575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71472" y="3000372"/>
            <a:ext cx="3929090" cy="28575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71472" y="3286124"/>
            <a:ext cx="3929090" cy="28575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571472" y="4857760"/>
            <a:ext cx="3929090" cy="28575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857752" y="4786322"/>
            <a:ext cx="3357586" cy="357190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857752" y="3000372"/>
            <a:ext cx="3357586" cy="428628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532C3-464D-4648-A123-5B8CEDC0529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76802" name="Picture 2" descr="http://www.bbr.bund.de/cln_015/nn_21272/BBSR/DE/Veroeffentlichungen/IzR/2008/8/karte1,property=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86808" cy="578647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78581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Map of the Regions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8" name="橢圓 7"/>
          <p:cNvSpPr/>
          <p:nvPr/>
        </p:nvSpPr>
        <p:spPr bwMode="auto">
          <a:xfrm>
            <a:off x="6786578" y="2285992"/>
            <a:ext cx="714380" cy="21431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5429256" y="3071810"/>
            <a:ext cx="642942" cy="2857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3071802" y="4071942"/>
            <a:ext cx="714380" cy="2857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5929322" y="2285992"/>
            <a:ext cx="500066" cy="21431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3428992" y="5000636"/>
            <a:ext cx="928694" cy="2857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4357686" y="3214686"/>
            <a:ext cx="785818" cy="2857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7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00042"/>
            <a:ext cx="7772400" cy="64294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Map of the Regions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5" name="圖表 4"/>
          <p:cNvGraphicFramePr/>
          <p:nvPr/>
        </p:nvGraphicFramePr>
        <p:xfrm>
          <a:off x="285720" y="1357298"/>
          <a:ext cx="835824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42910" y="6357958"/>
            <a:ext cx="80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</a:t>
            </a:r>
            <a:r>
              <a:rPr lang="en-GB" sz="1200" dirty="0" err="1" smtClean="0"/>
              <a:t>IMF</a:t>
            </a:r>
            <a:r>
              <a:rPr lang="en-GB" sz="1200" dirty="0" smtClean="0"/>
              <a:t> and </a:t>
            </a:r>
            <a:r>
              <a:rPr lang="en-GB" sz="1200" dirty="0" err="1" smtClean="0"/>
              <a:t>Datastream</a:t>
            </a:r>
            <a:r>
              <a:rPr lang="en-GB" sz="1200" dirty="0" smtClean="0"/>
              <a:t>. The ratio of trade flows to GDP based on average weights from 2006 to 2009</a:t>
            </a:r>
            <a:endParaRPr lang="en-GB" sz="1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428728" y="928670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GDP (</a:t>
            </a:r>
            <a:r>
              <a:rPr lang="en-GB" b="1" dirty="0" err="1" smtClean="0"/>
              <a:t>ppp</a:t>
            </a:r>
            <a:r>
              <a:rPr lang="en-GB" b="1" dirty="0" smtClean="0"/>
              <a:t>) to the World GDP (</a:t>
            </a:r>
            <a:r>
              <a:rPr lang="en-GB" b="1" dirty="0" err="1" smtClean="0"/>
              <a:t>ppp</a:t>
            </a:r>
            <a:r>
              <a:rPr lang="en-GB" b="1" dirty="0" smtClean="0"/>
              <a:t>) Ratios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1918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400" cy="78581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Background and Motivation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5860"/>
            <a:ext cx="7772400" cy="4810140"/>
          </a:xfrm>
        </p:spPr>
        <p:txBody>
          <a:bodyPr/>
          <a:lstStyle/>
          <a:p>
            <a:pPr>
              <a:buNone/>
            </a:pPr>
            <a:r>
              <a:rPr lang="en-GB" sz="2800" dirty="0" smtClean="0"/>
              <a:t>Hypothesis</a:t>
            </a:r>
            <a:endParaRPr lang="zh-TW" altLang="en-US" sz="2800" dirty="0" smtClean="0"/>
          </a:p>
          <a:p>
            <a:pPr>
              <a:buFont typeface="Wingdings" pitchFamily="2" charset="2"/>
              <a:buChar char="l"/>
            </a:pPr>
            <a:r>
              <a:rPr lang="en-GB" sz="2800" dirty="0" smtClean="0"/>
              <a:t>Global factors determine house prices in Asian financial centres</a:t>
            </a:r>
          </a:p>
          <a:p>
            <a:pPr>
              <a:buFont typeface="Wingdings" pitchFamily="2" charset="2"/>
              <a:buChar char="l"/>
            </a:pPr>
            <a:r>
              <a:rPr lang="en-GB" sz="2800" dirty="0" smtClean="0"/>
              <a:t>There is an existence of lead-lag relations between housing markets in Asian financial centres</a:t>
            </a:r>
          </a:p>
          <a:p>
            <a:pPr>
              <a:buFont typeface="Wingdings" pitchFamily="2" charset="2"/>
              <a:buChar char="l"/>
            </a:pPr>
            <a:r>
              <a:rPr lang="en-GB" sz="2800" dirty="0" smtClean="0"/>
              <a:t>The diffusion effect causes house prices in Asian financial centres to decouple from those in non- Asian financial centres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B24F1-2C9B-4DEA-A217-448340DB8AA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13414</TotalTime>
  <Words>3093</Words>
  <Application>Microsoft Office PowerPoint</Application>
  <PresentationFormat>如螢幕大小 (4:3)</PresentationFormat>
  <Paragraphs>658</Paragraphs>
  <Slides>48</Slides>
  <Notes>13</Notes>
  <HiddenSlides>18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0" baseType="lpstr">
      <vt:lpstr>Default Design</vt:lpstr>
      <vt:lpstr>､襍{ｦ｡</vt:lpstr>
      <vt:lpstr>投影片 1</vt:lpstr>
      <vt:lpstr>Agenda</vt:lpstr>
      <vt:lpstr>投影片 3</vt:lpstr>
      <vt:lpstr>Background and Motivation (cont.)</vt:lpstr>
      <vt:lpstr>Background and Motivation (cont.)</vt:lpstr>
      <vt:lpstr>Background and Motivation (cont.) The importance of Asian Financial Centres</vt:lpstr>
      <vt:lpstr>Map of the Regions </vt:lpstr>
      <vt:lpstr>Map of the Regions </vt:lpstr>
      <vt:lpstr>Background and Motivation (cont.)</vt:lpstr>
      <vt:lpstr>Background and Motivation (cont.)</vt:lpstr>
      <vt:lpstr>Theoretical Consideration</vt:lpstr>
      <vt:lpstr>Theoretical Consideration(cont.)</vt:lpstr>
      <vt:lpstr>Theoretical Consideration (cont.)</vt:lpstr>
      <vt:lpstr>Theoretical Consideration (cont.) Explanations of Diffusion Effects </vt:lpstr>
      <vt:lpstr>Theoretical Consideration (cont.)</vt:lpstr>
      <vt:lpstr>Theoretical Consideration (cont.)</vt:lpstr>
      <vt:lpstr>Theoretical Consideration (cont.)</vt:lpstr>
      <vt:lpstr>Literature Review</vt:lpstr>
      <vt:lpstr>Literature Review (cont.)</vt:lpstr>
      <vt:lpstr>Literature Review (cont.)</vt:lpstr>
      <vt:lpstr>Differences from Previous Research</vt:lpstr>
      <vt:lpstr>Expected House Price Diffusion</vt:lpstr>
      <vt:lpstr>Methodology</vt:lpstr>
      <vt:lpstr>Methodology(cont.)</vt:lpstr>
      <vt:lpstr>Methodology(cont.)</vt:lpstr>
      <vt:lpstr>Methodology (cont.)</vt:lpstr>
      <vt:lpstr>Methodology (cont.)</vt:lpstr>
      <vt:lpstr>Data  </vt:lpstr>
      <vt:lpstr>Methodology (cont.) Estimation of  the GVAR </vt:lpstr>
      <vt:lpstr>    </vt:lpstr>
      <vt:lpstr>Methodology (cont.) Estimation of  the GVAR </vt:lpstr>
      <vt:lpstr>   Weak Exogeneity Test for Foreign Variables  </vt:lpstr>
      <vt:lpstr>Methodology (cont.) Estimation of  the GVAR </vt:lpstr>
      <vt:lpstr>Results</vt:lpstr>
      <vt:lpstr>Results (conts.)</vt:lpstr>
      <vt:lpstr>Results (cont.)</vt:lpstr>
      <vt:lpstr>Results (cont.)</vt:lpstr>
      <vt:lpstr>Results (cont.)</vt:lpstr>
      <vt:lpstr>Results (cont.)  House Price Shock Based on Housing Wealth Effect Chain Model</vt:lpstr>
      <vt:lpstr>Results (cont.)  House Price Shock Based on Housing Wealth Effect Chain Model</vt:lpstr>
      <vt:lpstr>Results (cont.)  House Price Shock Based on Housing Wealth Effect Chain Model</vt:lpstr>
      <vt:lpstr>Results (cont.) House Price Shock Based on Housing Wealth Effect Chain Model</vt:lpstr>
      <vt:lpstr>Results (cont.)  House Price Shock Based on Housing Wealth Effect Chain Model</vt:lpstr>
      <vt:lpstr>Results (cont.)  House Price Shock Based on Housing Wealth Effect Chain Model</vt:lpstr>
      <vt:lpstr>Estimated House Price Diffusion</vt:lpstr>
      <vt:lpstr>Estimated House Price Diffusion</vt:lpstr>
      <vt:lpstr>Conclusions on Global Marco Shocks </vt:lpstr>
      <vt:lpstr>Overall Conclusion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 pagan</dc:creator>
  <cp:lastModifiedBy>Winiori</cp:lastModifiedBy>
  <cp:revision>1053</cp:revision>
  <dcterms:created xsi:type="dcterms:W3CDTF">2009-10-15T10:33:00Z</dcterms:created>
  <dcterms:modified xsi:type="dcterms:W3CDTF">2012-06-14T00:30:34Z</dcterms:modified>
</cp:coreProperties>
</file>