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63" r:id="rId2"/>
    <p:sldId id="340" r:id="rId3"/>
    <p:sldId id="341" r:id="rId4"/>
    <p:sldId id="324" r:id="rId5"/>
    <p:sldId id="329" r:id="rId6"/>
    <p:sldId id="328" r:id="rId7"/>
    <p:sldId id="330" r:id="rId8"/>
    <p:sldId id="339" r:id="rId9"/>
    <p:sldId id="334" r:id="rId10"/>
    <p:sldId id="335" r:id="rId11"/>
    <p:sldId id="336" r:id="rId12"/>
    <p:sldId id="338" r:id="rId13"/>
    <p:sldId id="344" r:id="rId14"/>
    <p:sldId id="345" r:id="rId15"/>
    <p:sldId id="346" r:id="rId16"/>
    <p:sldId id="343" r:id="rId17"/>
    <p:sldId id="350" r:id="rId18"/>
    <p:sldId id="286" r:id="rId19"/>
  </p:sldIdLst>
  <p:sldSz cx="9906000" cy="6858000" type="A4"/>
  <p:notesSz cx="6797675" cy="9926638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  <a:srgbClr val="000099"/>
    <a:srgbClr val="F3F35B"/>
    <a:srgbClr val="CC082A"/>
    <a:srgbClr val="87888A"/>
    <a:srgbClr val="3B3D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4528" autoAdjust="0"/>
    <p:restoredTop sz="89424" autoAdjust="0"/>
  </p:normalViewPr>
  <p:slideViewPr>
    <p:cSldViewPr>
      <p:cViewPr>
        <p:scale>
          <a:sx n="100" d="100"/>
          <a:sy n="100" d="100"/>
        </p:scale>
        <p:origin x="-72" y="-72"/>
      </p:cViewPr>
      <p:guideLst>
        <p:guide orient="horz" pos="720"/>
        <p:guide pos="2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5" d="100"/>
          <a:sy n="75" d="100"/>
        </p:scale>
        <p:origin x="-4008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207BA5-4773-4D25-97FD-DB6CB9AFCF14}" type="datetimeFigureOut">
              <a:rPr lang="de-DE" smtClean="0"/>
              <a:pPr/>
              <a:t>11.06.2012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C1AA17-062B-4187-B895-FF891E0C4667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380074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7411E2-ABFD-4E83-AFF0-31EB85D6C0EF}" type="datetimeFigureOut">
              <a:rPr lang="de-DE" smtClean="0"/>
              <a:pPr/>
              <a:t>11.06.2012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25D484-6844-4B7D-9F6E-5CF75C600E28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95235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25D484-6844-4B7D-9F6E-5CF75C600E28}" type="slidenum">
              <a:rPr lang="de-AT" smtClean="0"/>
              <a:pPr/>
              <a:t>1</a:t>
            </a:fld>
            <a:endParaRPr lang="de-A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 smtClean="0"/>
              <a:t>Aufzeigen des generellen Datenproblems, Somit</a:t>
            </a:r>
            <a:r>
              <a:rPr lang="de-AT" baseline="0" dirty="0" smtClean="0"/>
              <a:t> liegen gewisse Daten nicht mehr vor, wie </a:t>
            </a:r>
            <a:r>
              <a:rPr lang="de-AT" baseline="0" dirty="0" err="1" smtClean="0"/>
              <a:t>z.b</a:t>
            </a:r>
            <a:r>
              <a:rPr lang="de-AT" baseline="0" dirty="0" smtClean="0"/>
              <a:t> Detailseitenklicks oder Telefonklick</a:t>
            </a:r>
          </a:p>
          <a:p>
            <a:endParaRPr lang="de-AT" baseline="0" dirty="0" smtClean="0"/>
          </a:p>
          <a:p>
            <a:r>
              <a:rPr lang="de-AT" baseline="0" dirty="0" smtClean="0"/>
              <a:t>A: zeigt die </a:t>
            </a:r>
            <a:r>
              <a:rPr lang="de-AT" baseline="0" dirty="0" err="1" smtClean="0"/>
              <a:t>detailseitenklicks</a:t>
            </a:r>
            <a:r>
              <a:rPr lang="de-AT" baseline="0" dirty="0" smtClean="0"/>
              <a:t> pro Verweildauer </a:t>
            </a:r>
            <a:r>
              <a:rPr lang="de-AT" baseline="0" dirty="0" smtClean="0">
                <a:sym typeface="Wingdings" pitchFamily="2" charset="2"/>
              </a:rPr>
              <a:t> also pro Tag</a:t>
            </a:r>
          </a:p>
          <a:p>
            <a:endParaRPr lang="de-AT" baseline="0" dirty="0" smtClean="0">
              <a:sym typeface="Wingdings" pitchFamily="2" charset="2"/>
            </a:endParaRPr>
          </a:p>
          <a:p>
            <a:r>
              <a:rPr lang="de-AT" baseline="0" dirty="0" smtClean="0">
                <a:sym typeface="Wingdings" pitchFamily="2" charset="2"/>
              </a:rPr>
              <a:t>B: Zeigt die durchschnittlichen Detailseiten Klicks von Immobilien die dort online </a:t>
            </a:r>
            <a:r>
              <a:rPr lang="de-AT" baseline="0" dirty="0" err="1" smtClean="0">
                <a:sym typeface="Wingdings" pitchFamily="2" charset="2"/>
              </a:rPr>
              <a:t>gegnagen</a:t>
            </a:r>
            <a:r>
              <a:rPr lang="de-AT" baseline="0" dirty="0" smtClean="0">
                <a:sym typeface="Wingdings" pitchFamily="2" charset="2"/>
              </a:rPr>
              <a:t> sind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25D484-6844-4B7D-9F6E-5CF75C600E28}" type="slidenum">
              <a:rPr lang="de-AT" smtClean="0"/>
              <a:pPr/>
              <a:t>11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607394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 smtClean="0"/>
              <a:t>Aufzeigen das derzeit eigentlich nur Verweildauer und Detailseite</a:t>
            </a:r>
            <a:r>
              <a:rPr lang="de-AT" baseline="0" dirty="0" smtClean="0"/>
              <a:t> interessant sind. Da die Telefonnummer und die email im Beschreibungstext enthalten sind die zusätzlichen „Buttons“ nicht sehr Aussagekräftig. Verweildauer und Klicks pro Verweildauer stehen daher im Fokus der Untersuchung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25D484-6844-4B7D-9F6E-5CF75C600E28}" type="slidenum">
              <a:rPr lang="de-AT" smtClean="0"/>
              <a:pPr/>
              <a:t>12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641568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25D484-6844-4B7D-9F6E-5CF75C600E28}" type="slidenum">
              <a:rPr lang="de-AT" smtClean="0"/>
              <a:pPr/>
              <a:t>16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859246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 smtClean="0"/>
              <a:t>ACHTUNG </a:t>
            </a:r>
            <a:r>
              <a:rPr lang="de-AT" dirty="0" err="1" smtClean="0"/>
              <a:t>Bezirksdummys</a:t>
            </a:r>
            <a:r>
              <a:rPr lang="de-AT" dirty="0" smtClean="0"/>
              <a:t> wurden entfernt!!!!!!!!!!!!!!!!!!!!!!!!!!!!!!!!!!!!!!!!!!!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25D484-6844-4B7D-9F6E-5CF75C600E28}" type="slidenum">
              <a:rPr lang="de-AT" smtClean="0"/>
              <a:pPr/>
              <a:t>17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842697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AT" sz="1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Weitere mögliche strategische Partner….</a:t>
            </a:r>
            <a:endParaRPr kumimoji="0" lang="de-AT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IMMQ?,</a:t>
            </a:r>
            <a:r>
              <a:rPr kumimoji="0" lang="de-AT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Verband der SV, Banken? </a:t>
            </a:r>
            <a:endParaRPr kumimoji="0" lang="de-AT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25D484-6844-4B7D-9F6E-5CF75C600E28}" type="slidenum">
              <a:rPr lang="de-AT" smtClean="0"/>
              <a:pPr/>
              <a:t>18</a:t>
            </a:fld>
            <a:endParaRPr lang="de-A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 smtClean="0"/>
              <a:t>Einleitung – je nach Ausrichtung!!!!!!!!!!!!!</a:t>
            </a:r>
          </a:p>
          <a:p>
            <a:endParaRPr lang="de-AT" dirty="0" smtClean="0"/>
          </a:p>
          <a:p>
            <a:r>
              <a:rPr lang="de-AT" dirty="0" smtClean="0"/>
              <a:t>Erklären</a:t>
            </a:r>
            <a:r>
              <a:rPr lang="de-AT" baseline="0" dirty="0" smtClean="0"/>
              <a:t> das es sich um Daten von immobilen.net handelt. Hier dürfen nur professionelle Makler inserieren!!!!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25D484-6844-4B7D-9F6E-5CF75C600E28}" type="slidenum">
              <a:rPr lang="de-AT" smtClean="0"/>
              <a:pPr/>
              <a:t>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428896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 smtClean="0"/>
              <a:t>Generell den Suchprozess erklären!</a:t>
            </a:r>
            <a:r>
              <a:rPr lang="de-AT" baseline="0" dirty="0" smtClean="0"/>
              <a:t> Zuerst kommt der User auf die Starthomepage, wählt dort seine Sucheigenschaften aus und wird dann zu den Angeboten geführt. Danach kann er jedes einzelne Angebot im Detail anschauen (anklicken)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25D484-6844-4B7D-9F6E-5CF75C600E28}" type="slidenum">
              <a:rPr lang="de-AT" smtClean="0"/>
              <a:pPr/>
              <a:t>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950060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 smtClean="0"/>
              <a:t>Die Starthomepage gliedert sich in drei Hauptsuchbereiche. </a:t>
            </a:r>
          </a:p>
          <a:p>
            <a:endParaRPr lang="de-AT" dirty="0" smtClean="0"/>
          </a:p>
          <a:p>
            <a:r>
              <a:rPr lang="de-AT" dirty="0" smtClean="0"/>
              <a:t>In Suchbereich A legt</a:t>
            </a:r>
            <a:r>
              <a:rPr lang="de-AT" baseline="0" dirty="0" smtClean="0"/>
              <a:t> der User den Bezirk fest, Nur den Bezirk genauer Angaben sind hier nicht möglich. – generell Problematik, dass Makler in Österreich nur auf Bezirksebene den ihr Objekt auf die Plattform geben </a:t>
            </a:r>
            <a:r>
              <a:rPr lang="de-AT" baseline="0" dirty="0" smtClean="0">
                <a:sym typeface="Wingdings" pitchFamily="2" charset="2"/>
              </a:rPr>
              <a:t> Stichwort Alleinvermittlungsauftrag, Daher liegen die Informationen nur auf Bezirkseben vor</a:t>
            </a:r>
          </a:p>
          <a:p>
            <a:endParaRPr lang="de-AT" baseline="0" dirty="0" smtClean="0">
              <a:sym typeface="Wingdings" pitchFamily="2" charset="2"/>
            </a:endParaRPr>
          </a:p>
          <a:p>
            <a:r>
              <a:rPr lang="de-AT" baseline="0" dirty="0" smtClean="0">
                <a:sym typeface="Wingdings" pitchFamily="2" charset="2"/>
              </a:rPr>
              <a:t>In Suchbereich B gibt der User die Art der Immobilie an (Residential, </a:t>
            </a:r>
            <a:r>
              <a:rPr lang="de-AT" baseline="0" dirty="0" err="1" smtClean="0">
                <a:sym typeface="Wingdings" pitchFamily="2" charset="2"/>
              </a:rPr>
              <a:t>house</a:t>
            </a:r>
            <a:r>
              <a:rPr lang="de-AT" baseline="0" dirty="0" smtClean="0">
                <a:sym typeface="Wingdings" pitchFamily="2" charset="2"/>
              </a:rPr>
              <a:t>, </a:t>
            </a:r>
            <a:r>
              <a:rPr lang="de-AT" baseline="0" dirty="0" err="1" smtClean="0">
                <a:sym typeface="Wingdings" pitchFamily="2" charset="2"/>
              </a:rPr>
              <a:t>usw</a:t>
            </a:r>
            <a:r>
              <a:rPr lang="de-AT" baseline="0" dirty="0" smtClean="0">
                <a:sym typeface="Wingdings" pitchFamily="2" charset="2"/>
              </a:rPr>
              <a:t>…</a:t>
            </a:r>
          </a:p>
          <a:p>
            <a:endParaRPr lang="de-AT" baseline="0" dirty="0" smtClean="0">
              <a:sym typeface="Wingdings" pitchFamily="2" charset="2"/>
            </a:endParaRPr>
          </a:p>
          <a:p>
            <a:r>
              <a:rPr lang="de-AT" baseline="0" dirty="0" smtClean="0">
                <a:sym typeface="Wingdings" pitchFamily="2" charset="2"/>
              </a:rPr>
              <a:t>In Suchbereich C können zusätzlich die Eigenschaften Miete/Kauf, Preisvorstellung, Wohnfläche, und Anzahl der Räume angegeben werden. Diese müssen jedoch nur optional </a:t>
            </a:r>
            <a:r>
              <a:rPr lang="de-AT" baseline="0" dirty="0" err="1" smtClean="0">
                <a:sym typeface="Wingdings" pitchFamily="2" charset="2"/>
              </a:rPr>
              <a:t>angegben</a:t>
            </a:r>
            <a:r>
              <a:rPr lang="de-AT" baseline="0" dirty="0" smtClean="0">
                <a:sym typeface="Wingdings" pitchFamily="2" charset="2"/>
              </a:rPr>
              <a:t> werden</a:t>
            </a:r>
          </a:p>
          <a:p>
            <a:endParaRPr lang="de-AT" dirty="0" smtClean="0"/>
          </a:p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25D484-6844-4B7D-9F6E-5CF75C600E28}" type="slidenum">
              <a:rPr lang="de-AT" smtClean="0"/>
              <a:pPr/>
              <a:t>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702762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 smtClean="0"/>
              <a:t>Nachdem die Suchfunktion ausgeführt ist,</a:t>
            </a:r>
            <a:r>
              <a:rPr lang="de-AT" baseline="0" dirty="0" smtClean="0"/>
              <a:t> werden dem User alle Immobilienangebote aufgelistet . Jedes Angebot besteht dabei aus drei Teilen. </a:t>
            </a:r>
          </a:p>
          <a:p>
            <a:r>
              <a:rPr lang="de-AT" baseline="0" dirty="0" smtClean="0"/>
              <a:t>B  Das Bild der Wohnung wird abgebildet</a:t>
            </a:r>
          </a:p>
          <a:p>
            <a:r>
              <a:rPr lang="de-AT" baseline="0" dirty="0" smtClean="0"/>
              <a:t>C Hier erfolgt eine Kurzbeschreibung zur Wohnung</a:t>
            </a:r>
          </a:p>
          <a:p>
            <a:r>
              <a:rPr lang="de-AT" baseline="0" dirty="0" smtClean="0"/>
              <a:t>D In tabellarischer Form werden die Gebäudeeigenschaften dargestellt. </a:t>
            </a:r>
          </a:p>
          <a:p>
            <a:endParaRPr lang="de-AT" baseline="0" dirty="0" smtClean="0"/>
          </a:p>
          <a:p>
            <a:r>
              <a:rPr lang="de-AT" baseline="0" dirty="0" smtClean="0"/>
              <a:t>Jedes dieser Angebote kann angeklickt werden und die Informationen „Detailseite“ kommt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25D484-6844-4B7D-9F6E-5CF75C600E28}" type="slidenum">
              <a:rPr lang="de-AT" smtClean="0"/>
              <a:pPr/>
              <a:t>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651608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 smtClean="0"/>
              <a:t>Die Detailseite gliedert sich von den Informationen für das Angebot in 4 Bereiche:</a:t>
            </a:r>
          </a:p>
          <a:p>
            <a:endParaRPr lang="de-AT" dirty="0" smtClean="0"/>
          </a:p>
          <a:p>
            <a:r>
              <a:rPr lang="de-AT" dirty="0" smtClean="0"/>
              <a:t>A: Darstellung der wichtigsten Informationen und auch</a:t>
            </a:r>
            <a:r>
              <a:rPr lang="de-AT" baseline="0" dirty="0" smtClean="0"/>
              <a:t> bildliche Darstellung</a:t>
            </a:r>
          </a:p>
          <a:p>
            <a:endParaRPr lang="de-AT" baseline="0" dirty="0" smtClean="0"/>
          </a:p>
          <a:p>
            <a:r>
              <a:rPr lang="de-AT" baseline="0" dirty="0" smtClean="0"/>
              <a:t>B: wesentliche Eckpunkt in tabellarischer Form</a:t>
            </a:r>
          </a:p>
          <a:p>
            <a:endParaRPr lang="de-AT" baseline="0" dirty="0" smtClean="0"/>
          </a:p>
          <a:p>
            <a:r>
              <a:rPr lang="de-AT" baseline="0" dirty="0" smtClean="0"/>
              <a:t>C: Textliche Beschreibung der Immobilie. Hier ist der Makler „frei“ die Immobilie beschreiben. Im freien Text gibt er auch seine Kontaktdaten an Telefon und email!!!</a:t>
            </a:r>
          </a:p>
          <a:p>
            <a:endParaRPr lang="de-AT" baseline="0" dirty="0" smtClean="0"/>
          </a:p>
          <a:p>
            <a:r>
              <a:rPr lang="de-AT" baseline="0" dirty="0" smtClean="0"/>
              <a:t>D: Kontaktdaten zu Makler. Direkte Buttons zur Telefonnummer, email, </a:t>
            </a:r>
            <a:r>
              <a:rPr lang="de-AT" baseline="0" dirty="0" err="1" smtClean="0"/>
              <a:t>hp</a:t>
            </a:r>
            <a:r>
              <a:rPr lang="de-AT" baseline="0" dirty="0" smtClean="0"/>
              <a:t> von Makler. Auch der Knopf </a:t>
            </a:r>
            <a:r>
              <a:rPr lang="de-AT" baseline="0" dirty="0" err="1" smtClean="0"/>
              <a:t>druckversion</a:t>
            </a:r>
            <a:r>
              <a:rPr lang="de-AT" baseline="0" dirty="0" smtClean="0"/>
              <a:t> ist vorhanden.</a:t>
            </a:r>
          </a:p>
          <a:p>
            <a:endParaRPr lang="de-AT" baseline="0" dirty="0" smtClean="0"/>
          </a:p>
          <a:p>
            <a:endParaRPr lang="de-AT" baseline="0" dirty="0" smtClean="0"/>
          </a:p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25D484-6844-4B7D-9F6E-5CF75C600E28}" type="slidenum">
              <a:rPr lang="de-AT" smtClean="0"/>
              <a:pPr/>
              <a:t>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483682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 smtClean="0"/>
              <a:t>Kurz nochmal den Datensatz erklären</a:t>
            </a:r>
            <a:r>
              <a:rPr lang="de-AT" baseline="0" dirty="0" smtClean="0"/>
              <a:t>  worauf wir uns konzentriert haben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25D484-6844-4B7D-9F6E-5CF75C600E28}" type="slidenum">
              <a:rPr lang="de-AT" smtClean="0"/>
              <a:pPr/>
              <a:t>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669223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 smtClean="0"/>
              <a:t>Unterschied erklären zwischen online und offline erklären</a:t>
            </a:r>
          </a:p>
          <a:p>
            <a:endParaRPr lang="de-AT" dirty="0" smtClean="0"/>
          </a:p>
          <a:p>
            <a:r>
              <a:rPr lang="de-AT" dirty="0" smtClean="0"/>
              <a:t>A: zeigt den Zeitindex wann eine Immobilie online gegangen ist und wie lange (in Tagen ) sie online war.</a:t>
            </a:r>
          </a:p>
          <a:p>
            <a:endParaRPr lang="de-AT" dirty="0" smtClean="0"/>
          </a:p>
          <a:p>
            <a:r>
              <a:rPr lang="de-AT" dirty="0" smtClean="0"/>
              <a:t>B: Zeit wann die Immobilie offline gegangen ist und wie lange sie online war.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25D484-6844-4B7D-9F6E-5CF75C600E28}" type="slidenum">
              <a:rPr lang="de-AT" smtClean="0"/>
              <a:pPr/>
              <a:t>9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630933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 smtClean="0"/>
              <a:t>In</a:t>
            </a:r>
            <a:r>
              <a:rPr lang="de-AT" baseline="0" dirty="0" smtClean="0"/>
              <a:t> A wir die Anzahl der Angebote dargestellt die neu online gegangen sind </a:t>
            </a:r>
          </a:p>
          <a:p>
            <a:r>
              <a:rPr lang="de-AT" baseline="0" dirty="0" smtClean="0"/>
              <a:t>Über den Zeitraum 2006 bis heute sind im Durchschnitt gleich viele Immobilen Online als auch offline gegangen.</a:t>
            </a:r>
          </a:p>
          <a:p>
            <a:endParaRPr lang="de-AT" baseline="0" dirty="0" smtClean="0"/>
          </a:p>
          <a:p>
            <a:endParaRPr lang="de-AT" baseline="0" dirty="0" smtClean="0"/>
          </a:p>
          <a:p>
            <a:r>
              <a:rPr lang="de-AT" baseline="0" dirty="0" smtClean="0"/>
              <a:t>Unten ist nochmals der zeitliche Verlauf im Median dargestellt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25D484-6844-4B7D-9F6E-5CF75C600E28}" type="slidenum">
              <a:rPr lang="de-AT" smtClean="0"/>
              <a:pPr/>
              <a:t>10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8274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12"/>
          <p:cNvSpPr txBox="1">
            <a:spLocks noChangeArrowheads="1"/>
          </p:cNvSpPr>
          <p:nvPr userDrawn="1"/>
        </p:nvSpPr>
        <p:spPr bwMode="auto">
          <a:xfrm>
            <a:off x="381000" y="2667001"/>
            <a:ext cx="571472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600" dirty="0" smtClean="0">
                <a:solidFill>
                  <a:schemeClr val="bg1"/>
                </a:solidFill>
                <a:latin typeface="SATERO" charset="0"/>
              </a:rPr>
              <a:t>&gt;&gt;</a:t>
            </a:r>
            <a:endParaRPr lang="de-DE" sz="2800" dirty="0">
              <a:solidFill>
                <a:schemeClr val="bg1"/>
              </a:solidFill>
              <a:latin typeface="SATERO" charset="0"/>
            </a:endParaRPr>
          </a:p>
          <a:p>
            <a:pPr>
              <a:spcBef>
                <a:spcPct val="50000"/>
              </a:spcBef>
            </a:pP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80968" y="3929066"/>
            <a:ext cx="6934200" cy="17526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13" name="Titel 1"/>
          <p:cNvSpPr>
            <a:spLocks noGrp="1"/>
          </p:cNvSpPr>
          <p:nvPr>
            <p:ph type="title"/>
          </p:nvPr>
        </p:nvSpPr>
        <p:spPr>
          <a:xfrm>
            <a:off x="952472" y="2714621"/>
            <a:ext cx="8572560" cy="928694"/>
          </a:xfrm>
        </p:spPr>
        <p:txBody>
          <a:bodyPr anchor="t"/>
          <a:lstStyle>
            <a:lvl1pPr algn="l">
              <a:defRPr sz="2800" b="1" cap="all">
                <a:solidFill>
                  <a:schemeClr val="bg1"/>
                </a:solidFill>
                <a:latin typeface="SATERO"/>
                <a:cs typeface="Tahoma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2406" y="1785926"/>
            <a:ext cx="9001188" cy="4500594"/>
          </a:xfrm>
        </p:spPr>
        <p:txBody>
          <a:bodyPr vert="eaVert"/>
          <a:lstStyle>
            <a:lvl1pPr>
              <a:defRPr>
                <a:solidFill>
                  <a:srgbClr val="3B3D3C"/>
                </a:solidFill>
                <a:latin typeface="Tahoma" pitchFamily="34" charset="0"/>
                <a:cs typeface="Tahoma" pitchFamily="34" charset="0"/>
              </a:defRPr>
            </a:lvl1pPr>
            <a:lvl2pPr>
              <a:defRPr>
                <a:solidFill>
                  <a:srgbClr val="3B3D3C"/>
                </a:solidFill>
                <a:latin typeface="Tahoma" pitchFamily="34" charset="0"/>
                <a:cs typeface="Tahoma" pitchFamily="34" charset="0"/>
              </a:defRPr>
            </a:lvl2pPr>
            <a:lvl3pPr>
              <a:defRPr>
                <a:solidFill>
                  <a:srgbClr val="3B3D3C"/>
                </a:solidFill>
                <a:latin typeface="Tahoma" pitchFamily="34" charset="0"/>
                <a:cs typeface="Tahoma" pitchFamily="34" charset="0"/>
              </a:defRPr>
            </a:lvl3pPr>
            <a:lvl4pPr>
              <a:defRPr>
                <a:solidFill>
                  <a:srgbClr val="3B3D3C"/>
                </a:solidFill>
                <a:latin typeface="Tahoma" pitchFamily="34" charset="0"/>
                <a:cs typeface="Tahoma" pitchFamily="34" charset="0"/>
              </a:defRPr>
            </a:lvl4pPr>
            <a:lvl5pPr>
              <a:defRPr>
                <a:solidFill>
                  <a:srgbClr val="3B3D3C"/>
                </a:solidFill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2406" y="6429396"/>
            <a:ext cx="2063750" cy="276204"/>
          </a:xfrm>
        </p:spPr>
        <p:txBody>
          <a:bodyPr/>
          <a:lstStyle>
            <a:lvl1pPr>
              <a:defRPr sz="1100">
                <a:solidFill>
                  <a:srgbClr val="3B3D3C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5BD958D6-C0CF-4E35-BDA7-E652D37EEB89}" type="datetime1">
              <a:rPr lang="de-DE" smtClean="0"/>
              <a:pPr>
                <a:defRPr/>
              </a:pPr>
              <a:t>11.06.2012</a:t>
            </a:fld>
            <a:endParaRPr lang="de-DE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595546" y="6429396"/>
            <a:ext cx="4786346" cy="276204"/>
          </a:xfrm>
        </p:spPr>
        <p:txBody>
          <a:bodyPr/>
          <a:lstStyle>
            <a:lvl1pPr>
              <a:defRPr sz="1100">
                <a:solidFill>
                  <a:srgbClr val="3B3D3C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r>
              <a:rPr lang="de-DE" smtClean="0"/>
              <a:t>FH Kufstein</a:t>
            </a:r>
            <a:endParaRPr lang="de-DE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461282" y="6429396"/>
            <a:ext cx="2063750" cy="276204"/>
          </a:xfrm>
        </p:spPr>
        <p:txBody>
          <a:bodyPr/>
          <a:lstStyle>
            <a:lvl1pPr>
              <a:defRPr sz="1100">
                <a:solidFill>
                  <a:srgbClr val="3B3D3C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6485752D-3D37-4068-A1BC-0D5DE90E7F51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11" name="Titel 1"/>
          <p:cNvSpPr>
            <a:spLocks noGrp="1"/>
          </p:cNvSpPr>
          <p:nvPr>
            <p:ph type="ctrTitle"/>
          </p:nvPr>
        </p:nvSpPr>
        <p:spPr>
          <a:xfrm>
            <a:off x="238092" y="214291"/>
            <a:ext cx="7715304" cy="1000131"/>
          </a:xfrm>
        </p:spPr>
        <p:txBody>
          <a:bodyPr/>
          <a:lstStyle>
            <a:lvl1pPr algn="l">
              <a:defRPr lang="de-DE" sz="3200" b="1" kern="1200" dirty="0">
                <a:solidFill>
                  <a:schemeClr val="bg1">
                    <a:lumMod val="95000"/>
                  </a:schemeClr>
                </a:solidFill>
                <a:latin typeface="Tahoma" pitchFamily="34" charset="0"/>
                <a:ea typeface="+mn-ea"/>
                <a:cs typeface="+mn-cs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058025" y="1643050"/>
            <a:ext cx="2467007" cy="4643470"/>
          </a:xfrm>
        </p:spPr>
        <p:txBody>
          <a:bodyPr vert="eaVert"/>
          <a:lstStyle>
            <a:lvl1pPr>
              <a:defRPr sz="4000" b="0">
                <a:solidFill>
                  <a:srgbClr val="CC082A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2406" y="1643050"/>
            <a:ext cx="6453219" cy="4643470"/>
          </a:xfrm>
        </p:spPr>
        <p:txBody>
          <a:bodyPr vert="eaVert"/>
          <a:lstStyle>
            <a:lvl1pPr>
              <a:defRPr>
                <a:solidFill>
                  <a:srgbClr val="3B3D3C"/>
                </a:solidFill>
                <a:latin typeface="Tahoma" pitchFamily="34" charset="0"/>
                <a:cs typeface="Tahoma" pitchFamily="34" charset="0"/>
              </a:defRPr>
            </a:lvl1pPr>
            <a:lvl2pPr>
              <a:defRPr>
                <a:solidFill>
                  <a:srgbClr val="3B3D3C"/>
                </a:solidFill>
                <a:latin typeface="Tahoma" pitchFamily="34" charset="0"/>
                <a:cs typeface="Tahoma" pitchFamily="34" charset="0"/>
              </a:defRPr>
            </a:lvl2pPr>
            <a:lvl3pPr>
              <a:defRPr>
                <a:solidFill>
                  <a:srgbClr val="3B3D3C"/>
                </a:solidFill>
                <a:latin typeface="Tahoma" pitchFamily="34" charset="0"/>
                <a:cs typeface="Tahoma" pitchFamily="34" charset="0"/>
              </a:defRPr>
            </a:lvl3pPr>
            <a:lvl4pPr>
              <a:defRPr>
                <a:solidFill>
                  <a:srgbClr val="3B3D3C"/>
                </a:solidFill>
                <a:latin typeface="Tahoma" pitchFamily="34" charset="0"/>
                <a:cs typeface="Tahoma" pitchFamily="34" charset="0"/>
              </a:defRPr>
            </a:lvl4pPr>
            <a:lvl5pPr>
              <a:defRPr>
                <a:solidFill>
                  <a:srgbClr val="3B3D3C"/>
                </a:solidFill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2406" y="6429396"/>
            <a:ext cx="2063750" cy="276204"/>
          </a:xfrm>
        </p:spPr>
        <p:txBody>
          <a:bodyPr/>
          <a:lstStyle>
            <a:lvl1pPr>
              <a:defRPr sz="1100">
                <a:solidFill>
                  <a:srgbClr val="3B3D3C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EDD03C7A-FEC2-4FE9-8953-807B48820F75}" type="datetime1">
              <a:rPr lang="de-DE" smtClean="0"/>
              <a:pPr>
                <a:defRPr/>
              </a:pPr>
              <a:t>11.06.2012</a:t>
            </a:fld>
            <a:endParaRPr lang="de-DE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595546" y="6429396"/>
            <a:ext cx="4786346" cy="276204"/>
          </a:xfrm>
        </p:spPr>
        <p:txBody>
          <a:bodyPr/>
          <a:lstStyle>
            <a:lvl1pPr>
              <a:defRPr sz="1100">
                <a:solidFill>
                  <a:srgbClr val="3B3D3C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r>
              <a:rPr lang="de-DE" smtClean="0"/>
              <a:t>FH Kufstein</a:t>
            </a:r>
            <a:endParaRPr lang="de-DE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461282" y="6429396"/>
            <a:ext cx="2063750" cy="276204"/>
          </a:xfrm>
        </p:spPr>
        <p:txBody>
          <a:bodyPr/>
          <a:lstStyle>
            <a:lvl1pPr>
              <a:defRPr sz="1100">
                <a:solidFill>
                  <a:srgbClr val="3B3D3C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6485752D-3D37-4068-A1BC-0D5DE90E7F51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2406" y="1785926"/>
            <a:ext cx="9072626" cy="4500594"/>
          </a:xfrm>
        </p:spPr>
        <p:txBody>
          <a:bodyPr/>
          <a:lstStyle>
            <a:lvl1pPr>
              <a:defRPr sz="2800">
                <a:solidFill>
                  <a:srgbClr val="3B3D3C"/>
                </a:solidFill>
                <a:latin typeface="Tahoma" pitchFamily="34" charset="0"/>
                <a:cs typeface="Tahoma" pitchFamily="34" charset="0"/>
              </a:defRPr>
            </a:lvl1pPr>
            <a:lvl2pPr>
              <a:defRPr sz="2400">
                <a:solidFill>
                  <a:srgbClr val="3B3D3C"/>
                </a:solidFill>
                <a:latin typeface="Tahoma" pitchFamily="34" charset="0"/>
                <a:cs typeface="Tahoma" pitchFamily="34" charset="0"/>
              </a:defRPr>
            </a:lvl2pPr>
            <a:lvl3pPr>
              <a:defRPr sz="2000">
                <a:solidFill>
                  <a:srgbClr val="3B3D3C"/>
                </a:solidFill>
                <a:latin typeface="Tahoma" pitchFamily="34" charset="0"/>
                <a:cs typeface="Tahoma" pitchFamily="34" charset="0"/>
              </a:defRPr>
            </a:lvl3pPr>
            <a:lvl4pPr>
              <a:defRPr sz="1800">
                <a:solidFill>
                  <a:srgbClr val="3B3D3C"/>
                </a:solidFill>
                <a:latin typeface="Tahoma" pitchFamily="34" charset="0"/>
                <a:cs typeface="Tahoma" pitchFamily="34" charset="0"/>
              </a:defRPr>
            </a:lvl4pPr>
            <a:lvl5pPr>
              <a:defRPr sz="1800">
                <a:solidFill>
                  <a:srgbClr val="3B3D3C"/>
                </a:solidFill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2406" y="6429396"/>
            <a:ext cx="2063750" cy="276204"/>
          </a:xfrm>
        </p:spPr>
        <p:txBody>
          <a:bodyPr/>
          <a:lstStyle>
            <a:lvl1pPr>
              <a:defRPr sz="1100">
                <a:solidFill>
                  <a:srgbClr val="3B3D3C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2DF904C6-DE5A-4C15-814A-72A19054B6DF}" type="datetime1">
              <a:rPr lang="de-DE" smtClean="0"/>
              <a:pPr>
                <a:defRPr/>
              </a:pPr>
              <a:t>11.06.2012</a:t>
            </a:fld>
            <a:endParaRPr lang="de-DE" dirty="0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595546" y="6429396"/>
            <a:ext cx="4786346" cy="276204"/>
          </a:xfrm>
        </p:spPr>
        <p:txBody>
          <a:bodyPr/>
          <a:lstStyle>
            <a:lvl1pPr>
              <a:defRPr sz="1100">
                <a:solidFill>
                  <a:srgbClr val="3B3D3C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r>
              <a:rPr lang="de-DE" dirty="0" smtClean="0"/>
              <a:t>ERES 2012 -- </a:t>
            </a:r>
            <a:r>
              <a:rPr lang="de-AT" dirty="0" smtClean="0"/>
              <a:t>Edinburgh</a:t>
            </a:r>
            <a:endParaRPr lang="de-DE" dirty="0" smtClean="0"/>
          </a:p>
          <a:p>
            <a:pPr>
              <a:defRPr/>
            </a:pPr>
            <a:endParaRPr lang="de-DE" dirty="0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461282" y="6429396"/>
            <a:ext cx="2063750" cy="276204"/>
          </a:xfrm>
        </p:spPr>
        <p:txBody>
          <a:bodyPr/>
          <a:lstStyle>
            <a:lvl1pPr>
              <a:defRPr sz="1100">
                <a:solidFill>
                  <a:srgbClr val="3B3D3C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6485752D-3D37-4068-A1BC-0D5DE90E7F51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15" name="Titel 1"/>
          <p:cNvSpPr>
            <a:spLocks noGrp="1"/>
          </p:cNvSpPr>
          <p:nvPr>
            <p:ph type="ctrTitle"/>
          </p:nvPr>
        </p:nvSpPr>
        <p:spPr>
          <a:xfrm>
            <a:off x="238092" y="214291"/>
            <a:ext cx="7715304" cy="1000131"/>
          </a:xfrm>
        </p:spPr>
        <p:txBody>
          <a:bodyPr/>
          <a:lstStyle>
            <a:lvl1pPr algn="l">
              <a:defRPr lang="de-DE" sz="3200" b="1" kern="1200" dirty="0">
                <a:solidFill>
                  <a:schemeClr val="bg1">
                    <a:lumMod val="95000"/>
                  </a:schemeClr>
                </a:solidFill>
                <a:latin typeface="Tahoma" pitchFamily="34" charset="0"/>
                <a:ea typeface="+mn-ea"/>
                <a:cs typeface="+mn-cs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CC082A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3B3D3C"/>
                </a:solidFill>
                <a:latin typeface="Tahoma" pitchFamily="34" charset="0"/>
                <a:cs typeface="Tahoma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2406" y="6429396"/>
            <a:ext cx="2063750" cy="276204"/>
          </a:xfrm>
        </p:spPr>
        <p:txBody>
          <a:bodyPr/>
          <a:lstStyle>
            <a:lvl1pPr>
              <a:defRPr sz="1100">
                <a:solidFill>
                  <a:srgbClr val="3B3D3C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38266310-0FE5-42C8-ABB3-8D113FEF37FB}" type="datetime1">
              <a:rPr lang="de-DE" smtClean="0"/>
              <a:pPr>
                <a:defRPr/>
              </a:pPr>
              <a:t>11.06.2012</a:t>
            </a:fld>
            <a:endParaRPr lang="de-DE" dirty="0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595546" y="6429396"/>
            <a:ext cx="4786346" cy="276204"/>
          </a:xfrm>
        </p:spPr>
        <p:txBody>
          <a:bodyPr/>
          <a:lstStyle>
            <a:lvl1pPr>
              <a:defRPr sz="1100">
                <a:solidFill>
                  <a:srgbClr val="3B3D3C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r>
              <a:rPr lang="de-DE" dirty="0" smtClean="0"/>
              <a:t>ERES 2012 -- </a:t>
            </a:r>
            <a:r>
              <a:rPr lang="de-AT" dirty="0" smtClean="0"/>
              <a:t>Edinburgh</a:t>
            </a:r>
            <a:endParaRPr lang="de-DE" dirty="0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461282" y="6429396"/>
            <a:ext cx="2063750" cy="276204"/>
          </a:xfrm>
        </p:spPr>
        <p:txBody>
          <a:bodyPr/>
          <a:lstStyle>
            <a:lvl1pPr>
              <a:defRPr sz="1100">
                <a:solidFill>
                  <a:srgbClr val="3B3D3C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6485752D-3D37-4068-A1BC-0D5DE90E7F51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2406" y="1785926"/>
            <a:ext cx="4424394" cy="4500594"/>
          </a:xfrm>
        </p:spPr>
        <p:txBody>
          <a:bodyPr/>
          <a:lstStyle>
            <a:lvl1pPr>
              <a:defRPr sz="2800">
                <a:solidFill>
                  <a:srgbClr val="3B3D3C"/>
                </a:solidFill>
                <a:latin typeface="Tahoma" pitchFamily="34" charset="0"/>
                <a:cs typeface="Tahoma" pitchFamily="34" charset="0"/>
              </a:defRPr>
            </a:lvl1pPr>
            <a:lvl2pPr>
              <a:defRPr sz="2400">
                <a:solidFill>
                  <a:srgbClr val="3B3D3C"/>
                </a:solidFill>
                <a:latin typeface="Tahoma" pitchFamily="34" charset="0"/>
                <a:cs typeface="Tahoma" pitchFamily="34" charset="0"/>
              </a:defRPr>
            </a:lvl2pPr>
            <a:lvl3pPr>
              <a:defRPr sz="2000">
                <a:solidFill>
                  <a:srgbClr val="3B3D3C"/>
                </a:solidFill>
                <a:latin typeface="Tahoma" pitchFamily="34" charset="0"/>
                <a:cs typeface="Tahoma" pitchFamily="34" charset="0"/>
              </a:defRPr>
            </a:lvl3pPr>
            <a:lvl4pPr>
              <a:defRPr sz="1800">
                <a:solidFill>
                  <a:srgbClr val="3B3D3C"/>
                </a:solidFill>
                <a:latin typeface="Tahoma" pitchFamily="34" charset="0"/>
                <a:cs typeface="Tahoma" pitchFamily="34" charset="0"/>
              </a:defRPr>
            </a:lvl4pPr>
            <a:lvl5pPr>
              <a:defRPr sz="1800">
                <a:solidFill>
                  <a:srgbClr val="3B3D3C"/>
                </a:solidFill>
                <a:latin typeface="Tahoma" pitchFamily="34" charset="0"/>
                <a:cs typeface="Tahom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29200" y="1785926"/>
            <a:ext cx="4495832" cy="4500594"/>
          </a:xfrm>
        </p:spPr>
        <p:txBody>
          <a:bodyPr/>
          <a:lstStyle>
            <a:lvl1pPr>
              <a:defRPr sz="2800">
                <a:solidFill>
                  <a:srgbClr val="3B3D3C"/>
                </a:solidFill>
                <a:latin typeface="Tahoma" pitchFamily="34" charset="0"/>
                <a:cs typeface="Tahoma" pitchFamily="34" charset="0"/>
              </a:defRPr>
            </a:lvl1pPr>
            <a:lvl2pPr>
              <a:defRPr sz="2400">
                <a:solidFill>
                  <a:srgbClr val="3B3D3C"/>
                </a:solidFill>
                <a:latin typeface="Tahoma" pitchFamily="34" charset="0"/>
                <a:cs typeface="Tahoma" pitchFamily="34" charset="0"/>
              </a:defRPr>
            </a:lvl2pPr>
            <a:lvl3pPr>
              <a:defRPr sz="2000">
                <a:solidFill>
                  <a:srgbClr val="3B3D3C"/>
                </a:solidFill>
                <a:latin typeface="Tahoma" pitchFamily="34" charset="0"/>
                <a:cs typeface="Tahoma" pitchFamily="34" charset="0"/>
              </a:defRPr>
            </a:lvl3pPr>
            <a:lvl4pPr>
              <a:defRPr sz="1800">
                <a:solidFill>
                  <a:srgbClr val="3B3D3C"/>
                </a:solidFill>
                <a:latin typeface="Tahoma" pitchFamily="34" charset="0"/>
                <a:cs typeface="Tahoma" pitchFamily="34" charset="0"/>
              </a:defRPr>
            </a:lvl4pPr>
            <a:lvl5pPr>
              <a:defRPr sz="1800">
                <a:solidFill>
                  <a:srgbClr val="3B3D3C"/>
                </a:solidFill>
                <a:latin typeface="Tahoma" pitchFamily="34" charset="0"/>
                <a:cs typeface="Tahom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2406" y="6429396"/>
            <a:ext cx="2063750" cy="276204"/>
          </a:xfrm>
        </p:spPr>
        <p:txBody>
          <a:bodyPr/>
          <a:lstStyle>
            <a:lvl1pPr>
              <a:defRPr sz="1100">
                <a:solidFill>
                  <a:srgbClr val="3B3D3C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972DD40D-D1D8-4A0B-BF6A-2787F3063A28}" type="datetime1">
              <a:rPr lang="de-DE" smtClean="0"/>
              <a:pPr>
                <a:defRPr/>
              </a:pPr>
              <a:t>11.06.2012</a:t>
            </a:fld>
            <a:endParaRPr lang="de-DE" dirty="0"/>
          </a:p>
        </p:txBody>
      </p:sp>
      <p:sp>
        <p:nvSpPr>
          <p:cNvPr id="1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595546" y="6429396"/>
            <a:ext cx="4786346" cy="276204"/>
          </a:xfrm>
        </p:spPr>
        <p:txBody>
          <a:bodyPr/>
          <a:lstStyle>
            <a:lvl1pPr>
              <a:defRPr sz="1100">
                <a:solidFill>
                  <a:srgbClr val="3B3D3C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r>
              <a:rPr lang="de-DE" dirty="0" smtClean="0"/>
              <a:t>ERES 2012 -- </a:t>
            </a:r>
            <a:r>
              <a:rPr lang="de-AT" dirty="0" smtClean="0"/>
              <a:t>Edinburgh</a:t>
            </a:r>
            <a:endParaRPr lang="de-DE" dirty="0"/>
          </a:p>
        </p:txBody>
      </p:sp>
      <p:sp>
        <p:nvSpPr>
          <p:cNvPr id="1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461282" y="6429396"/>
            <a:ext cx="2063750" cy="276204"/>
          </a:xfrm>
        </p:spPr>
        <p:txBody>
          <a:bodyPr/>
          <a:lstStyle>
            <a:lvl1pPr>
              <a:defRPr sz="1100">
                <a:solidFill>
                  <a:srgbClr val="3B3D3C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6485752D-3D37-4068-A1BC-0D5DE90E7F51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16" name="Titel 1"/>
          <p:cNvSpPr>
            <a:spLocks noGrp="1"/>
          </p:cNvSpPr>
          <p:nvPr>
            <p:ph type="ctrTitle"/>
          </p:nvPr>
        </p:nvSpPr>
        <p:spPr>
          <a:xfrm>
            <a:off x="238092" y="214291"/>
            <a:ext cx="7715304" cy="1000131"/>
          </a:xfrm>
        </p:spPr>
        <p:txBody>
          <a:bodyPr/>
          <a:lstStyle>
            <a:lvl1pPr algn="l">
              <a:defRPr lang="de-DE" sz="3200" b="1" kern="1200" dirty="0">
                <a:solidFill>
                  <a:schemeClr val="bg1">
                    <a:lumMod val="95000"/>
                  </a:schemeClr>
                </a:solidFill>
                <a:latin typeface="Tahoma" pitchFamily="34" charset="0"/>
                <a:ea typeface="+mn-ea"/>
                <a:cs typeface="+mn-cs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2406" y="1535113"/>
            <a:ext cx="4419632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3B3D3C"/>
                </a:solidFill>
                <a:latin typeface="Tahoma" pitchFamily="34" charset="0"/>
                <a:cs typeface="Tahom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2406" y="2174874"/>
            <a:ext cx="4419632" cy="4111645"/>
          </a:xfrm>
        </p:spPr>
        <p:txBody>
          <a:bodyPr/>
          <a:lstStyle>
            <a:lvl1pPr>
              <a:defRPr sz="2400">
                <a:solidFill>
                  <a:srgbClr val="3B3D3C"/>
                </a:solidFill>
                <a:latin typeface="Tahoma" pitchFamily="34" charset="0"/>
                <a:cs typeface="Tahoma" pitchFamily="34" charset="0"/>
              </a:defRPr>
            </a:lvl1pPr>
            <a:lvl2pPr>
              <a:defRPr sz="2000">
                <a:solidFill>
                  <a:srgbClr val="3B3D3C"/>
                </a:solidFill>
                <a:latin typeface="Tahoma" pitchFamily="34" charset="0"/>
                <a:cs typeface="Tahoma" pitchFamily="34" charset="0"/>
              </a:defRPr>
            </a:lvl2pPr>
            <a:lvl3pPr>
              <a:defRPr sz="1800">
                <a:solidFill>
                  <a:srgbClr val="3B3D3C"/>
                </a:solidFill>
                <a:latin typeface="Tahoma" pitchFamily="34" charset="0"/>
                <a:cs typeface="Tahoma" pitchFamily="34" charset="0"/>
              </a:defRPr>
            </a:lvl3pPr>
            <a:lvl4pPr>
              <a:defRPr sz="1600">
                <a:solidFill>
                  <a:srgbClr val="3B3D3C"/>
                </a:solidFill>
                <a:latin typeface="Tahoma" pitchFamily="34" charset="0"/>
                <a:cs typeface="Tahoma" pitchFamily="34" charset="0"/>
              </a:defRPr>
            </a:lvl4pPr>
            <a:lvl5pPr>
              <a:defRPr sz="1600">
                <a:solidFill>
                  <a:srgbClr val="3B3D3C"/>
                </a:solidFill>
                <a:latin typeface="Tahoma" pitchFamily="34" charset="0"/>
                <a:cs typeface="Tahom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49265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3B3D3C"/>
                </a:solidFill>
                <a:latin typeface="Tahoma" pitchFamily="34" charset="0"/>
                <a:cs typeface="Tahom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032375" y="2174874"/>
            <a:ext cx="4492657" cy="4111645"/>
          </a:xfrm>
        </p:spPr>
        <p:txBody>
          <a:bodyPr/>
          <a:lstStyle>
            <a:lvl1pPr>
              <a:defRPr sz="2400">
                <a:solidFill>
                  <a:srgbClr val="3B3D3C"/>
                </a:solidFill>
                <a:latin typeface="Tahoma" pitchFamily="34" charset="0"/>
                <a:cs typeface="Tahoma" pitchFamily="34" charset="0"/>
              </a:defRPr>
            </a:lvl1pPr>
            <a:lvl2pPr>
              <a:defRPr sz="2000">
                <a:solidFill>
                  <a:srgbClr val="3B3D3C"/>
                </a:solidFill>
                <a:latin typeface="Tahoma" pitchFamily="34" charset="0"/>
                <a:cs typeface="Tahoma" pitchFamily="34" charset="0"/>
              </a:defRPr>
            </a:lvl2pPr>
            <a:lvl3pPr>
              <a:defRPr sz="1800">
                <a:solidFill>
                  <a:srgbClr val="3B3D3C"/>
                </a:solidFill>
                <a:latin typeface="Tahoma" pitchFamily="34" charset="0"/>
                <a:cs typeface="Tahoma" pitchFamily="34" charset="0"/>
              </a:defRPr>
            </a:lvl3pPr>
            <a:lvl4pPr>
              <a:defRPr sz="1600">
                <a:solidFill>
                  <a:srgbClr val="3B3D3C"/>
                </a:solidFill>
                <a:latin typeface="Tahoma" pitchFamily="34" charset="0"/>
                <a:cs typeface="Tahoma" pitchFamily="34" charset="0"/>
              </a:defRPr>
            </a:lvl4pPr>
            <a:lvl5pPr>
              <a:defRPr sz="1600">
                <a:solidFill>
                  <a:srgbClr val="3B3D3C"/>
                </a:solidFill>
                <a:latin typeface="Tahoma" pitchFamily="34" charset="0"/>
                <a:cs typeface="Tahom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13" name="Titel 1"/>
          <p:cNvSpPr>
            <a:spLocks noGrp="1"/>
          </p:cNvSpPr>
          <p:nvPr>
            <p:ph type="ctrTitle"/>
          </p:nvPr>
        </p:nvSpPr>
        <p:spPr>
          <a:xfrm>
            <a:off x="238092" y="214291"/>
            <a:ext cx="7715304" cy="1000131"/>
          </a:xfrm>
        </p:spPr>
        <p:txBody>
          <a:bodyPr/>
          <a:lstStyle>
            <a:lvl1pPr algn="l">
              <a:defRPr lang="de-DE" sz="3200" b="1" kern="1200" dirty="0">
                <a:solidFill>
                  <a:schemeClr val="bg1">
                    <a:lumMod val="95000"/>
                  </a:schemeClr>
                </a:solidFill>
                <a:latin typeface="Tahoma" pitchFamily="34" charset="0"/>
                <a:ea typeface="+mn-ea"/>
                <a:cs typeface="+mn-cs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1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2406" y="6429396"/>
            <a:ext cx="2063750" cy="276204"/>
          </a:xfrm>
        </p:spPr>
        <p:txBody>
          <a:bodyPr/>
          <a:lstStyle>
            <a:lvl1pPr>
              <a:defRPr sz="1100">
                <a:solidFill>
                  <a:srgbClr val="3B3D3C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AA40F0EB-E36F-4545-A572-8763BC62F787}" type="datetime1">
              <a:rPr lang="de-DE" smtClean="0"/>
              <a:pPr>
                <a:defRPr/>
              </a:pPr>
              <a:t>11.06.2012</a:t>
            </a:fld>
            <a:endParaRPr lang="de-DE" dirty="0"/>
          </a:p>
        </p:txBody>
      </p:sp>
      <p:sp>
        <p:nvSpPr>
          <p:cNvPr id="1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595546" y="6429396"/>
            <a:ext cx="4786346" cy="276204"/>
          </a:xfrm>
        </p:spPr>
        <p:txBody>
          <a:bodyPr/>
          <a:lstStyle>
            <a:lvl1pPr>
              <a:defRPr sz="1100">
                <a:solidFill>
                  <a:srgbClr val="3B3D3C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r>
              <a:rPr lang="de-DE" dirty="0" smtClean="0"/>
              <a:t>ERES 2012 -- </a:t>
            </a:r>
            <a:r>
              <a:rPr lang="de-AT" dirty="0" smtClean="0"/>
              <a:t>Edinburgh</a:t>
            </a:r>
            <a:endParaRPr lang="de-DE" dirty="0" smtClean="0"/>
          </a:p>
          <a:p>
            <a:pPr>
              <a:defRPr/>
            </a:pPr>
            <a:endParaRPr lang="de-DE" dirty="0"/>
          </a:p>
        </p:txBody>
      </p:sp>
      <p:sp>
        <p:nvSpPr>
          <p:cNvPr id="1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461282" y="6429396"/>
            <a:ext cx="2063750" cy="276204"/>
          </a:xfrm>
        </p:spPr>
        <p:txBody>
          <a:bodyPr/>
          <a:lstStyle>
            <a:lvl1pPr>
              <a:defRPr sz="1100">
                <a:solidFill>
                  <a:srgbClr val="3B3D3C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6485752D-3D37-4068-A1BC-0D5DE90E7F51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238092" y="214291"/>
            <a:ext cx="7715304" cy="1000131"/>
          </a:xfrm>
        </p:spPr>
        <p:txBody>
          <a:bodyPr/>
          <a:lstStyle>
            <a:lvl1pPr algn="l">
              <a:defRPr lang="de-DE" sz="3200" b="1" kern="1200" dirty="0">
                <a:solidFill>
                  <a:schemeClr val="bg1">
                    <a:lumMod val="95000"/>
                  </a:schemeClr>
                </a:solidFill>
                <a:latin typeface="Tahoma" pitchFamily="34" charset="0"/>
                <a:ea typeface="+mn-ea"/>
                <a:cs typeface="+mn-cs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2406" y="6429396"/>
            <a:ext cx="2063750" cy="276204"/>
          </a:xfrm>
        </p:spPr>
        <p:txBody>
          <a:bodyPr/>
          <a:lstStyle>
            <a:lvl1pPr>
              <a:defRPr sz="1100">
                <a:solidFill>
                  <a:srgbClr val="3B3D3C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99D250AC-0082-468F-A328-445EF0A25188}" type="datetime1">
              <a:rPr lang="de-DE" smtClean="0"/>
              <a:pPr>
                <a:defRPr/>
              </a:pPr>
              <a:t>11.06.2012</a:t>
            </a:fld>
            <a:endParaRPr lang="de-DE" dirty="0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595546" y="6429396"/>
            <a:ext cx="4786346" cy="276204"/>
          </a:xfrm>
        </p:spPr>
        <p:txBody>
          <a:bodyPr/>
          <a:lstStyle>
            <a:lvl1pPr>
              <a:defRPr sz="1100">
                <a:solidFill>
                  <a:srgbClr val="3B3D3C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r>
              <a:rPr lang="de-DE" dirty="0" smtClean="0"/>
              <a:t>ERES 2012 -- </a:t>
            </a:r>
            <a:r>
              <a:rPr lang="de-AT" dirty="0" smtClean="0"/>
              <a:t>Edinburgh</a:t>
            </a:r>
            <a:endParaRPr lang="de-DE" dirty="0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461282" y="6429396"/>
            <a:ext cx="2063750" cy="276204"/>
          </a:xfrm>
        </p:spPr>
        <p:txBody>
          <a:bodyPr/>
          <a:lstStyle>
            <a:lvl1pPr>
              <a:defRPr sz="1100">
                <a:solidFill>
                  <a:srgbClr val="3B3D3C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6485752D-3D37-4068-A1BC-0D5DE90E7F51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2406" y="6429396"/>
            <a:ext cx="2063750" cy="276204"/>
          </a:xfrm>
        </p:spPr>
        <p:txBody>
          <a:bodyPr/>
          <a:lstStyle>
            <a:lvl1pPr>
              <a:defRPr sz="1100">
                <a:solidFill>
                  <a:srgbClr val="3B3D3C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A365EA4F-F3B8-45BB-A5ED-21B01D2267A0}" type="datetime1">
              <a:rPr lang="de-DE" smtClean="0"/>
              <a:pPr>
                <a:defRPr/>
              </a:pPr>
              <a:t>11.06.2012</a:t>
            </a:fld>
            <a:endParaRPr lang="de-DE" dirty="0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595546" y="6429396"/>
            <a:ext cx="4786346" cy="276204"/>
          </a:xfrm>
        </p:spPr>
        <p:txBody>
          <a:bodyPr/>
          <a:lstStyle>
            <a:lvl1pPr>
              <a:defRPr sz="1100">
                <a:solidFill>
                  <a:srgbClr val="3B3D3C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r>
              <a:rPr lang="de-DE" dirty="0" smtClean="0"/>
              <a:t>ERES 2012 -- </a:t>
            </a:r>
            <a:r>
              <a:rPr lang="de-AT" dirty="0" smtClean="0"/>
              <a:t>Edinburgh</a:t>
            </a:r>
            <a:endParaRPr lang="de-DE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461282" y="6429396"/>
            <a:ext cx="2063750" cy="276204"/>
          </a:xfrm>
        </p:spPr>
        <p:txBody>
          <a:bodyPr/>
          <a:lstStyle>
            <a:lvl1pPr>
              <a:defRPr sz="1100">
                <a:solidFill>
                  <a:srgbClr val="3B3D3C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6485752D-3D37-4068-A1BC-0D5DE90E7F51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452406" y="1785926"/>
            <a:ext cx="3302032" cy="4500594"/>
          </a:xfrm>
        </p:spPr>
        <p:txBody>
          <a:bodyPr/>
          <a:lstStyle>
            <a:lvl1pPr marL="0" indent="0">
              <a:buNone/>
              <a:defRPr sz="1400">
                <a:solidFill>
                  <a:srgbClr val="3B3D3C"/>
                </a:solidFill>
                <a:latin typeface="Tahoma" pitchFamily="34" charset="0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Textmasterformate durch Klicken bearbeiten      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2406" y="6429396"/>
            <a:ext cx="2063750" cy="276204"/>
          </a:xfrm>
        </p:spPr>
        <p:txBody>
          <a:bodyPr/>
          <a:lstStyle>
            <a:lvl1pPr>
              <a:defRPr sz="1100">
                <a:solidFill>
                  <a:srgbClr val="3B3D3C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172801B8-4DEC-4E2B-B4B5-5B9B0C744FA4}" type="datetime1">
              <a:rPr lang="de-DE" smtClean="0"/>
              <a:pPr>
                <a:defRPr/>
              </a:pPr>
              <a:t>11.06.2012</a:t>
            </a:fld>
            <a:endParaRPr lang="de-DE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595546" y="6429396"/>
            <a:ext cx="4786346" cy="276204"/>
          </a:xfrm>
        </p:spPr>
        <p:txBody>
          <a:bodyPr/>
          <a:lstStyle>
            <a:lvl1pPr>
              <a:defRPr sz="1100">
                <a:solidFill>
                  <a:srgbClr val="3B3D3C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r>
              <a:rPr lang="de-DE" smtClean="0"/>
              <a:t>FH Kufstein</a:t>
            </a:r>
            <a:endParaRPr lang="de-DE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461282" y="6429396"/>
            <a:ext cx="2063750" cy="276204"/>
          </a:xfrm>
        </p:spPr>
        <p:txBody>
          <a:bodyPr/>
          <a:lstStyle>
            <a:lvl1pPr>
              <a:defRPr sz="1100">
                <a:solidFill>
                  <a:srgbClr val="3B3D3C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6485752D-3D37-4068-A1BC-0D5DE90E7F51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11" name="Titel 1"/>
          <p:cNvSpPr>
            <a:spLocks noGrp="1"/>
          </p:cNvSpPr>
          <p:nvPr>
            <p:ph type="ctrTitle"/>
          </p:nvPr>
        </p:nvSpPr>
        <p:spPr>
          <a:xfrm>
            <a:off x="238092" y="214291"/>
            <a:ext cx="7715304" cy="1000131"/>
          </a:xfrm>
        </p:spPr>
        <p:txBody>
          <a:bodyPr/>
          <a:lstStyle>
            <a:lvl1pPr algn="l">
              <a:defRPr lang="de-DE" sz="3200" b="1" kern="1200" dirty="0">
                <a:solidFill>
                  <a:schemeClr val="bg1">
                    <a:lumMod val="95000"/>
                  </a:schemeClr>
                </a:solidFill>
                <a:latin typeface="Tahoma" pitchFamily="34" charset="0"/>
                <a:ea typeface="+mn-ea"/>
                <a:cs typeface="+mn-cs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>
                <a:solidFill>
                  <a:srgbClr val="CC082A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41513" y="2000239"/>
            <a:ext cx="5943600" cy="2727335"/>
          </a:xfrm>
        </p:spPr>
        <p:txBody>
          <a:bodyPr/>
          <a:lstStyle>
            <a:lvl1pPr marL="0" indent="0">
              <a:buNone/>
              <a:defRPr sz="3200">
                <a:solidFill>
                  <a:srgbClr val="3B3D3C"/>
                </a:solidFill>
                <a:latin typeface="Tahoma" pitchFamily="34" charset="0"/>
                <a:cs typeface="Tahoma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>
                <a:solidFill>
                  <a:srgbClr val="3B3D3C"/>
                </a:solidFill>
                <a:latin typeface="Tahoma" pitchFamily="34" charset="0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2406" y="6429396"/>
            <a:ext cx="2063750" cy="276204"/>
          </a:xfrm>
        </p:spPr>
        <p:txBody>
          <a:bodyPr/>
          <a:lstStyle>
            <a:lvl1pPr>
              <a:defRPr sz="1100">
                <a:solidFill>
                  <a:srgbClr val="3B3D3C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0A2861A9-0ECA-4134-A5F5-862C7CCD1D3B}" type="datetime1">
              <a:rPr lang="de-DE" smtClean="0"/>
              <a:pPr>
                <a:defRPr/>
              </a:pPr>
              <a:t>11.06.2012</a:t>
            </a:fld>
            <a:endParaRPr lang="de-DE" dirty="0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595546" y="6429396"/>
            <a:ext cx="4786346" cy="276204"/>
          </a:xfrm>
        </p:spPr>
        <p:txBody>
          <a:bodyPr/>
          <a:lstStyle>
            <a:lvl1pPr>
              <a:defRPr sz="1100">
                <a:solidFill>
                  <a:srgbClr val="3B3D3C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r>
              <a:rPr lang="de-DE" smtClean="0"/>
              <a:t>FH Kufstein</a:t>
            </a:r>
            <a:endParaRPr lang="de-DE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461282" y="6429396"/>
            <a:ext cx="2063750" cy="276204"/>
          </a:xfrm>
        </p:spPr>
        <p:txBody>
          <a:bodyPr/>
          <a:lstStyle>
            <a:lvl1pPr>
              <a:defRPr sz="1100">
                <a:solidFill>
                  <a:srgbClr val="3B3D3C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6485752D-3D37-4068-A1BC-0D5DE90E7F51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42950" y="609600"/>
            <a:ext cx="84201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Mastertitelformat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2950" y="1981200"/>
            <a:ext cx="84201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295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8884E5A7-A21A-4AA7-889A-EEE21C76F97E}" type="datetime1">
              <a:rPr lang="de-DE" smtClean="0"/>
              <a:pPr>
                <a:defRPr/>
              </a:pPr>
              <a:t>11.06.2012</a:t>
            </a:fld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8400"/>
            <a:ext cx="3136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de-DE" dirty="0" smtClean="0"/>
              <a:t>ERES 2012 -- </a:t>
            </a:r>
            <a:r>
              <a:rPr lang="de-AT" dirty="0" smtClean="0"/>
              <a:t>Edinburgh</a:t>
            </a:r>
            <a:endParaRPr lang="de-DE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1CA1A68-3688-4582-B5FE-85099323181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1035" name="Text Box 11"/>
          <p:cNvSpPr txBox="1">
            <a:spLocks noChangeArrowheads="1"/>
          </p:cNvSpPr>
          <p:nvPr userDrawn="1"/>
        </p:nvSpPr>
        <p:spPr bwMode="auto">
          <a:xfrm>
            <a:off x="1828800" y="533400"/>
            <a:ext cx="55626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2800" b="1">
                <a:solidFill>
                  <a:schemeClr val="bg1"/>
                </a:solidFill>
                <a:latin typeface="Tahoma" pitchFamily="34" charset="0"/>
              </a:rPr>
              <a:t>FACHHOCHSCHULEN</a:t>
            </a:r>
            <a:r>
              <a:rPr lang="de-DE" sz="2800">
                <a:solidFill>
                  <a:schemeClr val="bg1"/>
                </a:solidFill>
              </a:rPr>
              <a:t> </a:t>
            </a:r>
            <a:r>
              <a:rPr lang="de-DE" sz="2800">
                <a:solidFill>
                  <a:schemeClr val="bg1"/>
                </a:solidFill>
                <a:latin typeface="SATERO" charset="0"/>
              </a:rPr>
              <a:t>ZIELE</a:t>
            </a:r>
            <a:endParaRPr lang="de-DE" sz="3200"/>
          </a:p>
        </p:txBody>
      </p:sp>
      <p:sp>
        <p:nvSpPr>
          <p:cNvPr id="2" name="Rechteck 1"/>
          <p:cNvSpPr/>
          <p:nvPr userDrawn="1"/>
        </p:nvSpPr>
        <p:spPr bwMode="auto">
          <a:xfrm>
            <a:off x="0" y="-27384"/>
            <a:ext cx="9906000" cy="1440160"/>
          </a:xfrm>
          <a:prstGeom prst="rect">
            <a:avLst/>
          </a:prstGeom>
          <a:gradFill flip="none" rotWithShape="1">
            <a:gsLst>
              <a:gs pos="47000">
                <a:schemeClr val="tx1">
                  <a:lumMod val="50000"/>
                  <a:lumOff val="50000"/>
                </a:schemeClr>
              </a:gs>
              <a:gs pos="91000">
                <a:schemeClr val="bg1"/>
              </a:gs>
            </a:gsLst>
            <a:lin ang="27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240" y="192650"/>
            <a:ext cx="1233488" cy="923925"/>
          </a:xfrm>
          <a:prstGeom prst="rect">
            <a:avLst/>
          </a:prstGeom>
        </p:spPr>
      </p:pic>
      <p:pic>
        <p:nvPicPr>
          <p:cNvPr id="11" name="Picture 3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8553400" y="216691"/>
            <a:ext cx="1058688" cy="89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952472" y="2571744"/>
            <a:ext cx="8572560" cy="1071571"/>
          </a:xfrm>
        </p:spPr>
        <p:txBody>
          <a:bodyPr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Matching in Cyberspace - the search </a:t>
            </a:r>
            <a:r>
              <a:rPr lang="en-US" sz="2000" dirty="0" err="1">
                <a:solidFill>
                  <a:schemeClr val="tx1"/>
                </a:solidFill>
              </a:rPr>
              <a:t>behaviour</a:t>
            </a:r>
            <a:r>
              <a:rPr lang="en-US" sz="2000" dirty="0">
                <a:solidFill>
                  <a:schemeClr val="tx1"/>
                </a:solidFill>
              </a:rPr>
              <a:t> of suppliers and customers in an electronic real estate broker platform </a:t>
            </a:r>
            <a:endParaRPr lang="de-AT" sz="1600" b="0" dirty="0">
              <a:solidFill>
                <a:schemeClr val="tx1"/>
              </a:solidFill>
            </a:endParaRPr>
          </a:p>
        </p:txBody>
      </p:sp>
      <p:sp>
        <p:nvSpPr>
          <p:cNvPr id="7" name="Untertitel 3"/>
          <p:cNvSpPr txBox="1">
            <a:spLocks/>
          </p:cNvSpPr>
          <p:nvPr/>
        </p:nvSpPr>
        <p:spPr bwMode="auto">
          <a:xfrm>
            <a:off x="488504" y="4581128"/>
            <a:ext cx="69342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AT" sz="20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Stand: 24.05.2012</a:t>
            </a:r>
            <a:endParaRPr kumimoji="0" lang="de-AT" sz="2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3584848" y="4376092"/>
            <a:ext cx="32752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000" dirty="0" smtClean="0">
                <a:latin typeface="SATERO"/>
              </a:rPr>
              <a:t>David Koch, Gunther Maier</a:t>
            </a:r>
            <a:endParaRPr lang="de-AT" sz="2000" dirty="0">
              <a:latin typeface="SATE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F904C6-DE5A-4C15-814A-72A19054B6DF}" type="datetime1">
              <a:rPr lang="de-DE" smtClean="0"/>
              <a:pPr>
                <a:defRPr/>
              </a:pPr>
              <a:t>11.06.2012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85752D-3D37-4068-A1BC-0D5DE90E7F51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400" dirty="0"/>
              <a:t>descriptive </a:t>
            </a:r>
            <a:r>
              <a:rPr lang="en-US" sz="2400" dirty="0" smtClean="0"/>
              <a:t>statistics</a:t>
            </a:r>
            <a:endParaRPr lang="de-AT" sz="24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96" y="1479396"/>
            <a:ext cx="4458072" cy="2507666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96" y="3945670"/>
            <a:ext cx="4458072" cy="2507666"/>
          </a:xfrm>
          <a:prstGeom prst="rect">
            <a:avLst/>
          </a:prstGeom>
        </p:spPr>
      </p:pic>
      <p:sp>
        <p:nvSpPr>
          <p:cNvPr id="14" name="Inhaltsplatzhalter 1"/>
          <p:cNvSpPr>
            <a:spLocks noGrp="1"/>
          </p:cNvSpPr>
          <p:nvPr>
            <p:ph idx="1"/>
          </p:nvPr>
        </p:nvSpPr>
        <p:spPr>
          <a:xfrm>
            <a:off x="5186073" y="1916832"/>
            <a:ext cx="4500024" cy="3931698"/>
          </a:xfrm>
        </p:spPr>
        <p:txBody>
          <a:bodyPr/>
          <a:lstStyle/>
          <a:p>
            <a:r>
              <a:rPr lang="en-US" sz="1800" dirty="0" smtClean="0"/>
              <a:t>(A): </a:t>
            </a:r>
          </a:p>
          <a:p>
            <a:pPr lvl="1"/>
            <a:r>
              <a:rPr lang="en-US" sz="1400" dirty="0"/>
              <a:t>a</a:t>
            </a:r>
            <a:r>
              <a:rPr lang="en-US" sz="1400" dirty="0" smtClean="0"/>
              <a:t>verage size of new online offers (median) ~ 500 offers</a:t>
            </a:r>
          </a:p>
          <a:p>
            <a:pPr marL="457200" lvl="1" indent="0">
              <a:buNone/>
            </a:pPr>
            <a:r>
              <a:rPr lang="en-US" sz="1400" dirty="0" smtClean="0"/>
              <a:t>   </a:t>
            </a:r>
          </a:p>
          <a:p>
            <a:r>
              <a:rPr lang="en-US" sz="1800" dirty="0" smtClean="0"/>
              <a:t>(B): </a:t>
            </a:r>
          </a:p>
          <a:p>
            <a:pPr lvl="1"/>
            <a:r>
              <a:rPr lang="en-US" sz="1400" dirty="0"/>
              <a:t>a</a:t>
            </a:r>
            <a:r>
              <a:rPr lang="en-US" sz="1400" dirty="0" smtClean="0"/>
              <a:t>verage size of online period (median) ~ 57 days</a:t>
            </a:r>
          </a:p>
          <a:p>
            <a:pPr lvl="1"/>
            <a:r>
              <a:rPr lang="en-US" sz="1400" dirty="0"/>
              <a:t>t</a:t>
            </a:r>
            <a:r>
              <a:rPr lang="en-US" sz="1400" dirty="0" smtClean="0"/>
              <a:t>he last month have less days because time period ends </a:t>
            </a:r>
          </a:p>
          <a:p>
            <a:pPr lvl="1"/>
            <a:endParaRPr lang="en-US" sz="1400" dirty="0" smtClean="0"/>
          </a:p>
          <a:p>
            <a:r>
              <a:rPr lang="en-US" sz="1800" dirty="0"/>
              <a:t>d</a:t>
            </a:r>
            <a:r>
              <a:rPr lang="en-US" sz="1800" dirty="0" smtClean="0"/>
              <a:t>ata problem</a:t>
            </a:r>
          </a:p>
          <a:p>
            <a:endParaRPr lang="en-US" sz="1800" dirty="0"/>
          </a:p>
        </p:txBody>
      </p:sp>
      <p:grpSp>
        <p:nvGrpSpPr>
          <p:cNvPr id="15" name="Gruppieren 14"/>
          <p:cNvGrpSpPr/>
          <p:nvPr/>
        </p:nvGrpSpPr>
        <p:grpSpPr>
          <a:xfrm>
            <a:off x="3498" y="1526107"/>
            <a:ext cx="584236" cy="560645"/>
            <a:chOff x="192300" y="1904699"/>
            <a:chExt cx="584236" cy="560645"/>
          </a:xfrm>
        </p:grpSpPr>
        <p:sp>
          <p:nvSpPr>
            <p:cNvPr id="16" name="Ellipse 15"/>
            <p:cNvSpPr/>
            <p:nvPr/>
          </p:nvSpPr>
          <p:spPr bwMode="auto">
            <a:xfrm>
              <a:off x="192300" y="1904699"/>
              <a:ext cx="584236" cy="560645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22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A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17" name="Textfeld 16"/>
            <p:cNvSpPr txBox="1"/>
            <p:nvPr/>
          </p:nvSpPr>
          <p:spPr>
            <a:xfrm>
              <a:off x="327841" y="1928788"/>
              <a:ext cx="3706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AT" b="1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A</a:t>
              </a:r>
              <a:endParaRPr lang="de-AT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18" name="Gruppieren 17"/>
          <p:cNvGrpSpPr/>
          <p:nvPr/>
        </p:nvGrpSpPr>
        <p:grpSpPr>
          <a:xfrm>
            <a:off x="19709" y="3842559"/>
            <a:ext cx="584236" cy="560645"/>
            <a:chOff x="192300" y="1904699"/>
            <a:chExt cx="584236" cy="560645"/>
          </a:xfrm>
        </p:grpSpPr>
        <p:sp>
          <p:nvSpPr>
            <p:cNvPr id="19" name="Ellipse 18"/>
            <p:cNvSpPr/>
            <p:nvPr/>
          </p:nvSpPr>
          <p:spPr bwMode="auto">
            <a:xfrm>
              <a:off x="192300" y="1904699"/>
              <a:ext cx="584236" cy="560645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22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A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20" name="Textfeld 19"/>
            <p:cNvSpPr txBox="1"/>
            <p:nvPr/>
          </p:nvSpPr>
          <p:spPr>
            <a:xfrm>
              <a:off x="327841" y="1928788"/>
              <a:ext cx="3577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AT" b="1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B</a:t>
              </a:r>
              <a:endParaRPr lang="de-AT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cxnSp>
        <p:nvCxnSpPr>
          <p:cNvPr id="21" name="Gerade Verbindung 20"/>
          <p:cNvCxnSpPr/>
          <p:nvPr/>
        </p:nvCxnSpPr>
        <p:spPr bwMode="auto">
          <a:xfrm>
            <a:off x="3008784" y="1904853"/>
            <a:ext cx="0" cy="43122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CC082A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" name="Textfeld 21"/>
          <p:cNvSpPr txBox="1"/>
          <p:nvPr/>
        </p:nvSpPr>
        <p:spPr>
          <a:xfrm>
            <a:off x="3008784" y="1866310"/>
            <a:ext cx="9829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1.1.2010</a:t>
            </a:r>
            <a:endParaRPr lang="de-AT" sz="16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8308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F904C6-DE5A-4C15-814A-72A19054B6DF}" type="datetime1">
              <a:rPr lang="de-DE" smtClean="0"/>
              <a:pPr>
                <a:defRPr/>
              </a:pPr>
              <a:t>11.06.2012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85752D-3D37-4068-A1BC-0D5DE90E7F51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400" dirty="0"/>
              <a:t>descriptive </a:t>
            </a:r>
            <a:r>
              <a:rPr lang="en-US" sz="2400" dirty="0" smtClean="0"/>
              <a:t>statistics</a:t>
            </a:r>
            <a:endParaRPr lang="de-AT" sz="2400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72" y="3820544"/>
            <a:ext cx="4680520" cy="2632792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36" y="1553046"/>
            <a:ext cx="4672756" cy="2628426"/>
          </a:xfrm>
          <a:prstGeom prst="rect">
            <a:avLst/>
          </a:prstGeom>
        </p:spPr>
      </p:pic>
      <p:cxnSp>
        <p:nvCxnSpPr>
          <p:cNvPr id="11" name="Gerade Verbindung 10"/>
          <p:cNvCxnSpPr/>
          <p:nvPr/>
        </p:nvCxnSpPr>
        <p:spPr bwMode="auto">
          <a:xfrm>
            <a:off x="3171850" y="1904853"/>
            <a:ext cx="0" cy="43122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CC082A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Textfeld 11"/>
          <p:cNvSpPr txBox="1"/>
          <p:nvPr/>
        </p:nvSpPr>
        <p:spPr>
          <a:xfrm>
            <a:off x="2677319" y="6237312"/>
            <a:ext cx="9829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1.1.2010</a:t>
            </a:r>
            <a:endParaRPr lang="de-AT" sz="16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Inhaltsplatzhalter 1"/>
          <p:cNvSpPr>
            <a:spLocks noGrp="1"/>
          </p:cNvSpPr>
          <p:nvPr>
            <p:ph idx="1"/>
          </p:nvPr>
        </p:nvSpPr>
        <p:spPr>
          <a:xfrm>
            <a:off x="5186073" y="1916832"/>
            <a:ext cx="4500024" cy="3931698"/>
          </a:xfrm>
        </p:spPr>
        <p:txBody>
          <a:bodyPr/>
          <a:lstStyle/>
          <a:p>
            <a:r>
              <a:rPr lang="en-US" sz="1800" dirty="0" smtClean="0"/>
              <a:t>(A): </a:t>
            </a:r>
          </a:p>
          <a:p>
            <a:pPr lvl="1"/>
            <a:r>
              <a:rPr lang="en-US" sz="1400" dirty="0"/>
              <a:t>o</a:t>
            </a:r>
            <a:r>
              <a:rPr lang="en-US" sz="1400" dirty="0" smtClean="0"/>
              <a:t>ffer in detail per online period (median) ~ 9 clicks</a:t>
            </a:r>
          </a:p>
          <a:p>
            <a:pPr marL="457200" lvl="1" indent="0">
              <a:buNone/>
            </a:pPr>
            <a:r>
              <a:rPr lang="en-US" sz="1400" dirty="0" smtClean="0"/>
              <a:t>   </a:t>
            </a:r>
          </a:p>
          <a:p>
            <a:r>
              <a:rPr lang="en-US" sz="1800" dirty="0" smtClean="0"/>
              <a:t>(B): </a:t>
            </a:r>
          </a:p>
          <a:p>
            <a:pPr lvl="1"/>
            <a:r>
              <a:rPr lang="en-US" sz="1400" dirty="0" smtClean="0"/>
              <a:t>offer </a:t>
            </a:r>
            <a:r>
              <a:rPr lang="en-US" sz="1400" dirty="0"/>
              <a:t>in detail </a:t>
            </a:r>
            <a:r>
              <a:rPr lang="en-US" sz="1400" dirty="0" smtClean="0"/>
              <a:t>(</a:t>
            </a:r>
            <a:r>
              <a:rPr lang="en-US" sz="1400" dirty="0"/>
              <a:t>median) ~ </a:t>
            </a:r>
            <a:r>
              <a:rPr lang="en-US" sz="1400" dirty="0" smtClean="0"/>
              <a:t>300 </a:t>
            </a:r>
            <a:r>
              <a:rPr lang="en-US" sz="1400" dirty="0"/>
              <a:t>clicks</a:t>
            </a:r>
          </a:p>
          <a:p>
            <a:pPr lvl="1"/>
            <a:endParaRPr lang="en-US" sz="1400" dirty="0" smtClean="0"/>
          </a:p>
          <a:p>
            <a:r>
              <a:rPr lang="en-US" sz="1800" dirty="0"/>
              <a:t>d</a:t>
            </a:r>
            <a:r>
              <a:rPr lang="en-US" sz="1800" dirty="0" smtClean="0"/>
              <a:t>ata problem</a:t>
            </a:r>
            <a:endParaRPr lang="en-US" sz="1800" dirty="0"/>
          </a:p>
        </p:txBody>
      </p:sp>
      <p:grpSp>
        <p:nvGrpSpPr>
          <p:cNvPr id="14" name="Gruppieren 13"/>
          <p:cNvGrpSpPr/>
          <p:nvPr/>
        </p:nvGrpSpPr>
        <p:grpSpPr>
          <a:xfrm>
            <a:off x="3498" y="1526107"/>
            <a:ext cx="584236" cy="560645"/>
            <a:chOff x="192300" y="1904699"/>
            <a:chExt cx="584236" cy="560645"/>
          </a:xfrm>
        </p:grpSpPr>
        <p:sp>
          <p:nvSpPr>
            <p:cNvPr id="15" name="Ellipse 14"/>
            <p:cNvSpPr/>
            <p:nvPr/>
          </p:nvSpPr>
          <p:spPr bwMode="auto">
            <a:xfrm>
              <a:off x="192300" y="1904699"/>
              <a:ext cx="584236" cy="560645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22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A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16" name="Textfeld 15"/>
            <p:cNvSpPr txBox="1"/>
            <p:nvPr/>
          </p:nvSpPr>
          <p:spPr>
            <a:xfrm>
              <a:off x="327841" y="1928788"/>
              <a:ext cx="3706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AT" b="1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A</a:t>
              </a:r>
              <a:endParaRPr lang="de-AT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17" name="Gruppieren 16"/>
          <p:cNvGrpSpPr/>
          <p:nvPr/>
        </p:nvGrpSpPr>
        <p:grpSpPr>
          <a:xfrm>
            <a:off x="19709" y="3842559"/>
            <a:ext cx="584236" cy="560645"/>
            <a:chOff x="192300" y="1904699"/>
            <a:chExt cx="584236" cy="560645"/>
          </a:xfrm>
        </p:grpSpPr>
        <p:sp>
          <p:nvSpPr>
            <p:cNvPr id="18" name="Ellipse 17"/>
            <p:cNvSpPr/>
            <p:nvPr/>
          </p:nvSpPr>
          <p:spPr bwMode="auto">
            <a:xfrm>
              <a:off x="192300" y="1904699"/>
              <a:ext cx="584236" cy="560645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22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A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19" name="Textfeld 18"/>
            <p:cNvSpPr txBox="1"/>
            <p:nvPr/>
          </p:nvSpPr>
          <p:spPr>
            <a:xfrm>
              <a:off x="327841" y="1928788"/>
              <a:ext cx="3577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AT" b="1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B</a:t>
              </a:r>
              <a:endParaRPr lang="de-AT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8090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F904C6-DE5A-4C15-814A-72A19054B6DF}" type="datetime1">
              <a:rPr lang="de-DE" smtClean="0"/>
              <a:pPr>
                <a:defRPr/>
              </a:pPr>
              <a:t>11.06.2012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85752D-3D37-4068-A1BC-0D5DE90E7F51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400" dirty="0"/>
              <a:t>problem &amp; troubles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96" y="1573907"/>
            <a:ext cx="4962128" cy="2791197"/>
          </a:xfrm>
          <a:prstGeom prst="rect">
            <a:avLst/>
          </a:prstGeom>
        </p:spPr>
      </p:pic>
      <p:sp>
        <p:nvSpPr>
          <p:cNvPr id="9" name="Inhaltsplatzhalter 1"/>
          <p:cNvSpPr>
            <a:spLocks noGrp="1"/>
          </p:cNvSpPr>
          <p:nvPr>
            <p:ph idx="1"/>
          </p:nvPr>
        </p:nvSpPr>
        <p:spPr>
          <a:xfrm>
            <a:off x="4592960" y="5157192"/>
            <a:ext cx="3583351" cy="1656184"/>
          </a:xfrm>
        </p:spPr>
        <p:txBody>
          <a:bodyPr/>
          <a:lstStyle/>
          <a:p>
            <a:r>
              <a:rPr lang="en-US" sz="1800" dirty="0" smtClean="0"/>
              <a:t>phone number</a:t>
            </a:r>
            <a:endParaRPr lang="en-US" sz="1800" dirty="0"/>
          </a:p>
          <a:p>
            <a:r>
              <a:rPr lang="en-US" sz="1800" dirty="0"/>
              <a:t>e</a:t>
            </a:r>
            <a:r>
              <a:rPr lang="en-US" sz="1800" dirty="0" smtClean="0"/>
              <a:t>mail </a:t>
            </a:r>
            <a:r>
              <a:rPr lang="en-US" sz="1800" dirty="0"/>
              <a:t>contact</a:t>
            </a:r>
          </a:p>
          <a:p>
            <a:r>
              <a:rPr lang="en-US" sz="1800" dirty="0" smtClean="0"/>
              <a:t>The information is also mentioned in the description  </a:t>
            </a:r>
          </a:p>
        </p:txBody>
      </p:sp>
      <p:sp>
        <p:nvSpPr>
          <p:cNvPr id="11" name="Rechteck 10"/>
          <p:cNvSpPr/>
          <p:nvPr/>
        </p:nvSpPr>
        <p:spPr bwMode="auto">
          <a:xfrm>
            <a:off x="1091208" y="2090961"/>
            <a:ext cx="2376264" cy="1584176"/>
          </a:xfrm>
          <a:prstGeom prst="rect">
            <a:avLst/>
          </a:prstGeom>
          <a:noFill/>
          <a:ln w="28575" cap="flat" cmpd="sng" algn="ctr">
            <a:solidFill>
              <a:srgbClr val="CC082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2" name="Inhaltsplatzhalter 1"/>
          <p:cNvSpPr txBox="1">
            <a:spLocks/>
          </p:cNvSpPr>
          <p:nvPr/>
        </p:nvSpPr>
        <p:spPr bwMode="auto">
          <a:xfrm>
            <a:off x="1064568" y="5115206"/>
            <a:ext cx="3035753" cy="1701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3B3D3C"/>
                </a:solidFill>
                <a:latin typeface="Tahoma" pitchFamily="34" charset="0"/>
                <a:ea typeface="+mn-ea"/>
                <a:cs typeface="Tahoma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3B3D3C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B3D3C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rgbClr val="3B3D3C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3B3D3C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800" dirty="0" smtClean="0"/>
              <a:t>data problem in general</a:t>
            </a:r>
          </a:p>
          <a:p>
            <a:endParaRPr lang="en-US" sz="1800" dirty="0"/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486"/>
          <a:stretch/>
        </p:blipFill>
        <p:spPr bwMode="auto">
          <a:xfrm>
            <a:off x="6287732" y="1885984"/>
            <a:ext cx="1719834" cy="2139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Rechteck 37"/>
          <p:cNvSpPr/>
          <p:nvPr/>
        </p:nvSpPr>
        <p:spPr bwMode="auto">
          <a:xfrm>
            <a:off x="6691583" y="3213705"/>
            <a:ext cx="792088" cy="720080"/>
          </a:xfrm>
          <a:prstGeom prst="rect">
            <a:avLst/>
          </a:prstGeom>
          <a:noFill/>
          <a:ln w="19050" cap="flat" cmpd="sng" algn="ctr">
            <a:solidFill>
              <a:srgbClr val="CC082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cxnSp>
        <p:nvCxnSpPr>
          <p:cNvPr id="40" name="Gerade Verbindung mit Pfeil 39"/>
          <p:cNvCxnSpPr>
            <a:stCxn id="18" idx="0"/>
          </p:cNvCxnSpPr>
          <p:nvPr/>
        </p:nvCxnSpPr>
        <p:spPr bwMode="auto">
          <a:xfrm flipV="1">
            <a:off x="4844609" y="1885984"/>
            <a:ext cx="1578206" cy="125659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4" name="Gerade Verbindung mit Pfeil 43"/>
          <p:cNvCxnSpPr>
            <a:stCxn id="18" idx="2"/>
          </p:cNvCxnSpPr>
          <p:nvPr/>
        </p:nvCxnSpPr>
        <p:spPr bwMode="auto">
          <a:xfrm>
            <a:off x="4844609" y="3604248"/>
            <a:ext cx="1578206" cy="42134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0" name="Textfeld 49"/>
          <p:cNvSpPr txBox="1"/>
          <p:nvPr/>
        </p:nvSpPr>
        <p:spPr>
          <a:xfrm>
            <a:off x="6355030" y="2852936"/>
            <a:ext cx="1478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description</a:t>
            </a:r>
            <a:endParaRPr lang="en-US" sz="1800" b="1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27" name="Gruppieren 26"/>
          <p:cNvGrpSpPr/>
          <p:nvPr/>
        </p:nvGrpSpPr>
        <p:grpSpPr>
          <a:xfrm>
            <a:off x="992560" y="3156387"/>
            <a:ext cx="584236" cy="560645"/>
            <a:chOff x="192300" y="1904699"/>
            <a:chExt cx="584236" cy="560645"/>
          </a:xfrm>
        </p:grpSpPr>
        <p:sp>
          <p:nvSpPr>
            <p:cNvPr id="28" name="Ellipse 27"/>
            <p:cNvSpPr/>
            <p:nvPr/>
          </p:nvSpPr>
          <p:spPr bwMode="auto">
            <a:xfrm>
              <a:off x="192300" y="1904699"/>
              <a:ext cx="584236" cy="560645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22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A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29" name="Textfeld 28"/>
            <p:cNvSpPr txBox="1"/>
            <p:nvPr/>
          </p:nvSpPr>
          <p:spPr>
            <a:xfrm>
              <a:off x="254783" y="1937004"/>
              <a:ext cx="5036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AT" b="1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P1</a:t>
              </a:r>
              <a:endParaRPr lang="de-AT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30" name="Gruppieren 29"/>
          <p:cNvGrpSpPr/>
          <p:nvPr/>
        </p:nvGrpSpPr>
        <p:grpSpPr>
          <a:xfrm>
            <a:off x="974471" y="4540939"/>
            <a:ext cx="584236" cy="560645"/>
            <a:chOff x="192300" y="1904699"/>
            <a:chExt cx="584236" cy="560645"/>
          </a:xfrm>
        </p:grpSpPr>
        <p:sp>
          <p:nvSpPr>
            <p:cNvPr id="31" name="Ellipse 30"/>
            <p:cNvSpPr/>
            <p:nvPr/>
          </p:nvSpPr>
          <p:spPr bwMode="auto">
            <a:xfrm>
              <a:off x="192300" y="1904699"/>
              <a:ext cx="584236" cy="560645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22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A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32" name="Textfeld 31"/>
            <p:cNvSpPr txBox="1"/>
            <p:nvPr/>
          </p:nvSpPr>
          <p:spPr>
            <a:xfrm>
              <a:off x="254783" y="1937004"/>
              <a:ext cx="5036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AT" b="1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P1</a:t>
              </a:r>
              <a:endParaRPr lang="de-AT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33" name="Gruppieren 32"/>
          <p:cNvGrpSpPr/>
          <p:nvPr/>
        </p:nvGrpSpPr>
        <p:grpSpPr>
          <a:xfrm>
            <a:off x="4368764" y="3156387"/>
            <a:ext cx="584236" cy="560645"/>
            <a:chOff x="192300" y="1904699"/>
            <a:chExt cx="584236" cy="560645"/>
          </a:xfrm>
        </p:grpSpPr>
        <p:sp>
          <p:nvSpPr>
            <p:cNvPr id="34" name="Ellipse 33"/>
            <p:cNvSpPr/>
            <p:nvPr/>
          </p:nvSpPr>
          <p:spPr bwMode="auto">
            <a:xfrm>
              <a:off x="192300" y="1904699"/>
              <a:ext cx="584236" cy="560645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22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A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35" name="Textfeld 34"/>
            <p:cNvSpPr txBox="1"/>
            <p:nvPr/>
          </p:nvSpPr>
          <p:spPr>
            <a:xfrm>
              <a:off x="254783" y="1937004"/>
              <a:ext cx="5036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AT" b="1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P2</a:t>
              </a:r>
              <a:endParaRPr lang="de-AT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36" name="Gruppieren 35"/>
          <p:cNvGrpSpPr/>
          <p:nvPr/>
        </p:nvGrpSpPr>
        <p:grpSpPr>
          <a:xfrm>
            <a:off x="4448944" y="4602186"/>
            <a:ext cx="584236" cy="560645"/>
            <a:chOff x="192300" y="1904699"/>
            <a:chExt cx="584236" cy="560645"/>
          </a:xfrm>
        </p:grpSpPr>
        <p:sp>
          <p:nvSpPr>
            <p:cNvPr id="37" name="Ellipse 36"/>
            <p:cNvSpPr/>
            <p:nvPr/>
          </p:nvSpPr>
          <p:spPr bwMode="auto">
            <a:xfrm>
              <a:off x="192300" y="1904699"/>
              <a:ext cx="584236" cy="560645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22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A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39" name="Textfeld 38"/>
            <p:cNvSpPr txBox="1"/>
            <p:nvPr/>
          </p:nvSpPr>
          <p:spPr>
            <a:xfrm>
              <a:off x="254783" y="1937004"/>
              <a:ext cx="5036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AT" b="1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P2</a:t>
              </a:r>
              <a:endParaRPr lang="de-AT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41" name="Inhaltsplatzhalter 1"/>
          <p:cNvSpPr txBox="1">
            <a:spLocks/>
          </p:cNvSpPr>
          <p:nvPr/>
        </p:nvSpPr>
        <p:spPr bwMode="auto">
          <a:xfrm>
            <a:off x="1554714" y="4659336"/>
            <a:ext cx="3035753" cy="375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3B3D3C"/>
                </a:solidFill>
                <a:latin typeface="Tahoma" pitchFamily="34" charset="0"/>
                <a:ea typeface="+mn-ea"/>
                <a:cs typeface="Tahoma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3B3D3C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B3D3C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rgbClr val="3B3D3C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3B3D3C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1800" b="1" dirty="0"/>
              <a:t>p</a:t>
            </a:r>
            <a:r>
              <a:rPr lang="en-US" sz="1800" b="1" dirty="0" smtClean="0"/>
              <a:t>roblem I</a:t>
            </a:r>
            <a:endParaRPr lang="en-US" sz="1800" b="1" dirty="0"/>
          </a:p>
        </p:txBody>
      </p:sp>
      <p:sp>
        <p:nvSpPr>
          <p:cNvPr id="42" name="Inhaltsplatzhalter 1"/>
          <p:cNvSpPr txBox="1">
            <a:spLocks/>
          </p:cNvSpPr>
          <p:nvPr/>
        </p:nvSpPr>
        <p:spPr bwMode="auto">
          <a:xfrm>
            <a:off x="5085599" y="4709611"/>
            <a:ext cx="3035753" cy="375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3B3D3C"/>
                </a:solidFill>
                <a:latin typeface="Tahoma" pitchFamily="34" charset="0"/>
                <a:ea typeface="+mn-ea"/>
                <a:cs typeface="Tahoma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3B3D3C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B3D3C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rgbClr val="3B3D3C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3B3D3C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1800" b="1" dirty="0"/>
              <a:t>p</a:t>
            </a:r>
            <a:r>
              <a:rPr lang="en-US" sz="1800" b="1" dirty="0" smtClean="0"/>
              <a:t>roblem II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63961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Double search problem</a:t>
            </a:r>
          </a:p>
          <a:p>
            <a:pPr lvl="1"/>
            <a:r>
              <a:rPr lang="en-US" sz="2000" dirty="0" smtClean="0"/>
              <a:t>Search for housing</a:t>
            </a:r>
          </a:p>
          <a:p>
            <a:pPr lvl="1"/>
            <a:r>
              <a:rPr lang="en-US" sz="2000" dirty="0" smtClean="0"/>
              <a:t>Search for customer</a:t>
            </a:r>
          </a:p>
          <a:p>
            <a:r>
              <a:rPr lang="en-US" sz="2400" dirty="0" smtClean="0"/>
              <a:t>Supplier (landlord, agent) needs to set the „right“ asking price</a:t>
            </a:r>
          </a:p>
          <a:p>
            <a:pPr lvl="1"/>
            <a:r>
              <a:rPr lang="en-US" sz="2000" dirty="0" smtClean="0"/>
              <a:t>Too high </a:t>
            </a:r>
            <a:r>
              <a:rPr lang="en-US" sz="2000" dirty="0" smtClean="0">
                <a:sym typeface="Wingdings" pitchFamily="2" charset="2"/>
              </a:rPr>
              <a:t> long time on market</a:t>
            </a:r>
          </a:p>
          <a:p>
            <a:pPr lvl="1"/>
            <a:r>
              <a:rPr lang="en-US" sz="2000" dirty="0" smtClean="0">
                <a:sym typeface="Wingdings" pitchFamily="2" charset="2"/>
              </a:rPr>
              <a:t>Too low  loss in price and commission</a:t>
            </a:r>
          </a:p>
          <a:p>
            <a:r>
              <a:rPr lang="en-US" sz="2400" dirty="0" smtClean="0"/>
              <a:t>Customers decide based on their individual reservation rent</a:t>
            </a:r>
          </a:p>
          <a:p>
            <a:pPr lvl="1"/>
            <a:r>
              <a:rPr lang="en-US" sz="2000" dirty="0" smtClean="0"/>
              <a:t>assumption: parties settle on the asking price</a:t>
            </a:r>
            <a:endParaRPr lang="en-US" sz="200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F904C6-DE5A-4C15-814A-72A19054B6DF}" type="datetime1">
              <a:rPr lang="de-DE" smtClean="0"/>
              <a:pPr>
                <a:defRPr/>
              </a:pPr>
              <a:t>11.06.2012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ERES 2012 -- </a:t>
            </a:r>
            <a:r>
              <a:rPr lang="de-AT" smtClean="0"/>
              <a:t>Edinburgh</a:t>
            </a:r>
            <a:endParaRPr lang="de-DE" smtClean="0"/>
          </a:p>
          <a:p>
            <a:pPr>
              <a:defRPr/>
            </a:pP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85752D-3D37-4068-A1BC-0D5DE90E7F51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400" dirty="0" smtClean="0"/>
              <a:t>Conceptual background (1)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0776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sym typeface="Wingdings" pitchFamily="2" charset="2"/>
              </a:rPr>
              <a:t>Overlapping sub-markets based on location, object characteristics, etc.</a:t>
            </a:r>
          </a:p>
          <a:p>
            <a:r>
              <a:rPr lang="en-US" sz="2400" dirty="0" smtClean="0">
                <a:sym typeface="Wingdings" pitchFamily="2" charset="2"/>
              </a:rPr>
              <a:t>More activity in the submarket  lower costs per contact  higher asking price</a:t>
            </a:r>
          </a:p>
          <a:p>
            <a:r>
              <a:rPr lang="en-US" sz="2400" dirty="0" smtClean="0">
                <a:sym typeface="Wingdings" pitchFamily="2" charset="2"/>
              </a:rPr>
              <a:t>More attractive object characteristics  higher asking price</a:t>
            </a:r>
          </a:p>
          <a:p>
            <a:r>
              <a:rPr lang="en-US" sz="2400" dirty="0" smtClean="0">
                <a:sym typeface="Wingdings" pitchFamily="2" charset="2"/>
              </a:rPr>
              <a:t>Object characteristics influence</a:t>
            </a:r>
          </a:p>
          <a:p>
            <a:pPr lvl="1"/>
            <a:r>
              <a:rPr lang="en-US" sz="2000" dirty="0" smtClean="0">
                <a:sym typeface="Wingdings" pitchFamily="2" charset="2"/>
              </a:rPr>
              <a:t>Supplier‘s asking price</a:t>
            </a:r>
          </a:p>
          <a:p>
            <a:pPr lvl="1"/>
            <a:r>
              <a:rPr lang="en-US" sz="2000" dirty="0" smtClean="0">
                <a:sym typeface="Wingdings" pitchFamily="2" charset="2"/>
              </a:rPr>
              <a:t>Customer‘s reservation price</a:t>
            </a:r>
          </a:p>
          <a:p>
            <a:pPr lvl="1"/>
            <a:r>
              <a:rPr lang="en-US" sz="2000" dirty="0" smtClean="0">
                <a:sym typeface="Wingdings" pitchFamily="2" charset="2"/>
              </a:rPr>
              <a:t>Activity in the submarket</a:t>
            </a:r>
          </a:p>
          <a:p>
            <a:endParaRPr lang="en-US" sz="240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F904C6-DE5A-4C15-814A-72A19054B6DF}" type="datetime1">
              <a:rPr lang="de-DE" smtClean="0"/>
              <a:pPr>
                <a:defRPr/>
              </a:pPr>
              <a:t>11.06.2012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ERES 2012 -- </a:t>
            </a:r>
            <a:r>
              <a:rPr lang="de-AT" smtClean="0"/>
              <a:t>Edinburgh</a:t>
            </a:r>
            <a:endParaRPr lang="de-DE" smtClean="0"/>
          </a:p>
          <a:p>
            <a:pPr>
              <a:defRPr/>
            </a:pP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85752D-3D37-4068-A1BC-0D5DE90E7F51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400" dirty="0" smtClean="0"/>
              <a:t>Conceptual background (2)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534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Two stage procedure</a:t>
            </a:r>
          </a:p>
          <a:p>
            <a:pPr lvl="1"/>
            <a:r>
              <a:rPr lang="en-US" sz="2000" dirty="0" smtClean="0"/>
              <a:t>Estimate a „normal price“ (hedonic price equation)</a:t>
            </a:r>
          </a:p>
          <a:p>
            <a:pPr lvl="1"/>
            <a:r>
              <a:rPr lang="en-US" sz="2000" dirty="0" smtClean="0"/>
              <a:t>Calculate „price deviation“ as asking price minus normal price</a:t>
            </a:r>
          </a:p>
          <a:p>
            <a:pPr lvl="2"/>
            <a:r>
              <a:rPr lang="en-US" sz="1800" dirty="0" smtClean="0"/>
              <a:t>Eliminates effect of characteristics on asking price and reservation price</a:t>
            </a:r>
          </a:p>
          <a:p>
            <a:pPr lvl="1"/>
            <a:r>
              <a:rPr lang="en-US" sz="2000" dirty="0" smtClean="0"/>
              <a:t>Estimate „time on market“ as a function of characteristics and price deviation</a:t>
            </a:r>
            <a:endParaRPr lang="en-US" sz="200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F904C6-DE5A-4C15-814A-72A19054B6DF}" type="datetime1">
              <a:rPr lang="de-DE" smtClean="0"/>
              <a:pPr>
                <a:defRPr/>
              </a:pPr>
              <a:t>11.06.2012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ERES 2012 -- </a:t>
            </a:r>
            <a:r>
              <a:rPr lang="de-AT" smtClean="0"/>
              <a:t>Edinburgh</a:t>
            </a:r>
            <a:endParaRPr lang="de-DE" smtClean="0"/>
          </a:p>
          <a:p>
            <a:pPr>
              <a:defRPr/>
            </a:pP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85752D-3D37-4068-A1BC-0D5DE90E7F51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400" dirty="0" smtClean="0"/>
              <a:t>Conceptual background (3)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9764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Inhaltsplatzhalt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000" dirty="0" smtClean="0"/>
                  <a:t>Estimate</a:t>
                </a:r>
                <a:r>
                  <a:rPr lang="en-US" sz="2000" dirty="0"/>
                  <a:t> a „normal price“ (hedonic price equation</a:t>
                </a:r>
                <a:r>
                  <a:rPr lang="en-US" sz="2000" dirty="0" smtClean="0"/>
                  <a:t>)</a:t>
                </a:r>
              </a:p>
              <a:p>
                <a:endParaRPr lang="en-US" sz="1050" dirty="0" smtClean="0"/>
              </a:p>
              <a:p>
                <a:pPr marL="0" indent="0" algn="ctr">
                  <a:buNone/>
                </a:pPr>
                <a:r>
                  <a:rPr lang="en-US" sz="1400" i="1" dirty="0" smtClean="0"/>
                  <a:t>Ln(</a:t>
                </a:r>
                <a:r>
                  <a:rPr lang="en-US" sz="1400" i="1" dirty="0" err="1" smtClean="0"/>
                  <a:t>sqm</a:t>
                </a:r>
                <a:r>
                  <a:rPr lang="en-US" sz="1400" i="1" dirty="0" smtClean="0"/>
                  <a:t>) ~ living area + room + terrace + balcony + garage + year </a:t>
                </a:r>
                <a:r>
                  <a:rPr lang="en-US" sz="1400" i="1" dirty="0"/>
                  <a:t>of construction </a:t>
                </a:r>
                <a:r>
                  <a:rPr lang="en-US" sz="1400" i="1" dirty="0" smtClean="0"/>
                  <a:t>+ condition + level + penthouse + loggia + district + year</a:t>
                </a:r>
              </a:p>
              <a:p>
                <a:endParaRPr lang="en-US" sz="2000" dirty="0" smtClean="0"/>
              </a:p>
              <a:p>
                <a:r>
                  <a:rPr lang="en-US" sz="2000" dirty="0" smtClean="0"/>
                  <a:t>Calculate </a:t>
                </a:r>
                <a:r>
                  <a:rPr lang="en-US" sz="2000" dirty="0"/>
                  <a:t>„price deviation“ as asking price – normal </a:t>
                </a:r>
                <a:r>
                  <a:rPr lang="en-US" sz="2000" dirty="0" smtClean="0"/>
                  <a:t>price</a:t>
                </a:r>
              </a:p>
              <a:p>
                <a:pPr marL="0" indent="0">
                  <a:buNone/>
                </a:pPr>
                <a:endParaRPr lang="en-US" sz="900" dirty="0" smtClean="0"/>
              </a:p>
              <a:p>
                <a:pPr marL="0" indent="0" algn="ctr">
                  <a:buNone/>
                </a:pPr>
                <a:r>
                  <a:rPr lang="en-US" sz="1400" dirty="0"/>
                  <a:t>price deviation </a:t>
                </a:r>
                <a:r>
                  <a:rPr lang="en-US" sz="1400" i="1" dirty="0" smtClean="0"/>
                  <a:t>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400" i="1">
                        <a:latin typeface="Cambria Math"/>
                      </a:rPr>
                      <m:t>Y</m:t>
                    </m:r>
                    <m:r>
                      <a:rPr lang="en-US" sz="1400" i="1">
                        <a:latin typeface="Cambria Math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sz="14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1400" i="1">
                            <a:latin typeface="Cambria Math"/>
                          </a:rPr>
                          <m:t>𝑌</m:t>
                        </m:r>
                      </m:e>
                    </m:acc>
                  </m:oMath>
                </a14:m>
                <a:endParaRPr lang="en-US" sz="1400" i="1" dirty="0" smtClean="0"/>
              </a:p>
              <a:p>
                <a:endParaRPr lang="en-US" sz="2000" dirty="0" smtClean="0"/>
              </a:p>
              <a:p>
                <a:r>
                  <a:rPr lang="en-US" sz="2000" dirty="0" smtClean="0"/>
                  <a:t>Estimate </a:t>
                </a:r>
                <a:r>
                  <a:rPr lang="en-US" sz="2000" dirty="0"/>
                  <a:t>„time on market“ as a function of characteristics and price </a:t>
                </a:r>
                <a:r>
                  <a:rPr lang="en-US" sz="2000" dirty="0" smtClean="0"/>
                  <a:t>deviation</a:t>
                </a:r>
              </a:p>
              <a:p>
                <a:pPr marL="0" indent="0">
                  <a:buNone/>
                </a:pPr>
                <a:endParaRPr lang="en-US" sz="900" dirty="0"/>
              </a:p>
              <a:p>
                <a:pPr marL="0" indent="0" algn="ctr">
                  <a:buNone/>
                </a:pPr>
                <a:r>
                  <a:rPr lang="en-US" sz="1400" i="1" dirty="0"/>
                  <a:t>t</a:t>
                </a:r>
                <a:r>
                  <a:rPr lang="en-US" sz="1400" i="1" dirty="0" smtClean="0"/>
                  <a:t>ime on market ~ </a:t>
                </a:r>
                <a:r>
                  <a:rPr lang="en-US" sz="1400" b="1" i="1" dirty="0"/>
                  <a:t>price deviation</a:t>
                </a:r>
                <a:r>
                  <a:rPr lang="en-US" sz="1400" b="1" i="1" dirty="0" smtClean="0"/>
                  <a:t> </a:t>
                </a:r>
                <a:r>
                  <a:rPr lang="en-US" sz="1400" i="1" dirty="0" smtClean="0"/>
                  <a:t>+ living </a:t>
                </a:r>
                <a:r>
                  <a:rPr lang="en-US" sz="1400" i="1" dirty="0"/>
                  <a:t>area + room + terrace + balcony + garage + year of construction + condition + level + penthouse + loggia + district + year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2" name="Inhaltsplatzhalt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672" t="-813" r="-604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F904C6-DE5A-4C15-814A-72A19054B6DF}" type="datetime1">
              <a:rPr lang="de-DE" smtClean="0"/>
              <a:pPr>
                <a:defRPr/>
              </a:pPr>
              <a:t>11.06.2012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ERES 2012 -- </a:t>
            </a:r>
            <a:r>
              <a:rPr lang="de-AT" smtClean="0"/>
              <a:t>Edinburgh</a:t>
            </a:r>
            <a:endParaRPr lang="de-DE" smtClean="0"/>
          </a:p>
          <a:p>
            <a:pPr>
              <a:defRPr/>
            </a:pP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85752D-3D37-4068-A1BC-0D5DE90E7F51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400" dirty="0"/>
              <a:t>first </a:t>
            </a:r>
            <a:r>
              <a:rPr lang="en-US" sz="2400" dirty="0" smtClean="0"/>
              <a:t>regression (1)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2709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F904C6-DE5A-4C15-814A-72A19054B6DF}" type="datetime1">
              <a:rPr lang="de-DE" smtClean="0"/>
              <a:pPr>
                <a:defRPr/>
              </a:pPr>
              <a:t>11.06.2012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ERES 2012 -- </a:t>
            </a:r>
            <a:r>
              <a:rPr lang="de-AT" dirty="0" smtClean="0"/>
              <a:t>Edinburgh</a:t>
            </a:r>
            <a:endParaRPr lang="de-DE" dirty="0" smtClean="0"/>
          </a:p>
          <a:p>
            <a:pPr>
              <a:defRPr/>
            </a:pP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85752D-3D37-4068-A1BC-0D5DE90E7F51}" type="slidenum">
              <a:rPr lang="de-DE" smtClean="0"/>
              <a:pPr>
                <a:defRPr/>
              </a:pPr>
              <a:t>17</a:t>
            </a:fld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400" dirty="0"/>
              <a:t>first </a:t>
            </a:r>
            <a:r>
              <a:rPr lang="en-US" sz="2400" dirty="0" smtClean="0"/>
              <a:t>regression (2)</a:t>
            </a:r>
            <a:endParaRPr lang="de-AT" sz="2400" dirty="0"/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5249807"/>
              </p:ext>
            </p:extLst>
          </p:nvPr>
        </p:nvGraphicFramePr>
        <p:xfrm>
          <a:off x="367362" y="1461924"/>
          <a:ext cx="4945678" cy="5004990"/>
        </p:xfrm>
        <a:graphic>
          <a:graphicData uri="http://schemas.openxmlformats.org/drawingml/2006/table">
            <a:tbl>
              <a:tblPr/>
              <a:tblGrid>
                <a:gridCol w="1431975"/>
                <a:gridCol w="574052"/>
                <a:gridCol w="574052"/>
                <a:gridCol w="622416"/>
                <a:gridCol w="546715"/>
                <a:gridCol w="574052"/>
                <a:gridCol w="622416"/>
              </a:tblGrid>
              <a:tr h="95376">
                <a:tc>
                  <a:txBody>
                    <a:bodyPr/>
                    <a:lstStyle/>
                    <a:p>
                      <a:pPr algn="l" fontAlgn="ctr"/>
                      <a:r>
                        <a:rPr lang="de-AT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Console"/>
                        </a:rPr>
                        <a:t> </a:t>
                      </a:r>
                    </a:p>
                  </a:txBody>
                  <a:tcPr marL="4542" marR="4542" marT="45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normal </a:t>
                      </a:r>
                      <a:r>
                        <a:rPr lang="de-AT" sz="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price</a:t>
                      </a:r>
                      <a:r>
                        <a:rPr lang="de-AT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</a:p>
                  </a:txBody>
                  <a:tcPr marL="4542" marR="4542" marT="4542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TOM 1</a:t>
                      </a:r>
                      <a:endParaRPr lang="de-AT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42" marR="4542" marT="45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TOM 2</a:t>
                      </a:r>
                      <a:endParaRPr lang="de-AT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42" marR="4542" marT="45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TOM 3</a:t>
                      </a:r>
                      <a:endParaRPr lang="de-AT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42" marR="4542" marT="45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TOM 4</a:t>
                      </a:r>
                      <a:endParaRPr lang="de-AT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42" marR="4542" marT="45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TOM 5</a:t>
                      </a:r>
                      <a:endParaRPr lang="de-AT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42" marR="4542" marT="45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376">
                <a:tc>
                  <a:txBody>
                    <a:bodyPr/>
                    <a:lstStyle/>
                    <a:p>
                      <a:pPr algn="l" fontAlgn="ctr"/>
                      <a:r>
                        <a:rPr lang="de-A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(Intercept)</a:t>
                      </a:r>
                    </a:p>
                  </a:txBody>
                  <a:tcPr marL="4542" marR="4542" marT="4542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8.711***</a:t>
                      </a:r>
                    </a:p>
                  </a:txBody>
                  <a:tcPr marL="4542" marR="4542" marT="4542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3.797***</a:t>
                      </a:r>
                    </a:p>
                  </a:txBody>
                  <a:tcPr marL="4542" marR="4542" marT="45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4.409***</a:t>
                      </a:r>
                    </a:p>
                  </a:txBody>
                  <a:tcPr marL="4542" marR="4542" marT="4542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4.409***</a:t>
                      </a:r>
                    </a:p>
                  </a:txBody>
                  <a:tcPr marL="4542" marR="4542" marT="4542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4.403***</a:t>
                      </a:r>
                    </a:p>
                  </a:txBody>
                  <a:tcPr marL="4542" marR="4542" marT="4542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4.403***</a:t>
                      </a:r>
                    </a:p>
                  </a:txBody>
                  <a:tcPr marL="4542" marR="4542" marT="4542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90834">
                <a:tc>
                  <a:txBody>
                    <a:bodyPr/>
                    <a:lstStyle/>
                    <a:p>
                      <a:pPr algn="l" fontAlgn="ctr"/>
                      <a:r>
                        <a:rPr lang="de-A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wohnflaeche</a:t>
                      </a:r>
                    </a:p>
                  </a:txBody>
                  <a:tcPr marL="4542" marR="4542" marT="45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0.001***</a:t>
                      </a:r>
                    </a:p>
                  </a:txBody>
                  <a:tcPr marL="4542" marR="4542" marT="4542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0.000</a:t>
                      </a:r>
                    </a:p>
                  </a:txBody>
                  <a:tcPr marL="4542" marR="4542" marT="45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0.001***</a:t>
                      </a:r>
                    </a:p>
                  </a:txBody>
                  <a:tcPr marL="4542" marR="4542" marT="45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0.001***</a:t>
                      </a:r>
                    </a:p>
                  </a:txBody>
                  <a:tcPr marL="4542" marR="4542" marT="45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0.001**</a:t>
                      </a:r>
                    </a:p>
                  </a:txBody>
                  <a:tcPr marL="4542" marR="4542" marT="45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0.001**</a:t>
                      </a:r>
                    </a:p>
                  </a:txBody>
                  <a:tcPr marL="4542" marR="4542" marT="45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834">
                <a:tc>
                  <a:txBody>
                    <a:bodyPr/>
                    <a:lstStyle/>
                    <a:p>
                      <a:pPr algn="l" fontAlgn="ctr"/>
                      <a:r>
                        <a:rPr lang="de-A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zimmer: 2/1</a:t>
                      </a:r>
                    </a:p>
                  </a:txBody>
                  <a:tcPr marL="4542" marR="4542" marT="45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0.030**</a:t>
                      </a:r>
                    </a:p>
                  </a:txBody>
                  <a:tcPr marL="4542" marR="4542" marT="4542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-0.096</a:t>
                      </a:r>
                    </a:p>
                  </a:txBody>
                  <a:tcPr marL="4542" marR="4542" marT="45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-0.078***</a:t>
                      </a:r>
                    </a:p>
                  </a:txBody>
                  <a:tcPr marL="4542" marR="4542" marT="45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-0.078</a:t>
                      </a:r>
                    </a:p>
                  </a:txBody>
                  <a:tcPr marL="4542" marR="4542" marT="45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-0.078</a:t>
                      </a:r>
                    </a:p>
                  </a:txBody>
                  <a:tcPr marL="4542" marR="4542" marT="45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-0.078</a:t>
                      </a:r>
                    </a:p>
                  </a:txBody>
                  <a:tcPr marL="4542" marR="4542" marT="45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834">
                <a:tc>
                  <a:txBody>
                    <a:bodyPr/>
                    <a:lstStyle/>
                    <a:p>
                      <a:pPr algn="l" fontAlgn="ctr"/>
                      <a:r>
                        <a:rPr lang="de-A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zimmer: 3/1</a:t>
                      </a:r>
                    </a:p>
                  </a:txBody>
                  <a:tcPr marL="4542" marR="4542" marT="45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0.039***</a:t>
                      </a:r>
                    </a:p>
                  </a:txBody>
                  <a:tcPr marL="4542" marR="4542" marT="4542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-0.026</a:t>
                      </a:r>
                    </a:p>
                  </a:txBody>
                  <a:tcPr marL="4542" marR="4542" marT="45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-0.023***</a:t>
                      </a:r>
                    </a:p>
                  </a:txBody>
                  <a:tcPr marL="4542" marR="4542" marT="45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-0.023</a:t>
                      </a:r>
                    </a:p>
                  </a:txBody>
                  <a:tcPr marL="4542" marR="4542" marT="45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-0.014</a:t>
                      </a:r>
                    </a:p>
                  </a:txBody>
                  <a:tcPr marL="4542" marR="4542" marT="45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-0.014</a:t>
                      </a:r>
                    </a:p>
                  </a:txBody>
                  <a:tcPr marL="4542" marR="4542" marT="45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834">
                <a:tc>
                  <a:txBody>
                    <a:bodyPr/>
                    <a:lstStyle/>
                    <a:p>
                      <a:pPr algn="l" fontAlgn="ctr"/>
                      <a:r>
                        <a:rPr lang="de-A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zimmer: 4/1</a:t>
                      </a:r>
                    </a:p>
                  </a:txBody>
                  <a:tcPr marL="4542" marR="4542" marT="45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0.035**</a:t>
                      </a:r>
                    </a:p>
                  </a:txBody>
                  <a:tcPr marL="4542" marR="4542" marT="4542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0.085</a:t>
                      </a:r>
                    </a:p>
                  </a:txBody>
                  <a:tcPr marL="4542" marR="4542" marT="45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0.001</a:t>
                      </a:r>
                    </a:p>
                  </a:txBody>
                  <a:tcPr marL="4542" marR="4542" marT="45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0.001</a:t>
                      </a:r>
                    </a:p>
                  </a:txBody>
                  <a:tcPr marL="4542" marR="4542" marT="45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0.010</a:t>
                      </a:r>
                    </a:p>
                  </a:txBody>
                  <a:tcPr marL="4542" marR="4542" marT="45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0.010</a:t>
                      </a:r>
                    </a:p>
                  </a:txBody>
                  <a:tcPr marL="4542" marR="4542" marT="45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834">
                <a:tc>
                  <a:txBody>
                    <a:bodyPr/>
                    <a:lstStyle/>
                    <a:p>
                      <a:pPr algn="l" fontAlgn="ctr"/>
                      <a:r>
                        <a:rPr lang="de-A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zimmer: 5/1</a:t>
                      </a:r>
                    </a:p>
                  </a:txBody>
                  <a:tcPr marL="4542" marR="4542" marT="45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0.022</a:t>
                      </a:r>
                    </a:p>
                  </a:txBody>
                  <a:tcPr marL="4542" marR="4542" marT="4542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0.095</a:t>
                      </a:r>
                    </a:p>
                  </a:txBody>
                  <a:tcPr marL="4542" marR="4542" marT="45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0.003</a:t>
                      </a:r>
                    </a:p>
                  </a:txBody>
                  <a:tcPr marL="4542" marR="4542" marT="45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0.003</a:t>
                      </a:r>
                    </a:p>
                  </a:txBody>
                  <a:tcPr marL="4542" marR="4542" marT="45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0.017</a:t>
                      </a:r>
                    </a:p>
                  </a:txBody>
                  <a:tcPr marL="4542" marR="4542" marT="45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0.017</a:t>
                      </a:r>
                    </a:p>
                  </a:txBody>
                  <a:tcPr marL="4542" marR="4542" marT="45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834">
                <a:tc>
                  <a:txBody>
                    <a:bodyPr/>
                    <a:lstStyle/>
                    <a:p>
                      <a:pPr algn="l" fontAlgn="ctr"/>
                      <a:r>
                        <a:rPr lang="de-A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zimmer: 5/1g</a:t>
                      </a:r>
                    </a:p>
                  </a:txBody>
                  <a:tcPr marL="4542" marR="4542" marT="45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0.000</a:t>
                      </a:r>
                    </a:p>
                  </a:txBody>
                  <a:tcPr marL="4542" marR="4542" marT="4542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0.204</a:t>
                      </a:r>
                    </a:p>
                  </a:txBody>
                  <a:tcPr marL="4542" marR="4542" marT="45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0.000</a:t>
                      </a:r>
                    </a:p>
                  </a:txBody>
                  <a:tcPr marL="4542" marR="4542" marT="45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0.000</a:t>
                      </a:r>
                    </a:p>
                  </a:txBody>
                  <a:tcPr marL="4542" marR="4542" marT="45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0.064</a:t>
                      </a:r>
                    </a:p>
                  </a:txBody>
                  <a:tcPr marL="4542" marR="4542" marT="45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0.064</a:t>
                      </a:r>
                    </a:p>
                  </a:txBody>
                  <a:tcPr marL="4542" marR="4542" marT="45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834">
                <a:tc>
                  <a:txBody>
                    <a:bodyPr/>
                    <a:lstStyle/>
                    <a:p>
                      <a:pPr algn="l" fontAlgn="ctr"/>
                      <a:r>
                        <a:rPr lang="de-A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terrasse: 1/0</a:t>
                      </a:r>
                    </a:p>
                  </a:txBody>
                  <a:tcPr marL="4542" marR="4542" marT="45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0.084***</a:t>
                      </a:r>
                    </a:p>
                  </a:txBody>
                  <a:tcPr marL="4542" marR="4542" marT="4542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0.131***</a:t>
                      </a:r>
                    </a:p>
                  </a:txBody>
                  <a:tcPr marL="4542" marR="4542" marT="45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0.123***</a:t>
                      </a:r>
                    </a:p>
                  </a:txBody>
                  <a:tcPr marL="4542" marR="4542" marT="45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0.123***</a:t>
                      </a:r>
                    </a:p>
                  </a:txBody>
                  <a:tcPr marL="4542" marR="4542" marT="45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0.109***</a:t>
                      </a:r>
                    </a:p>
                  </a:txBody>
                  <a:tcPr marL="4542" marR="4542" marT="45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0.109***</a:t>
                      </a:r>
                    </a:p>
                  </a:txBody>
                  <a:tcPr marL="4542" marR="4542" marT="45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834">
                <a:tc>
                  <a:txBody>
                    <a:bodyPr/>
                    <a:lstStyle/>
                    <a:p>
                      <a:pPr algn="l" fontAlgn="ctr"/>
                      <a:r>
                        <a:rPr lang="de-A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balkon: 1/0</a:t>
                      </a:r>
                    </a:p>
                  </a:txBody>
                  <a:tcPr marL="4542" marR="4542" marT="45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0.108***</a:t>
                      </a:r>
                    </a:p>
                  </a:txBody>
                  <a:tcPr marL="4542" marR="4542" marT="4542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-0.094***</a:t>
                      </a:r>
                    </a:p>
                  </a:txBody>
                  <a:tcPr marL="4542" marR="4542" marT="45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-0.025***</a:t>
                      </a:r>
                    </a:p>
                  </a:txBody>
                  <a:tcPr marL="4542" marR="4542" marT="45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-0.025</a:t>
                      </a:r>
                    </a:p>
                  </a:txBody>
                  <a:tcPr marL="4542" marR="4542" marT="45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-0.028</a:t>
                      </a:r>
                    </a:p>
                  </a:txBody>
                  <a:tcPr marL="4542" marR="4542" marT="45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-0.028</a:t>
                      </a:r>
                    </a:p>
                  </a:txBody>
                  <a:tcPr marL="4542" marR="4542" marT="45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834">
                <a:tc>
                  <a:txBody>
                    <a:bodyPr/>
                    <a:lstStyle/>
                    <a:p>
                      <a:pPr algn="l" fontAlgn="ctr"/>
                      <a:r>
                        <a:rPr lang="de-A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garage: 1/0</a:t>
                      </a:r>
                    </a:p>
                  </a:txBody>
                  <a:tcPr marL="4542" marR="4542" marT="45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0.043***</a:t>
                      </a:r>
                    </a:p>
                  </a:txBody>
                  <a:tcPr marL="4542" marR="4542" marT="4542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0.032</a:t>
                      </a:r>
                    </a:p>
                  </a:txBody>
                  <a:tcPr marL="4542" marR="4542" marT="45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-0.057***</a:t>
                      </a:r>
                    </a:p>
                  </a:txBody>
                  <a:tcPr marL="4542" marR="4542" marT="45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-0.057</a:t>
                      </a:r>
                    </a:p>
                  </a:txBody>
                  <a:tcPr marL="4542" marR="4542" marT="45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-0.055</a:t>
                      </a:r>
                    </a:p>
                  </a:txBody>
                  <a:tcPr marL="4542" marR="4542" marT="45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-0.055</a:t>
                      </a:r>
                    </a:p>
                  </a:txBody>
                  <a:tcPr marL="4542" marR="4542" marT="45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834">
                <a:tc>
                  <a:txBody>
                    <a:bodyPr/>
                    <a:lstStyle/>
                    <a:p>
                      <a:pPr algn="l" fontAlgn="ctr"/>
                      <a:r>
                        <a:rPr lang="de-A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bjcluster: II</a:t>
                      </a:r>
                    </a:p>
                  </a:txBody>
                  <a:tcPr marL="4542" marR="4542" marT="45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-0.023</a:t>
                      </a:r>
                    </a:p>
                  </a:txBody>
                  <a:tcPr marL="4542" marR="4542" marT="4542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-0.096</a:t>
                      </a:r>
                    </a:p>
                  </a:txBody>
                  <a:tcPr marL="4542" marR="4542" marT="45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-0.058***</a:t>
                      </a:r>
                    </a:p>
                  </a:txBody>
                  <a:tcPr marL="4542" marR="4542" marT="45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-0.058</a:t>
                      </a:r>
                    </a:p>
                  </a:txBody>
                  <a:tcPr marL="4542" marR="4542" marT="45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-0.045</a:t>
                      </a:r>
                    </a:p>
                  </a:txBody>
                  <a:tcPr marL="4542" marR="4542" marT="45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-0.045</a:t>
                      </a:r>
                    </a:p>
                  </a:txBody>
                  <a:tcPr marL="4542" marR="4542" marT="45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834">
                <a:tc>
                  <a:txBody>
                    <a:bodyPr/>
                    <a:lstStyle/>
                    <a:p>
                      <a:pPr algn="l" fontAlgn="ctr"/>
                      <a:r>
                        <a:rPr lang="de-A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bjcluster: III</a:t>
                      </a:r>
                    </a:p>
                  </a:txBody>
                  <a:tcPr marL="4542" marR="4542" marT="45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-0.082***</a:t>
                      </a:r>
                    </a:p>
                  </a:txBody>
                  <a:tcPr marL="4542" marR="4542" marT="4542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-0.282***</a:t>
                      </a:r>
                    </a:p>
                  </a:txBody>
                  <a:tcPr marL="4542" marR="4542" marT="45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-0.274***</a:t>
                      </a:r>
                    </a:p>
                  </a:txBody>
                  <a:tcPr marL="4542" marR="4542" marT="45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-0.274***</a:t>
                      </a:r>
                    </a:p>
                  </a:txBody>
                  <a:tcPr marL="4542" marR="4542" marT="45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-0.275***</a:t>
                      </a:r>
                    </a:p>
                  </a:txBody>
                  <a:tcPr marL="4542" marR="4542" marT="45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-0.275***</a:t>
                      </a:r>
                    </a:p>
                  </a:txBody>
                  <a:tcPr marL="4542" marR="4542" marT="45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834">
                <a:tc>
                  <a:txBody>
                    <a:bodyPr/>
                    <a:lstStyle/>
                    <a:p>
                      <a:pPr algn="l" fontAlgn="ctr"/>
                      <a:r>
                        <a:rPr lang="de-A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bjcluster: IV</a:t>
                      </a:r>
                    </a:p>
                  </a:txBody>
                  <a:tcPr marL="4542" marR="4542" marT="45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-0.076***</a:t>
                      </a:r>
                    </a:p>
                  </a:txBody>
                  <a:tcPr marL="4542" marR="4542" marT="4542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-0.227***</a:t>
                      </a:r>
                    </a:p>
                  </a:txBody>
                  <a:tcPr marL="4542" marR="4542" marT="45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-0.201***</a:t>
                      </a:r>
                    </a:p>
                  </a:txBody>
                  <a:tcPr marL="4542" marR="4542" marT="45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-0.201***</a:t>
                      </a:r>
                    </a:p>
                  </a:txBody>
                  <a:tcPr marL="4542" marR="4542" marT="45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-0.197***</a:t>
                      </a:r>
                    </a:p>
                  </a:txBody>
                  <a:tcPr marL="4542" marR="4542" marT="45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-0.197***</a:t>
                      </a:r>
                    </a:p>
                  </a:txBody>
                  <a:tcPr marL="4542" marR="4542" marT="45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834">
                <a:tc>
                  <a:txBody>
                    <a:bodyPr/>
                    <a:lstStyle/>
                    <a:p>
                      <a:pPr algn="l" fontAlgn="ctr"/>
                      <a:r>
                        <a:rPr lang="de-A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bjcluster: V</a:t>
                      </a:r>
                    </a:p>
                  </a:txBody>
                  <a:tcPr marL="4542" marR="4542" marT="45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-0.000</a:t>
                      </a:r>
                    </a:p>
                  </a:txBody>
                  <a:tcPr marL="4542" marR="4542" marT="4542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-0.080</a:t>
                      </a:r>
                    </a:p>
                  </a:txBody>
                  <a:tcPr marL="4542" marR="4542" marT="45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-0.040***</a:t>
                      </a:r>
                    </a:p>
                  </a:txBody>
                  <a:tcPr marL="4542" marR="4542" marT="45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-0.040</a:t>
                      </a:r>
                    </a:p>
                  </a:txBody>
                  <a:tcPr marL="4542" marR="4542" marT="45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-0.035</a:t>
                      </a:r>
                    </a:p>
                  </a:txBody>
                  <a:tcPr marL="4542" marR="4542" marT="45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-0.035</a:t>
                      </a:r>
                    </a:p>
                  </a:txBody>
                  <a:tcPr marL="4542" marR="4542" marT="45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834">
                <a:tc>
                  <a:txBody>
                    <a:bodyPr/>
                    <a:lstStyle/>
                    <a:p>
                      <a:pPr algn="l" fontAlgn="ctr"/>
                      <a:r>
                        <a:rPr lang="de-A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bjcluster: VI</a:t>
                      </a:r>
                    </a:p>
                  </a:txBody>
                  <a:tcPr marL="4542" marR="4542" marT="45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0.041***</a:t>
                      </a:r>
                    </a:p>
                  </a:txBody>
                  <a:tcPr marL="4542" marR="4542" marT="4542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-0.167***</a:t>
                      </a:r>
                    </a:p>
                  </a:txBody>
                  <a:tcPr marL="4542" marR="4542" marT="45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-0.149***</a:t>
                      </a:r>
                    </a:p>
                  </a:txBody>
                  <a:tcPr marL="4542" marR="4542" marT="45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-0.149***</a:t>
                      </a:r>
                    </a:p>
                  </a:txBody>
                  <a:tcPr marL="4542" marR="4542" marT="45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-0.113**</a:t>
                      </a:r>
                    </a:p>
                  </a:txBody>
                  <a:tcPr marL="4542" marR="4542" marT="45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-0.113**</a:t>
                      </a:r>
                    </a:p>
                  </a:txBody>
                  <a:tcPr marL="4542" marR="4542" marT="45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834">
                <a:tc>
                  <a:txBody>
                    <a:bodyPr/>
                    <a:lstStyle/>
                    <a:p>
                      <a:pPr algn="l" fontAlgn="ctr"/>
                      <a:r>
                        <a:rPr lang="de-A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bjcluster: VII</a:t>
                      </a:r>
                    </a:p>
                  </a:txBody>
                  <a:tcPr marL="4542" marR="4542" marT="45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0.173***</a:t>
                      </a:r>
                    </a:p>
                  </a:txBody>
                  <a:tcPr marL="4542" marR="4542" marT="4542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0.014</a:t>
                      </a:r>
                    </a:p>
                  </a:txBody>
                  <a:tcPr marL="4542" marR="4542" marT="45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0.062***</a:t>
                      </a:r>
                    </a:p>
                  </a:txBody>
                  <a:tcPr marL="4542" marR="4542" marT="45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0.062*</a:t>
                      </a:r>
                    </a:p>
                  </a:txBody>
                  <a:tcPr marL="4542" marR="4542" marT="45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0.066*</a:t>
                      </a:r>
                    </a:p>
                  </a:txBody>
                  <a:tcPr marL="4542" marR="4542" marT="45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0.066*</a:t>
                      </a:r>
                    </a:p>
                  </a:txBody>
                  <a:tcPr marL="4542" marR="4542" marT="45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834">
                <a:tc>
                  <a:txBody>
                    <a:bodyPr/>
                    <a:lstStyle/>
                    <a:p>
                      <a:pPr algn="l" fontAlgn="ctr"/>
                      <a:r>
                        <a:rPr lang="de-A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bjcluster: VIII</a:t>
                      </a:r>
                    </a:p>
                  </a:txBody>
                  <a:tcPr marL="4542" marR="4542" marT="45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0.192***</a:t>
                      </a:r>
                    </a:p>
                  </a:txBody>
                  <a:tcPr marL="4542" marR="4542" marT="4542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0.381***</a:t>
                      </a:r>
                    </a:p>
                  </a:txBody>
                  <a:tcPr marL="4542" marR="4542" marT="45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0.253***</a:t>
                      </a:r>
                    </a:p>
                  </a:txBody>
                  <a:tcPr marL="4542" marR="4542" marT="45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0.253***</a:t>
                      </a:r>
                    </a:p>
                  </a:txBody>
                  <a:tcPr marL="4542" marR="4542" marT="45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0.259***</a:t>
                      </a:r>
                    </a:p>
                  </a:txBody>
                  <a:tcPr marL="4542" marR="4542" marT="45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0.259***</a:t>
                      </a:r>
                    </a:p>
                  </a:txBody>
                  <a:tcPr marL="4542" marR="4542" marT="45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834">
                <a:tc>
                  <a:txBody>
                    <a:bodyPr/>
                    <a:lstStyle/>
                    <a:p>
                      <a:pPr algn="l" fontAlgn="ctr"/>
                      <a:r>
                        <a:rPr lang="de-A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lift: 1/0</a:t>
                      </a:r>
                    </a:p>
                  </a:txBody>
                  <a:tcPr marL="4542" marR="4542" marT="45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0.061***</a:t>
                      </a:r>
                    </a:p>
                  </a:txBody>
                  <a:tcPr marL="4542" marR="4542" marT="4542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0.207***</a:t>
                      </a:r>
                    </a:p>
                  </a:txBody>
                  <a:tcPr marL="4542" marR="4542" marT="45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0.203***</a:t>
                      </a:r>
                    </a:p>
                  </a:txBody>
                  <a:tcPr marL="4542" marR="4542" marT="45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0.203***</a:t>
                      </a:r>
                    </a:p>
                  </a:txBody>
                  <a:tcPr marL="4542" marR="4542" marT="45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0.203***</a:t>
                      </a:r>
                    </a:p>
                  </a:txBody>
                  <a:tcPr marL="4542" marR="4542" marT="45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0.203***</a:t>
                      </a:r>
                    </a:p>
                  </a:txBody>
                  <a:tcPr marL="4542" marR="4542" marT="45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834">
                <a:tc>
                  <a:txBody>
                    <a:bodyPr/>
                    <a:lstStyle/>
                    <a:p>
                      <a:pPr algn="l" fontAlgn="ctr"/>
                      <a:r>
                        <a:rPr lang="de-A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zustand: normal/erstbezug</a:t>
                      </a:r>
                    </a:p>
                  </a:txBody>
                  <a:tcPr marL="4542" marR="4542" marT="45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-0.130***</a:t>
                      </a:r>
                    </a:p>
                  </a:txBody>
                  <a:tcPr marL="4542" marR="4542" marT="4542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0.057*</a:t>
                      </a:r>
                    </a:p>
                  </a:txBody>
                  <a:tcPr marL="4542" marR="4542" marT="45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0.044***</a:t>
                      </a:r>
                    </a:p>
                  </a:txBody>
                  <a:tcPr marL="4542" marR="4542" marT="45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0.044*</a:t>
                      </a:r>
                    </a:p>
                  </a:txBody>
                  <a:tcPr marL="4542" marR="4542" marT="45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0.055*</a:t>
                      </a:r>
                    </a:p>
                  </a:txBody>
                  <a:tcPr marL="4542" marR="4542" marT="45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0.055*</a:t>
                      </a:r>
                    </a:p>
                  </a:txBody>
                  <a:tcPr marL="4542" marR="4542" marT="45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834">
                <a:tc>
                  <a:txBody>
                    <a:bodyPr/>
                    <a:lstStyle/>
                    <a:p>
                      <a:pPr algn="l" fontAlgn="ctr"/>
                      <a:r>
                        <a:rPr lang="de-A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zustand: schlecht/erstbezug</a:t>
                      </a:r>
                    </a:p>
                  </a:txBody>
                  <a:tcPr marL="4542" marR="4542" marT="45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-0.313***</a:t>
                      </a:r>
                    </a:p>
                  </a:txBody>
                  <a:tcPr marL="4542" marR="4542" marT="4542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0.162**</a:t>
                      </a:r>
                    </a:p>
                  </a:txBody>
                  <a:tcPr marL="4542" marR="4542" marT="45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0.141***</a:t>
                      </a:r>
                    </a:p>
                  </a:txBody>
                  <a:tcPr marL="4542" marR="4542" marT="45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0.141**</a:t>
                      </a:r>
                    </a:p>
                  </a:txBody>
                  <a:tcPr marL="4542" marR="4542" marT="45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0.156**</a:t>
                      </a:r>
                    </a:p>
                  </a:txBody>
                  <a:tcPr marL="4542" marR="4542" marT="45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0.156**</a:t>
                      </a:r>
                    </a:p>
                  </a:txBody>
                  <a:tcPr marL="4542" marR="4542" marT="45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834">
                <a:tc>
                  <a:txBody>
                    <a:bodyPr/>
                    <a:lstStyle/>
                    <a:p>
                      <a:pPr algn="l" fontAlgn="ctr"/>
                      <a:r>
                        <a:rPr lang="de-A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zustand: sehr gut/erstbezug</a:t>
                      </a:r>
                    </a:p>
                  </a:txBody>
                  <a:tcPr marL="4542" marR="4542" marT="45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-0.027***</a:t>
                      </a:r>
                    </a:p>
                  </a:txBody>
                  <a:tcPr marL="4542" marR="4542" marT="4542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0.081*</a:t>
                      </a:r>
                    </a:p>
                  </a:txBody>
                  <a:tcPr marL="4542" marR="4542" marT="45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0.020***</a:t>
                      </a:r>
                    </a:p>
                  </a:txBody>
                  <a:tcPr marL="4542" marR="4542" marT="45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0.020</a:t>
                      </a:r>
                    </a:p>
                  </a:txBody>
                  <a:tcPr marL="4542" marR="4542" marT="45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0.015</a:t>
                      </a:r>
                    </a:p>
                  </a:txBody>
                  <a:tcPr marL="4542" marR="4542" marT="45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0.015</a:t>
                      </a:r>
                    </a:p>
                  </a:txBody>
                  <a:tcPr marL="4542" marR="4542" marT="45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834">
                <a:tc>
                  <a:txBody>
                    <a:bodyPr/>
                    <a:lstStyle/>
                    <a:p>
                      <a:pPr algn="l" fontAlgn="ctr"/>
                      <a:r>
                        <a:rPr lang="de-A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stock2: 2/1</a:t>
                      </a:r>
                    </a:p>
                  </a:txBody>
                  <a:tcPr marL="4542" marR="4542" marT="45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0.028***</a:t>
                      </a:r>
                    </a:p>
                  </a:txBody>
                  <a:tcPr marL="4542" marR="4542" marT="4542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-0.051</a:t>
                      </a:r>
                    </a:p>
                  </a:txBody>
                  <a:tcPr marL="4542" marR="4542" marT="45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-0.072***</a:t>
                      </a:r>
                    </a:p>
                  </a:txBody>
                  <a:tcPr marL="4542" marR="4542" marT="45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-0.072*</a:t>
                      </a:r>
                    </a:p>
                  </a:txBody>
                  <a:tcPr marL="4542" marR="4542" marT="45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-0.068*</a:t>
                      </a:r>
                    </a:p>
                  </a:txBody>
                  <a:tcPr marL="4542" marR="4542" marT="45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-0.068*</a:t>
                      </a:r>
                    </a:p>
                  </a:txBody>
                  <a:tcPr marL="4542" marR="4542" marT="45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834">
                <a:tc>
                  <a:txBody>
                    <a:bodyPr/>
                    <a:lstStyle/>
                    <a:p>
                      <a:pPr algn="l" fontAlgn="ctr"/>
                      <a:r>
                        <a:rPr lang="de-A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stock2: 2/1g</a:t>
                      </a:r>
                    </a:p>
                  </a:txBody>
                  <a:tcPr marL="4542" marR="4542" marT="45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0.036***</a:t>
                      </a:r>
                    </a:p>
                  </a:txBody>
                  <a:tcPr marL="4542" marR="4542" marT="4542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-0.038</a:t>
                      </a:r>
                    </a:p>
                  </a:txBody>
                  <a:tcPr marL="4542" marR="4542" marT="45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-0.062***</a:t>
                      </a:r>
                    </a:p>
                  </a:txBody>
                  <a:tcPr marL="4542" marR="4542" marT="45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-0.062*</a:t>
                      </a:r>
                    </a:p>
                  </a:txBody>
                  <a:tcPr marL="4542" marR="4542" marT="45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-0.066**</a:t>
                      </a:r>
                    </a:p>
                  </a:txBody>
                  <a:tcPr marL="4542" marR="4542" marT="45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-0.066*</a:t>
                      </a:r>
                    </a:p>
                  </a:txBody>
                  <a:tcPr marL="4542" marR="4542" marT="45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834">
                <a:tc>
                  <a:txBody>
                    <a:bodyPr/>
                    <a:lstStyle/>
                    <a:p>
                      <a:pPr algn="l" fontAlgn="ctr"/>
                      <a:r>
                        <a:rPr lang="de-A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stock2: dg/1</a:t>
                      </a:r>
                    </a:p>
                  </a:txBody>
                  <a:tcPr marL="4542" marR="4542" marT="45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0.172***</a:t>
                      </a:r>
                    </a:p>
                  </a:txBody>
                  <a:tcPr marL="4542" marR="4542" marT="4542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0.107**</a:t>
                      </a:r>
                    </a:p>
                  </a:txBody>
                  <a:tcPr marL="4542" marR="4542" marT="45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0.012***</a:t>
                      </a:r>
                    </a:p>
                  </a:txBody>
                  <a:tcPr marL="4542" marR="4542" marT="45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0.012</a:t>
                      </a:r>
                    </a:p>
                  </a:txBody>
                  <a:tcPr marL="4542" marR="4542" marT="45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0.021</a:t>
                      </a:r>
                    </a:p>
                  </a:txBody>
                  <a:tcPr marL="4542" marR="4542" marT="45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0.021</a:t>
                      </a:r>
                    </a:p>
                  </a:txBody>
                  <a:tcPr marL="4542" marR="4542" marT="45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834">
                <a:tc>
                  <a:txBody>
                    <a:bodyPr/>
                    <a:lstStyle/>
                    <a:p>
                      <a:pPr algn="l" fontAlgn="ctr"/>
                      <a:r>
                        <a:rPr lang="de-A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stock2: eg/1</a:t>
                      </a:r>
                    </a:p>
                  </a:txBody>
                  <a:tcPr marL="4542" marR="4542" marT="45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-0.031***</a:t>
                      </a:r>
                    </a:p>
                  </a:txBody>
                  <a:tcPr marL="4542" marR="4542" marT="4542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0.183***</a:t>
                      </a:r>
                    </a:p>
                  </a:txBody>
                  <a:tcPr marL="4542" marR="4542" marT="45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0.095***</a:t>
                      </a:r>
                    </a:p>
                  </a:txBody>
                  <a:tcPr marL="4542" marR="4542" marT="45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0.095**</a:t>
                      </a:r>
                    </a:p>
                  </a:txBody>
                  <a:tcPr marL="4542" marR="4542" marT="45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0.105**</a:t>
                      </a:r>
                    </a:p>
                  </a:txBody>
                  <a:tcPr marL="4542" marR="4542" marT="45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0.105**</a:t>
                      </a:r>
                    </a:p>
                  </a:txBody>
                  <a:tcPr marL="4542" marR="4542" marT="45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834">
                <a:tc>
                  <a:txBody>
                    <a:bodyPr/>
                    <a:lstStyle/>
                    <a:p>
                      <a:pPr algn="l" fontAlgn="ctr"/>
                      <a:r>
                        <a:rPr lang="de-A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penthouse: 1/0</a:t>
                      </a:r>
                    </a:p>
                  </a:txBody>
                  <a:tcPr marL="4542" marR="4542" marT="45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0.104***</a:t>
                      </a:r>
                    </a:p>
                  </a:txBody>
                  <a:tcPr marL="4542" marR="4542" marT="4542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-0.033</a:t>
                      </a:r>
                    </a:p>
                  </a:txBody>
                  <a:tcPr marL="4542" marR="4542" marT="45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-0.052***</a:t>
                      </a:r>
                    </a:p>
                  </a:txBody>
                  <a:tcPr marL="4542" marR="4542" marT="45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-0.052</a:t>
                      </a:r>
                    </a:p>
                  </a:txBody>
                  <a:tcPr marL="4542" marR="4542" marT="45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-0.077</a:t>
                      </a:r>
                    </a:p>
                  </a:txBody>
                  <a:tcPr marL="4542" marR="4542" marT="45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-0.077</a:t>
                      </a:r>
                    </a:p>
                  </a:txBody>
                  <a:tcPr marL="4542" marR="4542" marT="45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834">
                <a:tc>
                  <a:txBody>
                    <a:bodyPr/>
                    <a:lstStyle/>
                    <a:p>
                      <a:pPr algn="l" fontAlgn="ctr"/>
                      <a:r>
                        <a:rPr lang="de-A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loggia: 1/0</a:t>
                      </a:r>
                    </a:p>
                  </a:txBody>
                  <a:tcPr marL="4542" marR="4542" marT="45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0.037***</a:t>
                      </a:r>
                    </a:p>
                  </a:txBody>
                  <a:tcPr marL="4542" marR="4542" marT="4542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0.146***</a:t>
                      </a:r>
                    </a:p>
                  </a:txBody>
                  <a:tcPr marL="4542" marR="4542" marT="45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0.114***</a:t>
                      </a:r>
                    </a:p>
                  </a:txBody>
                  <a:tcPr marL="4542" marR="4542" marT="45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0.114***</a:t>
                      </a:r>
                    </a:p>
                  </a:txBody>
                  <a:tcPr marL="4542" marR="4542" marT="45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0.103**</a:t>
                      </a:r>
                    </a:p>
                  </a:txBody>
                  <a:tcPr marL="4542" marR="4542" marT="45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0.103**</a:t>
                      </a:r>
                    </a:p>
                  </a:txBody>
                  <a:tcPr marL="4542" marR="4542" marT="45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5376">
                <a:tc>
                  <a:txBody>
                    <a:bodyPr/>
                    <a:lstStyle/>
                    <a:p>
                      <a:pPr algn="l" fontAlgn="ctr"/>
                      <a:r>
                        <a:rPr lang="de-AT" sz="700" b="1" i="0" u="none" strike="noStrike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residum3</a:t>
                      </a:r>
                    </a:p>
                  </a:txBody>
                  <a:tcPr marL="4542" marR="4542" marT="45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700" b="1" i="0" u="none" strike="noStrike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542" marR="4542" marT="4542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700" b="1" i="0" u="none" strike="noStrike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0.180***</a:t>
                      </a:r>
                    </a:p>
                  </a:txBody>
                  <a:tcPr marL="4542" marR="4542" marT="45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700" b="1" i="0" u="none" strike="noStrike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0.219***</a:t>
                      </a:r>
                    </a:p>
                  </a:txBody>
                  <a:tcPr marL="4542" marR="4542" marT="45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700" b="1" i="0" u="none" strike="noStrike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0.219***</a:t>
                      </a:r>
                    </a:p>
                  </a:txBody>
                  <a:tcPr marL="4542" marR="4542" marT="45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700" b="1" i="0" u="none" strike="noStrike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0.221***</a:t>
                      </a:r>
                    </a:p>
                  </a:txBody>
                  <a:tcPr marL="4542" marR="4542" marT="45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7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0.221***</a:t>
                      </a:r>
                    </a:p>
                  </a:txBody>
                  <a:tcPr marL="4542" marR="4542" marT="45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376">
                <a:tc>
                  <a:txBody>
                    <a:bodyPr/>
                    <a:lstStyle/>
                    <a:p>
                      <a:pPr algn="l" fontAlgn="ctr"/>
                      <a:r>
                        <a:rPr lang="de-A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R-squared</a:t>
                      </a:r>
                    </a:p>
                  </a:txBody>
                  <a:tcPr marL="4542" marR="4542" marT="4542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0.733</a:t>
                      </a:r>
                    </a:p>
                  </a:txBody>
                  <a:tcPr marL="4542" marR="4542" marT="4542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0.076</a:t>
                      </a:r>
                    </a:p>
                  </a:txBody>
                  <a:tcPr marL="4542" marR="4542" marT="45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42" marR="4542" marT="4542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42" marR="4542" marT="4542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42" marR="4542" marT="4542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42" marR="4542" marT="4542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95376">
                <a:tc>
                  <a:txBody>
                    <a:bodyPr/>
                    <a:lstStyle/>
                    <a:p>
                      <a:pPr algn="l" fontAlgn="ctr"/>
                      <a:r>
                        <a:rPr lang="de-A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adj. R-squared</a:t>
                      </a:r>
                    </a:p>
                  </a:txBody>
                  <a:tcPr marL="4542" marR="4542" marT="45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0.732</a:t>
                      </a:r>
                    </a:p>
                  </a:txBody>
                  <a:tcPr marL="4542" marR="4542" marT="4542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0.072</a:t>
                      </a:r>
                    </a:p>
                  </a:txBody>
                  <a:tcPr marL="4542" marR="4542" marT="45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42" marR="4542" marT="45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42" marR="4542" marT="45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42" marR="4542" marT="45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42" marR="4542" marT="45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834">
                <a:tc>
                  <a:txBody>
                    <a:bodyPr/>
                    <a:lstStyle/>
                    <a:p>
                      <a:pPr algn="l" fontAlgn="ctr"/>
                      <a:r>
                        <a:rPr lang="de-A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sigma</a:t>
                      </a:r>
                    </a:p>
                  </a:txBody>
                  <a:tcPr marL="4542" marR="4542" marT="45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0.219</a:t>
                      </a:r>
                    </a:p>
                  </a:txBody>
                  <a:tcPr marL="4542" marR="4542" marT="4542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1.159</a:t>
                      </a:r>
                    </a:p>
                  </a:txBody>
                  <a:tcPr marL="4542" marR="4542" marT="45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42" marR="4542" marT="45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42" marR="4542" marT="45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42" marR="4542" marT="45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42" marR="4542" marT="45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834">
                <a:tc>
                  <a:txBody>
                    <a:bodyPr/>
                    <a:lstStyle/>
                    <a:p>
                      <a:pPr algn="l" fontAlgn="ctr"/>
                      <a:r>
                        <a:rPr lang="de-A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</a:t>
                      </a:r>
                    </a:p>
                  </a:txBody>
                  <a:tcPr marL="4542" marR="4542" marT="45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613.634</a:t>
                      </a:r>
                    </a:p>
                  </a:txBody>
                  <a:tcPr marL="4542" marR="4542" marT="4542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18.036</a:t>
                      </a:r>
                    </a:p>
                  </a:txBody>
                  <a:tcPr marL="4542" marR="4542" marT="45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42" marR="4542" marT="45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42" marR="4542" marT="45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42" marR="4542" marT="45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42" marR="4542" marT="45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834">
                <a:tc>
                  <a:txBody>
                    <a:bodyPr/>
                    <a:lstStyle/>
                    <a:p>
                      <a:pPr algn="l" fontAlgn="ctr"/>
                      <a:r>
                        <a:rPr lang="de-A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</a:t>
                      </a:r>
                    </a:p>
                  </a:txBody>
                  <a:tcPr marL="4542" marR="4542" marT="45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0.000</a:t>
                      </a:r>
                    </a:p>
                  </a:txBody>
                  <a:tcPr marL="4542" marR="4542" marT="4542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0.000</a:t>
                      </a:r>
                    </a:p>
                  </a:txBody>
                  <a:tcPr marL="4542" marR="4542" marT="45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0.000</a:t>
                      </a:r>
                    </a:p>
                  </a:txBody>
                  <a:tcPr marL="4542" marR="4542" marT="45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0.000</a:t>
                      </a:r>
                    </a:p>
                  </a:txBody>
                  <a:tcPr marL="4542" marR="4542" marT="45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0.000</a:t>
                      </a:r>
                    </a:p>
                  </a:txBody>
                  <a:tcPr marL="4542" marR="4542" marT="45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0.000</a:t>
                      </a:r>
                    </a:p>
                  </a:txBody>
                  <a:tcPr marL="4542" marR="4542" marT="45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834">
                <a:tc>
                  <a:txBody>
                    <a:bodyPr/>
                    <a:lstStyle/>
                    <a:p>
                      <a:pPr algn="l" fontAlgn="ctr"/>
                      <a:r>
                        <a:rPr lang="de-A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Log-likelihood</a:t>
                      </a:r>
                    </a:p>
                  </a:txBody>
                  <a:tcPr marL="4542" marR="4542" marT="45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1143.671</a:t>
                      </a:r>
                    </a:p>
                  </a:txBody>
                  <a:tcPr marL="4542" marR="4542" marT="4542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-17204.319</a:t>
                      </a:r>
                    </a:p>
                  </a:txBody>
                  <a:tcPr marL="4542" marR="4542" marT="45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-375081.008</a:t>
                      </a:r>
                    </a:p>
                  </a:txBody>
                  <a:tcPr marL="4542" marR="4542" marT="45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42" marR="4542" marT="45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-59179.992</a:t>
                      </a:r>
                    </a:p>
                  </a:txBody>
                  <a:tcPr marL="4542" marR="4542" marT="45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-59145.010</a:t>
                      </a:r>
                    </a:p>
                  </a:txBody>
                  <a:tcPr marL="4542" marR="4542" marT="45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834">
                <a:tc>
                  <a:txBody>
                    <a:bodyPr/>
                    <a:lstStyle/>
                    <a:p>
                      <a:pPr algn="l" fontAlgn="ctr"/>
                      <a:r>
                        <a:rPr lang="de-A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Deviance</a:t>
                      </a:r>
                    </a:p>
                  </a:txBody>
                  <a:tcPr marL="4542" marR="4542" marT="45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523.247</a:t>
                      </a:r>
                    </a:p>
                  </a:txBody>
                  <a:tcPr marL="4542" marR="4542" marT="4542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14697.676</a:t>
                      </a:r>
                    </a:p>
                  </a:txBody>
                  <a:tcPr marL="4542" marR="4542" marT="45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687547.774</a:t>
                      </a:r>
                    </a:p>
                  </a:txBody>
                  <a:tcPr marL="4542" marR="4542" marT="45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687547.774</a:t>
                      </a:r>
                    </a:p>
                  </a:txBody>
                  <a:tcPr marL="4542" marR="4542" marT="45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11247.224</a:t>
                      </a:r>
                    </a:p>
                  </a:txBody>
                  <a:tcPr marL="4542" marR="4542" marT="45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12446.762</a:t>
                      </a:r>
                    </a:p>
                  </a:txBody>
                  <a:tcPr marL="4542" marR="4542" marT="45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834">
                <a:tc>
                  <a:txBody>
                    <a:bodyPr/>
                    <a:lstStyle/>
                    <a:p>
                      <a:pPr algn="l" fontAlgn="ctr"/>
                      <a:r>
                        <a:rPr lang="de-A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AIC</a:t>
                      </a:r>
                    </a:p>
                  </a:txBody>
                  <a:tcPr marL="4542" marR="4542" marT="45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-2185.342</a:t>
                      </a:r>
                    </a:p>
                  </a:txBody>
                  <a:tcPr marL="4542" marR="4542" marT="4542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34512.638</a:t>
                      </a:r>
                    </a:p>
                  </a:txBody>
                  <a:tcPr marL="4542" marR="4542" marT="45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750264.015</a:t>
                      </a:r>
                    </a:p>
                  </a:txBody>
                  <a:tcPr marL="4542" marR="4542" marT="45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42" marR="4542" marT="45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118461.984</a:t>
                      </a:r>
                    </a:p>
                  </a:txBody>
                  <a:tcPr marL="4542" marR="4542" marT="45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118394.020</a:t>
                      </a:r>
                    </a:p>
                  </a:txBody>
                  <a:tcPr marL="4542" marR="4542" marT="45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834">
                <a:tc>
                  <a:txBody>
                    <a:bodyPr/>
                    <a:lstStyle/>
                    <a:p>
                      <a:pPr algn="l" fontAlgn="ctr"/>
                      <a:r>
                        <a:rPr lang="de-A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BIC</a:t>
                      </a:r>
                    </a:p>
                  </a:txBody>
                  <a:tcPr marL="4542" marR="4542" marT="45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-1812.745</a:t>
                      </a:r>
                    </a:p>
                  </a:txBody>
                  <a:tcPr marL="4542" marR="4542" marT="4542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34892.542</a:t>
                      </a:r>
                    </a:p>
                  </a:txBody>
                  <a:tcPr marL="4542" marR="4542" marT="45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750636.613</a:t>
                      </a:r>
                    </a:p>
                  </a:txBody>
                  <a:tcPr marL="4542" marR="4542" marT="45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42" marR="4542" marT="45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118834.582</a:t>
                      </a:r>
                    </a:p>
                  </a:txBody>
                  <a:tcPr marL="4542" marR="4542" marT="45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118773.923</a:t>
                      </a:r>
                    </a:p>
                  </a:txBody>
                  <a:tcPr marL="4542" marR="4542" marT="45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834">
                <a:tc>
                  <a:txBody>
                    <a:bodyPr/>
                    <a:lstStyle/>
                    <a:p>
                      <a:pPr algn="l" fontAlgn="ctr"/>
                      <a:r>
                        <a:rPr lang="de-A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</a:t>
                      </a:r>
                    </a:p>
                  </a:txBody>
                  <a:tcPr marL="4542" marR="4542" marT="45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11002</a:t>
                      </a:r>
                    </a:p>
                  </a:txBody>
                  <a:tcPr marL="4542" marR="4542" marT="4542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11002</a:t>
                      </a:r>
                    </a:p>
                  </a:txBody>
                  <a:tcPr marL="4542" marR="4542" marT="45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11002</a:t>
                      </a:r>
                    </a:p>
                  </a:txBody>
                  <a:tcPr marL="4542" marR="4542" marT="45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11002</a:t>
                      </a:r>
                    </a:p>
                  </a:txBody>
                  <a:tcPr marL="4542" marR="4542" marT="45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11002</a:t>
                      </a:r>
                    </a:p>
                  </a:txBody>
                  <a:tcPr marL="4542" marR="4542" marT="45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11002</a:t>
                      </a:r>
                    </a:p>
                  </a:txBody>
                  <a:tcPr marL="4542" marR="4542" marT="45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834">
                <a:tc>
                  <a:txBody>
                    <a:bodyPr/>
                    <a:lstStyle/>
                    <a:p>
                      <a:pPr algn="l" fontAlgn="ctr"/>
                      <a:r>
                        <a:rPr lang="de-A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Aldrich-Nelson R-sq.</a:t>
                      </a:r>
                    </a:p>
                  </a:txBody>
                  <a:tcPr marL="4542" marR="4542" marT="45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42" marR="4542" marT="4542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42" marR="4542" marT="45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0.857</a:t>
                      </a:r>
                    </a:p>
                  </a:txBody>
                  <a:tcPr marL="4542" marR="4542" marT="45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0.857</a:t>
                      </a:r>
                    </a:p>
                  </a:txBody>
                  <a:tcPr marL="4542" marR="4542" marT="45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0.067</a:t>
                      </a:r>
                    </a:p>
                  </a:txBody>
                  <a:tcPr marL="4542" marR="4542" marT="45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0.073</a:t>
                      </a:r>
                    </a:p>
                  </a:txBody>
                  <a:tcPr marL="4542" marR="4542" marT="45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834">
                <a:tc>
                  <a:txBody>
                    <a:bodyPr/>
                    <a:lstStyle/>
                    <a:p>
                      <a:pPr algn="l" fontAlgn="ctr"/>
                      <a:r>
                        <a:rPr lang="de-A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McFadden R-sq.</a:t>
                      </a:r>
                    </a:p>
                  </a:txBody>
                  <a:tcPr marL="4542" marR="4542" marT="45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42" marR="4542" marT="4542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42" marR="4542" marT="45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0.087</a:t>
                      </a:r>
                    </a:p>
                  </a:txBody>
                  <a:tcPr marL="4542" marR="4542" marT="45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0.087</a:t>
                      </a:r>
                    </a:p>
                  </a:txBody>
                  <a:tcPr marL="4542" marR="4542" marT="45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0.065</a:t>
                      </a:r>
                    </a:p>
                  </a:txBody>
                  <a:tcPr marL="4542" marR="4542" marT="45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0.065</a:t>
                      </a:r>
                    </a:p>
                  </a:txBody>
                  <a:tcPr marL="4542" marR="4542" marT="45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834">
                <a:tc>
                  <a:txBody>
                    <a:bodyPr/>
                    <a:lstStyle/>
                    <a:p>
                      <a:pPr algn="l" fontAlgn="ctr"/>
                      <a:r>
                        <a:rPr lang="de-A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Cox-Snell R-sq.</a:t>
                      </a:r>
                    </a:p>
                  </a:txBody>
                  <a:tcPr marL="4542" marR="4542" marT="45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42" marR="4542" marT="4542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42" marR="4542" marT="45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0.997</a:t>
                      </a:r>
                    </a:p>
                  </a:txBody>
                  <a:tcPr marL="4542" marR="4542" marT="45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0.997</a:t>
                      </a:r>
                    </a:p>
                  </a:txBody>
                  <a:tcPr marL="4542" marR="4542" marT="45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0.069</a:t>
                      </a:r>
                    </a:p>
                  </a:txBody>
                  <a:tcPr marL="4542" marR="4542" marT="45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0.076</a:t>
                      </a:r>
                    </a:p>
                  </a:txBody>
                  <a:tcPr marL="4542" marR="4542" marT="45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834">
                <a:tc>
                  <a:txBody>
                    <a:bodyPr/>
                    <a:lstStyle/>
                    <a:p>
                      <a:pPr algn="l" fontAlgn="ctr"/>
                      <a:r>
                        <a:rPr lang="de-A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Nagelkerke R-sq.</a:t>
                      </a:r>
                    </a:p>
                  </a:txBody>
                  <a:tcPr marL="4542" marR="4542" marT="45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42" marR="4542" marT="4542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42" marR="4542" marT="45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0.997</a:t>
                      </a:r>
                    </a:p>
                  </a:txBody>
                  <a:tcPr marL="4542" marR="4542" marT="45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0.997</a:t>
                      </a:r>
                    </a:p>
                  </a:txBody>
                  <a:tcPr marL="4542" marR="4542" marT="45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0.104</a:t>
                      </a:r>
                    </a:p>
                  </a:txBody>
                  <a:tcPr marL="4542" marR="4542" marT="45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0.108</a:t>
                      </a:r>
                    </a:p>
                  </a:txBody>
                  <a:tcPr marL="4542" marR="4542" marT="45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834">
                <a:tc>
                  <a:txBody>
                    <a:bodyPr/>
                    <a:lstStyle/>
                    <a:p>
                      <a:pPr algn="l" fontAlgn="ctr"/>
                      <a:r>
                        <a:rPr lang="de-A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phi</a:t>
                      </a:r>
                    </a:p>
                  </a:txBody>
                  <a:tcPr marL="4542" marR="4542" marT="45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42" marR="4542" marT="4542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42" marR="4542" marT="45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1.000</a:t>
                      </a:r>
                    </a:p>
                  </a:txBody>
                  <a:tcPr marL="4542" marR="4542" marT="45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67.744</a:t>
                      </a:r>
                    </a:p>
                  </a:txBody>
                  <a:tcPr marL="4542" marR="4542" marT="45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0.865</a:t>
                      </a:r>
                    </a:p>
                  </a:txBody>
                  <a:tcPr marL="4542" marR="4542" marT="45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1.000</a:t>
                      </a:r>
                    </a:p>
                  </a:txBody>
                  <a:tcPr marL="4542" marR="4542" marT="45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5376">
                <a:tc>
                  <a:txBody>
                    <a:bodyPr/>
                    <a:lstStyle/>
                    <a:p>
                      <a:pPr algn="l" fontAlgn="ctr"/>
                      <a:r>
                        <a:rPr lang="de-A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Likelihood-ratio</a:t>
                      </a:r>
                    </a:p>
                  </a:txBody>
                  <a:tcPr marL="4542" marR="4542" marT="45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542" marR="4542" marT="4542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542" marR="4542" marT="45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65892.577</a:t>
                      </a:r>
                    </a:p>
                  </a:txBody>
                  <a:tcPr marL="4542" marR="4542" marT="45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65892.577</a:t>
                      </a:r>
                    </a:p>
                  </a:txBody>
                  <a:tcPr marL="4542" marR="4542" marT="45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784.995</a:t>
                      </a:r>
                    </a:p>
                  </a:txBody>
                  <a:tcPr marL="4542" marR="4542" marT="45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870.324</a:t>
                      </a:r>
                    </a:p>
                  </a:txBody>
                  <a:tcPr marL="4542" marR="4542" marT="45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Inhaltsplatzhalter 1"/>
          <p:cNvSpPr txBox="1">
            <a:spLocks/>
          </p:cNvSpPr>
          <p:nvPr/>
        </p:nvSpPr>
        <p:spPr bwMode="auto">
          <a:xfrm>
            <a:off x="5745088" y="1785926"/>
            <a:ext cx="3779944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3B3D3C"/>
                </a:solidFill>
                <a:latin typeface="Tahoma" pitchFamily="34" charset="0"/>
                <a:ea typeface="+mn-ea"/>
                <a:cs typeface="Tahoma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3B3D3C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B3D3C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rgbClr val="3B3D3C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3B3D3C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dirty="0" smtClean="0"/>
              <a:t>Estimate a „normal price“ (hedonic price equation)</a:t>
            </a:r>
          </a:p>
          <a:p>
            <a:pPr lvl="1"/>
            <a:r>
              <a:rPr lang="en-US" sz="1400" dirty="0" smtClean="0"/>
              <a:t>Normal price:</a:t>
            </a:r>
          </a:p>
          <a:p>
            <a:pPr lvl="1"/>
            <a:endParaRPr lang="en-US" sz="1400" dirty="0" smtClean="0"/>
          </a:p>
          <a:p>
            <a:r>
              <a:rPr lang="en-US" sz="2000" dirty="0" smtClean="0"/>
              <a:t>Time on Market – TOM </a:t>
            </a:r>
          </a:p>
          <a:p>
            <a:pPr lvl="1"/>
            <a:r>
              <a:rPr lang="en-US" sz="1400" dirty="0" smtClean="0"/>
              <a:t>TOM 1 lm(log(y))</a:t>
            </a:r>
          </a:p>
          <a:p>
            <a:pPr lvl="1"/>
            <a:r>
              <a:rPr lang="en-US" sz="1400" dirty="0" smtClean="0"/>
              <a:t>TOM 2: </a:t>
            </a:r>
            <a:r>
              <a:rPr lang="en-US" sz="1400" dirty="0" err="1" smtClean="0"/>
              <a:t>glm</a:t>
            </a:r>
            <a:r>
              <a:rPr lang="en-US" sz="1400" dirty="0" smtClean="0"/>
              <a:t>( ,</a:t>
            </a:r>
            <a:r>
              <a:rPr lang="en-US" sz="1400" dirty="0" err="1" smtClean="0"/>
              <a:t>poisson</a:t>
            </a:r>
            <a:r>
              <a:rPr lang="en-US" sz="1400" dirty="0" smtClean="0"/>
              <a:t>(link = "log")</a:t>
            </a:r>
          </a:p>
          <a:p>
            <a:pPr lvl="1"/>
            <a:r>
              <a:rPr lang="en-US" sz="1400" dirty="0" smtClean="0"/>
              <a:t>TOM 3: </a:t>
            </a:r>
            <a:r>
              <a:rPr lang="en-US" sz="1400" dirty="0" err="1" smtClean="0"/>
              <a:t>glm</a:t>
            </a:r>
            <a:r>
              <a:rPr lang="en-US" sz="1400" dirty="0" smtClean="0"/>
              <a:t>(, family = </a:t>
            </a:r>
            <a:r>
              <a:rPr lang="en-US" sz="1400" dirty="0" err="1" smtClean="0"/>
              <a:t>quasipoisson</a:t>
            </a:r>
            <a:r>
              <a:rPr lang="en-US" sz="1400" dirty="0" smtClean="0"/>
              <a:t>(link = "log")</a:t>
            </a:r>
          </a:p>
          <a:p>
            <a:pPr lvl="1"/>
            <a:r>
              <a:rPr lang="en-US" sz="1400" dirty="0" smtClean="0"/>
              <a:t>TOM 4: </a:t>
            </a:r>
            <a:r>
              <a:rPr lang="en-US" sz="1400" dirty="0" err="1" smtClean="0"/>
              <a:t>glm</a:t>
            </a:r>
            <a:r>
              <a:rPr lang="en-US" sz="1400" dirty="0" smtClean="0"/>
              <a:t>(, family = </a:t>
            </a:r>
            <a:r>
              <a:rPr lang="en-US" sz="1400" dirty="0" err="1" smtClean="0"/>
              <a:t>negative.binomial</a:t>
            </a:r>
            <a:r>
              <a:rPr lang="en-US" sz="1400" dirty="0" smtClean="0"/>
              <a:t>(theta=1))</a:t>
            </a:r>
          </a:p>
          <a:p>
            <a:pPr lvl="1"/>
            <a:r>
              <a:rPr lang="en-US" sz="1400" dirty="0" smtClean="0"/>
              <a:t>TOM 5: </a:t>
            </a:r>
            <a:r>
              <a:rPr lang="en-US" sz="1400" dirty="0" err="1" smtClean="0"/>
              <a:t>glm.nb</a:t>
            </a:r>
            <a:r>
              <a:rPr lang="en-US" sz="1400" dirty="0" smtClean="0"/>
              <a:t>() theta -</a:t>
            </a:r>
            <a:r>
              <a:rPr lang="en-US" sz="1400" dirty="0" err="1" smtClean="0"/>
              <a:t>iterativ</a:t>
            </a:r>
            <a:r>
              <a:rPr lang="en-US" sz="1400" dirty="0" smtClean="0"/>
              <a:t> </a:t>
            </a:r>
          </a:p>
          <a:p>
            <a:endParaRPr lang="en-US" sz="105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1730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F904C6-DE5A-4C15-814A-72A19054B6DF}" type="datetime1">
              <a:rPr lang="de-DE" smtClean="0"/>
              <a:pPr>
                <a:defRPr/>
              </a:pPr>
              <a:t>11.06.2012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85752D-3D37-4068-A1BC-0D5DE90E7F51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000" dirty="0" smtClean="0"/>
              <a:t>project partner / point of contact</a:t>
            </a:r>
            <a:endParaRPr lang="en-US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4528" y="3857448"/>
            <a:ext cx="936104" cy="79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2144688" y="4006225"/>
            <a:ext cx="590465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/>
            <a:r>
              <a:rPr kumimoji="0" lang="de-AT" sz="11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David Koch / </a:t>
            </a:r>
            <a:r>
              <a:rPr lang="de-AT" sz="1100" dirty="0" smtClean="0">
                <a:latin typeface="Arial" pitchFamily="34" charset="0"/>
                <a:cs typeface="Arial" pitchFamily="34" charset="0"/>
              </a:rPr>
              <a:t>david.koch@fh-kufstein.ac.at / +43 5372 71819 137</a:t>
            </a:r>
          </a:p>
          <a:p>
            <a:pPr lvl="0" algn="just"/>
            <a:r>
              <a:rPr lang="de-AT" sz="1100" dirty="0" smtClean="0">
                <a:latin typeface="Arial" pitchFamily="34" charset="0"/>
                <a:cs typeface="Arial" pitchFamily="34" charset="0"/>
              </a:rPr>
              <a:t>Andreas Hofer Straße 7 / A-6330 Kufstein</a:t>
            </a:r>
          </a:p>
        </p:txBody>
      </p:sp>
      <p:sp>
        <p:nvSpPr>
          <p:cNvPr id="7" name="AutoShape 2" descr="data:image/jpeg;base64,/9j/4AAQSkZJRgABAQAAAQABAAD/2wCEAAkGBhAQEBAQEBARFRATERAQEBAQEBcRFBARFRIaFhkSFRIaGyceFxsvGhUSIC8gIycpLTgtGB41NTAqNSY3LCkBCQoKBQUFDQUFDSkYEhgpKSkpKSkpKSkpKSkpKSkpKSkpKSkpKSkpKSkpKSkpKSkpKSkpKSkpKSkpKSkpKSkpKf/AABEIAMIBAwMBIgACEQEDEQH/xAAcAAEAAQUBAQAAAAAAAAAAAAAABgMEBQcIAgH/xABEEAACAgIABAIGBgUKBQUAAAABAgADBBEFEhMhBjEHFCJBUWEIMnGBgpEVI2KSoRYXM0JSVXKTotEkQ1NjgzRzlMPS/8QAFAEBAAAAAAAAAAAAAAAAAAAAAP/EABQRAQAAAAAAAAAAAAAAAAAAAAD/2gAMAwEAAhEDEQA/AN4xEQEREBERAREQEREBERAREQEREBERAREQEREBERAREQEREBERAREQEREBERAREQEREBERAREQEREBERAREQEREBERAREQEREBERAREQEREBERAREQEREBEbjcBEbiAiI3ARG43ARG4gIiICI3G4CI3EBERARG43AREQEREBERAREQEREBERASx45w98jHtprvsod10l9X16m3sMO4+Hlvy3L6IGjvSJ4e4zwrE9br43m3qLFS1SWr5FbYD75zsc3Kv4hNY/zkcX/vLL/z2/3nV/H+DJmYt+LZ9S6p6ydb5SR2YfMHRHzE414jgPj3W0WjVlVj1OPgyMVP8RAzY9JHF/7yy/8APb/edAeBvC+WrY2ceN5OVjWVdQUXV+y62V+zs9Q6IJB8vdqctzov6PXifr4NmE59vFfmTfvotJI+3T8/3MsDbEhHiPwFnZOTZfRxvLxq35dY9alkrIQKeU9QdiQT5e8ybxA5K4p4341jX3Y9nEcvnpssqf8AXt9ZGKn3/KWv85HF/wC8sv8Az2/3ko9P3h/1finXUexlVrbv3dVPYcD7hW345rOBub0ZY3EuM1XsePZtNlLqrVjdm0ddq/N1B71ca17pvXh2O9dNVdlhssStEe0jlNrKoBcjZ0SRvz985q9A/H/VuKpUx1XlVtQdnt1B7aH7dqV/HOnYCYDxf4fyc2utMbPtwyrl2elOZnHLoKTzLodyfy+Ez8sOO8WTExr8mz6lNT2kb1zcq7Cj5k6H3wOa/GninieBm3YlXGMy4UlUa02Mm35QWXlDHyJ15+YMwf8AORxf+8sv/Pb/AHmCzsx7rbLrDuyx3sdvi7sWJ/MmUIG1fRpZxnjN91f6XzKq6qw72h2s9pm0qcvMPMBzvf8AVm7/AAh4cvwq7EyM+/Md3DCy/Y5FC65FXmb37O9+/wCUi3oH8O+rcKW5hqzKc3HY0emPYrH2aDMP8c2RAT4Z9iBpH0i8H4jwrEOWeP5tjtalddXKawzNsnuLDoBVc+XuAlL0dcB4xxXEOW/G82heq1dagtZzqoG33zjXtEj8JmP+kPx03ZuNgV9+gnOyjzN12tLr48gTX+MzdfhDgQwcHFxBrdVSq+vI2H2nb73LH74F1wTh74+PVTZc9zogV77fr2t5lj3OvPy3L6IgIiICIiAiIgIiICIiAiIgJzl9IPwx0M6vMQfq8pPb15C+sBT9m15D9oadGyH+ljwx+kOF5Faru6oesUe89SsElR8yhdfxCByZJh6KPE/6P4pj2M2qrD6vf7h07CBzH5BgjfhkPiB3HEifou8T/pDheNczbtRehf32erWACx+ZXkb8UlkDWH0g+CrdwtcjsHxrkYE+ZS0itlH3ms/hnNc3v9JDxDpMTAU92JyrR+yu0r+7ZtP4RNFWVspKsCGB0VYaIPwI90Ctw/Nei6q6s6sqsS1D8GRgwP5gTtDhHEkycenIr+pdVXav2OoYD7e84nnS3oA4/wCscLOOx9vFtavXv6T+2h/M2L+GBs2an+kP4i6ODVhqfbybOZx/2atMd/a5r/IzbE5X9NHiL1zi14U7rx9Ytf21k85/zC/3AQIJL7gfCny8mjGr+vdalQPw5mA5j8gNn7pYza30efD3W4hZlsPYxajyn/vW7Uf6Bb/CB0Ng4aU1V01jVdaJWg+CIoUD8gJXiICU77lRWdyAqqWZj5KoGyT925UkC9NniH1ThFyqdWZJGKn+F9mw/Z01cfiEDUngKluM+IzlWAlBdZnOD35UrI6SfcxpX7BOmJqD6Onh7p4mRmsPavsFVZI/5VXmQfm7MPwCbfgIiICIiAiIgIiICIiAiIgIiICIiByT6UvDH6P4pkUquqnPXo7aHSsJPKPkG51/DIlOifpDeGOthVZyD28Z+WzXvosIGz8dPyfvNOdoG3Po8eJ+jmW4Ln2MlOeoH3XVAkgfanN+4J0POKOD8UsxcinJqOrKbEtT5lW3o/I+R+2dT+L/ABolXBLeIUt/S4ynHPvFl4Cp94LbI/ZMDSfFD+nfEvTB5qWyRUNHt6rR9ZgfdtUdvtaffTz4e9W4oblGq8qtbhoaAsX2HA/dVvxyR/Rw8Pc1mXnsOyKMao/tNp7D9oArH4zJR9ILw/1+GrkqPbxbQ5Pv6VmkYfvdI/hMDmybN9APH/V+KersfYyqmr17uqntofyFi/imspd8J4k+NfTkV/XptrtT/EjBgP4QOwPGHHhgYOVlnW6qmZAfJrD7KL97lR9842tsLMWYksSSSe5JJ2SZvX0/eLFswcCmltpl6yyQfOlVBQEfAmzf2pNEQE6j9B/h71XhNTsNWZLNktvz5W9msb+HIqt+Izm3w7wdszLx8VPO61K9jvyhm7t9w2funZuNjrWiVoAERVRFHkqqNAfkBAqxEQE53+kDxtsniNGDXtugg2o8zffo8uvf7Iq/eM6Cy8pKq3tsOkrRrHY/1VUbJ/IGc3ejTFbi/iE5do2q2W59gPcLpv1aA/J2r+5TA6C8LcEXCwsbEXX6mpEYj+s+tu33sWP3zKxPIcfEeW/P3fGB6ieeqv8AaHu9/wAZ8NqjzYfeYHuJ5Fq75djm1vl3318dT4LlO9MOx03cdj8D8IHuJ85h8fLz+U+GwAb2NHyO/OB6ieOsv9ofmJ9W1SSAQSPMA7I+0e6B6iIgIiICIiAiIgWvFeHV5NF2PaN121vU4/ZZSDr595xpxvhNmJk341v9JTY9TfAlTrmHyI0R8jO1Zz59Inwv0sqnPRfYyF6VxA/51Y9kk/NND/xmBp+SLM8ZW28LxuGNvp0ZFtwb4qw9hPuZ7z+IfCR2ST0deHvX+J4mORus2Cy74dKv23B+0Ly/iEDpX0X+HvUeFYlJGrGTrXdtHqW+2QfmAVX8Mz3GeGJlY9+NZ9S6qypvkHUrsfPvv7peRA4jz8N6bbKbBqyt3rcfB0YqR+YMoTY3p38P+rcVe1RqvKRbxoduf6jj7drzfjmuYGS4txt8ivER9/8ADY/q6knzUXWWD+FgX7FExsrpg2NU9wQmpHrR3A7K1gYqD9oR/wApQgbR+j1wcW8Te9h2x6HZT8LLCKx/pNs6Smg/o1ZiC/PqJ9t6qLFHxWt2DfxsSb8gIiUcvLSmt7bXVK0Uu7udKqgbJJ9wga/9OviUYvC3pVtW5bChQD36Y9qxvs5dL/5BMd9Hrw30MC3Mce3lWaTf/Rq2oPy25s/ITXHiTit3ibjNdOPzCnm6NGx/R0Kdve49xPdv3V906V4bw+vHpqoqXVdVaVIPgqjQ+09oFwRNMZPgDiiC7oLoU2XcMw15ux4bkm4vcRvzU30a/wDYm6JGMLx3VauEwqsHrdmbUgJX2Dii0sW7+/otrXxECH8f8C5D25NNGOBQ2dwXos9aW1iijG6bu1RYc6L2BU63PWD6Pg2Nwlb8BGuqznGYLK62CUEZDFE129X6joVUfEdtyQ8C9KONlrjFKrVa+y+s1vyhqTXjHIBbv3DVgFSPj8p6/nOxxUbXqtUHh9fEagdE3I7BOkuj/Sc7Vrr9tYGB/kzljiHEfVMZk69OaBm5VVSvTc9QWr1bKRy7VlgvsMo5QPulCzw4z8Mvxsbg9uLlcnD0stK0E3WVZVbOQ4sJt1pn5m8/fJVT6QFbiB4f6uRappWxmycdSrWULbpamsFlmg2iUU+RmN4d6Yca1L3OPcoqxr8sBXptZq6XCMCiOWrbbDXOB22d9oGNzPD/ABWv9L1pzX3Zr4GPXlstdC9I1MttjBPqhV2uwCdkEAyi/g/Ptw8Ph91NY9V4keSx0GbR6mce01kq/J1Apdau4B9lTqSzE8dl0xD6q3Uy2yVoSvJouVjTQ1w1cjlPa5So79j56Ex9/pEtbEysgYltBovXGAs6eSb8hbxU+PXVXbsvv2Qd677G9QPmR4CqGfwqw4mO61UZC5NyY1daGxK6RSxr760VflA3qUvR7wW7GzMz/hHTHYOwyMqqlcp7WvLGs3Vu3Xr0S3O2j5DvqXo8eWqOHouJZknMpR6r6XppS1xV1H1XZbzJpQTon5bJk0gIiICIiAiIgIiICRj0keGP0jw3JxwN28vVo+PWr9pQPhvuv2MZJ4gcOkTeP0b/AA9/6vPYfDFqP5WWf/UPzm2H8GcNYlm4fhEkkknEqJJPmSeXvMjg8OpoQV0VV1VgkhKq1rUE+Z5VAEC4iIgas+kJ4f6/Dq8pR7eLaCT/ANm3SN/q6R+4zm+dvZWKlqNXaivWw0yOodWHwKnsRMT/ACI4Z/d2D/8ADp//ADAhvox9H9J4D0MqvfrwORaPJgra6RU+4hVRh8CTNM+PPRlmcKsYsjWYu/1eUi+wRvsLP+m3yPb4EzrFECgKoAAAAAGgAPIAe6fXQEEEAgjRB7gg+4iBxd4f4/fg5FeVjPy21nY2NhgexRh71I2CJvTgv0jcJ0Ay8e+q3XtGoLbWT8QSQw+zR+0yXcW9EnBsklnwq1Y/1qC1Hf48qEKfymDb6PnCCd7yh8heNfxSBb5/0ieGIp6VWVa/uHIta7+bFtj8jNb8e8acX8SWjEx6WFOwRjUbKjv2e+06B0fedL5dtzb2B6DuC1EE4z2EeXWudh+6pAP3iTTh3C6MZBXj011VjySpFRd/HQHn84ER9GHo0r4RSWYrZmWgda0Dsq+fSr335d9yfMkb9wAnERASK8P9H1FN6Wi/Iaupsp8bGZk6WO+TzdRl0gZvruAGJ1zGSkzSt/iPjFIt097jFa7hBJ7tflXm40Ze/wBn/gR3/tt8YE8xPRlh1XYd6PcLMTGOKp5l1cnRepWtHL3YLY+iNefw7S4f0e4jJwxHNjfo4p0CWG3CBdLZoaYcyVtoa7oJB/FXGMvG9eq9cvC05fBaOqbjURW+MOqxtCsU5iCzNyt376PlK1nG80HhtuHkPelWJmZd9QyDlDNSrKRHrFprTncI9nKeUd1A7+ZCa/yJQZ1memRcr2PVZZUEoZGNda1gBmqNigqo3ysPMy24T6OKMQMMbIyKmfHbGssQ1Bn3a1i2t+r0bF53UNr6p0fIEUPB+Vk5nBEsW6z1mwZLVWudNzLk2GoP+zpUUj4bE9cO41dk2YuUGsSnIzBTXS3s6pqwry3MvxN4f7RXXAueD+j7HxmosW21rKsnJyyxFaiy7Ip6LkoiBVHLrQUDuPfPmR6OsW0BLXuaoZuTxBquoEV77uY92QBgFLMV0QfiTMBwfPst4cpTM1k2fotWsq4g2ZbW1uRWrs9DqFpPtHaDYPce6XGRxnMua6rqPRkJfwyh+UFkruNj87ID9eph02+asAdHegznC/AWPjHE6dl3JiXZVuNWzKVQZCspq3y8xQc7cuzv4kySyBN4myHTMTluXJe/Hw1prHM+PYaA171E6DAILLFbyPsfHUkvhTiT3Yy9UML6mai8OOVuonbnYeQ5lKWa+DiBmIiICIiAiIgIiICIiAiIgIiICIiAiIgIiICIiAiIgJjzx7GCJZ1RyWC1kPK3tCpSznWvcFb8pkJEP5J5DIKGekVVV5qUOpYvYchWVOovLpAqud6LbOj7PlAzg8SYpqW4XKanx7ctXAYg0VBS9nYe7qJ28+/l2lb9M0aY9QezeuMw02xezBQmtb37Snflo78u8jeR4Hs5rhXagqtwMzH6bA6ryskVBrVI8kJq5iut8xY/1jMm3hxjnjJ5x0NC1qdHZy1rNK3b8tdFipHxVD7oFevxVitUbg1vSArIc4t4D9RwidPdf6zbFQOXfmIPivF5VYPY3MbAETHuexTUQH56VQugBZNlgNcy/ETB8P8AB1y4vqr9MDeJuxMvIcuKb0sbSMB0SVVtch7Ej4T7f4OvXHSmk1dVHyjVmG66vIr6rArczqCbX1rnVjyuUXeh2AZ3O8S41PNztZ7Fgpfkout5LGVGCtyIdEi2rXx5tDvPY8RY3fdhBD0IUet0sDXa6Y6bKG77+Hubf1TqxyPDtjLlLzru7MxclSQey1DGBB+Z9Xfy7e0Jd5XA1fNx8shN1VX19x7RZynIw93Ydcd/Lqtr6xgV+I8ZpoKLYXLuGKV1VWXuyrrmYV1qzco5l2da9ofGW7eKMXVRV3frI1lfRotvJRGCsSK0YrpmUHm137ec8cR4beMlcrH6TMaTRZVczICofnV1sVWKkEtscp2CO45e9hh+DiLKXttJKrmtZ0bLcfd2TkreeXkcEoCGGmJ9xPfcCUREQEREBERAREQEREBERAREQEREBERAREQEREBERASF4fivKOPde4U+0K6lbGamoO+SKEY39Q86DYJ0B2B8pNJi8fw9h19ULUmnV1tQksjI52wNZJXR7+74wLPNysyhaq2uoe3IyEoqtNDVrT+rexiydQ8/ashQCvdhuY/P8RZtDWY6ii7IS3D5W5TUttd5s3Wy8x6dn6lwG2R7aEjzEzKeHsJa3r6SGuwK787Fywr7qediSAvYro+z7tSpgcIxAgFSVlRaLuYN1C1wGuo1hJLNoAbJJ0BAwlXi+zIPLj9MdXKqx6XtRv1QOGcizqV8wJsBSxOTa6bz8juhxTxbl4rGphVa1V9JtdK2XnxWx7rnAr5jy3BcdzrZBBTsObtIX4ThP16zXSeo4uvUaBNgAAtbXdWHKum7HsD5z1jcHxalULWgCu2QGJ5mLlChuZ2JLHkYrzEnsYGCp8YW2W5PTFRx0t4dXjvok2JdmtjW2EhtEcyWcuv7IPcGX/CM/LyB6yr0ikvkKmMam59Vu9a81/PoPzKCw5NDZHcjmN7jcOw+mnTSnpCukJya5enjvz16I7aViSPgTPLcCwxabzXWHPPYSTpdleVreTfLzcp0X1vR8+8C38K8VuuV1yWAyE5DZQcdqGp5ge3d2FibV+V1OjynuSJnZiuG42Fi1s1JqRCyh7OrzbIACqbGY+QIAXfbfYTIHJQOKy685BZU5hzFR7wvmR84FWIiAiIgIiICIiAiIgIiICIiAiIgIiICIiAiIgIiICQTH4PxAWX5D0pvMqyUvVLd2JtC2MHUqFHIoNR5WO2t35d5O4ga7u8L5aVHHWovQOGZ1dHtLuq26mtfVCCe451Yqd6APL2Cjcg4LgH1t768U41Jo6bqwrQ5FvOCr9OtiByqHHMdE9T4CSSIGv8A+TWQ2dawpYK12aeoyUqgruxiiuLVPVc8/KOQgrok62qmVm4VbkV6uxchFqwExXVeibHu6tbnpAsUdR0gTzeywOtN3EnUQIDfwfMtx2Bx1DHC4xSgVK6S5u6fSL1Biqu3KxPfXvPLvQ88T8M5SjIx66i+OvDsyrEfmUsOs9JXEKse/L0m5SexUoCdqSdgRAg2bwlmxqyKMk2132PWDiYhBZqeX9bjhlRkIJXmBDD+0olxjcPvXNpsGLpnFLZfNXU9FRXG5C2NfvqIQdJyEEHbEAcxaTGICIiAiIgIiICIiAiIgIiICIiAiIgIiICIiAiIgIiICIiAiIgIiICIiAiIgIiICIiAiIgIiICIiAiIgIiICIiAiIgIiICIiAiIgIiICIiAiIgIiICIiAiIgIiI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8" name="AutoShape 4" descr="data:image/jpeg;base64,/9j/4AAQSkZJRgABAQAAAQABAAD/2wCEAAkGBhAQEBAQEBARFRATERAQEBAQEBcRFBARFRIaFhkSFRIaGyceFxsvGhUSIC8gIycpLTgtGB41NTAqNSY3LCkBCQoKBQUFDQUFDSkYEhgpKSkpKSkpKSkpKSkpKSkpKSkpKSkpKSkpKSkpKSkpKSkpKSkpKSkpKSkpKSkpKSkpKf/AABEIAMIBAwMBIgACEQEDEQH/xAAcAAEAAQUBAQAAAAAAAAAAAAAABgMEBQcIAgH/xABEEAACAgIABAIGBgUKBQUAAAABAgADBBEFEhMhBjEHFCJBUWEIMnGBgpEVI2KSoRYXM0JSVXKTotEkQ1NjgzRzlMPS/8QAFAEBAAAAAAAAAAAAAAAAAAAAAP/EABQRAQAAAAAAAAAAAAAAAAAAAAD/2gAMAwEAAhEDEQA/AN4xEQEREBERAREQEREBERAREQEREBERAREQEREBERAREQEREBERAREQEREBERAREQEREBERAREQEREBERAREQEREBERAREQEREBERAREQEREBERAREQEREBEbjcBEbiAiI3ARG43ARG4gIiICI3G4CI3EBERARG43AREQEREBERAREQEREBERASx45w98jHtprvsod10l9X16m3sMO4+Hlvy3L6IGjvSJ4e4zwrE9br43m3qLFS1SWr5FbYD75zsc3Kv4hNY/zkcX/vLL/z2/3nV/H+DJmYt+LZ9S6p6ydb5SR2YfMHRHzE414jgPj3W0WjVlVj1OPgyMVP8RAzY9JHF/7yy/8APb/edAeBvC+WrY2ceN5OVjWVdQUXV+y62V+zs9Q6IJB8vdqctzov6PXifr4NmE59vFfmTfvotJI+3T8/3MsDbEhHiPwFnZOTZfRxvLxq35dY9alkrIQKeU9QdiQT5e8ybxA5K4p4341jX3Y9nEcvnpssqf8AXt9ZGKn3/KWv85HF/wC8sv8Az2/3ko9P3h/1finXUexlVrbv3dVPYcD7hW345rOBub0ZY3EuM1XsePZtNlLqrVjdm0ddq/N1B71ca17pvXh2O9dNVdlhssStEe0jlNrKoBcjZ0SRvz985q9A/H/VuKpUx1XlVtQdnt1B7aH7dqV/HOnYCYDxf4fyc2utMbPtwyrl2elOZnHLoKTzLodyfy+Ez8sOO8WTExr8mz6lNT2kb1zcq7Cj5k6H3wOa/GninieBm3YlXGMy4UlUa02Mm35QWXlDHyJ15+YMwf8AORxf+8sv/Pb/AHmCzsx7rbLrDuyx3sdvi7sWJ/MmUIG1fRpZxnjN91f6XzKq6qw72h2s9pm0qcvMPMBzvf8AVm7/AAh4cvwq7EyM+/Md3DCy/Y5FC65FXmb37O9+/wCUi3oH8O+rcKW5hqzKc3HY0emPYrH2aDMP8c2RAT4Z9iBpH0i8H4jwrEOWeP5tjtalddXKawzNsnuLDoBVc+XuAlL0dcB4xxXEOW/G82heq1dagtZzqoG33zjXtEj8JmP+kPx03ZuNgV9+gnOyjzN12tLr48gTX+MzdfhDgQwcHFxBrdVSq+vI2H2nb73LH74F1wTh74+PVTZc9zogV77fr2t5lj3OvPy3L6IgIiICIiAiIgIiICIiAiIgJzl9IPwx0M6vMQfq8pPb15C+sBT9m15D9oadGyH+ljwx+kOF5Faru6oesUe89SsElR8yhdfxCByZJh6KPE/6P4pj2M2qrD6vf7h07CBzH5BgjfhkPiB3HEifou8T/pDheNczbtRehf32erWACx+ZXkb8UlkDWH0g+CrdwtcjsHxrkYE+ZS0itlH3ms/hnNc3v9JDxDpMTAU92JyrR+yu0r+7ZtP4RNFWVspKsCGB0VYaIPwI90Ctw/Nei6q6s6sqsS1D8GRgwP5gTtDhHEkycenIr+pdVXav2OoYD7e84nnS3oA4/wCscLOOx9vFtavXv6T+2h/M2L+GBs2an+kP4i6ODVhqfbybOZx/2atMd/a5r/IzbE5X9NHiL1zi14U7rx9Ytf21k85/zC/3AQIJL7gfCny8mjGr+vdalQPw5mA5j8gNn7pYza30efD3W4hZlsPYxajyn/vW7Uf6Bb/CB0Ng4aU1V01jVdaJWg+CIoUD8gJXiICU77lRWdyAqqWZj5KoGyT925UkC9NniH1ThFyqdWZJGKn+F9mw/Z01cfiEDUngKluM+IzlWAlBdZnOD35UrI6SfcxpX7BOmJqD6Onh7p4mRmsPavsFVZI/5VXmQfm7MPwCbfgIiICIiAiIgIiICIiAiIgIiICIiByT6UvDH6P4pkUquqnPXo7aHSsJPKPkG51/DIlOifpDeGOthVZyD28Z+WzXvosIGz8dPyfvNOdoG3Po8eJ+jmW4Ln2MlOeoH3XVAkgfanN+4J0POKOD8UsxcinJqOrKbEtT5lW3o/I+R+2dT+L/ABolXBLeIUt/S4ynHPvFl4Cp94LbI/ZMDSfFD+nfEvTB5qWyRUNHt6rR9ZgfdtUdvtaffTz4e9W4oblGq8qtbhoaAsX2HA/dVvxyR/Rw8Pc1mXnsOyKMao/tNp7D9oArH4zJR9ILw/1+GrkqPbxbQ5Pv6VmkYfvdI/hMDmybN9APH/V+KersfYyqmr17uqntofyFi/imspd8J4k+NfTkV/XptrtT/EjBgP4QOwPGHHhgYOVlnW6qmZAfJrD7KL97lR9842tsLMWYksSSSe5JJ2SZvX0/eLFswcCmltpl6yyQfOlVBQEfAmzf2pNEQE6j9B/h71XhNTsNWZLNktvz5W9msb+HIqt+Izm3w7wdszLx8VPO61K9jvyhm7t9w2funZuNjrWiVoAERVRFHkqqNAfkBAqxEQE53+kDxtsniNGDXtugg2o8zffo8uvf7Iq/eM6Cy8pKq3tsOkrRrHY/1VUbJ/IGc3ejTFbi/iE5do2q2W59gPcLpv1aA/J2r+5TA6C8LcEXCwsbEXX6mpEYj+s+tu33sWP3zKxPIcfEeW/P3fGB6ieeqv8AaHu9/wAZ8NqjzYfeYHuJ5Fq75djm1vl3318dT4LlO9MOx03cdj8D8IHuJ85h8fLz+U+GwAb2NHyO/OB6ieOsv9ofmJ9W1SSAQSPMA7I+0e6B6iIgIiICIiAiIgWvFeHV5NF2PaN121vU4/ZZSDr595xpxvhNmJk341v9JTY9TfAlTrmHyI0R8jO1Zz59Inwv0sqnPRfYyF6VxA/51Y9kk/NND/xmBp+SLM8ZW28LxuGNvp0ZFtwb4qw9hPuZ7z+IfCR2ST0deHvX+J4mORus2Cy74dKv23B+0Ly/iEDpX0X+HvUeFYlJGrGTrXdtHqW+2QfmAVX8Mz3GeGJlY9+NZ9S6qypvkHUrsfPvv7peRA4jz8N6bbKbBqyt3rcfB0YqR+YMoTY3p38P+rcVe1RqvKRbxoduf6jj7drzfjmuYGS4txt8ivER9/8ADY/q6knzUXWWD+FgX7FExsrpg2NU9wQmpHrR3A7K1gYqD9oR/wApQgbR+j1wcW8Te9h2x6HZT8LLCKx/pNs6Smg/o1ZiC/PqJ9t6qLFHxWt2DfxsSb8gIiUcvLSmt7bXVK0Uu7udKqgbJJ9wga/9OviUYvC3pVtW5bChQD36Y9qxvs5dL/5BMd9Hrw30MC3Mce3lWaTf/Rq2oPy25s/ITXHiTit3ibjNdOPzCnm6NGx/R0Kdve49xPdv3V906V4bw+vHpqoqXVdVaVIPgqjQ+09oFwRNMZPgDiiC7oLoU2XcMw15ux4bkm4vcRvzU30a/wDYm6JGMLx3VauEwqsHrdmbUgJX2Dii0sW7+/otrXxECH8f8C5D25NNGOBQ2dwXos9aW1iijG6bu1RYc6L2BU63PWD6Pg2Nwlb8BGuqznGYLK62CUEZDFE129X6joVUfEdtyQ8C9KONlrjFKrVa+y+s1vyhqTXjHIBbv3DVgFSPj8p6/nOxxUbXqtUHh9fEagdE3I7BOkuj/Sc7Vrr9tYGB/kzljiHEfVMZk69OaBm5VVSvTc9QWr1bKRy7VlgvsMo5QPulCzw4z8Mvxsbg9uLlcnD0stK0E3WVZVbOQ4sJt1pn5m8/fJVT6QFbiB4f6uRappWxmycdSrWULbpamsFlmg2iUU+RmN4d6Yca1L3OPcoqxr8sBXptZq6XCMCiOWrbbDXOB22d9oGNzPD/ABWv9L1pzX3Zr4GPXlstdC9I1MttjBPqhV2uwCdkEAyi/g/Ptw8Ph91NY9V4keSx0GbR6mce01kq/J1Apdau4B9lTqSzE8dl0xD6q3Uy2yVoSvJouVjTQ1w1cjlPa5So79j56Ex9/pEtbEysgYltBovXGAs6eSb8hbxU+PXVXbsvv2Qd677G9QPmR4CqGfwqw4mO61UZC5NyY1daGxK6RSxr760VflA3qUvR7wW7GzMz/hHTHYOwyMqqlcp7WvLGs3Vu3Xr0S3O2j5DvqXo8eWqOHouJZknMpR6r6XppS1xV1H1XZbzJpQTon5bJk0gIiICIiAiIgIiICRj0keGP0jw3JxwN28vVo+PWr9pQPhvuv2MZJ4gcOkTeP0b/AA9/6vPYfDFqP5WWf/UPzm2H8GcNYlm4fhEkkknEqJJPmSeXvMjg8OpoQV0VV1VgkhKq1rUE+Z5VAEC4iIgas+kJ4f6/Dq8pR7eLaCT/ANm3SN/q6R+4zm+dvZWKlqNXaivWw0yOodWHwKnsRMT/ACI4Z/d2D/8ADp//ADAhvox9H9J4D0MqvfrwORaPJgra6RU+4hVRh8CTNM+PPRlmcKsYsjWYu/1eUi+wRvsLP+m3yPb4EzrFECgKoAAAAAGgAPIAe6fXQEEEAgjRB7gg+4iBxd4f4/fg5FeVjPy21nY2NhgexRh71I2CJvTgv0jcJ0Ay8e+q3XtGoLbWT8QSQw+zR+0yXcW9EnBsklnwq1Y/1qC1Hf48qEKfymDb6PnCCd7yh8heNfxSBb5/0ieGIp6VWVa/uHIta7+bFtj8jNb8e8acX8SWjEx6WFOwRjUbKjv2e+06B0fedL5dtzb2B6DuC1EE4z2EeXWudh+6pAP3iTTh3C6MZBXj011VjySpFRd/HQHn84ER9GHo0r4RSWYrZmWgda0Dsq+fSr335d9yfMkb9wAnERASK8P9H1FN6Wi/Iaupsp8bGZk6WO+TzdRl0gZvruAGJ1zGSkzSt/iPjFIt097jFa7hBJ7tflXm40Ze/wBn/gR3/tt8YE8xPRlh1XYd6PcLMTGOKp5l1cnRepWtHL3YLY+iNefw7S4f0e4jJwxHNjfo4p0CWG3CBdLZoaYcyVtoa7oJB/FXGMvG9eq9cvC05fBaOqbjURW+MOqxtCsU5iCzNyt376PlK1nG80HhtuHkPelWJmZd9QyDlDNSrKRHrFprTncI9nKeUd1A7+ZCa/yJQZ1memRcr2PVZZUEoZGNda1gBmqNigqo3ysPMy24T6OKMQMMbIyKmfHbGssQ1Bn3a1i2t+r0bF53UNr6p0fIEUPB+Vk5nBEsW6z1mwZLVWudNzLk2GoP+zpUUj4bE9cO41dk2YuUGsSnIzBTXS3s6pqwry3MvxN4f7RXXAueD+j7HxmosW21rKsnJyyxFaiy7Ip6LkoiBVHLrQUDuPfPmR6OsW0BLXuaoZuTxBquoEV77uY92QBgFLMV0QfiTMBwfPst4cpTM1k2fotWsq4g2ZbW1uRWrs9DqFpPtHaDYPce6XGRxnMua6rqPRkJfwyh+UFkruNj87ID9eph02+asAdHegznC/AWPjHE6dl3JiXZVuNWzKVQZCspq3y8xQc7cuzv4kySyBN4myHTMTluXJe/Hw1prHM+PYaA171E6DAILLFbyPsfHUkvhTiT3Yy9UML6mai8OOVuonbnYeQ5lKWa+DiBmIiICIiAiIgIiICIiAiIgIiICIiAiIgIiICIiAiIgJjzx7GCJZ1RyWC1kPK3tCpSznWvcFb8pkJEP5J5DIKGekVVV5qUOpYvYchWVOovLpAqud6LbOj7PlAzg8SYpqW4XKanx7ctXAYg0VBS9nYe7qJ28+/l2lb9M0aY9QezeuMw02xezBQmtb37Snflo78u8jeR4Hs5rhXagqtwMzH6bA6ryskVBrVI8kJq5iut8xY/1jMm3hxjnjJ5x0NC1qdHZy1rNK3b8tdFipHxVD7oFevxVitUbg1vSArIc4t4D9RwidPdf6zbFQOXfmIPivF5VYPY3MbAETHuexTUQH56VQugBZNlgNcy/ETB8P8AB1y4vqr9MDeJuxMvIcuKb0sbSMB0SVVtch7Ej4T7f4OvXHSmk1dVHyjVmG66vIr6rArczqCbX1rnVjyuUXeh2AZ3O8S41PNztZ7Fgpfkout5LGVGCtyIdEi2rXx5tDvPY8RY3fdhBD0IUet0sDXa6Y6bKG77+Hubf1TqxyPDtjLlLzru7MxclSQey1DGBB+Z9Xfy7e0Jd5XA1fNx8shN1VX19x7RZynIw93Ydcd/Lqtr6xgV+I8ZpoKLYXLuGKV1VWXuyrrmYV1qzco5l2da9ofGW7eKMXVRV3frI1lfRotvJRGCsSK0YrpmUHm137ec8cR4beMlcrH6TMaTRZVczICofnV1sVWKkEtscp2CO45e9hh+DiLKXttJKrmtZ0bLcfd2TkreeXkcEoCGGmJ9xPfcCUREQEREBERAREQEREBERAREQEREBERAREQEREBERASF4fivKOPde4U+0K6lbGamoO+SKEY39Q86DYJ0B2B8pNJi8fw9h19ULUmnV1tQksjI52wNZJXR7+74wLPNysyhaq2uoe3IyEoqtNDVrT+rexiydQ8/ashQCvdhuY/P8RZtDWY6ii7IS3D5W5TUttd5s3Wy8x6dn6lwG2R7aEjzEzKeHsJa3r6SGuwK787Fywr7qediSAvYro+z7tSpgcIxAgFSVlRaLuYN1C1wGuo1hJLNoAbJJ0BAwlXi+zIPLj9MdXKqx6XtRv1QOGcizqV8wJsBSxOTa6bz8juhxTxbl4rGphVa1V9JtdK2XnxWx7rnAr5jy3BcdzrZBBTsObtIX4ThP16zXSeo4uvUaBNgAAtbXdWHKum7HsD5z1jcHxalULWgCu2QGJ5mLlChuZ2JLHkYrzEnsYGCp8YW2W5PTFRx0t4dXjvok2JdmtjW2EhtEcyWcuv7IPcGX/CM/LyB6yr0ikvkKmMam59Vu9a81/PoPzKCw5NDZHcjmN7jcOw+mnTSnpCukJya5enjvz16I7aViSPgTPLcCwxabzXWHPPYSTpdleVreTfLzcp0X1vR8+8C38K8VuuV1yWAyE5DZQcdqGp5ge3d2FibV+V1OjynuSJnZiuG42Fi1s1JqRCyh7OrzbIACqbGY+QIAXfbfYTIHJQOKy685BZU5hzFR7wvmR84FWIiAiIgIiICIiAiIgIiICIiAiIgIiICIiAiIgIiICQTH4PxAWX5D0pvMqyUvVLd2JtC2MHUqFHIoNR5WO2t35d5O4ga7u8L5aVHHWovQOGZ1dHtLuq26mtfVCCe451Yqd6APL2Cjcg4LgH1t768U41Jo6bqwrQ5FvOCr9OtiByqHHMdE9T4CSSIGv8A+TWQ2dawpYK12aeoyUqgruxiiuLVPVc8/KOQgrok62qmVm4VbkV6uxchFqwExXVeibHu6tbnpAsUdR0gTzeywOtN3EnUQIDfwfMtx2Bx1DHC4xSgVK6S5u6fSL1Biqu3KxPfXvPLvQ88T8M5SjIx66i+OvDsyrEfmUsOs9JXEKse/L0m5SexUoCdqSdgRAg2bwlmxqyKMk2132PWDiYhBZqeX9bjhlRkIJXmBDD+0olxjcPvXNpsGLpnFLZfNXU9FRXG5C2NfvqIQdJyEEHbEAcxaTGICIiAiIgIiICIiAiIgIiICIiAiIgIiICIiAiIgIiICIiAiIgIiICIiAiIgIiICIiAiIgIiICIiAiIgIiICIiAiIgIiICIiAiIgIiICIiAiIgIiICIiAiIgIiIH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32" y="2492896"/>
            <a:ext cx="1233488" cy="923925"/>
          </a:xfrm>
          <a:prstGeom prst="rect">
            <a:avLst/>
          </a:prstGeom>
        </p:spPr>
      </p:pic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2000672" y="2780928"/>
            <a:ext cx="590465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/>
            <a:r>
              <a:rPr kumimoji="0" lang="de-AT" sz="11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Gunther Maier / </a:t>
            </a:r>
            <a:r>
              <a:rPr lang="de-AT" sz="1100" dirty="0">
                <a:latin typeface="Arial" pitchFamily="34" charset="0"/>
                <a:cs typeface="Arial" pitchFamily="34" charset="0"/>
              </a:rPr>
              <a:t>gunther.maier@wu.ac.at </a:t>
            </a:r>
            <a:r>
              <a:rPr lang="de-AT" sz="1100" dirty="0" smtClean="0">
                <a:latin typeface="Arial" pitchFamily="34" charset="0"/>
                <a:cs typeface="Arial" pitchFamily="34" charset="0"/>
              </a:rPr>
              <a:t>/ </a:t>
            </a:r>
            <a:r>
              <a:rPr lang="de-AT" sz="1100" dirty="0">
                <a:latin typeface="Arial" pitchFamily="34" charset="0"/>
                <a:cs typeface="Arial" pitchFamily="34" charset="0"/>
              </a:rPr>
              <a:t>+43-(0)1- 31336 </a:t>
            </a:r>
            <a:r>
              <a:rPr lang="de-AT" sz="1100" dirty="0" smtClean="0">
                <a:latin typeface="Arial" pitchFamily="34" charset="0"/>
                <a:cs typeface="Arial" pitchFamily="34" charset="0"/>
              </a:rPr>
              <a:t>4780</a:t>
            </a:r>
          </a:p>
          <a:p>
            <a:pPr lvl="0" algn="just"/>
            <a:r>
              <a:rPr lang="de-AT" sz="1100" dirty="0">
                <a:latin typeface="Arial" pitchFamily="34" charset="0"/>
                <a:cs typeface="Arial" pitchFamily="34" charset="0"/>
              </a:rPr>
              <a:t>Nordbergstraße 15</a:t>
            </a:r>
            <a:r>
              <a:rPr lang="de-AT" sz="1100" dirty="0" smtClean="0">
                <a:latin typeface="Arial" pitchFamily="34" charset="0"/>
                <a:cs typeface="Arial" pitchFamily="34" charset="0"/>
              </a:rPr>
              <a:t>/ 4</a:t>
            </a:r>
            <a:r>
              <a:rPr lang="de-AT" sz="1100" dirty="0">
                <a:latin typeface="Arial" pitchFamily="34" charset="0"/>
                <a:cs typeface="Arial" pitchFamily="34" charset="0"/>
              </a:rPr>
              <a:t>. </a:t>
            </a:r>
            <a:r>
              <a:rPr lang="de-AT" sz="1100" dirty="0" smtClean="0">
                <a:latin typeface="Arial" pitchFamily="34" charset="0"/>
                <a:cs typeface="Arial" pitchFamily="34" charset="0"/>
              </a:rPr>
              <a:t>Stock/ B4.05 / A-1090 Wien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searching process and information</a:t>
            </a:r>
          </a:p>
          <a:p>
            <a:r>
              <a:rPr lang="en-US" dirty="0" smtClean="0"/>
              <a:t>descriptive statistics</a:t>
            </a:r>
          </a:p>
          <a:p>
            <a:r>
              <a:rPr lang="en-US" dirty="0" smtClean="0"/>
              <a:t>problem &amp; troubles</a:t>
            </a:r>
          </a:p>
          <a:p>
            <a:r>
              <a:rPr lang="en-US" dirty="0" smtClean="0"/>
              <a:t>conceptual background</a:t>
            </a:r>
          </a:p>
          <a:p>
            <a:r>
              <a:rPr lang="en-US" dirty="0" smtClean="0"/>
              <a:t>first regression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F904C6-DE5A-4C15-814A-72A19054B6DF}" type="datetime1">
              <a:rPr lang="de-DE" smtClean="0"/>
              <a:pPr>
                <a:defRPr/>
              </a:pPr>
              <a:t>11.06.2012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85752D-3D37-4068-A1BC-0D5DE90E7F51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400" dirty="0" smtClean="0"/>
              <a:t>content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9418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 electronic market places for real estate</a:t>
            </a:r>
          </a:p>
          <a:p>
            <a:r>
              <a:rPr lang="en-US" dirty="0" smtClean="0"/>
              <a:t>Generate a wealth of information about </a:t>
            </a:r>
          </a:p>
          <a:p>
            <a:pPr lvl="1"/>
            <a:r>
              <a:rPr lang="en-US" dirty="0" smtClean="0"/>
              <a:t>Suppliers</a:t>
            </a:r>
          </a:p>
          <a:p>
            <a:pPr lvl="1"/>
            <a:r>
              <a:rPr lang="en-US" dirty="0" smtClean="0"/>
              <a:t>Customers</a:t>
            </a:r>
          </a:p>
          <a:p>
            <a:pPr lvl="1"/>
            <a:r>
              <a:rPr lang="en-US" dirty="0" smtClean="0"/>
              <a:t>Properties,</a:t>
            </a:r>
          </a:p>
          <a:p>
            <a:pPr lvl="1"/>
            <a:r>
              <a:rPr lang="en-US" dirty="0" smtClean="0"/>
              <a:t>The search process</a:t>
            </a:r>
          </a:p>
          <a:p>
            <a:r>
              <a:rPr lang="en-US" dirty="0" smtClean="0"/>
              <a:t>We have access to data from the Austrian online portal „immobilien.net“.</a:t>
            </a:r>
          </a:p>
          <a:p>
            <a:r>
              <a:rPr lang="en-US" dirty="0" smtClean="0"/>
              <a:t>First attempts to analyze this data</a:t>
            </a: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F904C6-DE5A-4C15-814A-72A19054B6DF}" type="datetime1">
              <a:rPr lang="de-DE" smtClean="0"/>
              <a:pPr>
                <a:defRPr/>
              </a:pPr>
              <a:t>11.06.2012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ERES 2012 -- </a:t>
            </a:r>
            <a:r>
              <a:rPr lang="de-AT" smtClean="0"/>
              <a:t>Edinburgh</a:t>
            </a:r>
            <a:endParaRPr lang="de-DE" smtClean="0"/>
          </a:p>
          <a:p>
            <a:pPr>
              <a:defRPr/>
            </a:pP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85752D-3D37-4068-A1BC-0D5DE90E7F51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400" dirty="0" smtClean="0"/>
              <a:t>Introduction (1)</a:t>
            </a:r>
            <a:endParaRPr lang="de-AT" sz="2400" dirty="0"/>
          </a:p>
        </p:txBody>
      </p:sp>
    </p:spTree>
    <p:extLst>
      <p:ext uri="{BB962C8B-B14F-4D97-AF65-F5344CB8AC3E}">
        <p14:creationId xmlns:p14="http://schemas.microsoft.com/office/powerpoint/2010/main" val="243948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F904C6-DE5A-4C15-814A-72A19054B6DF}" type="datetime1">
              <a:rPr lang="de-DE" smtClean="0"/>
              <a:pPr>
                <a:defRPr/>
              </a:pPr>
              <a:t>11.06.2012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85752D-3D37-4068-A1BC-0D5DE90E7F51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400" dirty="0"/>
              <a:t>searching process and information</a:t>
            </a:r>
            <a:endParaRPr lang="de-AT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662"/>
          <a:stretch/>
        </p:blipFill>
        <p:spPr bwMode="auto">
          <a:xfrm>
            <a:off x="466286" y="3780401"/>
            <a:ext cx="2127974" cy="213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324"/>
          <a:stretch/>
        </p:blipFill>
        <p:spPr bwMode="auto">
          <a:xfrm>
            <a:off x="3823694" y="3710278"/>
            <a:ext cx="1978374" cy="2287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216"/>
          <a:stretch/>
        </p:blipFill>
        <p:spPr bwMode="auto">
          <a:xfrm>
            <a:off x="6983079" y="3751826"/>
            <a:ext cx="2435785" cy="2227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Gruppieren 9"/>
          <p:cNvGrpSpPr/>
          <p:nvPr/>
        </p:nvGrpSpPr>
        <p:grpSpPr>
          <a:xfrm>
            <a:off x="387238" y="2456184"/>
            <a:ext cx="2333514" cy="803720"/>
            <a:chOff x="496888" y="1844824"/>
            <a:chExt cx="2448272" cy="360040"/>
          </a:xfrm>
          <a:solidFill>
            <a:schemeClr val="bg1">
              <a:lumMod val="65000"/>
            </a:schemeClr>
          </a:solidFill>
        </p:grpSpPr>
        <p:sp>
          <p:nvSpPr>
            <p:cNvPr id="11" name="Rechteck 10"/>
            <p:cNvSpPr/>
            <p:nvPr/>
          </p:nvSpPr>
          <p:spPr bwMode="auto">
            <a:xfrm>
              <a:off x="496888" y="1844824"/>
              <a:ext cx="2448272" cy="36004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12" name="Rectangle 2"/>
            <p:cNvSpPr>
              <a:spLocks noChangeArrowheads="1"/>
            </p:cNvSpPr>
            <p:nvPr/>
          </p:nvSpPr>
          <p:spPr bwMode="auto">
            <a:xfrm>
              <a:off x="502906" y="1959820"/>
              <a:ext cx="2419469" cy="15166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AT" sz="1600" b="1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selection</a:t>
              </a:r>
              <a:endParaRPr lang="de-AT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3" name="Gruppieren 12"/>
          <p:cNvGrpSpPr/>
          <p:nvPr/>
        </p:nvGrpSpPr>
        <p:grpSpPr>
          <a:xfrm>
            <a:off x="3591688" y="2456184"/>
            <a:ext cx="2384976" cy="803720"/>
            <a:chOff x="496888" y="1844824"/>
            <a:chExt cx="2448272" cy="360040"/>
          </a:xfrm>
          <a:solidFill>
            <a:schemeClr val="bg1">
              <a:lumMod val="65000"/>
            </a:schemeClr>
          </a:solidFill>
        </p:grpSpPr>
        <p:sp>
          <p:nvSpPr>
            <p:cNvPr id="14" name="Rechteck 13"/>
            <p:cNvSpPr/>
            <p:nvPr/>
          </p:nvSpPr>
          <p:spPr bwMode="auto">
            <a:xfrm>
              <a:off x="496888" y="1844824"/>
              <a:ext cx="2448272" cy="36004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15" name="Rectangle 2"/>
            <p:cNvSpPr>
              <a:spLocks noChangeArrowheads="1"/>
            </p:cNvSpPr>
            <p:nvPr/>
          </p:nvSpPr>
          <p:spPr bwMode="auto">
            <a:xfrm>
              <a:off x="502906" y="1959820"/>
              <a:ext cx="2419469" cy="15166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AT" sz="16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real </a:t>
              </a:r>
              <a:r>
                <a:rPr lang="de-AT" sz="1600" b="1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estate</a:t>
              </a:r>
              <a:r>
                <a:rPr lang="de-AT" sz="16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de-AT" sz="1600" b="1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offers</a:t>
              </a:r>
              <a:endParaRPr lang="de-AT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6" name="Gruppieren 15"/>
          <p:cNvGrpSpPr/>
          <p:nvPr/>
        </p:nvGrpSpPr>
        <p:grpSpPr>
          <a:xfrm>
            <a:off x="6976064" y="2456184"/>
            <a:ext cx="2297416" cy="803720"/>
            <a:chOff x="496888" y="1844824"/>
            <a:chExt cx="2448272" cy="360040"/>
          </a:xfrm>
          <a:solidFill>
            <a:schemeClr val="bg1">
              <a:lumMod val="65000"/>
            </a:schemeClr>
          </a:solidFill>
        </p:grpSpPr>
        <p:sp>
          <p:nvSpPr>
            <p:cNvPr id="17" name="Rechteck 16"/>
            <p:cNvSpPr/>
            <p:nvPr/>
          </p:nvSpPr>
          <p:spPr bwMode="auto">
            <a:xfrm>
              <a:off x="496888" y="1844824"/>
              <a:ext cx="2448272" cy="36004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18" name="Rectangle 2"/>
            <p:cNvSpPr>
              <a:spLocks noChangeArrowheads="1"/>
            </p:cNvSpPr>
            <p:nvPr/>
          </p:nvSpPr>
          <p:spPr bwMode="auto">
            <a:xfrm>
              <a:off x="502906" y="1959820"/>
              <a:ext cx="2419469" cy="15166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AT" sz="1600" b="1" dirty="0" err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o</a:t>
              </a:r>
              <a:r>
                <a:rPr lang="de-AT" sz="1600" b="1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ffer</a:t>
              </a:r>
              <a:r>
                <a:rPr lang="de-AT" sz="16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de-AT" sz="1600" b="1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detail</a:t>
              </a:r>
              <a:endParaRPr lang="de-AT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0" name="Gruppieren 19"/>
          <p:cNvGrpSpPr/>
          <p:nvPr/>
        </p:nvGrpSpPr>
        <p:grpSpPr>
          <a:xfrm>
            <a:off x="1272420" y="2168152"/>
            <a:ext cx="584236" cy="560645"/>
            <a:chOff x="192300" y="1904699"/>
            <a:chExt cx="584236" cy="560645"/>
          </a:xfrm>
        </p:grpSpPr>
        <p:sp>
          <p:nvSpPr>
            <p:cNvPr id="7" name="Ellipse 6"/>
            <p:cNvSpPr/>
            <p:nvPr/>
          </p:nvSpPr>
          <p:spPr bwMode="auto">
            <a:xfrm>
              <a:off x="192300" y="1904699"/>
              <a:ext cx="584236" cy="560645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22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A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19" name="Textfeld 18"/>
            <p:cNvSpPr txBox="1"/>
            <p:nvPr/>
          </p:nvSpPr>
          <p:spPr>
            <a:xfrm>
              <a:off x="327841" y="192878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AT" b="1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1</a:t>
              </a:r>
              <a:endParaRPr lang="de-AT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21" name="Nach unten gekrümmter Pfeil 20"/>
          <p:cNvSpPr/>
          <p:nvPr/>
        </p:nvSpPr>
        <p:spPr bwMode="auto">
          <a:xfrm>
            <a:off x="1764766" y="1643658"/>
            <a:ext cx="2828194" cy="467344"/>
          </a:xfrm>
          <a:prstGeom prst="curvedDown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grpSp>
        <p:nvGrpSpPr>
          <p:cNvPr id="23" name="Gruppieren 22"/>
          <p:cNvGrpSpPr/>
          <p:nvPr/>
        </p:nvGrpSpPr>
        <p:grpSpPr>
          <a:xfrm>
            <a:off x="4440772" y="2183571"/>
            <a:ext cx="584236" cy="560645"/>
            <a:chOff x="192300" y="1904699"/>
            <a:chExt cx="584236" cy="560645"/>
          </a:xfrm>
        </p:grpSpPr>
        <p:sp>
          <p:nvSpPr>
            <p:cNvPr id="24" name="Ellipse 23"/>
            <p:cNvSpPr/>
            <p:nvPr/>
          </p:nvSpPr>
          <p:spPr bwMode="auto">
            <a:xfrm>
              <a:off x="192300" y="1904699"/>
              <a:ext cx="584236" cy="560645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22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A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25" name="Textfeld 24"/>
            <p:cNvSpPr txBox="1"/>
            <p:nvPr/>
          </p:nvSpPr>
          <p:spPr>
            <a:xfrm>
              <a:off x="327841" y="192878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AT" b="1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2</a:t>
              </a:r>
              <a:endParaRPr lang="de-AT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26" name="Gruppieren 25"/>
          <p:cNvGrpSpPr/>
          <p:nvPr/>
        </p:nvGrpSpPr>
        <p:grpSpPr>
          <a:xfrm>
            <a:off x="7825148" y="2168152"/>
            <a:ext cx="584236" cy="560645"/>
            <a:chOff x="192300" y="1904699"/>
            <a:chExt cx="584236" cy="560645"/>
          </a:xfrm>
        </p:grpSpPr>
        <p:sp>
          <p:nvSpPr>
            <p:cNvPr id="27" name="Ellipse 26"/>
            <p:cNvSpPr/>
            <p:nvPr/>
          </p:nvSpPr>
          <p:spPr bwMode="auto">
            <a:xfrm>
              <a:off x="192300" y="1904699"/>
              <a:ext cx="584236" cy="560645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22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A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28" name="Textfeld 27"/>
            <p:cNvSpPr txBox="1"/>
            <p:nvPr/>
          </p:nvSpPr>
          <p:spPr>
            <a:xfrm>
              <a:off x="327841" y="192878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AT" b="1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3</a:t>
              </a:r>
              <a:endParaRPr lang="de-AT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30" name="Nach unten gekrümmter Pfeil 29"/>
          <p:cNvSpPr/>
          <p:nvPr/>
        </p:nvSpPr>
        <p:spPr bwMode="auto">
          <a:xfrm>
            <a:off x="5025008" y="1665512"/>
            <a:ext cx="2828194" cy="467344"/>
          </a:xfrm>
          <a:prstGeom prst="curvedDown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7583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5025008" y="2953686"/>
            <a:ext cx="4500024" cy="3931698"/>
          </a:xfrm>
        </p:spPr>
        <p:txBody>
          <a:bodyPr/>
          <a:lstStyle/>
          <a:p>
            <a:r>
              <a:rPr lang="en-US" sz="1800" dirty="0"/>
              <a:t>h</a:t>
            </a:r>
            <a:r>
              <a:rPr lang="en-US" sz="1800" dirty="0" smtClean="0"/>
              <a:t>omepage: www.immobilien.net</a:t>
            </a:r>
          </a:p>
          <a:p>
            <a:r>
              <a:rPr lang="en-US" sz="1800" dirty="0" smtClean="0"/>
              <a:t>selection process</a:t>
            </a:r>
          </a:p>
          <a:p>
            <a:r>
              <a:rPr lang="en-US" sz="1800" dirty="0" smtClean="0">
                <a:solidFill>
                  <a:schemeClr val="tx1"/>
                </a:solidFill>
              </a:rPr>
              <a:t>(A) district</a:t>
            </a:r>
          </a:p>
          <a:p>
            <a:r>
              <a:rPr lang="en-US" sz="1800" dirty="0" smtClean="0">
                <a:solidFill>
                  <a:schemeClr val="tx1"/>
                </a:solidFill>
              </a:rPr>
              <a:t>(B) typology</a:t>
            </a:r>
          </a:p>
          <a:p>
            <a:r>
              <a:rPr lang="en-US" sz="1800" dirty="0" smtClean="0">
                <a:solidFill>
                  <a:schemeClr val="tx1"/>
                </a:solidFill>
              </a:rPr>
              <a:t>(C) characteristics:</a:t>
            </a:r>
          </a:p>
          <a:p>
            <a:pPr lvl="1"/>
            <a:r>
              <a:rPr lang="en-US" sz="1400" dirty="0" smtClean="0"/>
              <a:t>rent or buy</a:t>
            </a:r>
          </a:p>
          <a:p>
            <a:pPr lvl="1"/>
            <a:r>
              <a:rPr lang="en-US" sz="1400" dirty="0" smtClean="0"/>
              <a:t>level of price or rent</a:t>
            </a:r>
          </a:p>
          <a:p>
            <a:pPr lvl="1"/>
            <a:r>
              <a:rPr lang="en-US" sz="1400" dirty="0" smtClean="0"/>
              <a:t>space</a:t>
            </a:r>
          </a:p>
          <a:p>
            <a:pPr lvl="1"/>
            <a:r>
              <a:rPr lang="en-US" sz="1400" dirty="0"/>
              <a:t>n</a:t>
            </a:r>
            <a:r>
              <a:rPr lang="en-US" sz="1400" dirty="0" smtClean="0"/>
              <a:t>umber of rooms</a:t>
            </a:r>
          </a:p>
          <a:p>
            <a:r>
              <a:rPr lang="en-US" sz="1800" dirty="0" smtClean="0"/>
              <a:t>The indication of characteristics is optional!</a:t>
            </a:r>
            <a:endParaRPr lang="en-US" sz="180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F904C6-DE5A-4C15-814A-72A19054B6DF}" type="datetime1">
              <a:rPr lang="de-DE" smtClean="0"/>
              <a:pPr>
                <a:defRPr/>
              </a:pPr>
              <a:t>11.06.2012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85752D-3D37-4068-A1BC-0D5DE90E7F51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662"/>
          <a:stretch/>
        </p:blipFill>
        <p:spPr bwMode="auto">
          <a:xfrm>
            <a:off x="344488" y="1815409"/>
            <a:ext cx="4304021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7" name="Gruppieren 16"/>
          <p:cNvGrpSpPr/>
          <p:nvPr/>
        </p:nvGrpSpPr>
        <p:grpSpPr>
          <a:xfrm>
            <a:off x="5313040" y="1916832"/>
            <a:ext cx="3629658" cy="803720"/>
            <a:chOff x="496888" y="1844824"/>
            <a:chExt cx="2448272" cy="360040"/>
          </a:xfrm>
          <a:solidFill>
            <a:schemeClr val="bg1">
              <a:lumMod val="65000"/>
            </a:schemeClr>
          </a:solidFill>
        </p:grpSpPr>
        <p:sp>
          <p:nvSpPr>
            <p:cNvPr id="18" name="Rechteck 17"/>
            <p:cNvSpPr/>
            <p:nvPr/>
          </p:nvSpPr>
          <p:spPr bwMode="auto">
            <a:xfrm>
              <a:off x="496888" y="1844824"/>
              <a:ext cx="2448272" cy="36004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19" name="Rectangle 2"/>
            <p:cNvSpPr>
              <a:spLocks noChangeArrowheads="1"/>
            </p:cNvSpPr>
            <p:nvPr/>
          </p:nvSpPr>
          <p:spPr bwMode="auto">
            <a:xfrm>
              <a:off x="502906" y="1959820"/>
              <a:ext cx="2419469" cy="15166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selection</a:t>
              </a:r>
            </a:p>
          </p:txBody>
        </p:sp>
      </p:grpSp>
      <p:grpSp>
        <p:nvGrpSpPr>
          <p:cNvPr id="20" name="Gruppieren 19"/>
          <p:cNvGrpSpPr/>
          <p:nvPr/>
        </p:nvGrpSpPr>
        <p:grpSpPr>
          <a:xfrm>
            <a:off x="6825208" y="1572211"/>
            <a:ext cx="584236" cy="560645"/>
            <a:chOff x="192300" y="1904699"/>
            <a:chExt cx="584236" cy="560645"/>
          </a:xfrm>
        </p:grpSpPr>
        <p:sp>
          <p:nvSpPr>
            <p:cNvPr id="21" name="Ellipse 20"/>
            <p:cNvSpPr/>
            <p:nvPr/>
          </p:nvSpPr>
          <p:spPr bwMode="auto">
            <a:xfrm>
              <a:off x="192300" y="1904699"/>
              <a:ext cx="584236" cy="560645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22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A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22" name="Textfeld 21"/>
            <p:cNvSpPr txBox="1"/>
            <p:nvPr/>
          </p:nvSpPr>
          <p:spPr>
            <a:xfrm>
              <a:off x="327841" y="192878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AT" b="1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1</a:t>
              </a:r>
              <a:endParaRPr lang="de-AT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23" name="Titel 5"/>
          <p:cNvSpPr>
            <a:spLocks noGrp="1"/>
          </p:cNvSpPr>
          <p:nvPr>
            <p:ph type="ctrTitle"/>
          </p:nvPr>
        </p:nvSpPr>
        <p:spPr>
          <a:xfrm>
            <a:off x="238092" y="214291"/>
            <a:ext cx="7715304" cy="1000131"/>
          </a:xfrm>
        </p:spPr>
        <p:txBody>
          <a:bodyPr/>
          <a:lstStyle/>
          <a:p>
            <a:r>
              <a:rPr lang="en-US" sz="2400" dirty="0"/>
              <a:t>searching process and </a:t>
            </a:r>
            <a:r>
              <a:rPr lang="en-US" sz="2400" dirty="0" smtClean="0"/>
              <a:t>information (1)</a:t>
            </a:r>
            <a:endParaRPr lang="de-AT" sz="2400" dirty="0"/>
          </a:p>
        </p:txBody>
      </p:sp>
      <p:sp>
        <p:nvSpPr>
          <p:cNvPr id="24" name="Rechteck 23"/>
          <p:cNvSpPr/>
          <p:nvPr/>
        </p:nvSpPr>
        <p:spPr bwMode="auto">
          <a:xfrm>
            <a:off x="488504" y="3021812"/>
            <a:ext cx="1872208" cy="2207387"/>
          </a:xfrm>
          <a:prstGeom prst="rect">
            <a:avLst/>
          </a:prstGeom>
          <a:noFill/>
          <a:ln w="19050" cap="flat" cmpd="sng" algn="ctr">
            <a:solidFill>
              <a:srgbClr val="CC082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grpSp>
        <p:nvGrpSpPr>
          <p:cNvPr id="8" name="Gruppieren 7"/>
          <p:cNvGrpSpPr/>
          <p:nvPr/>
        </p:nvGrpSpPr>
        <p:grpSpPr>
          <a:xfrm>
            <a:off x="1136576" y="2751311"/>
            <a:ext cx="474095" cy="461665"/>
            <a:chOff x="192300" y="1860724"/>
            <a:chExt cx="474095" cy="532842"/>
          </a:xfrm>
        </p:grpSpPr>
        <p:sp>
          <p:nvSpPr>
            <p:cNvPr id="9" name="Ellipse 8"/>
            <p:cNvSpPr/>
            <p:nvPr/>
          </p:nvSpPr>
          <p:spPr bwMode="auto">
            <a:xfrm>
              <a:off x="192300" y="1904699"/>
              <a:ext cx="474095" cy="48575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22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A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10" name="Textfeld 9"/>
            <p:cNvSpPr txBox="1"/>
            <p:nvPr/>
          </p:nvSpPr>
          <p:spPr>
            <a:xfrm>
              <a:off x="281266" y="1860724"/>
              <a:ext cx="370614" cy="5328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AT" b="1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A</a:t>
              </a:r>
              <a:endParaRPr lang="de-AT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25" name="Rechteck 24"/>
          <p:cNvSpPr/>
          <p:nvPr/>
        </p:nvSpPr>
        <p:spPr bwMode="auto">
          <a:xfrm>
            <a:off x="2496498" y="3021813"/>
            <a:ext cx="842365" cy="911243"/>
          </a:xfrm>
          <a:prstGeom prst="rect">
            <a:avLst/>
          </a:prstGeom>
          <a:noFill/>
          <a:ln w="19050" cap="flat" cmpd="sng" algn="ctr">
            <a:solidFill>
              <a:srgbClr val="CC082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26" name="Rechteck 25"/>
          <p:cNvSpPr/>
          <p:nvPr/>
        </p:nvSpPr>
        <p:spPr bwMode="auto">
          <a:xfrm>
            <a:off x="3440832" y="3021813"/>
            <a:ext cx="970012" cy="911243"/>
          </a:xfrm>
          <a:prstGeom prst="rect">
            <a:avLst/>
          </a:prstGeom>
          <a:noFill/>
          <a:ln w="19050" cap="flat" cmpd="sng" algn="ctr">
            <a:solidFill>
              <a:srgbClr val="CC082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grpSp>
        <p:nvGrpSpPr>
          <p:cNvPr id="14" name="Gruppieren 13"/>
          <p:cNvGrpSpPr/>
          <p:nvPr/>
        </p:nvGrpSpPr>
        <p:grpSpPr>
          <a:xfrm>
            <a:off x="3705867" y="2698353"/>
            <a:ext cx="474095" cy="461665"/>
            <a:chOff x="192300" y="1860724"/>
            <a:chExt cx="474095" cy="532842"/>
          </a:xfrm>
        </p:grpSpPr>
        <p:sp>
          <p:nvSpPr>
            <p:cNvPr id="15" name="Ellipse 14"/>
            <p:cNvSpPr/>
            <p:nvPr/>
          </p:nvSpPr>
          <p:spPr bwMode="auto">
            <a:xfrm>
              <a:off x="192300" y="1904699"/>
              <a:ext cx="474095" cy="48575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22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A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16" name="Textfeld 15"/>
            <p:cNvSpPr txBox="1"/>
            <p:nvPr/>
          </p:nvSpPr>
          <p:spPr>
            <a:xfrm>
              <a:off x="281266" y="1860724"/>
              <a:ext cx="348172" cy="5328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AT" b="1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C</a:t>
              </a:r>
              <a:endParaRPr lang="de-AT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11" name="Gruppieren 10"/>
          <p:cNvGrpSpPr/>
          <p:nvPr/>
        </p:nvGrpSpPr>
        <p:grpSpPr>
          <a:xfrm>
            <a:off x="2730277" y="2698353"/>
            <a:ext cx="474095" cy="461665"/>
            <a:chOff x="192300" y="1860724"/>
            <a:chExt cx="474095" cy="532842"/>
          </a:xfrm>
        </p:grpSpPr>
        <p:sp>
          <p:nvSpPr>
            <p:cNvPr id="12" name="Ellipse 11"/>
            <p:cNvSpPr/>
            <p:nvPr/>
          </p:nvSpPr>
          <p:spPr bwMode="auto">
            <a:xfrm>
              <a:off x="192300" y="1904699"/>
              <a:ext cx="474095" cy="48575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22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A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13" name="Textfeld 12"/>
            <p:cNvSpPr txBox="1"/>
            <p:nvPr/>
          </p:nvSpPr>
          <p:spPr>
            <a:xfrm>
              <a:off x="281266" y="1860724"/>
              <a:ext cx="357790" cy="5328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AT" b="1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B</a:t>
              </a:r>
              <a:endParaRPr lang="de-AT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35281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324"/>
          <a:stretch/>
        </p:blipFill>
        <p:spPr bwMode="auto">
          <a:xfrm>
            <a:off x="416496" y="1778784"/>
            <a:ext cx="3994348" cy="4619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5133496" y="3313726"/>
            <a:ext cx="4500024" cy="2995594"/>
          </a:xfrm>
        </p:spPr>
        <p:txBody>
          <a:bodyPr/>
          <a:lstStyle/>
          <a:p>
            <a:r>
              <a:rPr lang="en-US" sz="1800" dirty="0" smtClean="0"/>
              <a:t>All offers are listed</a:t>
            </a:r>
          </a:p>
          <a:p>
            <a:endParaRPr lang="en-US" sz="1800" dirty="0" smtClean="0"/>
          </a:p>
          <a:p>
            <a:r>
              <a:rPr lang="en-US" sz="1800" dirty="0" smtClean="0"/>
              <a:t>(A</a:t>
            </a:r>
            <a:r>
              <a:rPr lang="en-US" sz="1200" dirty="0" smtClean="0"/>
              <a:t>1</a:t>
            </a:r>
            <a:r>
              <a:rPr lang="en-US" sz="1800" dirty="0" smtClean="0"/>
              <a:t>) – (A</a:t>
            </a:r>
            <a:r>
              <a:rPr lang="en-US" sz="1200" dirty="0" smtClean="0"/>
              <a:t>3</a:t>
            </a:r>
            <a:r>
              <a:rPr lang="en-US" sz="1800" dirty="0" smtClean="0"/>
              <a:t>): different offers</a:t>
            </a:r>
          </a:p>
          <a:p>
            <a:r>
              <a:rPr lang="en-US" sz="1800" dirty="0" smtClean="0"/>
              <a:t>(B) picture of a flat</a:t>
            </a:r>
          </a:p>
          <a:p>
            <a:r>
              <a:rPr lang="en-US" sz="1800" dirty="0" smtClean="0"/>
              <a:t>(C) short description</a:t>
            </a:r>
          </a:p>
          <a:p>
            <a:r>
              <a:rPr lang="en-US" sz="1800" dirty="0" smtClean="0"/>
              <a:t>(D) characteristics:</a:t>
            </a:r>
          </a:p>
          <a:p>
            <a:pPr lvl="1"/>
            <a:r>
              <a:rPr lang="en-US" sz="1400" dirty="0" smtClean="0"/>
              <a:t>price</a:t>
            </a:r>
          </a:p>
          <a:p>
            <a:pPr lvl="1"/>
            <a:r>
              <a:rPr lang="en-US" sz="1400" dirty="0" smtClean="0"/>
              <a:t>space</a:t>
            </a:r>
          </a:p>
          <a:p>
            <a:pPr lvl="1"/>
            <a:r>
              <a:rPr lang="en-US" sz="1400" dirty="0" smtClean="0"/>
              <a:t>number of rooms</a:t>
            </a:r>
          </a:p>
          <a:p>
            <a:pPr lvl="1"/>
            <a:endParaRPr lang="en-US" sz="1400" dirty="0" smtClean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F904C6-DE5A-4C15-814A-72A19054B6DF}" type="datetime1">
              <a:rPr lang="de-DE" smtClean="0"/>
              <a:pPr>
                <a:defRPr/>
              </a:pPr>
              <a:t>11.06.2012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85752D-3D37-4068-A1BC-0D5DE90E7F51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400" dirty="0"/>
              <a:t>searching process and </a:t>
            </a:r>
            <a:r>
              <a:rPr lang="en-US" sz="2400" dirty="0" smtClean="0"/>
              <a:t>information (2)</a:t>
            </a:r>
            <a:endParaRPr lang="de-AT" sz="2400" dirty="0"/>
          </a:p>
        </p:txBody>
      </p:sp>
      <p:grpSp>
        <p:nvGrpSpPr>
          <p:cNvPr id="8" name="Gruppieren 7"/>
          <p:cNvGrpSpPr/>
          <p:nvPr/>
        </p:nvGrpSpPr>
        <p:grpSpPr>
          <a:xfrm>
            <a:off x="946279" y="2841020"/>
            <a:ext cx="482991" cy="461665"/>
            <a:chOff x="192300" y="1860724"/>
            <a:chExt cx="482991" cy="532842"/>
          </a:xfrm>
        </p:grpSpPr>
        <p:sp>
          <p:nvSpPr>
            <p:cNvPr id="9" name="Ellipse 8"/>
            <p:cNvSpPr/>
            <p:nvPr/>
          </p:nvSpPr>
          <p:spPr bwMode="auto">
            <a:xfrm>
              <a:off x="192300" y="1904699"/>
              <a:ext cx="474095" cy="48575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22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A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10" name="Textfeld 9"/>
            <p:cNvSpPr txBox="1"/>
            <p:nvPr/>
          </p:nvSpPr>
          <p:spPr>
            <a:xfrm>
              <a:off x="200481" y="1860724"/>
              <a:ext cx="474810" cy="5328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AT" b="1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A</a:t>
              </a:r>
              <a:r>
                <a:rPr lang="de-AT" sz="16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1</a:t>
              </a:r>
            </a:p>
          </p:txBody>
        </p:sp>
      </p:grpSp>
      <p:grpSp>
        <p:nvGrpSpPr>
          <p:cNvPr id="11" name="Gruppieren 10"/>
          <p:cNvGrpSpPr/>
          <p:nvPr/>
        </p:nvGrpSpPr>
        <p:grpSpPr>
          <a:xfrm>
            <a:off x="1430187" y="4487058"/>
            <a:ext cx="313593" cy="338270"/>
            <a:chOff x="192300" y="1843460"/>
            <a:chExt cx="474095" cy="546993"/>
          </a:xfrm>
        </p:grpSpPr>
        <p:sp>
          <p:nvSpPr>
            <p:cNvPr id="12" name="Ellipse 11"/>
            <p:cNvSpPr/>
            <p:nvPr/>
          </p:nvSpPr>
          <p:spPr bwMode="auto">
            <a:xfrm>
              <a:off x="192300" y="1904699"/>
              <a:ext cx="474095" cy="48575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22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A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13" name="Textfeld 12"/>
            <p:cNvSpPr txBox="1"/>
            <p:nvPr/>
          </p:nvSpPr>
          <p:spPr>
            <a:xfrm>
              <a:off x="203167" y="1843460"/>
              <a:ext cx="420660" cy="5250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AT" sz="1800" b="1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B</a:t>
              </a:r>
              <a:endParaRPr lang="de-AT" sz="18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17" name="Gruppieren 16"/>
          <p:cNvGrpSpPr/>
          <p:nvPr/>
        </p:nvGrpSpPr>
        <p:grpSpPr>
          <a:xfrm>
            <a:off x="5355790" y="2132856"/>
            <a:ext cx="3629658" cy="803720"/>
            <a:chOff x="496888" y="1844824"/>
            <a:chExt cx="2448272" cy="360040"/>
          </a:xfrm>
          <a:solidFill>
            <a:schemeClr val="bg1">
              <a:lumMod val="65000"/>
            </a:schemeClr>
          </a:solidFill>
        </p:grpSpPr>
        <p:sp>
          <p:nvSpPr>
            <p:cNvPr id="18" name="Rechteck 17"/>
            <p:cNvSpPr/>
            <p:nvPr/>
          </p:nvSpPr>
          <p:spPr bwMode="auto">
            <a:xfrm>
              <a:off x="496888" y="1844824"/>
              <a:ext cx="2448272" cy="36004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19" name="Rectangle 2"/>
            <p:cNvSpPr>
              <a:spLocks noChangeArrowheads="1"/>
            </p:cNvSpPr>
            <p:nvPr/>
          </p:nvSpPr>
          <p:spPr bwMode="auto">
            <a:xfrm>
              <a:off x="502906" y="1959820"/>
              <a:ext cx="2419469" cy="15166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/>
              <a:r>
                <a:rPr lang="en-US" sz="16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real estate offers</a:t>
              </a:r>
              <a:endParaRPr lang="en-US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0" name="Gruppieren 19"/>
          <p:cNvGrpSpPr/>
          <p:nvPr/>
        </p:nvGrpSpPr>
        <p:grpSpPr>
          <a:xfrm>
            <a:off x="6817036" y="1772816"/>
            <a:ext cx="584236" cy="560645"/>
            <a:chOff x="192300" y="1904699"/>
            <a:chExt cx="584236" cy="560645"/>
          </a:xfrm>
        </p:grpSpPr>
        <p:sp>
          <p:nvSpPr>
            <p:cNvPr id="21" name="Ellipse 20"/>
            <p:cNvSpPr/>
            <p:nvPr/>
          </p:nvSpPr>
          <p:spPr bwMode="auto">
            <a:xfrm>
              <a:off x="192300" y="1904699"/>
              <a:ext cx="584236" cy="560645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22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A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22" name="Textfeld 21"/>
            <p:cNvSpPr txBox="1"/>
            <p:nvPr/>
          </p:nvSpPr>
          <p:spPr>
            <a:xfrm>
              <a:off x="327841" y="192878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AT" b="1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2</a:t>
              </a:r>
              <a:endParaRPr lang="de-AT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24" name="Gruppieren 23"/>
          <p:cNvGrpSpPr/>
          <p:nvPr/>
        </p:nvGrpSpPr>
        <p:grpSpPr>
          <a:xfrm>
            <a:off x="930077" y="3501008"/>
            <a:ext cx="482991" cy="461665"/>
            <a:chOff x="192300" y="1860724"/>
            <a:chExt cx="482991" cy="532842"/>
          </a:xfrm>
        </p:grpSpPr>
        <p:sp>
          <p:nvSpPr>
            <p:cNvPr id="25" name="Ellipse 24"/>
            <p:cNvSpPr/>
            <p:nvPr/>
          </p:nvSpPr>
          <p:spPr bwMode="auto">
            <a:xfrm>
              <a:off x="192300" y="1904699"/>
              <a:ext cx="474095" cy="48575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22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A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26" name="Textfeld 25"/>
            <p:cNvSpPr txBox="1"/>
            <p:nvPr/>
          </p:nvSpPr>
          <p:spPr>
            <a:xfrm>
              <a:off x="200481" y="1860724"/>
              <a:ext cx="474810" cy="5328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AT" b="1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A</a:t>
              </a:r>
              <a:r>
                <a:rPr lang="de-AT" sz="1600" b="1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2</a:t>
              </a:r>
              <a:endParaRPr lang="de-AT" sz="1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27" name="Gruppieren 26"/>
          <p:cNvGrpSpPr/>
          <p:nvPr/>
        </p:nvGrpSpPr>
        <p:grpSpPr>
          <a:xfrm>
            <a:off x="930077" y="4221088"/>
            <a:ext cx="482991" cy="461665"/>
            <a:chOff x="192300" y="1860724"/>
            <a:chExt cx="482991" cy="532842"/>
          </a:xfrm>
        </p:grpSpPr>
        <p:sp>
          <p:nvSpPr>
            <p:cNvPr id="28" name="Ellipse 27"/>
            <p:cNvSpPr/>
            <p:nvPr/>
          </p:nvSpPr>
          <p:spPr bwMode="auto">
            <a:xfrm>
              <a:off x="192300" y="1904699"/>
              <a:ext cx="474095" cy="48575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22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A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29" name="Textfeld 28"/>
            <p:cNvSpPr txBox="1"/>
            <p:nvPr/>
          </p:nvSpPr>
          <p:spPr>
            <a:xfrm>
              <a:off x="200481" y="1860724"/>
              <a:ext cx="474810" cy="5328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AT" b="1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A</a:t>
              </a:r>
              <a:r>
                <a:rPr lang="de-AT" sz="1600" b="1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3</a:t>
              </a:r>
              <a:endParaRPr lang="de-AT" sz="1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30" name="Rechteck 29"/>
          <p:cNvSpPr/>
          <p:nvPr/>
        </p:nvSpPr>
        <p:spPr bwMode="auto">
          <a:xfrm>
            <a:off x="1429942" y="2782762"/>
            <a:ext cx="2652924" cy="627188"/>
          </a:xfrm>
          <a:prstGeom prst="rect">
            <a:avLst/>
          </a:prstGeom>
          <a:noFill/>
          <a:ln w="19050" cap="flat" cmpd="sng" algn="ctr">
            <a:solidFill>
              <a:srgbClr val="CC082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31" name="Rechteck 30"/>
          <p:cNvSpPr/>
          <p:nvPr/>
        </p:nvSpPr>
        <p:spPr bwMode="auto">
          <a:xfrm>
            <a:off x="1429941" y="3481958"/>
            <a:ext cx="2666333" cy="627188"/>
          </a:xfrm>
          <a:prstGeom prst="rect">
            <a:avLst/>
          </a:prstGeom>
          <a:noFill/>
          <a:ln w="19050" cap="flat" cmpd="sng" algn="ctr">
            <a:solidFill>
              <a:srgbClr val="CC082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32" name="Rechteck 31"/>
          <p:cNvSpPr/>
          <p:nvPr/>
        </p:nvSpPr>
        <p:spPr bwMode="auto">
          <a:xfrm>
            <a:off x="1429941" y="4192513"/>
            <a:ext cx="2652924" cy="627188"/>
          </a:xfrm>
          <a:prstGeom prst="rect">
            <a:avLst/>
          </a:prstGeom>
          <a:noFill/>
          <a:ln w="19050" cap="flat" cmpd="sng" algn="ctr">
            <a:solidFill>
              <a:srgbClr val="CC082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grpSp>
        <p:nvGrpSpPr>
          <p:cNvPr id="33" name="Gruppieren 32"/>
          <p:cNvGrpSpPr/>
          <p:nvPr/>
        </p:nvGrpSpPr>
        <p:grpSpPr>
          <a:xfrm>
            <a:off x="2244093" y="4484737"/>
            <a:ext cx="313682" cy="369332"/>
            <a:chOff x="192300" y="1843460"/>
            <a:chExt cx="474230" cy="597221"/>
          </a:xfrm>
        </p:grpSpPr>
        <p:sp>
          <p:nvSpPr>
            <p:cNvPr id="34" name="Ellipse 33"/>
            <p:cNvSpPr/>
            <p:nvPr/>
          </p:nvSpPr>
          <p:spPr bwMode="auto">
            <a:xfrm>
              <a:off x="192300" y="1904699"/>
              <a:ext cx="474095" cy="48575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22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A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35" name="Textfeld 34"/>
            <p:cNvSpPr txBox="1"/>
            <p:nvPr/>
          </p:nvSpPr>
          <p:spPr>
            <a:xfrm>
              <a:off x="203167" y="1843460"/>
              <a:ext cx="463363" cy="597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AT" sz="1800" b="1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C</a:t>
              </a:r>
              <a:endParaRPr lang="de-AT" sz="18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36" name="Gruppieren 35"/>
          <p:cNvGrpSpPr/>
          <p:nvPr/>
        </p:nvGrpSpPr>
        <p:grpSpPr>
          <a:xfrm>
            <a:off x="3424796" y="4468407"/>
            <a:ext cx="337728" cy="369332"/>
            <a:chOff x="192300" y="1843460"/>
            <a:chExt cx="510583" cy="597221"/>
          </a:xfrm>
        </p:grpSpPr>
        <p:sp>
          <p:nvSpPr>
            <p:cNvPr id="37" name="Ellipse 36"/>
            <p:cNvSpPr/>
            <p:nvPr/>
          </p:nvSpPr>
          <p:spPr bwMode="auto">
            <a:xfrm>
              <a:off x="192300" y="1904699"/>
              <a:ext cx="474095" cy="48575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22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A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38" name="Textfeld 37"/>
            <p:cNvSpPr txBox="1"/>
            <p:nvPr/>
          </p:nvSpPr>
          <p:spPr>
            <a:xfrm>
              <a:off x="203167" y="1843460"/>
              <a:ext cx="499716" cy="597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AT" sz="1800" b="1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D</a:t>
              </a:r>
              <a:endParaRPr lang="de-AT" sz="18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6229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486"/>
          <a:stretch/>
        </p:blipFill>
        <p:spPr bwMode="auto">
          <a:xfrm>
            <a:off x="560512" y="1584176"/>
            <a:ext cx="3913877" cy="4869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5025008" y="2881678"/>
            <a:ext cx="4500024" cy="3931698"/>
          </a:xfrm>
        </p:spPr>
        <p:txBody>
          <a:bodyPr/>
          <a:lstStyle/>
          <a:p>
            <a:r>
              <a:rPr lang="en-US" sz="1800" dirty="0" smtClean="0"/>
              <a:t>(A) main information</a:t>
            </a:r>
          </a:p>
          <a:p>
            <a:r>
              <a:rPr lang="en-US" sz="1800" dirty="0" smtClean="0"/>
              <a:t>(B) characteristics: </a:t>
            </a:r>
            <a:endParaRPr lang="en-US" sz="1800" dirty="0" smtClean="0">
              <a:solidFill>
                <a:srgbClr val="FFC000"/>
              </a:solidFill>
            </a:endParaRPr>
          </a:p>
          <a:p>
            <a:pPr lvl="1"/>
            <a:r>
              <a:rPr lang="en-US" sz="1400" dirty="0"/>
              <a:t>s</a:t>
            </a:r>
            <a:r>
              <a:rPr lang="en-US" sz="1400" dirty="0" smtClean="0"/>
              <a:t>pace</a:t>
            </a:r>
          </a:p>
          <a:p>
            <a:pPr lvl="1"/>
            <a:r>
              <a:rPr lang="en-US" sz="1400" dirty="0" smtClean="0"/>
              <a:t>price</a:t>
            </a:r>
          </a:p>
          <a:p>
            <a:pPr lvl="1"/>
            <a:r>
              <a:rPr lang="en-US" sz="1400" dirty="0"/>
              <a:t>y</a:t>
            </a:r>
            <a:r>
              <a:rPr lang="en-US" sz="1400" dirty="0" smtClean="0"/>
              <a:t>ear of construction</a:t>
            </a:r>
          </a:p>
          <a:p>
            <a:pPr lvl="1"/>
            <a:r>
              <a:rPr lang="en-US" sz="1400" dirty="0"/>
              <a:t>n</a:t>
            </a:r>
            <a:r>
              <a:rPr lang="en-US" sz="1400" dirty="0" smtClean="0"/>
              <a:t>umber of rooms</a:t>
            </a:r>
          </a:p>
          <a:p>
            <a:r>
              <a:rPr lang="en-US" sz="1800" dirty="0" smtClean="0"/>
              <a:t>(C) description</a:t>
            </a:r>
          </a:p>
          <a:p>
            <a:pPr lvl="1"/>
            <a:r>
              <a:rPr lang="en-US" sz="1400" dirty="0"/>
              <a:t>m</a:t>
            </a:r>
            <a:r>
              <a:rPr lang="en-US" sz="1400" dirty="0" smtClean="0"/>
              <a:t>ost of the real estate agencies indicate the phone number and email address</a:t>
            </a:r>
          </a:p>
          <a:p>
            <a:r>
              <a:rPr lang="en-US" sz="1800" dirty="0" smtClean="0"/>
              <a:t>(D) contact information</a:t>
            </a:r>
          </a:p>
          <a:p>
            <a:pPr lvl="1"/>
            <a:r>
              <a:rPr lang="en-US" sz="1400" dirty="0"/>
              <a:t>p</a:t>
            </a:r>
            <a:r>
              <a:rPr lang="en-US" sz="1400" dirty="0" smtClean="0"/>
              <a:t>hone number</a:t>
            </a:r>
          </a:p>
          <a:p>
            <a:pPr lvl="1"/>
            <a:r>
              <a:rPr lang="en-US" sz="1400" dirty="0"/>
              <a:t>email address</a:t>
            </a:r>
          </a:p>
          <a:p>
            <a:pPr lvl="1"/>
            <a:r>
              <a:rPr lang="en-US" sz="1400" dirty="0" smtClean="0"/>
              <a:t>print version</a:t>
            </a:r>
          </a:p>
          <a:p>
            <a:pPr marL="457200" lvl="1" indent="0">
              <a:buNone/>
            </a:pPr>
            <a:endParaRPr lang="en-US" sz="1400" dirty="0" smtClean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F904C6-DE5A-4C15-814A-72A19054B6DF}" type="datetime1">
              <a:rPr lang="de-DE" smtClean="0"/>
              <a:pPr>
                <a:defRPr/>
              </a:pPr>
              <a:t>11.06.2012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85752D-3D37-4068-A1BC-0D5DE90E7F51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400" dirty="0"/>
              <a:t>searching process and </a:t>
            </a:r>
            <a:r>
              <a:rPr lang="en-US" sz="2400" dirty="0" smtClean="0"/>
              <a:t>information (3)</a:t>
            </a:r>
            <a:endParaRPr lang="de-AT" sz="2400" dirty="0"/>
          </a:p>
        </p:txBody>
      </p:sp>
      <p:grpSp>
        <p:nvGrpSpPr>
          <p:cNvPr id="11" name="Gruppieren 10"/>
          <p:cNvGrpSpPr/>
          <p:nvPr/>
        </p:nvGrpSpPr>
        <p:grpSpPr>
          <a:xfrm>
            <a:off x="2636413" y="3970113"/>
            <a:ext cx="474095" cy="468492"/>
            <a:chOff x="192300" y="1849731"/>
            <a:chExt cx="474095" cy="540722"/>
          </a:xfrm>
        </p:grpSpPr>
        <p:sp>
          <p:nvSpPr>
            <p:cNvPr id="12" name="Ellipse 11"/>
            <p:cNvSpPr/>
            <p:nvPr/>
          </p:nvSpPr>
          <p:spPr bwMode="auto">
            <a:xfrm>
              <a:off x="192300" y="1904699"/>
              <a:ext cx="474095" cy="48575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22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A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13" name="Textfeld 12"/>
            <p:cNvSpPr txBox="1"/>
            <p:nvPr/>
          </p:nvSpPr>
          <p:spPr>
            <a:xfrm>
              <a:off x="262922" y="1849731"/>
              <a:ext cx="357790" cy="5328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AT" b="1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B</a:t>
              </a:r>
              <a:endParaRPr lang="de-AT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14" name="Gruppieren 13"/>
          <p:cNvGrpSpPr/>
          <p:nvPr/>
        </p:nvGrpSpPr>
        <p:grpSpPr>
          <a:xfrm>
            <a:off x="2621555" y="4753719"/>
            <a:ext cx="474095" cy="461665"/>
            <a:chOff x="192300" y="1860724"/>
            <a:chExt cx="474095" cy="532842"/>
          </a:xfrm>
        </p:grpSpPr>
        <p:sp>
          <p:nvSpPr>
            <p:cNvPr id="15" name="Ellipse 14"/>
            <p:cNvSpPr/>
            <p:nvPr/>
          </p:nvSpPr>
          <p:spPr bwMode="auto">
            <a:xfrm>
              <a:off x="192300" y="1904699"/>
              <a:ext cx="474095" cy="48575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22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A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16" name="Textfeld 15"/>
            <p:cNvSpPr txBox="1"/>
            <p:nvPr/>
          </p:nvSpPr>
          <p:spPr>
            <a:xfrm>
              <a:off x="281266" y="1860724"/>
              <a:ext cx="348172" cy="5328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AT" b="1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C</a:t>
              </a:r>
              <a:endParaRPr lang="de-AT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17" name="Gruppieren 16"/>
          <p:cNvGrpSpPr/>
          <p:nvPr/>
        </p:nvGrpSpPr>
        <p:grpSpPr>
          <a:xfrm>
            <a:off x="5355790" y="1977208"/>
            <a:ext cx="3629658" cy="803720"/>
            <a:chOff x="496888" y="1844824"/>
            <a:chExt cx="2448272" cy="360040"/>
          </a:xfrm>
          <a:solidFill>
            <a:schemeClr val="bg1">
              <a:lumMod val="65000"/>
            </a:schemeClr>
          </a:solidFill>
        </p:grpSpPr>
        <p:sp>
          <p:nvSpPr>
            <p:cNvPr id="18" name="Rechteck 17"/>
            <p:cNvSpPr/>
            <p:nvPr/>
          </p:nvSpPr>
          <p:spPr bwMode="auto">
            <a:xfrm>
              <a:off x="496888" y="1844824"/>
              <a:ext cx="2448272" cy="36004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19" name="Rectangle 2"/>
            <p:cNvSpPr>
              <a:spLocks noChangeArrowheads="1"/>
            </p:cNvSpPr>
            <p:nvPr/>
          </p:nvSpPr>
          <p:spPr bwMode="auto">
            <a:xfrm>
              <a:off x="502906" y="1959820"/>
              <a:ext cx="2419469" cy="15166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/>
              <a:r>
                <a:rPr lang="en-US" sz="16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real estate offers</a:t>
              </a:r>
              <a:endParaRPr lang="en-US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0" name="Gruppieren 19"/>
          <p:cNvGrpSpPr/>
          <p:nvPr/>
        </p:nvGrpSpPr>
        <p:grpSpPr>
          <a:xfrm>
            <a:off x="6889044" y="1628800"/>
            <a:ext cx="584236" cy="560645"/>
            <a:chOff x="192300" y="1904699"/>
            <a:chExt cx="584236" cy="560645"/>
          </a:xfrm>
        </p:grpSpPr>
        <p:sp>
          <p:nvSpPr>
            <p:cNvPr id="21" name="Ellipse 20"/>
            <p:cNvSpPr/>
            <p:nvPr/>
          </p:nvSpPr>
          <p:spPr bwMode="auto">
            <a:xfrm>
              <a:off x="192300" y="1904699"/>
              <a:ext cx="584236" cy="560645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22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A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22" name="Textfeld 21"/>
            <p:cNvSpPr txBox="1"/>
            <p:nvPr/>
          </p:nvSpPr>
          <p:spPr>
            <a:xfrm>
              <a:off x="327841" y="192878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AT" b="1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3</a:t>
              </a:r>
              <a:endParaRPr lang="de-AT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26" name="Gruppieren 25"/>
          <p:cNvGrpSpPr/>
          <p:nvPr/>
        </p:nvGrpSpPr>
        <p:grpSpPr>
          <a:xfrm>
            <a:off x="825547" y="2366888"/>
            <a:ext cx="474095" cy="461665"/>
            <a:chOff x="192300" y="1860724"/>
            <a:chExt cx="474095" cy="532842"/>
          </a:xfrm>
        </p:grpSpPr>
        <p:sp>
          <p:nvSpPr>
            <p:cNvPr id="27" name="Ellipse 26"/>
            <p:cNvSpPr/>
            <p:nvPr/>
          </p:nvSpPr>
          <p:spPr bwMode="auto">
            <a:xfrm>
              <a:off x="192300" y="1904699"/>
              <a:ext cx="474095" cy="48575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22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A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28" name="Textfeld 27"/>
            <p:cNvSpPr txBox="1"/>
            <p:nvPr/>
          </p:nvSpPr>
          <p:spPr>
            <a:xfrm>
              <a:off x="281266" y="1860724"/>
              <a:ext cx="378630" cy="5328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AT" b="1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D</a:t>
              </a:r>
              <a:endParaRPr lang="de-AT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7" name="Rechteck 6"/>
          <p:cNvSpPr/>
          <p:nvPr/>
        </p:nvSpPr>
        <p:spPr bwMode="auto">
          <a:xfrm>
            <a:off x="1376983" y="2390611"/>
            <a:ext cx="2937813" cy="1569978"/>
          </a:xfrm>
          <a:prstGeom prst="rect">
            <a:avLst/>
          </a:prstGeom>
          <a:noFill/>
          <a:ln w="19050" cap="flat" cmpd="sng" algn="ctr">
            <a:solidFill>
              <a:srgbClr val="CC082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grpSp>
        <p:nvGrpSpPr>
          <p:cNvPr id="8" name="Gruppieren 7"/>
          <p:cNvGrpSpPr/>
          <p:nvPr/>
        </p:nvGrpSpPr>
        <p:grpSpPr>
          <a:xfrm>
            <a:off x="3819922" y="2362696"/>
            <a:ext cx="474095" cy="461665"/>
            <a:chOff x="192300" y="1860724"/>
            <a:chExt cx="474095" cy="532842"/>
          </a:xfrm>
        </p:grpSpPr>
        <p:sp>
          <p:nvSpPr>
            <p:cNvPr id="9" name="Ellipse 8"/>
            <p:cNvSpPr/>
            <p:nvPr/>
          </p:nvSpPr>
          <p:spPr bwMode="auto">
            <a:xfrm>
              <a:off x="192300" y="1904699"/>
              <a:ext cx="474095" cy="48575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22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A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10" name="Textfeld 9"/>
            <p:cNvSpPr txBox="1"/>
            <p:nvPr/>
          </p:nvSpPr>
          <p:spPr>
            <a:xfrm>
              <a:off x="281266" y="1860724"/>
              <a:ext cx="370614" cy="5328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AT" b="1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A</a:t>
              </a:r>
              <a:endParaRPr lang="de-AT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29" name="Rechteck 28"/>
          <p:cNvSpPr/>
          <p:nvPr/>
        </p:nvSpPr>
        <p:spPr bwMode="auto">
          <a:xfrm>
            <a:off x="632521" y="2400797"/>
            <a:ext cx="676646" cy="1712192"/>
          </a:xfrm>
          <a:prstGeom prst="rect">
            <a:avLst/>
          </a:prstGeom>
          <a:noFill/>
          <a:ln w="19050" cap="flat" cmpd="sng" algn="ctr">
            <a:solidFill>
              <a:srgbClr val="CC082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30" name="Rechteck 29"/>
          <p:cNvSpPr/>
          <p:nvPr/>
        </p:nvSpPr>
        <p:spPr bwMode="auto">
          <a:xfrm>
            <a:off x="1425225" y="4018756"/>
            <a:ext cx="1685283" cy="725438"/>
          </a:xfrm>
          <a:prstGeom prst="rect">
            <a:avLst/>
          </a:prstGeom>
          <a:noFill/>
          <a:ln w="19050" cap="flat" cmpd="sng" algn="ctr">
            <a:solidFill>
              <a:srgbClr val="CC082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31" name="Rechteck 30"/>
          <p:cNvSpPr/>
          <p:nvPr/>
        </p:nvSpPr>
        <p:spPr bwMode="auto">
          <a:xfrm>
            <a:off x="1424608" y="4787626"/>
            <a:ext cx="1685283" cy="1377677"/>
          </a:xfrm>
          <a:prstGeom prst="rect">
            <a:avLst/>
          </a:prstGeom>
          <a:noFill/>
          <a:ln w="19050" cap="flat" cmpd="sng" algn="ctr">
            <a:solidFill>
              <a:srgbClr val="CC082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554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</a:t>
            </a:r>
            <a:r>
              <a:rPr lang="en-US" dirty="0" smtClean="0"/>
              <a:t>ocus online time period</a:t>
            </a:r>
          </a:p>
          <a:p>
            <a:r>
              <a:rPr lang="en-US" dirty="0"/>
              <a:t>o</a:t>
            </a:r>
            <a:r>
              <a:rPr lang="en-US" dirty="0" smtClean="0"/>
              <a:t>nline time </a:t>
            </a:r>
            <a:r>
              <a:rPr lang="en-US" dirty="0" smtClean="0">
                <a:solidFill>
                  <a:schemeClr val="tx1"/>
                </a:solidFill>
              </a:rPr>
              <a:t>period: </a:t>
            </a:r>
            <a:r>
              <a:rPr lang="en-US" dirty="0">
                <a:solidFill>
                  <a:schemeClr val="tx1"/>
                </a:solidFill>
              </a:rPr>
              <a:t>timeframe </a:t>
            </a:r>
            <a:r>
              <a:rPr lang="en-US" dirty="0" smtClean="0">
                <a:solidFill>
                  <a:schemeClr val="tx1"/>
                </a:solidFill>
              </a:rPr>
              <a:t>in </a:t>
            </a:r>
            <a:r>
              <a:rPr lang="en-US" dirty="0">
                <a:solidFill>
                  <a:schemeClr val="tx1"/>
                </a:solidFill>
              </a:rPr>
              <a:t>which the object is </a:t>
            </a:r>
            <a:r>
              <a:rPr lang="en-US" dirty="0" smtClean="0">
                <a:solidFill>
                  <a:schemeClr val="tx1"/>
                </a:solidFill>
              </a:rPr>
              <a:t>added</a:t>
            </a:r>
          </a:p>
          <a:p>
            <a:r>
              <a:rPr lang="en-US" dirty="0"/>
              <a:t>r</a:t>
            </a:r>
            <a:r>
              <a:rPr lang="en-US" dirty="0" smtClean="0"/>
              <a:t>esearch area: Vienna (Austria)</a:t>
            </a:r>
          </a:p>
          <a:p>
            <a:r>
              <a:rPr lang="en-US" dirty="0"/>
              <a:t>type: </a:t>
            </a:r>
            <a:r>
              <a:rPr lang="en-US" dirty="0" smtClean="0"/>
              <a:t>owner-occupied </a:t>
            </a:r>
            <a:r>
              <a:rPr lang="en-US" dirty="0"/>
              <a:t>flat – </a:t>
            </a:r>
            <a:r>
              <a:rPr lang="en-US" dirty="0" smtClean="0"/>
              <a:t>purchase</a:t>
            </a:r>
          </a:p>
          <a:p>
            <a:r>
              <a:rPr lang="en-US" dirty="0" smtClean="0"/>
              <a:t>level of </a:t>
            </a:r>
            <a:r>
              <a:rPr lang="en-US" dirty="0"/>
              <a:t>g</a:t>
            </a:r>
            <a:r>
              <a:rPr lang="en-US" dirty="0" smtClean="0"/>
              <a:t>eographic information: district </a:t>
            </a:r>
          </a:p>
          <a:p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F904C6-DE5A-4C15-814A-72A19054B6DF}" type="datetime1">
              <a:rPr lang="de-DE" smtClean="0"/>
              <a:pPr>
                <a:defRPr/>
              </a:pPr>
              <a:t>11.06.2012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85752D-3D37-4068-A1BC-0D5DE90E7F51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400" dirty="0"/>
              <a:t>descriptive </a:t>
            </a:r>
            <a:r>
              <a:rPr lang="en-US" sz="2400" dirty="0" smtClean="0"/>
              <a:t>statistics</a:t>
            </a:r>
            <a:endParaRPr lang="de-AT" sz="2400" dirty="0"/>
          </a:p>
        </p:txBody>
      </p:sp>
    </p:spTree>
    <p:extLst>
      <p:ext uri="{BB962C8B-B14F-4D97-AF65-F5344CB8AC3E}">
        <p14:creationId xmlns:p14="http://schemas.microsoft.com/office/powerpoint/2010/main" val="73522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F904C6-DE5A-4C15-814A-72A19054B6DF}" type="datetime1">
              <a:rPr lang="de-DE" smtClean="0"/>
              <a:pPr>
                <a:defRPr/>
              </a:pPr>
              <a:t>11.06.2012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85752D-3D37-4068-A1BC-0D5DE90E7F51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400" dirty="0"/>
              <a:t>descriptive </a:t>
            </a:r>
            <a:r>
              <a:rPr lang="en-US" sz="2400" dirty="0" smtClean="0"/>
              <a:t>statistics</a:t>
            </a:r>
            <a:endParaRPr lang="de-AT" sz="2400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55" y="1484784"/>
            <a:ext cx="4674096" cy="2629179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88" y="3792652"/>
            <a:ext cx="4602088" cy="2588676"/>
          </a:xfrm>
          <a:prstGeom prst="rect">
            <a:avLst/>
          </a:prstGeom>
        </p:spPr>
      </p:pic>
      <p:sp>
        <p:nvSpPr>
          <p:cNvPr id="9" name="Inhaltsplatzhalter 1"/>
          <p:cNvSpPr>
            <a:spLocks noGrp="1"/>
          </p:cNvSpPr>
          <p:nvPr>
            <p:ph idx="1"/>
          </p:nvPr>
        </p:nvSpPr>
        <p:spPr>
          <a:xfrm>
            <a:off x="5186073" y="1916832"/>
            <a:ext cx="4500024" cy="3931698"/>
          </a:xfrm>
        </p:spPr>
        <p:txBody>
          <a:bodyPr/>
          <a:lstStyle/>
          <a:p>
            <a:r>
              <a:rPr lang="en-US" sz="1800" dirty="0"/>
              <a:t>a</a:t>
            </a:r>
            <a:r>
              <a:rPr lang="en-US" sz="1800" dirty="0" smtClean="0"/>
              <a:t>verage size of online period (median) ~ 57 days</a:t>
            </a:r>
          </a:p>
          <a:p>
            <a:r>
              <a:rPr lang="en-US" sz="1800" dirty="0"/>
              <a:t>t</a:t>
            </a:r>
            <a:r>
              <a:rPr lang="en-US" sz="1800" dirty="0" smtClean="0"/>
              <a:t>ime period:</a:t>
            </a:r>
          </a:p>
          <a:p>
            <a:pPr lvl="1"/>
            <a:r>
              <a:rPr lang="en-US" sz="1400" dirty="0"/>
              <a:t>s</a:t>
            </a:r>
            <a:r>
              <a:rPr lang="en-US" sz="1400" dirty="0" smtClean="0"/>
              <a:t>tart: January 2006 </a:t>
            </a:r>
          </a:p>
          <a:p>
            <a:pPr lvl="1"/>
            <a:r>
              <a:rPr lang="en-US" sz="1400" dirty="0"/>
              <a:t>e</a:t>
            </a:r>
            <a:r>
              <a:rPr lang="en-US" sz="1400" dirty="0" smtClean="0"/>
              <a:t>nd: March 2012</a:t>
            </a:r>
          </a:p>
          <a:p>
            <a:pPr lvl="1"/>
            <a:endParaRPr lang="en-US" sz="1400" dirty="0" smtClean="0"/>
          </a:p>
          <a:p>
            <a:r>
              <a:rPr lang="en-US" sz="1800" dirty="0" smtClean="0">
                <a:solidFill>
                  <a:schemeClr val="tx1"/>
                </a:solidFill>
              </a:rPr>
              <a:t>(A): </a:t>
            </a:r>
          </a:p>
          <a:p>
            <a:pPr lvl="1"/>
            <a:r>
              <a:rPr lang="en-US" sz="1400" dirty="0">
                <a:solidFill>
                  <a:schemeClr val="tx1"/>
                </a:solidFill>
              </a:rPr>
              <a:t>o</a:t>
            </a:r>
            <a:r>
              <a:rPr lang="en-US" sz="1400" dirty="0" smtClean="0">
                <a:solidFill>
                  <a:schemeClr val="tx1"/>
                </a:solidFill>
              </a:rPr>
              <a:t>ffer </a:t>
            </a:r>
            <a:r>
              <a:rPr lang="en-US" sz="1400" b="1" u="sng" dirty="0" smtClean="0">
                <a:solidFill>
                  <a:srgbClr val="C00000"/>
                </a:solidFill>
              </a:rPr>
              <a:t>online</a:t>
            </a:r>
            <a:r>
              <a:rPr lang="en-US" sz="1400" dirty="0" smtClean="0">
                <a:solidFill>
                  <a:schemeClr val="tx1"/>
                </a:solidFill>
              </a:rPr>
              <a:t> and the median online period</a:t>
            </a:r>
          </a:p>
          <a:p>
            <a:pPr marL="457200" lvl="1" indent="0">
              <a:buNone/>
            </a:pPr>
            <a:r>
              <a:rPr lang="en-US" sz="1400" dirty="0" smtClean="0">
                <a:solidFill>
                  <a:schemeClr val="tx1"/>
                </a:solidFill>
              </a:rPr>
              <a:t>   </a:t>
            </a:r>
          </a:p>
          <a:p>
            <a:r>
              <a:rPr lang="en-US" sz="1800" dirty="0" smtClean="0">
                <a:solidFill>
                  <a:schemeClr val="tx1"/>
                </a:solidFill>
              </a:rPr>
              <a:t>(B): </a:t>
            </a:r>
          </a:p>
          <a:p>
            <a:pPr lvl="1"/>
            <a:r>
              <a:rPr lang="en-US" sz="1400" dirty="0">
                <a:solidFill>
                  <a:schemeClr val="tx1"/>
                </a:solidFill>
              </a:rPr>
              <a:t>o</a:t>
            </a:r>
            <a:r>
              <a:rPr lang="en-US" sz="1400" dirty="0" smtClean="0">
                <a:solidFill>
                  <a:schemeClr val="tx1"/>
                </a:solidFill>
              </a:rPr>
              <a:t>ffer </a:t>
            </a:r>
            <a:r>
              <a:rPr lang="en-US" sz="1400" b="1" u="sng" dirty="0" smtClean="0">
                <a:solidFill>
                  <a:srgbClr val="C00000"/>
                </a:solidFill>
              </a:rPr>
              <a:t>offline</a:t>
            </a:r>
            <a:r>
              <a:rPr lang="en-US" sz="1400" dirty="0" smtClean="0">
                <a:solidFill>
                  <a:schemeClr val="tx1"/>
                </a:solidFill>
              </a:rPr>
              <a:t> and the median online period</a:t>
            </a:r>
          </a:p>
          <a:p>
            <a:pPr marL="457200" lvl="1" indent="0">
              <a:buNone/>
            </a:pPr>
            <a:endParaRPr lang="en-US" sz="1400" dirty="0" smtClean="0"/>
          </a:p>
        </p:txBody>
      </p:sp>
      <p:grpSp>
        <p:nvGrpSpPr>
          <p:cNvPr id="10" name="Gruppieren 9"/>
          <p:cNvGrpSpPr/>
          <p:nvPr/>
        </p:nvGrpSpPr>
        <p:grpSpPr>
          <a:xfrm>
            <a:off x="3498" y="1526107"/>
            <a:ext cx="584236" cy="560645"/>
            <a:chOff x="192300" y="1904699"/>
            <a:chExt cx="584236" cy="560645"/>
          </a:xfrm>
        </p:grpSpPr>
        <p:sp>
          <p:nvSpPr>
            <p:cNvPr id="11" name="Ellipse 10"/>
            <p:cNvSpPr/>
            <p:nvPr/>
          </p:nvSpPr>
          <p:spPr bwMode="auto">
            <a:xfrm>
              <a:off x="192300" y="1904699"/>
              <a:ext cx="584236" cy="560645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22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A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12" name="Textfeld 11"/>
            <p:cNvSpPr txBox="1"/>
            <p:nvPr/>
          </p:nvSpPr>
          <p:spPr>
            <a:xfrm>
              <a:off x="327841" y="1928788"/>
              <a:ext cx="3706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AT" b="1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A</a:t>
              </a:r>
              <a:endParaRPr lang="de-AT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13" name="Gruppieren 12"/>
          <p:cNvGrpSpPr/>
          <p:nvPr/>
        </p:nvGrpSpPr>
        <p:grpSpPr>
          <a:xfrm>
            <a:off x="19709" y="3842559"/>
            <a:ext cx="584236" cy="560645"/>
            <a:chOff x="192300" y="1904699"/>
            <a:chExt cx="584236" cy="560645"/>
          </a:xfrm>
        </p:grpSpPr>
        <p:sp>
          <p:nvSpPr>
            <p:cNvPr id="14" name="Ellipse 13"/>
            <p:cNvSpPr/>
            <p:nvPr/>
          </p:nvSpPr>
          <p:spPr bwMode="auto">
            <a:xfrm>
              <a:off x="192300" y="1904699"/>
              <a:ext cx="584236" cy="560645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22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A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15" name="Textfeld 14"/>
            <p:cNvSpPr txBox="1"/>
            <p:nvPr/>
          </p:nvSpPr>
          <p:spPr>
            <a:xfrm>
              <a:off x="327841" y="1928788"/>
              <a:ext cx="3577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AT" b="1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B</a:t>
              </a:r>
              <a:endParaRPr lang="de-AT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cxnSp>
        <p:nvCxnSpPr>
          <p:cNvPr id="20" name="Gerade Verbindung 19"/>
          <p:cNvCxnSpPr/>
          <p:nvPr/>
        </p:nvCxnSpPr>
        <p:spPr bwMode="auto">
          <a:xfrm>
            <a:off x="3215283" y="1904853"/>
            <a:ext cx="0" cy="43122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CC082A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Textfeld 20"/>
          <p:cNvSpPr txBox="1"/>
          <p:nvPr/>
        </p:nvSpPr>
        <p:spPr>
          <a:xfrm>
            <a:off x="2720752" y="6237312"/>
            <a:ext cx="9829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1.1.2010</a:t>
            </a:r>
            <a:endParaRPr lang="de-AT" sz="16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2339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ere Präsentation">
  <a:themeElements>
    <a:clrScheme name="Leere Präsentation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Leere Prä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1953</Words>
  <Application>Microsoft Office PowerPoint</Application>
  <PresentationFormat>A4-Papier (210x297 mm)</PresentationFormat>
  <Paragraphs>573</Paragraphs>
  <Slides>18</Slides>
  <Notes>14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19" baseType="lpstr">
      <vt:lpstr>Leere Präsentation</vt:lpstr>
      <vt:lpstr>Matching in Cyberspace - the search behaviour of suppliers and customers in an electronic real estate broker platform </vt:lpstr>
      <vt:lpstr>content</vt:lpstr>
      <vt:lpstr>Introduction (1)</vt:lpstr>
      <vt:lpstr>searching process and information</vt:lpstr>
      <vt:lpstr>searching process and information (1)</vt:lpstr>
      <vt:lpstr>searching process and information (2)</vt:lpstr>
      <vt:lpstr>searching process and information (3)</vt:lpstr>
      <vt:lpstr>descriptive statistics</vt:lpstr>
      <vt:lpstr>descriptive statistics</vt:lpstr>
      <vt:lpstr>descriptive statistics</vt:lpstr>
      <vt:lpstr>descriptive statistics</vt:lpstr>
      <vt:lpstr>problem &amp; troubles</vt:lpstr>
      <vt:lpstr>Conceptual background (1)</vt:lpstr>
      <vt:lpstr>Conceptual background (2)</vt:lpstr>
      <vt:lpstr>Conceptual background (3)</vt:lpstr>
      <vt:lpstr>first regression (1)</vt:lpstr>
      <vt:lpstr>first regression (2)</vt:lpstr>
      <vt:lpstr>project partner / point of contact</vt:lpstr>
    </vt:vector>
  </TitlesOfParts>
  <Company>wahnsinn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H. Steinbacher</dc:creator>
  <cp:lastModifiedBy>Reference</cp:lastModifiedBy>
  <cp:revision>245</cp:revision>
  <cp:lastPrinted>2012-06-05T14:58:45Z</cp:lastPrinted>
  <dcterms:created xsi:type="dcterms:W3CDTF">2009-10-02T07:05:20Z</dcterms:created>
  <dcterms:modified xsi:type="dcterms:W3CDTF">2012-06-11T13:38:12Z</dcterms:modified>
</cp:coreProperties>
</file>