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2" r:id="rId3"/>
    <p:sldId id="272" r:id="rId4"/>
    <p:sldId id="282" r:id="rId5"/>
    <p:sldId id="273" r:id="rId6"/>
    <p:sldId id="274" r:id="rId7"/>
    <p:sldId id="275" r:id="rId8"/>
    <p:sldId id="283" r:id="rId9"/>
    <p:sldId id="276" r:id="rId10"/>
    <p:sldId id="277" r:id="rId11"/>
    <p:sldId id="278" r:id="rId12"/>
    <p:sldId id="279" r:id="rId13"/>
    <p:sldId id="281" r:id="rId14"/>
    <p:sldId id="269" r:id="rId15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4"/>
    <a:srgbClr val="000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9" autoAdjust="0"/>
    <p:restoredTop sz="95971" autoAdjust="0"/>
  </p:normalViewPr>
  <p:slideViewPr>
    <p:cSldViewPr>
      <p:cViewPr>
        <p:scale>
          <a:sx n="90" d="100"/>
          <a:sy n="90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20BF458-02C0-4BB0-8C93-33045667EE8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080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3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283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3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876A067-CE80-4AAF-84B7-5943514DE1E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6182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9" descr="turun_yliopisto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191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10" descr="eco_palkki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18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uva 21" descr="TuKKK_sauv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24600"/>
            <a:ext cx="40322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ruutu 13"/>
          <p:cNvSpPr txBox="1"/>
          <p:nvPr/>
        </p:nvSpPr>
        <p:spPr>
          <a:xfrm>
            <a:off x="685800" y="6477000"/>
            <a:ext cx="36576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i-FI" sz="1000" smtClean="0">
                <a:solidFill>
                  <a:srgbClr val="000000"/>
                </a:solidFill>
              </a:rPr>
              <a:t>Turun kauppakorkeakoulu </a:t>
            </a:r>
            <a:r>
              <a:rPr lang="fi-FI" sz="1000" smtClean="0">
                <a:solidFill>
                  <a:srgbClr val="000000"/>
                </a:solidFill>
                <a:latin typeface="Wingdings" charset="2"/>
              </a:rPr>
              <a:t></a:t>
            </a:r>
            <a:r>
              <a:rPr lang="fi-FI" sz="1000" smtClean="0">
                <a:solidFill>
                  <a:srgbClr val="000000"/>
                </a:solidFill>
              </a:rPr>
              <a:t> Turku School of Economics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67077"/>
            <a:ext cx="7772400" cy="89217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45002"/>
            <a:ext cx="6400800" cy="8842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5D254C-B2B0-4B46-B13E-FDBB110E5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3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9F92B0-D6CD-4186-8ACE-1BACBF357DB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631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77E592-796B-4D73-9F05-9D0E36B358B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703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412875"/>
            <a:ext cx="2057400" cy="4321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412875"/>
            <a:ext cx="6019800" cy="4321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0C1193-8550-42A0-BEA8-FB891F29D21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945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DD544-F92C-4808-88F1-976FD95E72D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15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6752C8-FD16-4EDA-B97D-AD9DDFF324B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9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86563E-BF41-4708-B57B-82986E8E6B0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05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5038" y="2420938"/>
            <a:ext cx="3560762" cy="3313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3560763" cy="3313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20F7AA-DEAF-4B03-8F58-D125E4E050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07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22FDCF-CA0E-4029-A6CB-C9D2A1C0D11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05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1CF914-E8A8-496F-80E5-3A55732C202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0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43C3D2-8BC7-4BDA-9428-C639E3CA196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489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24600"/>
            <a:ext cx="3929063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9AD06B-58BD-43FD-883D-99A94DBBC9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080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2420938"/>
            <a:ext cx="7273925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smtClean="0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357938"/>
            <a:ext cx="23574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i-FI"/>
              <a:t>pvm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72250" y="285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B2B2B2"/>
                </a:solidFill>
              </a:defRPr>
            </a:lvl1pPr>
          </a:lstStyle>
          <a:p>
            <a:pPr>
              <a:defRPr/>
            </a:pPr>
            <a:fld id="{65DAE9CE-CA64-4F99-956F-E18596305D3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5840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DIA</a:t>
            </a:r>
          </a:p>
        </p:txBody>
      </p:sp>
      <p:pic>
        <p:nvPicPr>
          <p:cNvPr id="1030" name="Kuva 21" descr="TuKKK_sauva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24600"/>
            <a:ext cx="40322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Kuva 22" descr="eco_palkki_rgb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18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Kuva 23" descr="turun_yliopisto_rgb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21336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iruutu 9"/>
          <p:cNvSpPr txBox="1"/>
          <p:nvPr/>
        </p:nvSpPr>
        <p:spPr>
          <a:xfrm>
            <a:off x="685800" y="6477000"/>
            <a:ext cx="36576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i-FI" sz="1000" smtClean="0">
                <a:solidFill>
                  <a:srgbClr val="000000"/>
                </a:solidFill>
              </a:rPr>
              <a:t>Turun kauppakorkeakoulu </a:t>
            </a:r>
            <a:r>
              <a:rPr lang="fi-FI" sz="1000" smtClean="0">
                <a:solidFill>
                  <a:srgbClr val="000000"/>
                </a:solidFill>
                <a:latin typeface="Wingdings" charset="2"/>
              </a:rPr>
              <a:t></a:t>
            </a:r>
            <a:r>
              <a:rPr lang="fi-FI" sz="1000" smtClean="0">
                <a:solidFill>
                  <a:srgbClr val="000000"/>
                </a:solidFill>
              </a:rPr>
              <a:t> Turku School of Economics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cap="all">
          <a:solidFill>
            <a:srgbClr val="2C2C2C"/>
          </a:solidFill>
          <a:latin typeface="+mj-lt"/>
          <a:ea typeface="Arial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C2C2C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46464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rgbClr val="474747"/>
          </a:solidFill>
          <a:latin typeface="+mn-lt"/>
          <a:ea typeface="Arial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74747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474747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474747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474747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7097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200" noProof="0" dirty="0" smtClean="0"/>
              <a:t>Regional differences in housing price dynamics:</a:t>
            </a:r>
            <a:br>
              <a:rPr lang="en-US" sz="3200" noProof="0" dirty="0" smtClean="0"/>
            </a:br>
            <a:r>
              <a:rPr lang="en-US" noProof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panel data evidence</a:t>
            </a:r>
            <a:endParaRPr lang="en-US" noProof="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3356992"/>
            <a:ext cx="7273925" cy="2377058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fi-FI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European</a:t>
            </a:r>
            <a: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Real </a:t>
            </a:r>
            <a:r>
              <a:rPr lang="fi-FI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Estate</a:t>
            </a:r>
            <a: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i-FI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Society</a:t>
            </a:r>
            <a: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19th </a:t>
            </a:r>
            <a:r>
              <a:rPr lang="fi-FI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Annual</a:t>
            </a:r>
            <a: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Conference </a:t>
            </a:r>
            <a:b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fi-FI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June</a:t>
            </a:r>
            <a: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13-16, 2012, </a:t>
            </a:r>
            <a:r>
              <a:rPr lang="fi-FI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Edinburgh</a:t>
            </a:r>
          </a:p>
          <a:p>
            <a:pPr marL="0" indent="0" algn="ctr">
              <a:buFontTx/>
              <a:buNone/>
              <a:defRPr/>
            </a:pPr>
            <a: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fi-FI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2400" noProof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Elias </a:t>
            </a:r>
            <a:r>
              <a:rPr lang="en-US" sz="2400" noProof="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Oikarinen</a:t>
            </a:r>
            <a:r>
              <a:rPr lang="en-US" sz="2400" noProof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&amp; </a:t>
            </a:r>
            <a:r>
              <a:rPr lang="en-US" sz="2400" noProof="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Janne</a:t>
            </a:r>
            <a:r>
              <a:rPr lang="en-US" sz="2400" noProof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noProof="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Engblom</a:t>
            </a:r>
            <a:endParaRPr lang="en-US" sz="2400" noProof="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Long-run relationship between housing prices and income</a:t>
            </a:r>
            <a:endParaRPr lang="en-US" sz="2400" noProof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71599" y="2492896"/>
            <a:ext cx="7128793" cy="3241154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1800" dirty="0" err="1" smtClean="0"/>
              <a:t>Cointegrating</a:t>
            </a:r>
            <a:r>
              <a:rPr lang="en-US" sz="1800" dirty="0" smtClean="0"/>
              <a:t> relation in all the cities</a:t>
            </a:r>
          </a:p>
          <a:p>
            <a:pPr>
              <a:spcBef>
                <a:spcPts val="1800"/>
              </a:spcBef>
            </a:pPr>
            <a:r>
              <a:rPr lang="en-US" sz="1800" dirty="0" smtClean="0"/>
              <a:t>Income elasticity parameter varies between 1.7 </a:t>
            </a:r>
            <a:r>
              <a:rPr lang="en-US" sz="1800" b="0" dirty="0" smtClean="0"/>
              <a:t>(Helsinki) </a:t>
            </a:r>
            <a:r>
              <a:rPr lang="en-US" sz="1800" dirty="0" smtClean="0"/>
              <a:t>and 0.8 </a:t>
            </a:r>
            <a:r>
              <a:rPr lang="en-US" sz="1800" b="0" dirty="0" smtClean="0"/>
              <a:t>(much smaller cities)</a:t>
            </a:r>
          </a:p>
          <a:p>
            <a:pPr>
              <a:spcBef>
                <a:spcPts val="1800"/>
              </a:spcBef>
            </a:pPr>
            <a:r>
              <a:rPr lang="en-US" sz="1800" dirty="0" smtClean="0"/>
              <a:t>Strong positive correlation between city size </a:t>
            </a:r>
            <a:r>
              <a:rPr lang="en-US" sz="1800" b="0" dirty="0" smtClean="0"/>
              <a:t>(</a:t>
            </a:r>
            <a:r>
              <a:rPr lang="en-US" sz="1800" b="0" dirty="0" smtClean="0">
                <a:latin typeface="Arial"/>
                <a:cs typeface="Arial"/>
              </a:rPr>
              <a:t>≈ </a:t>
            </a:r>
            <a:r>
              <a:rPr lang="en-US" sz="1800" b="0" dirty="0" smtClean="0"/>
              <a:t>land leverage)</a:t>
            </a:r>
            <a:r>
              <a:rPr lang="en-US" sz="1800" dirty="0" smtClean="0"/>
              <a:t> and the long-run income elasticity parameter</a:t>
            </a:r>
          </a:p>
          <a:p>
            <a:pPr>
              <a:spcBef>
                <a:spcPts val="1800"/>
              </a:spcBef>
            </a:pPr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15792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4704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Evidence from panel models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1916832"/>
            <a:ext cx="7273925" cy="4464496"/>
          </a:xfrm>
        </p:spPr>
        <p:txBody>
          <a:bodyPr/>
          <a:lstStyle/>
          <a:p>
            <a:r>
              <a:rPr lang="en-US" sz="1800" noProof="0" dirty="0" smtClean="0"/>
              <a:t>The momentum effect and the reversion towards the long-run sustainable level dominate the dynamics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In general, regional variation in the short-term dynamics appears to be relatively small in terms of statistical significance</a:t>
            </a:r>
          </a:p>
          <a:p>
            <a:pPr lvl="1"/>
            <a:r>
              <a:rPr lang="en-US" sz="1400" noProof="0" dirty="0" smtClean="0"/>
              <a:t>No significant differences in a panel of fourteen cities; the point estimates vary between .58 -. 88 (momentum) and (-.21) – (-.50)</a:t>
            </a:r>
          </a:p>
          <a:p>
            <a:pPr lvl="1"/>
            <a:r>
              <a:rPr lang="en-US" sz="1400" b="1" noProof="0" dirty="0" smtClean="0"/>
              <a:t>Significantly slower reversion, -21%, in </a:t>
            </a:r>
            <a:r>
              <a:rPr lang="en-US" sz="1400" b="1" noProof="0" dirty="0" smtClean="0"/>
              <a:t>Helsinki</a:t>
            </a:r>
            <a:r>
              <a:rPr lang="en-US" sz="1400" noProof="0" dirty="0" smtClean="0"/>
              <a:t> than </a:t>
            </a:r>
            <a:r>
              <a:rPr lang="en-US" sz="1400" noProof="0" dirty="0" smtClean="0"/>
              <a:t>in the other cities, -35%  (preferred model based on the adjusted R</a:t>
            </a:r>
            <a:r>
              <a:rPr lang="en-US" sz="1400" baseline="30000" noProof="0" dirty="0" smtClean="0"/>
              <a:t>2</a:t>
            </a:r>
            <a:r>
              <a:rPr lang="en-US" sz="1400" noProof="0" dirty="0" smtClean="0"/>
              <a:t>)</a:t>
            </a:r>
          </a:p>
          <a:p>
            <a:pPr lvl="1"/>
            <a:r>
              <a:rPr lang="en-US" sz="1400" noProof="0" dirty="0" smtClean="0"/>
              <a:t>Some evidence for </a:t>
            </a:r>
            <a:r>
              <a:rPr lang="en-US" sz="1400" b="1" noProof="0" dirty="0" smtClean="0"/>
              <a:t>weaker momentum in </a:t>
            </a:r>
            <a:r>
              <a:rPr lang="en-US" sz="1400" b="1" dirty="0" smtClean="0"/>
              <a:t>Helsinki</a:t>
            </a:r>
            <a:r>
              <a:rPr lang="en-US" sz="1400" noProof="0" dirty="0" smtClean="0"/>
              <a:t>, </a:t>
            </a:r>
            <a:r>
              <a:rPr lang="en-US" sz="1400" noProof="0" dirty="0" smtClean="0"/>
              <a:t>.58, than in the other cities, .71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The findings suggest that</a:t>
            </a:r>
          </a:p>
          <a:p>
            <a:pPr lvl="1"/>
            <a:r>
              <a:rPr lang="en-US" sz="1400" noProof="0" dirty="0" smtClean="0"/>
              <a:t>Supply restrictions are of greater importance w.r.t the adjustment towards the fundamental level</a:t>
            </a:r>
          </a:p>
          <a:p>
            <a:pPr lvl="1"/>
            <a:r>
              <a:rPr lang="en-US" sz="1400" noProof="0" dirty="0" smtClean="0"/>
              <a:t>Informational factors play a greater role w.r.t. the momentum effect</a:t>
            </a:r>
            <a:endParaRPr lang="en-US" sz="1400" noProof="0" dirty="0"/>
          </a:p>
        </p:txBody>
      </p:sp>
    </p:spTree>
    <p:extLst>
      <p:ext uri="{BB962C8B-B14F-4D97-AF65-F5344CB8AC3E}">
        <p14:creationId xmlns:p14="http://schemas.microsoft.com/office/powerpoint/2010/main" val="24074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68760"/>
            <a:ext cx="8928992" cy="5527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908720"/>
            <a:ext cx="7597402" cy="5472608"/>
          </a:xfrm>
        </p:spPr>
        <p:txBody>
          <a:bodyPr/>
          <a:lstStyle/>
          <a:p>
            <a:r>
              <a:rPr lang="en-US" sz="1800" dirty="0" smtClean="0"/>
              <a:t>Impulse responses indicate that it is not obvious whether Helsinki or the smaller cities are more prone to price </a:t>
            </a:r>
            <a:r>
              <a:rPr lang="en-US" sz="1800" dirty="0" err="1" smtClean="0"/>
              <a:t>overshots</a:t>
            </a:r>
            <a:endParaRPr lang="en-US" sz="1400" noProof="0" dirty="0"/>
          </a:p>
        </p:txBody>
      </p:sp>
    </p:spTree>
    <p:extLst>
      <p:ext uri="{BB962C8B-B14F-4D97-AF65-F5344CB8AC3E}">
        <p14:creationId xmlns:p14="http://schemas.microsoft.com/office/powerpoint/2010/main" val="107490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688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Concluding remarks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1844824"/>
            <a:ext cx="7273925" cy="432048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noProof="0" dirty="0" smtClean="0"/>
              <a:t>The conventionally used fixed-effects models are likely to be too restrictive when studying housing price dynamics</a:t>
            </a:r>
          </a:p>
          <a:p>
            <a:pPr>
              <a:spcBef>
                <a:spcPts val="1200"/>
              </a:spcBef>
            </a:pPr>
            <a:r>
              <a:rPr lang="en-US" sz="1600" noProof="0" dirty="0" smtClean="0"/>
              <a:t>Expectedly, the elasticity of housing prices w.r.t. income greatly varies across Finnish cities</a:t>
            </a:r>
          </a:p>
          <a:p>
            <a:pPr>
              <a:spcBef>
                <a:spcPts val="1200"/>
              </a:spcBef>
            </a:pPr>
            <a:r>
              <a:rPr lang="en-US" sz="1600" noProof="0" dirty="0" smtClean="0"/>
              <a:t>We find evidence of slower adjustment towards the long-run sustainable level in </a:t>
            </a:r>
            <a:r>
              <a:rPr lang="en-US" sz="1600" noProof="0" dirty="0" smtClean="0"/>
              <a:t>Helsinki than </a:t>
            </a:r>
            <a:r>
              <a:rPr lang="en-US" sz="1600" noProof="0" dirty="0" smtClean="0"/>
              <a:t>in the </a:t>
            </a:r>
            <a:r>
              <a:rPr lang="en-US" sz="1600" noProof="0" dirty="0" smtClean="0"/>
              <a:t>smaller </a:t>
            </a:r>
            <a:r>
              <a:rPr lang="en-US" sz="1600" noProof="0" dirty="0" smtClean="0"/>
              <a:t>cities</a:t>
            </a:r>
          </a:p>
          <a:p>
            <a:pPr lvl="1"/>
            <a:r>
              <a:rPr lang="en-US" sz="1400" noProof="0" dirty="0" smtClean="0"/>
              <a:t>Weaker evidence </a:t>
            </a:r>
            <a:r>
              <a:rPr lang="en-US" sz="1400" dirty="0" smtClean="0"/>
              <a:t>of </a:t>
            </a:r>
            <a:r>
              <a:rPr lang="en-US" sz="1400" noProof="0" dirty="0" smtClean="0"/>
              <a:t>smaller momentum effect in </a:t>
            </a:r>
            <a:r>
              <a:rPr lang="en-US" sz="1400" noProof="0" dirty="0" smtClean="0"/>
              <a:t>Helsinki</a:t>
            </a:r>
            <a:endParaRPr lang="en-US" sz="1400" noProof="0" dirty="0" smtClean="0"/>
          </a:p>
          <a:p>
            <a:pPr>
              <a:spcBef>
                <a:spcPts val="1200"/>
              </a:spcBef>
            </a:pPr>
            <a:r>
              <a:rPr lang="en-US" sz="1600" noProof="0" dirty="0" smtClean="0"/>
              <a:t>Different factors probably dominate the momentum dynamics than the reversion dynamics</a:t>
            </a:r>
          </a:p>
          <a:p>
            <a:pPr>
              <a:spcBef>
                <a:spcPts val="1200"/>
              </a:spcBef>
            </a:pPr>
            <a:r>
              <a:rPr lang="en-US" sz="1600" noProof="0" dirty="0" smtClean="0"/>
              <a:t>The slower adjustment in </a:t>
            </a:r>
            <a:r>
              <a:rPr lang="en-US" sz="1600" noProof="0" dirty="0" smtClean="0"/>
              <a:t>Helsinki </a:t>
            </a:r>
            <a:r>
              <a:rPr lang="en-US" sz="1600" noProof="0" dirty="0" smtClean="0"/>
              <a:t>does not necessarily imply that the area is more prone to bubbles</a:t>
            </a:r>
          </a:p>
          <a:p>
            <a:pPr>
              <a:spcBef>
                <a:spcPts val="1200"/>
              </a:spcBef>
            </a:pPr>
            <a:r>
              <a:rPr lang="en-US" sz="1600" noProof="0" dirty="0" smtClean="0"/>
              <a:t>The regional differences are likely to be more significant in geographically larger and culturally and economically less coherent countries</a:t>
            </a: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67905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124744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2400" noProof="0" dirty="0" smtClean="0"/>
              <a:t>What next?</a:t>
            </a:r>
            <a:endParaRPr lang="en-US" sz="2400" noProof="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43608" y="2492375"/>
            <a:ext cx="7021338" cy="331311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 noProof="0" dirty="0" smtClean="0"/>
              <a:t>Some additional tests using panel data methods</a:t>
            </a:r>
          </a:p>
          <a:p>
            <a:pPr>
              <a:spcBef>
                <a:spcPts val="1800"/>
              </a:spcBef>
            </a:pPr>
            <a:r>
              <a:rPr lang="en-US" sz="2000" noProof="0" dirty="0" smtClean="0"/>
              <a:t>Catering for the impacts of potential cross-sectional (spatial) dependence in the data</a:t>
            </a:r>
          </a:p>
          <a:p>
            <a:pPr lvl="1">
              <a:spcBef>
                <a:spcPts val="600"/>
              </a:spcBef>
            </a:pPr>
            <a:r>
              <a:rPr lang="en-US" sz="1800" noProof="0" dirty="0" smtClean="0"/>
              <a:t>Comparison with the current </a:t>
            </a:r>
            <a:r>
              <a:rPr lang="en-US" sz="1800" noProof="0" dirty="0" smtClean="0"/>
              <a:t>models</a:t>
            </a:r>
            <a:endParaRPr lang="en-US" sz="18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2400" noProof="0" dirty="0" smtClean="0"/>
              <a:t>Background</a:t>
            </a:r>
            <a:endParaRPr lang="en-US" sz="2400" noProof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35038" y="1700808"/>
            <a:ext cx="7273925" cy="4392488"/>
          </a:xfrm>
        </p:spPr>
        <p:txBody>
          <a:bodyPr/>
          <a:lstStyle/>
          <a:p>
            <a:r>
              <a:rPr lang="en-US" sz="1800" noProof="0" dirty="0" smtClean="0"/>
              <a:t>Data on housing prices and fundamentals determining housing prices are typically complicated</a:t>
            </a:r>
          </a:p>
          <a:p>
            <a:pPr lvl="1"/>
            <a:r>
              <a:rPr lang="en-US" sz="1600" noProof="0" dirty="0" smtClean="0"/>
              <a:t>Infrequent data</a:t>
            </a:r>
          </a:p>
          <a:p>
            <a:pPr lvl="1"/>
            <a:r>
              <a:rPr lang="en-US" sz="1600" noProof="0" dirty="0" smtClean="0"/>
              <a:t>Relatively short sample periods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Panel data help to diminish the problems caused by the data availability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Conventionally used panel data models to study housing price dynamics do not allow for regional differences in the dynamics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The assumption of similar dynamics across regions may lead to suboptimal policy and investment decisions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The models should be more flexible?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712968" cy="1143000"/>
          </a:xfrm>
        </p:spPr>
        <p:txBody>
          <a:bodyPr/>
          <a:lstStyle/>
          <a:p>
            <a:r>
              <a:rPr lang="en-US" sz="2400" noProof="0" dirty="0" smtClean="0"/>
              <a:t>Potential reasons for</a:t>
            </a:r>
            <a:br>
              <a:rPr lang="en-US" sz="2400" noProof="0" dirty="0" smtClean="0"/>
            </a:br>
            <a:r>
              <a:rPr lang="en-US" sz="2400" noProof="0" dirty="0" smtClean="0"/>
              <a:t>Regional differences in housing price dynamics 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416824" cy="4392488"/>
          </a:xfrm>
        </p:spPr>
        <p:txBody>
          <a:bodyPr/>
          <a:lstStyle/>
          <a:p>
            <a:r>
              <a:rPr lang="en-US" sz="1800" noProof="0" dirty="0" smtClean="0"/>
              <a:t>”Land leverage” </a:t>
            </a:r>
            <a:r>
              <a:rPr lang="en-US" sz="1800" b="0" noProof="0" dirty="0" smtClean="0"/>
              <a:t>(supply restrictions)</a:t>
            </a:r>
          </a:p>
          <a:p>
            <a:pPr lvl="1"/>
            <a:r>
              <a:rPr lang="en-US" sz="1600" noProof="0" dirty="0" smtClean="0"/>
              <a:t>Land value component is the volatile component of housing prices that reacts notably to demand changes </a:t>
            </a:r>
            <a:r>
              <a:rPr lang="en-US" sz="1400" noProof="0" dirty="0" smtClean="0"/>
              <a:t>(</a:t>
            </a:r>
            <a:r>
              <a:rPr lang="en-US" sz="1400" i="1" noProof="0" dirty="0" smtClean="0"/>
              <a:t>e.g. </a:t>
            </a:r>
            <a:r>
              <a:rPr lang="en-US" sz="1400" noProof="0" dirty="0" smtClean="0"/>
              <a:t>Davis and </a:t>
            </a:r>
            <a:r>
              <a:rPr lang="en-US" sz="1400" noProof="0" dirty="0" err="1" smtClean="0"/>
              <a:t>Heathcote</a:t>
            </a:r>
            <a:r>
              <a:rPr lang="en-US" sz="1400" noProof="0" dirty="0" smtClean="0"/>
              <a:t>, 2007; Bourassa et al., 2009)</a:t>
            </a:r>
            <a:endParaRPr lang="en-US" sz="1600" noProof="0" dirty="0" smtClean="0"/>
          </a:p>
          <a:p>
            <a:pPr>
              <a:spcBef>
                <a:spcPts val="1800"/>
              </a:spcBef>
            </a:pPr>
            <a:r>
              <a:rPr lang="en-US" sz="1800" noProof="0" dirty="0" smtClean="0"/>
              <a:t>Construction costs and supply restrictions</a:t>
            </a:r>
          </a:p>
          <a:p>
            <a:pPr lvl="1"/>
            <a:r>
              <a:rPr lang="en-US" sz="1600" noProof="0" dirty="0" smtClean="0"/>
              <a:t>Higher construction costs and more inelastic supply are likely to cause stronger housing price momentum and slower adjustment of prices towards their ”sustainable” level </a:t>
            </a:r>
            <a:r>
              <a:rPr lang="en-US" sz="1400" noProof="0" dirty="0" smtClean="0"/>
              <a:t>(</a:t>
            </a:r>
            <a:r>
              <a:rPr lang="en-US" sz="1400" noProof="0" dirty="0" err="1" smtClean="0"/>
              <a:t>Capozza</a:t>
            </a:r>
            <a:r>
              <a:rPr lang="en-US" sz="1400" noProof="0" dirty="0" smtClean="0"/>
              <a:t> et al., 2004; </a:t>
            </a:r>
            <a:r>
              <a:rPr lang="en-US" sz="1400" noProof="0" dirty="0" err="1" smtClean="0"/>
              <a:t>Glaeser</a:t>
            </a:r>
            <a:r>
              <a:rPr lang="en-US" sz="1400" noProof="0" dirty="0" smtClean="0"/>
              <a:t> et al., 2008)</a:t>
            </a:r>
          </a:p>
          <a:p>
            <a:pPr>
              <a:spcBef>
                <a:spcPts val="1800"/>
              </a:spcBef>
            </a:pPr>
            <a:r>
              <a:rPr lang="en-US" sz="1800" noProof="0" dirty="0" smtClean="0"/>
              <a:t>Informational factors</a:t>
            </a:r>
          </a:p>
          <a:p>
            <a:pPr lvl="1"/>
            <a:r>
              <a:rPr lang="en-US" sz="1600" noProof="0" dirty="0" smtClean="0"/>
              <a:t>In larger and more densely populated areas, housing demand should more rapidly adjust to reflect new information </a:t>
            </a:r>
            <a:r>
              <a:rPr lang="en-US" sz="1600" i="1" noProof="0" dirty="0" smtClean="0"/>
              <a:t>(e.g. </a:t>
            </a:r>
            <a:r>
              <a:rPr lang="en-US" sz="1600" noProof="0" dirty="0" smtClean="0"/>
              <a:t>Clapp, 1995)</a:t>
            </a:r>
            <a:r>
              <a:rPr lang="en-US" sz="1600" i="1" noProof="0" dirty="0" smtClean="0"/>
              <a:t>:</a:t>
            </a:r>
            <a:r>
              <a:rPr lang="en-US" sz="1600" noProof="0" dirty="0" smtClean="0"/>
              <a:t> shorter momentum and faster adjustment towards the fundamental price level</a:t>
            </a:r>
          </a:p>
          <a:p>
            <a:endParaRPr lang="en-US" sz="1800" noProof="0" dirty="0" smtClean="0"/>
          </a:p>
          <a:p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39646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836712"/>
            <a:ext cx="8229600" cy="1143000"/>
          </a:xfrm>
        </p:spPr>
        <p:txBody>
          <a:bodyPr/>
          <a:lstStyle/>
          <a:p>
            <a:r>
              <a:rPr lang="en-US" sz="2000" noProof="0" dirty="0" smtClean="0"/>
              <a:t>Which are more prone to bubbles, large densely populated cities or more sparsely populated smaller cities?</a:t>
            </a:r>
            <a:endParaRPr lang="en-US" sz="20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2060848"/>
            <a:ext cx="7453386" cy="4536504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US" sz="1800" dirty="0" smtClean="0"/>
              <a:t>Depends on whether the dynamics are dominated by construction costs and supply restrictions or by informational factors:</a:t>
            </a:r>
            <a:endParaRPr lang="en-US" sz="1800" noProof="0" dirty="0" smtClean="0"/>
          </a:p>
          <a:p>
            <a:pPr lvl="1">
              <a:spcBef>
                <a:spcPts val="600"/>
              </a:spcBef>
            </a:pPr>
            <a:r>
              <a:rPr lang="en-US" sz="1600" noProof="0" dirty="0" smtClean="0"/>
              <a:t>Case </a:t>
            </a:r>
            <a:r>
              <a:rPr lang="en-US" sz="1600" noProof="0" dirty="0" smtClean="0"/>
              <a:t>1: construction costs and supply restrictions dominate  </a:t>
            </a:r>
            <a:r>
              <a:rPr lang="en-US" sz="1600" noProof="0" dirty="0" smtClean="0"/>
              <a:t>		</a:t>
            </a:r>
            <a:r>
              <a:rPr lang="en-US" sz="1600" b="0" noProof="0" dirty="0" smtClean="0"/>
              <a:t>→ </a:t>
            </a:r>
            <a:r>
              <a:rPr lang="en-US" sz="1600" b="0" noProof="0" dirty="0" smtClean="0"/>
              <a:t>stronger momentum and slower reversion in bigger cities</a:t>
            </a:r>
          </a:p>
          <a:p>
            <a:pPr lvl="1">
              <a:spcBef>
                <a:spcPts val="600"/>
              </a:spcBef>
            </a:pPr>
            <a:r>
              <a:rPr lang="en-US" sz="1600" noProof="0" dirty="0" smtClean="0"/>
              <a:t>Case 2: cc and s dominate momentum, info factors reversion </a:t>
            </a:r>
            <a:r>
              <a:rPr lang="en-US" sz="1600" noProof="0" dirty="0" smtClean="0"/>
              <a:t>		</a:t>
            </a:r>
            <a:r>
              <a:rPr lang="en-US" sz="1600" b="0" noProof="0" dirty="0" smtClean="0"/>
              <a:t>→ </a:t>
            </a:r>
            <a:r>
              <a:rPr lang="en-US" sz="1600" b="0" noProof="0" dirty="0" smtClean="0"/>
              <a:t>stronger momentum but faster reversion in bigger cities</a:t>
            </a:r>
          </a:p>
          <a:p>
            <a:pPr lvl="1">
              <a:spcBef>
                <a:spcPts val="600"/>
              </a:spcBef>
            </a:pPr>
            <a:r>
              <a:rPr lang="en-US" sz="1600" noProof="0" dirty="0" smtClean="0"/>
              <a:t>Case 3: cc and s dominate reversion, info factors momentum </a:t>
            </a:r>
            <a:r>
              <a:rPr lang="en-US" sz="1600" noProof="0" dirty="0" smtClean="0"/>
              <a:t>		</a:t>
            </a:r>
            <a:r>
              <a:rPr lang="en-US" sz="1600" b="0" noProof="0" dirty="0" smtClean="0"/>
              <a:t>→ </a:t>
            </a:r>
            <a:r>
              <a:rPr lang="en-US" sz="1600" b="0" noProof="0" dirty="0" smtClean="0"/>
              <a:t>weaker momentum but slower reversion in bigger cities</a:t>
            </a:r>
          </a:p>
          <a:p>
            <a:pPr lvl="1">
              <a:spcBef>
                <a:spcPts val="600"/>
              </a:spcBef>
            </a:pPr>
            <a:r>
              <a:rPr lang="en-US" sz="1600" noProof="0" dirty="0" smtClean="0"/>
              <a:t>Case 4: informational factors dominate		           </a:t>
            </a:r>
            <a:r>
              <a:rPr lang="en-US" sz="1600" noProof="0" dirty="0" smtClean="0"/>
              <a:t>		</a:t>
            </a:r>
            <a:r>
              <a:rPr lang="en-US" sz="1600" b="0" noProof="0" dirty="0" smtClean="0"/>
              <a:t>→ </a:t>
            </a:r>
            <a:r>
              <a:rPr lang="en-US" sz="1600" b="0" noProof="0" dirty="0" smtClean="0"/>
              <a:t>weaker momentum and faster reversion in bigger cities</a:t>
            </a:r>
          </a:p>
          <a:p>
            <a:pPr>
              <a:spcBef>
                <a:spcPts val="1400"/>
              </a:spcBef>
            </a:pPr>
            <a:r>
              <a:rPr lang="en-US" sz="1800" noProof="0" dirty="0" smtClean="0"/>
              <a:t>Also the long-run </a:t>
            </a:r>
            <a:r>
              <a:rPr lang="en-US" sz="1800" noProof="0" dirty="0" err="1" smtClean="0"/>
              <a:t>elasticities</a:t>
            </a:r>
            <a:r>
              <a:rPr lang="en-US" sz="1800" noProof="0" dirty="0" smtClean="0"/>
              <a:t> matter</a:t>
            </a:r>
          </a:p>
          <a:p>
            <a:pPr>
              <a:spcBef>
                <a:spcPts val="1400"/>
              </a:spcBef>
            </a:pPr>
            <a:r>
              <a:rPr lang="en-US" sz="1800" noProof="0" dirty="0" smtClean="0"/>
              <a:t>Empirical evidence is needed to make conclusions</a:t>
            </a:r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33116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2696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Previous literature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7453386" cy="410445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800" noProof="0" dirty="0" smtClean="0"/>
              <a:t>A large number of studies on housing price dynamics using panel data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Typically fixed-effects models in which only the intercept differs between the regions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Dynamics are likely to vary significantly across regions         </a:t>
            </a:r>
            <a:r>
              <a:rPr lang="en-US" sz="1600" b="0" noProof="0" dirty="0" smtClean="0"/>
              <a:t>(</a:t>
            </a:r>
            <a:r>
              <a:rPr lang="en-US" sz="1600" b="0" i="1" noProof="0" dirty="0" smtClean="0"/>
              <a:t>e.g. </a:t>
            </a:r>
            <a:r>
              <a:rPr lang="en-US" sz="1600" b="0" noProof="0" dirty="0" err="1" smtClean="0"/>
              <a:t>Malpezzi</a:t>
            </a:r>
            <a:r>
              <a:rPr lang="en-US" sz="1600" b="0" noProof="0" dirty="0" smtClean="0"/>
              <a:t>, 1999; </a:t>
            </a:r>
            <a:r>
              <a:rPr lang="en-US" sz="1600" b="0" noProof="0" dirty="0" err="1" smtClean="0"/>
              <a:t>Capozza</a:t>
            </a:r>
            <a:r>
              <a:rPr lang="en-US" sz="1600" b="0" noProof="0" dirty="0" smtClean="0"/>
              <a:t> et al., 2004)</a:t>
            </a:r>
            <a:endParaRPr lang="en-US" sz="1800" b="0" noProof="0" dirty="0" smtClean="0"/>
          </a:p>
          <a:p>
            <a:pPr>
              <a:spcBef>
                <a:spcPts val="1200"/>
              </a:spcBef>
            </a:pPr>
            <a:r>
              <a:rPr lang="en-US" sz="1800" noProof="0" dirty="0" err="1" smtClean="0"/>
              <a:t>Malpezzi</a:t>
            </a:r>
            <a:r>
              <a:rPr lang="en-US" sz="1800" noProof="0" dirty="0" smtClean="0"/>
              <a:t> (1999, JHE) allows the adjustment speed towards the long-run price-income relationship to vary across US regions</a:t>
            </a:r>
          </a:p>
          <a:p>
            <a:pPr lvl="1">
              <a:spcBef>
                <a:spcPts val="600"/>
              </a:spcBef>
            </a:pPr>
            <a:r>
              <a:rPr lang="en-US" sz="1600" noProof="0" dirty="0" smtClean="0">
                <a:solidFill>
                  <a:srgbClr val="646464"/>
                </a:solidFill>
              </a:rPr>
              <a:t>Greater supply restrictions induce slower adjustment towards the fundamental level</a:t>
            </a:r>
          </a:p>
          <a:p>
            <a:pPr>
              <a:spcBef>
                <a:spcPts val="1200"/>
              </a:spcBef>
            </a:pPr>
            <a:r>
              <a:rPr lang="en-US" sz="1800" noProof="0" dirty="0" smtClean="0"/>
              <a:t>Holly et al. (2010, JE) allow momentum and reversion dynamics to vary in the US regions </a:t>
            </a:r>
            <a:r>
              <a:rPr lang="en-US" sz="1600" b="0" noProof="0" dirty="0" smtClean="0"/>
              <a:t>(but not the long-run income elasticity)</a:t>
            </a: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24785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664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Aim and contribution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1268760"/>
            <a:ext cx="7273925" cy="4248472"/>
          </a:xfrm>
        </p:spPr>
        <p:txBody>
          <a:bodyPr/>
          <a:lstStyle/>
          <a:p>
            <a:r>
              <a:rPr lang="en-US" sz="1800" noProof="0" dirty="0" smtClean="0"/>
              <a:t>Aims</a:t>
            </a:r>
          </a:p>
          <a:p>
            <a:pPr lvl="1">
              <a:spcBef>
                <a:spcPts val="1200"/>
              </a:spcBef>
            </a:pPr>
            <a:r>
              <a:rPr lang="en-US" sz="1600" noProof="0" dirty="0" smtClean="0"/>
              <a:t>To examine empirically the significance of regional differences in housing price dynamics</a:t>
            </a:r>
          </a:p>
          <a:p>
            <a:pPr lvl="1">
              <a:spcBef>
                <a:spcPts val="1200"/>
              </a:spcBef>
            </a:pPr>
            <a:r>
              <a:rPr lang="en-US" sz="1600" noProof="0" dirty="0" smtClean="0"/>
              <a:t>The long-run elasticity w.r.t. income and the short-run momentum and reversion dynamics are of particular interest</a:t>
            </a:r>
          </a:p>
          <a:p>
            <a:pPr lvl="1">
              <a:spcBef>
                <a:spcPts val="1200"/>
              </a:spcBef>
            </a:pPr>
            <a:r>
              <a:rPr lang="en-US" sz="1600" noProof="0" dirty="0" smtClean="0"/>
              <a:t>To test for the validity of the conventionally used fixed-effects models</a:t>
            </a:r>
          </a:p>
          <a:p>
            <a:pPr>
              <a:spcBef>
                <a:spcPts val="1800"/>
              </a:spcBef>
            </a:pPr>
            <a:r>
              <a:rPr lang="en-US" sz="1800" noProof="0" dirty="0" smtClean="0"/>
              <a:t>Contributions</a:t>
            </a:r>
          </a:p>
          <a:p>
            <a:pPr lvl="1">
              <a:spcBef>
                <a:spcPts val="1200"/>
              </a:spcBef>
            </a:pPr>
            <a:r>
              <a:rPr lang="en-US" sz="1600" noProof="0" dirty="0" smtClean="0"/>
              <a:t>Regional variation in long-run elasticity w.r.t. income, in short-term momentum effect, and in the adjustment speed towards the long-run relation with income (to our knowledge, first paper combining all of these)</a:t>
            </a:r>
          </a:p>
          <a:p>
            <a:pPr lvl="1">
              <a:spcBef>
                <a:spcPts val="1200"/>
              </a:spcBef>
            </a:pPr>
            <a:r>
              <a:rPr lang="en-US" sz="1600" noProof="0" dirty="0" smtClean="0"/>
              <a:t>Comparison between the baseline model and the less restrictive models</a:t>
            </a:r>
          </a:p>
          <a:p>
            <a:pPr lvl="1">
              <a:spcBef>
                <a:spcPts val="1200"/>
              </a:spcBef>
            </a:pPr>
            <a:r>
              <a:rPr lang="en-US" sz="1600" noProof="0" dirty="0" smtClean="0"/>
              <a:t>More analysis on the relationship between the coefficients and the fundamentals and on the correlation structure between the coefficients in the future</a:t>
            </a: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8928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2696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Empirical methodology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1844824"/>
            <a:ext cx="7273925" cy="4248472"/>
          </a:xfrm>
        </p:spPr>
        <p:txBody>
          <a:bodyPr/>
          <a:lstStyle/>
          <a:p>
            <a:r>
              <a:rPr lang="en-US" sz="1800" noProof="0" smtClean="0"/>
              <a:t>Aim: a model that corresponds well to the actual city level housing price dynamics</a:t>
            </a:r>
          </a:p>
          <a:p>
            <a:pPr lvl="1"/>
            <a:r>
              <a:rPr lang="en-US" sz="1600" noProof="0" smtClean="0"/>
              <a:t>Short-run momentum (persistence , ”bubble builder”)</a:t>
            </a:r>
          </a:p>
          <a:p>
            <a:pPr lvl="1"/>
            <a:r>
              <a:rPr lang="en-US" sz="1600" noProof="0" smtClean="0"/>
              <a:t>Tendency to revert towards a fundamental price level in the long run        (”bubble burster”)</a:t>
            </a:r>
          </a:p>
          <a:p>
            <a:pPr lvl="1"/>
            <a:r>
              <a:rPr lang="en-US" sz="1600" noProof="0" smtClean="0"/>
              <a:t>Potential short-term effects of the fundamentals (given, </a:t>
            </a:r>
            <a:r>
              <a:rPr lang="en-US" sz="1600" i="1" noProof="0" smtClean="0"/>
              <a:t>e.g.</a:t>
            </a:r>
            <a:r>
              <a:rPr lang="en-US" sz="1600" noProof="0" smtClean="0"/>
              <a:t>, by the life-cycle model)</a:t>
            </a:r>
          </a:p>
          <a:p>
            <a:pPr>
              <a:spcBef>
                <a:spcPts val="1800"/>
              </a:spcBef>
            </a:pPr>
            <a:r>
              <a:rPr lang="en-US" sz="1800" noProof="0" smtClean="0"/>
              <a:t>The long-run ”fundamental” or ”sustainable” price level is determined by a cointegrating relation between housing prices and income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noProof="0" smtClean="0"/>
              <a:t>		</a:t>
            </a:r>
            <a:r>
              <a:rPr lang="en-US" sz="1800" b="0" noProof="0" smtClean="0"/>
              <a:t>	</a:t>
            </a:r>
            <a:r>
              <a:rPr lang="en-US" sz="1800" b="0" i="1" noProof="0" smtClean="0"/>
              <a:t>p</a:t>
            </a:r>
            <a:r>
              <a:rPr lang="en-US" sz="1800" b="0" i="1" baseline="-25000" noProof="0" smtClean="0"/>
              <a:t>it</a:t>
            </a:r>
            <a:r>
              <a:rPr lang="en-US" sz="1800" b="0" i="1" noProof="0" smtClean="0"/>
              <a:t>* </a:t>
            </a:r>
            <a:r>
              <a:rPr lang="en-US" sz="1800" b="0" noProof="0" smtClean="0"/>
              <a:t>= </a:t>
            </a:r>
            <a:r>
              <a:rPr lang="en-US" sz="1800" b="0" i="1" noProof="0" smtClean="0"/>
              <a:t>b</a:t>
            </a:r>
            <a:r>
              <a:rPr lang="en-US" sz="1800" b="0" i="1" baseline="-25000" noProof="0" smtClean="0"/>
              <a:t>i</a:t>
            </a:r>
            <a:r>
              <a:rPr lang="en-US" sz="1800" b="0" i="1" baseline="30000" noProof="0" smtClean="0"/>
              <a:t>e</a:t>
            </a:r>
            <a:r>
              <a:rPr lang="en-US" sz="1800" b="0" i="1" noProof="0" smtClean="0"/>
              <a:t> y</a:t>
            </a:r>
            <a:r>
              <a:rPr lang="en-US" sz="1800" b="0" i="1" baseline="-25000" noProof="0" smtClean="0"/>
              <a:t>it</a:t>
            </a:r>
            <a:r>
              <a:rPr lang="en-US" sz="1800" noProof="0" smtClean="0"/>
              <a:t>	</a:t>
            </a:r>
          </a:p>
          <a:p>
            <a:pPr>
              <a:spcBef>
                <a:spcPts val="1800"/>
              </a:spcBef>
            </a:pPr>
            <a:r>
              <a:rPr lang="en-US" sz="1800" noProof="0" smtClean="0"/>
              <a:t>The coefficient on income is allowed to vary across regions</a:t>
            </a:r>
          </a:p>
          <a:p>
            <a:endParaRPr lang="en-US" sz="1800" noProof="0" smtClean="0"/>
          </a:p>
          <a:p>
            <a:endParaRPr lang="en-US" sz="1800" noProof="0"/>
          </a:p>
        </p:txBody>
      </p:sp>
    </p:spTree>
    <p:extLst>
      <p:ext uri="{BB962C8B-B14F-4D97-AF65-F5344CB8AC3E}">
        <p14:creationId xmlns:p14="http://schemas.microsoft.com/office/powerpoint/2010/main" val="8259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2696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Empirical methodology cont’d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7" y="1988840"/>
            <a:ext cx="6984777" cy="3745210"/>
          </a:xfrm>
        </p:spPr>
        <p:txBody>
          <a:bodyPr/>
          <a:lstStyle/>
          <a:p>
            <a:r>
              <a:rPr lang="en-US" sz="1800" noProof="0" dirty="0" smtClean="0"/>
              <a:t>Baseline model: conventional fixed-effects model </a:t>
            </a:r>
            <a:r>
              <a:rPr lang="en-US" sz="1800" b="0" noProof="0" dirty="0" smtClean="0"/>
              <a:t>(in an ECM form)</a:t>
            </a:r>
            <a:r>
              <a:rPr lang="en-US" sz="1800" noProof="0" dirty="0" smtClean="0"/>
              <a:t> that does not allow for differences in momentum and reversion speeds</a:t>
            </a:r>
          </a:p>
          <a:p>
            <a:pPr marL="0" indent="0">
              <a:buNone/>
            </a:pPr>
            <a:endParaRPr lang="en-US" sz="1800" noProof="0" dirty="0" smtClean="0"/>
          </a:p>
          <a:p>
            <a:endParaRPr lang="en-US" sz="1800" noProof="0" dirty="0" smtClean="0"/>
          </a:p>
          <a:p>
            <a:endParaRPr lang="en-US" sz="1800" noProof="0" dirty="0" smtClean="0"/>
          </a:p>
          <a:p>
            <a:r>
              <a:rPr lang="en-US" sz="1800" noProof="0" dirty="0" smtClean="0"/>
              <a:t>The </a:t>
            </a:r>
            <a:r>
              <a:rPr lang="en-US" sz="1800" noProof="0" dirty="0" smtClean="0"/>
              <a:t>baseline model is compared </a:t>
            </a:r>
            <a:r>
              <a:rPr lang="en-US" sz="1800" dirty="0" smtClean="0"/>
              <a:t>with</a:t>
            </a:r>
            <a:r>
              <a:rPr lang="en-US" sz="1800" noProof="0" dirty="0" smtClean="0"/>
              <a:t> </a:t>
            </a:r>
            <a:r>
              <a:rPr lang="en-US" sz="1800" noProof="0" dirty="0" smtClean="0"/>
              <a:t>models that allow for regional variation in the parameters </a:t>
            </a:r>
            <a:r>
              <a:rPr lang="en-US" sz="1800" b="0" noProof="0" dirty="0" smtClean="0"/>
              <a:t>(interaction models)</a:t>
            </a:r>
            <a:endParaRPr lang="en-US" sz="1800" noProof="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457182"/>
              </p:ext>
            </p:extLst>
          </p:nvPr>
        </p:nvGraphicFramePr>
        <p:xfrm>
          <a:off x="539552" y="2924944"/>
          <a:ext cx="830327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Ekvation" r:id="rId3" imgW="4940280" imgH="431640" progId="Equation.3">
                  <p:embed/>
                </p:oleObj>
              </mc:Choice>
              <mc:Fallback>
                <p:oleObj name="Ekvation" r:id="rId3" imgW="494028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24944"/>
                        <a:ext cx="8303277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08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917848"/>
            <a:ext cx="8229600" cy="1143000"/>
          </a:xfrm>
        </p:spPr>
        <p:txBody>
          <a:bodyPr/>
          <a:lstStyle/>
          <a:p>
            <a:r>
              <a:rPr lang="en-US" sz="2400" noProof="0" dirty="0" smtClean="0"/>
              <a:t>data</a:t>
            </a:r>
            <a:endParaRPr lang="en-US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38" y="2348880"/>
            <a:ext cx="7273925" cy="338517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1800" noProof="0" dirty="0" smtClean="0"/>
              <a:t>Annual data for fourteen Finnish cities for the period 1988-2009</a:t>
            </a:r>
          </a:p>
          <a:p>
            <a:pPr>
              <a:spcBef>
                <a:spcPts val="1800"/>
              </a:spcBef>
            </a:pPr>
            <a:r>
              <a:rPr lang="en-US" sz="1800" noProof="0" dirty="0" smtClean="0"/>
              <a:t>Hedonic housing price indices</a:t>
            </a:r>
          </a:p>
          <a:p>
            <a:pPr>
              <a:spcBef>
                <a:spcPts val="1800"/>
              </a:spcBef>
            </a:pPr>
            <a:r>
              <a:rPr lang="en-US" sz="1800" noProof="0" dirty="0" smtClean="0"/>
              <a:t>Fundamentals:</a:t>
            </a:r>
          </a:p>
          <a:p>
            <a:pPr lvl="1">
              <a:spcBef>
                <a:spcPts val="600"/>
              </a:spcBef>
            </a:pPr>
            <a:r>
              <a:rPr lang="en-US" sz="1600" noProof="0" dirty="0" smtClean="0"/>
              <a:t>income</a:t>
            </a:r>
          </a:p>
          <a:p>
            <a:pPr lvl="1">
              <a:spcBef>
                <a:spcPts val="600"/>
              </a:spcBef>
            </a:pPr>
            <a:r>
              <a:rPr lang="en-US" sz="1600" noProof="0" dirty="0" smtClean="0"/>
              <a:t>construction costs</a:t>
            </a:r>
          </a:p>
          <a:p>
            <a:pPr lvl="1">
              <a:spcBef>
                <a:spcPts val="600"/>
              </a:spcBef>
            </a:pPr>
            <a:r>
              <a:rPr lang="en-US" sz="1600" noProof="0" dirty="0" smtClean="0"/>
              <a:t>after-tax mortgage rate</a:t>
            </a:r>
          </a:p>
          <a:p>
            <a:pPr>
              <a:spcBef>
                <a:spcPts val="1800"/>
              </a:spcBef>
            </a:pPr>
            <a:r>
              <a:rPr lang="en-US" sz="1800" noProof="0" dirty="0" smtClean="0"/>
              <a:t>Real variables in natural logs</a:t>
            </a:r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303891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hjeita kandityöskentelyyn">
  <a:themeElements>
    <a:clrScheme name="yliopiston värit">
      <a:dk1>
        <a:srgbClr val="A5A5A5"/>
      </a:dk1>
      <a:lt1>
        <a:srgbClr val="FFFFFF"/>
      </a:lt1>
      <a:dk2>
        <a:srgbClr val="595959"/>
      </a:dk2>
      <a:lt2>
        <a:srgbClr val="8F8F8F"/>
      </a:lt2>
      <a:accent1>
        <a:srgbClr val="A22436"/>
      </a:accent1>
      <a:accent2>
        <a:srgbClr val="6B2B59"/>
      </a:accent2>
      <a:accent3>
        <a:srgbClr val="003774"/>
      </a:accent3>
      <a:accent4>
        <a:srgbClr val="00684E"/>
      </a:accent4>
      <a:accent5>
        <a:srgbClr val="72A045"/>
      </a:accent5>
      <a:accent6>
        <a:srgbClr val="6EBDEB"/>
      </a:accent6>
      <a:hlink>
        <a:srgbClr val="FD7813"/>
      </a:hlink>
      <a:folHlink>
        <a:srgbClr val="44969F"/>
      </a:folHlink>
    </a:clrScheme>
    <a:fontScheme name="TY_bulletdi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Y_bulletd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_bulletd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_bulletd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ohjeita kandityöskentelyyn</Template>
  <TotalTime>2266</TotalTime>
  <Words>965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ohjeita kandityöskentelyyn</vt:lpstr>
      <vt:lpstr>Ekvation</vt:lpstr>
      <vt:lpstr>Regional differences in housing price dynamics: panel data evidence</vt:lpstr>
      <vt:lpstr>Background</vt:lpstr>
      <vt:lpstr>Potential reasons for Regional differences in housing price dynamics </vt:lpstr>
      <vt:lpstr>Which are more prone to bubbles, large densely populated cities or more sparsely populated smaller cities?</vt:lpstr>
      <vt:lpstr>Previous literature</vt:lpstr>
      <vt:lpstr>Aim and contribution</vt:lpstr>
      <vt:lpstr>Empirical methodology</vt:lpstr>
      <vt:lpstr>Empirical methodology cont’d</vt:lpstr>
      <vt:lpstr>data</vt:lpstr>
      <vt:lpstr>Long-run relationship between housing prices and income</vt:lpstr>
      <vt:lpstr>Evidence from panel models</vt:lpstr>
      <vt:lpstr>PowerPoint Presentation</vt:lpstr>
      <vt:lpstr>Concluding remarks</vt:lpstr>
      <vt:lpstr>What next?</vt:lpstr>
    </vt:vector>
  </TitlesOfParts>
  <Company>University of Turku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Ohjeita kandityöskentelyyn</dc:title>
  <dc:creator>Elias Oikarinen</dc:creator>
  <cp:lastModifiedBy>Elias Oikarinen</cp:lastModifiedBy>
  <cp:revision>103</cp:revision>
  <dcterms:created xsi:type="dcterms:W3CDTF">2011-11-07T08:15:22Z</dcterms:created>
  <dcterms:modified xsi:type="dcterms:W3CDTF">2012-06-15T00:26:55Z</dcterms:modified>
</cp:coreProperties>
</file>