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6" r:id="rId2"/>
    <p:sldId id="258" r:id="rId3"/>
    <p:sldId id="259" r:id="rId4"/>
    <p:sldId id="275" r:id="rId5"/>
    <p:sldId id="273" r:id="rId6"/>
    <p:sldId id="261" r:id="rId7"/>
    <p:sldId id="270" r:id="rId8"/>
    <p:sldId id="271" r:id="rId9"/>
    <p:sldId id="277" r:id="rId10"/>
    <p:sldId id="278" r:id="rId11"/>
    <p:sldId id="281" r:id="rId12"/>
    <p:sldId id="282" r:id="rId13"/>
    <p:sldId id="283" r:id="rId14"/>
    <p:sldId id="284" r:id="rId15"/>
    <p:sldId id="272" r:id="rId16"/>
    <p:sldId id="285" r:id="rId17"/>
    <p:sldId id="266" r:id="rId18"/>
    <p:sldId id="267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C68E2-ADAE-46D4-A122-E1178C5299EE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0E895-480D-40A8-AE0A-85A958D2FB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9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0E895-480D-40A8-AE0A-85A958D2FBEA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7AEE-ADDA-4A9B-BBCD-20D2AA609429}" type="datetimeFigureOut">
              <a:rPr lang="nl-NL" smtClean="0"/>
              <a:pPr/>
              <a:t>15-6-2012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12633-1EB7-4C89-A337-6054AF17433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Planning regulations and their impact on </a:t>
            </a:r>
            <a:r>
              <a:rPr lang="en-GB" sz="4000" b="1" dirty="0"/>
              <a:t>European </a:t>
            </a:r>
            <a:r>
              <a:rPr lang="en-GB" sz="4000" b="1" dirty="0" smtClean="0"/>
              <a:t>commercial property </a:t>
            </a:r>
            <a:r>
              <a:rPr lang="en-GB" sz="4000" b="1" dirty="0"/>
              <a:t>dynamics</a:t>
            </a:r>
            <a:endParaRPr lang="nl-NL" sz="4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1584325"/>
          </a:xfrm>
        </p:spPr>
        <p:txBody>
          <a:bodyPr/>
          <a:lstStyle/>
          <a:p>
            <a:r>
              <a:rPr lang="nl-NL" b="1" dirty="0"/>
              <a:t>Ed </a:t>
            </a:r>
            <a:r>
              <a:rPr lang="nl-NL" b="1" dirty="0" smtClean="0"/>
              <a:t>Nozeman &amp; Arno van der Vlist </a:t>
            </a:r>
            <a:endParaRPr lang="nl-NL" b="1" dirty="0"/>
          </a:p>
          <a:p>
            <a:r>
              <a:rPr lang="nl-NL" b="1" dirty="0" err="1" smtClean="0"/>
              <a:t>Edinburgh</a:t>
            </a:r>
            <a:r>
              <a:rPr lang="nl-NL" b="1" dirty="0" smtClean="0"/>
              <a:t>, 15 </a:t>
            </a:r>
            <a:r>
              <a:rPr lang="nl-NL" b="1" dirty="0" err="1"/>
              <a:t>June</a:t>
            </a:r>
            <a:r>
              <a:rPr lang="nl-NL" b="1" dirty="0"/>
              <a:t> </a:t>
            </a:r>
            <a:r>
              <a:rPr lang="nl-NL" b="1" dirty="0" smtClean="0"/>
              <a:t>2012</a:t>
            </a:r>
            <a:endParaRPr lang="nl-NL" b="1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227763" y="188913"/>
            <a:ext cx="252095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129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Impact planning </a:t>
            </a:r>
            <a:r>
              <a:rPr lang="nl-NL" b="1" dirty="0" err="1" smtClean="0"/>
              <a:t>regulations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3  </a:t>
            </a:r>
            <a:r>
              <a:rPr lang="nl-NL" dirty="0" err="1" smtClean="0"/>
              <a:t>Selecting</a:t>
            </a:r>
            <a:r>
              <a:rPr lang="nl-NL" dirty="0" smtClean="0"/>
              <a:t> the </a:t>
            </a:r>
            <a:r>
              <a:rPr lang="nl-NL" dirty="0" err="1" smtClean="0"/>
              <a:t>empirical</a:t>
            </a:r>
            <a:r>
              <a:rPr lang="nl-NL" dirty="0" smtClean="0"/>
              <a:t> model</a:t>
            </a:r>
            <a:endParaRPr lang="nl-NL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79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24" y="4141837"/>
            <a:ext cx="8141451" cy="137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370399"/>
            <a:ext cx="6408712" cy="137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26554"/>
          </a:xfrm>
        </p:spPr>
        <p:txBody>
          <a:bodyPr/>
          <a:lstStyle/>
          <a:p>
            <a:r>
              <a:rPr lang="nl-NL" b="1" dirty="0"/>
              <a:t>Impact planning </a:t>
            </a:r>
            <a:r>
              <a:rPr lang="nl-NL" b="1" dirty="0" err="1"/>
              <a:t>regulations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619250"/>
            <a:ext cx="7853114" cy="4474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1259632" y="6093296"/>
            <a:ext cx="72728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Mean RENT M2 for Offices and Retail over 2000-2010, by MSA</a:t>
            </a:r>
            <a:endParaRPr lang="nl-NL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88913"/>
            <a:ext cx="3529012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887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r>
              <a:rPr lang="nl-NL" b="1" dirty="0"/>
              <a:t>Impact planning </a:t>
            </a:r>
            <a:r>
              <a:rPr lang="nl-NL" b="1" dirty="0" err="1"/>
              <a:t>regulations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700808"/>
            <a:ext cx="756508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895350" y="6237312"/>
            <a:ext cx="756508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Mean YIELD for Offices and Retail over 2000-2010, by MSA</a:t>
            </a:r>
            <a:endParaRPr lang="nl-NL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88913"/>
            <a:ext cx="3529012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216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6104"/>
          </a:xfrm>
        </p:spPr>
        <p:txBody>
          <a:bodyPr>
            <a:normAutofit/>
          </a:bodyPr>
          <a:lstStyle/>
          <a:p>
            <a:r>
              <a:rPr lang="nl-NL" b="1" dirty="0"/>
              <a:t>Impact planning </a:t>
            </a:r>
            <a:r>
              <a:rPr lang="nl-NL" b="1" dirty="0" err="1"/>
              <a:t>regulations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28092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611560" y="6237312"/>
            <a:ext cx="81369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Development in Stock of offices and retail (average percentage change per year)</a:t>
            </a:r>
            <a:endParaRPr lang="nl-NL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88913"/>
            <a:ext cx="3529012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055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>
            <a:normAutofit/>
          </a:bodyPr>
          <a:lstStyle/>
          <a:p>
            <a:r>
              <a:rPr lang="nl-NL" b="1" dirty="0"/>
              <a:t>Impact planning </a:t>
            </a:r>
            <a:r>
              <a:rPr lang="nl-NL" b="1" dirty="0" err="1"/>
              <a:t>regulations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08912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971600" y="5877272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BLURI </a:t>
            </a:r>
            <a:r>
              <a:rPr lang="nl-NL" dirty="0" err="1" smtClean="0"/>
              <a:t>political</a:t>
            </a:r>
            <a:r>
              <a:rPr lang="nl-NL" dirty="0" smtClean="0"/>
              <a:t> </a:t>
            </a:r>
            <a:r>
              <a:rPr lang="nl-NL" dirty="0" err="1" smtClean="0"/>
              <a:t>influence</a:t>
            </a:r>
            <a:r>
              <a:rPr lang="nl-NL" dirty="0" smtClean="0"/>
              <a:t> index 2011 per MSA</a:t>
            </a:r>
            <a:endParaRPr lang="nl-NL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88913"/>
            <a:ext cx="3529012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hthoek 3"/>
          <p:cNvSpPr/>
          <p:nvPr/>
        </p:nvSpPr>
        <p:spPr>
          <a:xfrm>
            <a:off x="179512" y="1700808"/>
            <a:ext cx="288032" cy="33843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%</a:t>
            </a:r>
            <a:r>
              <a:rPr lang="nl-NL" sz="1600" dirty="0" smtClean="0"/>
              <a:t>stock </a:t>
            </a:r>
            <a:r>
              <a:rPr lang="nl-NL" sz="1600" dirty="0" err="1" smtClean="0"/>
              <a:t>increase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0205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57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r>
              <a:rPr lang="nl-NL" b="1" dirty="0" smtClean="0"/>
              <a:t>Impact planning </a:t>
            </a:r>
            <a:r>
              <a:rPr lang="nl-NL" b="1" dirty="0" err="1" smtClean="0"/>
              <a:t>regulations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8101013" cy="4525963"/>
          </a:xfrm>
        </p:spPr>
        <p:txBody>
          <a:bodyPr/>
          <a:lstStyle/>
          <a:p>
            <a:endParaRPr lang="nl-NL" dirty="0" smtClean="0"/>
          </a:p>
          <a:p>
            <a:endParaRPr lang="en-GB" dirty="0"/>
          </a:p>
          <a:p>
            <a:endParaRPr lang="en-GB" dirty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73941"/>
              </p:ext>
            </p:extLst>
          </p:nvPr>
        </p:nvGraphicFramePr>
        <p:xfrm>
          <a:off x="971600" y="3108801"/>
          <a:ext cx="7344816" cy="1508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19253"/>
                <a:gridCol w="995015"/>
                <a:gridCol w="528678"/>
                <a:gridCol w="1668614"/>
                <a:gridCol w="1003921"/>
                <a:gridCol w="1003921"/>
                <a:gridCol w="72541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RETAIL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OFFICES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log RENTM2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Parameter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s.e.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Parameter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s.e.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log RENTM2 </a:t>
                      </a:r>
                      <a:r>
                        <a:rPr lang="en-GB" sz="1100" dirty="0" smtClean="0">
                          <a:effectLst/>
                        </a:rPr>
                        <a:t>it-1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.97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.05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.64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.06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log STOCK </a:t>
                      </a:r>
                      <a:r>
                        <a:rPr lang="en-GB" sz="1100" dirty="0" smtClean="0">
                          <a:effectLst/>
                        </a:rPr>
                        <a:t>it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-.16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.08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-.06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.10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log GDP </a:t>
                      </a:r>
                      <a:r>
                        <a:rPr lang="en-GB" sz="1100" dirty="0" smtClean="0">
                          <a:effectLst/>
                        </a:rPr>
                        <a:t>it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.40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.21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.33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.17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</a:rPr>
                        <a:t>logESI</a:t>
                      </a:r>
                      <a:r>
                        <a:rPr lang="en-GB" sz="1100" dirty="0" smtClean="0">
                          <a:effectLst/>
                        </a:rPr>
                        <a:t> t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.14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.06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.32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.06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90688" y="3108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971600" y="4722319"/>
            <a:ext cx="72728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, *, **, ***significant at 10, 5 and 1 </a:t>
            </a:r>
            <a:r>
              <a:rPr lang="en-GB" dirty="0" err="1"/>
              <a:t>percent</a:t>
            </a:r>
            <a:r>
              <a:rPr lang="en-GB" dirty="0"/>
              <a:t> , respectively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971600" y="2132856"/>
            <a:ext cx="72728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Estimation results for the dynamic panel model, corrected LSDV estimates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617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Impact planning </a:t>
            </a:r>
            <a:r>
              <a:rPr lang="nl-NL" b="1" dirty="0" err="1"/>
              <a:t>regulations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81959"/>
              </p:ext>
            </p:extLst>
          </p:nvPr>
        </p:nvGraphicFramePr>
        <p:xfrm>
          <a:off x="539554" y="2492895"/>
          <a:ext cx="7920879" cy="20795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85924"/>
                <a:gridCol w="1058212"/>
                <a:gridCol w="557046"/>
                <a:gridCol w="1202277"/>
                <a:gridCol w="1237201"/>
                <a:gridCol w="1108853"/>
                <a:gridCol w="871366"/>
              </a:tblGrid>
              <a:tr h="3331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RETAIL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OFFICES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31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Parameter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s.e.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Parameter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s.e.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38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log </a:t>
                      </a:r>
                      <a:r>
                        <a:rPr lang="en-GB" sz="1100" dirty="0" smtClean="0">
                          <a:effectLst/>
                        </a:rPr>
                        <a:t>BLURI I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1.61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.17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1.21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.21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31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ACCOUNTABILITY </a:t>
                      </a:r>
                      <a:r>
                        <a:rPr lang="en-GB" sz="1100" dirty="0" smtClean="0">
                          <a:effectLst/>
                        </a:rPr>
                        <a:t>i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.11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.09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.02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31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CORRUPTION </a:t>
                      </a:r>
                      <a:r>
                        <a:rPr lang="en-GB" sz="1100" dirty="0" err="1" smtClean="0">
                          <a:effectLst/>
                        </a:rPr>
                        <a:t>i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-.06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-.05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.01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31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CONSTANT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-10.4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.69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-8.19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***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.87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539552" y="1772816"/>
            <a:ext cx="78488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Estimation results for the fixed effect of the land use regulatory index for RETAIL and OFFICES, least squares estimates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539552" y="4797152"/>
            <a:ext cx="784887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, *, **, ***significant at 10, 5 and 1 </a:t>
            </a:r>
            <a:r>
              <a:rPr lang="en-GB" dirty="0" err="1"/>
              <a:t>percent</a:t>
            </a:r>
            <a:r>
              <a:rPr lang="en-GB" dirty="0"/>
              <a:t> , respectively</a:t>
            </a:r>
            <a:endParaRPr lang="nl-NL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57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26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Impact planning </a:t>
            </a:r>
            <a:r>
              <a:rPr lang="nl-NL" sz="4000" b="1" dirty="0" err="1" smtClean="0"/>
              <a:t>regulations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Conclusions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pPr marL="514350" indent="-514350">
              <a:buAutoNum type="arabicPlain"/>
            </a:pPr>
            <a:r>
              <a:rPr lang="nl-NL" dirty="0" err="1" smtClean="0"/>
              <a:t>Difference</a:t>
            </a:r>
            <a:r>
              <a:rPr lang="nl-NL" dirty="0" smtClean="0"/>
              <a:t> in </a:t>
            </a:r>
            <a:r>
              <a:rPr lang="nl-NL" dirty="0" err="1" smtClean="0"/>
              <a:t>markets</a:t>
            </a:r>
            <a:r>
              <a:rPr lang="nl-NL" dirty="0" smtClean="0"/>
              <a:t> </a:t>
            </a:r>
            <a:r>
              <a:rPr lang="nl-NL" dirty="0" err="1" smtClean="0"/>
              <a:t>related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differences</a:t>
            </a:r>
            <a:r>
              <a:rPr lang="nl-NL" dirty="0" smtClean="0"/>
              <a:t> in market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</a:t>
            </a:r>
            <a:r>
              <a:rPr lang="nl-NL" dirty="0" err="1" smtClean="0"/>
              <a:t>fundamentals</a:t>
            </a:r>
            <a:endParaRPr lang="nl-NL" dirty="0" smtClean="0"/>
          </a:p>
          <a:p>
            <a:pPr marL="514350" indent="-514350">
              <a:buAutoNum type="arabicPlain"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2     Markets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stronger</a:t>
            </a:r>
            <a:r>
              <a:rPr lang="nl-NL" dirty="0" smtClean="0"/>
              <a:t>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</a:t>
            </a:r>
            <a:r>
              <a:rPr lang="nl-NL" dirty="0" err="1" smtClean="0"/>
              <a:t>political</a:t>
            </a:r>
            <a:r>
              <a:rPr lang="nl-NL" dirty="0" smtClean="0"/>
              <a:t> </a:t>
            </a:r>
            <a:r>
              <a:rPr lang="nl-NL" dirty="0" err="1" smtClean="0"/>
              <a:t>influence</a:t>
            </a:r>
            <a:r>
              <a:rPr lang="nl-NL" dirty="0" smtClean="0"/>
              <a:t> on land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development</a:t>
            </a:r>
            <a:r>
              <a:rPr lang="nl-NL" dirty="0" smtClean="0"/>
              <a:t> have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</a:t>
            </a:r>
            <a:r>
              <a:rPr lang="nl-NL" dirty="0" err="1" smtClean="0"/>
              <a:t>higher</a:t>
            </a:r>
            <a:r>
              <a:rPr lang="nl-NL" dirty="0" smtClean="0"/>
              <a:t> </a:t>
            </a:r>
            <a:r>
              <a:rPr lang="nl-NL" dirty="0" err="1" smtClean="0"/>
              <a:t>rents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 </a:t>
            </a:r>
          </a:p>
          <a:p>
            <a:pPr marL="514350" indent="-514350">
              <a:buAutoNum type="arabicPlain" startAt="3"/>
            </a:pPr>
            <a:r>
              <a:rPr lang="nl-NL" dirty="0" smtClean="0"/>
              <a:t>Retail is more </a:t>
            </a:r>
            <a:r>
              <a:rPr lang="nl-NL" dirty="0" err="1" smtClean="0"/>
              <a:t>affected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land </a:t>
            </a:r>
            <a:r>
              <a:rPr lang="nl-NL" dirty="0" err="1" smtClean="0"/>
              <a:t>use</a:t>
            </a:r>
            <a:r>
              <a:rPr lang="nl-NL" dirty="0" smtClean="0"/>
              <a:t>  </a:t>
            </a:r>
            <a:r>
              <a:rPr lang="nl-NL" dirty="0" err="1" smtClean="0"/>
              <a:t>regulations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office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</a:t>
            </a:r>
            <a:r>
              <a:rPr lang="nl-NL" dirty="0" err="1" smtClean="0"/>
              <a:t>markets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Impact planning </a:t>
            </a:r>
            <a:r>
              <a:rPr lang="nl-NL" sz="4000" b="1" dirty="0" err="1" smtClean="0"/>
              <a:t>regulations</a:t>
            </a:r>
            <a:endParaRPr lang="nl-NL" sz="4000" b="1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err="1" smtClean="0"/>
              <a:t>Questions</a:t>
            </a:r>
            <a:r>
              <a:rPr lang="nl-NL" dirty="0" smtClean="0"/>
              <a:t> ?</a:t>
            </a:r>
            <a:endParaRPr lang="nl-NL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6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5" descr="cartoon character dog pictu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1843880"/>
            <a:ext cx="4038600" cy="4465439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Central issue </a:t>
            </a:r>
            <a:br>
              <a:rPr lang="en-GB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Whether and to what degree differences in local commercial markets relate to differences in planning regulations?</a:t>
            </a:r>
            <a:endParaRPr lang="nl-N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88913"/>
            <a:ext cx="3529012" cy="71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hthoek 10"/>
          <p:cNvSpPr/>
          <p:nvPr/>
        </p:nvSpPr>
        <p:spPr>
          <a:xfrm>
            <a:off x="467544" y="980728"/>
            <a:ext cx="7416824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solidFill>
                  <a:schemeClr val="tx1"/>
                </a:solidFill>
              </a:rPr>
              <a:t>Impact planning regulations</a:t>
            </a:r>
            <a:endParaRPr lang="nl-NL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764704"/>
            <a:ext cx="8507288" cy="64807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Impact planning regulations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dirty="0" smtClean="0"/>
          </a:p>
          <a:p>
            <a:pPr>
              <a:buNone/>
            </a:pPr>
            <a:r>
              <a:rPr lang="nl-NL" dirty="0" smtClean="0"/>
              <a:t>`</a:t>
            </a:r>
          </a:p>
          <a:p>
            <a:endParaRPr lang="nl-NL" dirty="0"/>
          </a:p>
          <a:p>
            <a:r>
              <a:rPr lang="nl-NL" dirty="0" smtClean="0"/>
              <a:t>Research design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5184576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Step 1</a:t>
            </a:r>
          </a:p>
          <a:p>
            <a:pPr>
              <a:buNone/>
            </a:pPr>
            <a:r>
              <a:rPr lang="en-GB" dirty="0" smtClean="0"/>
              <a:t>     Review </a:t>
            </a:r>
            <a:r>
              <a:rPr lang="en-GB" dirty="0"/>
              <a:t>of the literature on </a:t>
            </a:r>
            <a:r>
              <a:rPr lang="en-GB" dirty="0" smtClean="0"/>
              <a:t>how planning regulations and commercial market behaviour are intertwined.</a:t>
            </a:r>
            <a:endParaRPr lang="nl-NL" dirty="0" smtClean="0"/>
          </a:p>
          <a:p>
            <a:r>
              <a:rPr lang="nl-NL" dirty="0" smtClean="0"/>
              <a:t>Step 2</a:t>
            </a:r>
          </a:p>
          <a:p>
            <a:pPr>
              <a:buNone/>
            </a:pPr>
            <a:r>
              <a:rPr lang="en-GB" dirty="0" smtClean="0"/>
              <a:t>     Measuring </a:t>
            </a:r>
            <a:r>
              <a:rPr lang="en-GB" dirty="0"/>
              <a:t>the degree of differences in </a:t>
            </a:r>
            <a:r>
              <a:rPr lang="en-GB" dirty="0" smtClean="0"/>
              <a:t>commercial </a:t>
            </a:r>
            <a:r>
              <a:rPr lang="en-GB" dirty="0"/>
              <a:t>market </a:t>
            </a:r>
            <a:r>
              <a:rPr lang="en-GB" dirty="0" smtClean="0"/>
              <a:t>returns between countries/cities</a:t>
            </a:r>
            <a:endParaRPr lang="nl-NL" dirty="0" smtClean="0"/>
          </a:p>
          <a:p>
            <a:r>
              <a:rPr lang="nl-NL" dirty="0" smtClean="0"/>
              <a:t>Step 3</a:t>
            </a:r>
          </a:p>
          <a:p>
            <a:pPr>
              <a:buNone/>
            </a:pPr>
            <a:r>
              <a:rPr lang="en-GB" dirty="0" smtClean="0"/>
              <a:t>     Considering </a:t>
            </a:r>
            <a:r>
              <a:rPr lang="en-GB" dirty="0"/>
              <a:t>the interrelations between </a:t>
            </a:r>
            <a:r>
              <a:rPr lang="en-GB" dirty="0" smtClean="0"/>
              <a:t>commercial </a:t>
            </a:r>
            <a:r>
              <a:rPr lang="en-GB" dirty="0"/>
              <a:t>market dynamics and </a:t>
            </a:r>
            <a:r>
              <a:rPr lang="en-GB" dirty="0" smtClean="0"/>
              <a:t>planning regulations</a:t>
            </a:r>
            <a:endParaRPr lang="nl-NL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0"/>
            <a:ext cx="3529012" cy="86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Impact planning </a:t>
            </a:r>
            <a:r>
              <a:rPr lang="nl-NL" b="1" dirty="0" err="1" smtClean="0"/>
              <a:t>regulations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Step 1</a:t>
            </a:r>
          </a:p>
          <a:p>
            <a:pPr>
              <a:buNone/>
            </a:pPr>
            <a:r>
              <a:rPr lang="en-GB" dirty="0" smtClean="0"/>
              <a:t>    Review of literature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752528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Direct </a:t>
            </a:r>
            <a:r>
              <a:rPr lang="nl-NL" dirty="0" err="1" smtClean="0"/>
              <a:t>causal</a:t>
            </a:r>
            <a:r>
              <a:rPr lang="nl-NL" dirty="0" smtClean="0"/>
              <a:t> effect is </a:t>
            </a:r>
            <a:r>
              <a:rPr lang="nl-NL" dirty="0" err="1" smtClean="0"/>
              <a:t>lacking</a:t>
            </a:r>
            <a:r>
              <a:rPr lang="nl-NL" dirty="0" smtClean="0"/>
              <a:t> </a:t>
            </a:r>
            <a:r>
              <a:rPr lang="nl-NL" dirty="0" err="1" smtClean="0"/>
              <a:t>because</a:t>
            </a:r>
            <a:r>
              <a:rPr lang="nl-NL" dirty="0" smtClean="0"/>
              <a:t> of </a:t>
            </a:r>
            <a:r>
              <a:rPr lang="nl-NL" dirty="0" err="1" smtClean="0"/>
              <a:t>variation</a:t>
            </a:r>
            <a:r>
              <a:rPr lang="nl-NL" dirty="0" smtClean="0"/>
              <a:t> in </a:t>
            </a:r>
            <a:r>
              <a:rPr lang="nl-NL" dirty="0" err="1" smtClean="0"/>
              <a:t>regulations</a:t>
            </a:r>
            <a:r>
              <a:rPr lang="nl-NL" dirty="0" smtClean="0"/>
              <a:t> and </a:t>
            </a:r>
            <a:r>
              <a:rPr lang="nl-NL" dirty="0" err="1" smtClean="0"/>
              <a:t>methodological</a:t>
            </a:r>
            <a:r>
              <a:rPr lang="nl-NL" dirty="0" smtClean="0"/>
              <a:t> </a:t>
            </a:r>
            <a:r>
              <a:rPr lang="nl-NL" dirty="0" err="1" smtClean="0"/>
              <a:t>imprecision</a:t>
            </a:r>
            <a:endParaRPr lang="nl-NL" dirty="0" smtClean="0"/>
          </a:p>
          <a:p>
            <a:r>
              <a:rPr lang="nl-NL" dirty="0" err="1" smtClean="0"/>
              <a:t>Lack</a:t>
            </a:r>
            <a:r>
              <a:rPr lang="nl-NL" dirty="0" smtClean="0"/>
              <a:t> of </a:t>
            </a:r>
            <a:r>
              <a:rPr lang="nl-NL" dirty="0" err="1" smtClean="0"/>
              <a:t>empirical</a:t>
            </a:r>
            <a:r>
              <a:rPr lang="nl-NL" dirty="0" smtClean="0"/>
              <a:t> research </a:t>
            </a:r>
            <a:r>
              <a:rPr lang="nl-NL" dirty="0" err="1" smtClean="0"/>
              <a:t>relating</a:t>
            </a:r>
            <a:r>
              <a:rPr lang="nl-NL" dirty="0" smtClean="0"/>
              <a:t> land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regulations</a:t>
            </a:r>
            <a:r>
              <a:rPr lang="nl-NL" dirty="0" smtClean="0"/>
              <a:t> and </a:t>
            </a:r>
            <a:r>
              <a:rPr lang="nl-NL" dirty="0" err="1" smtClean="0"/>
              <a:t>development</a:t>
            </a:r>
            <a:r>
              <a:rPr lang="nl-NL" dirty="0" smtClean="0"/>
              <a:t> of </a:t>
            </a:r>
            <a:r>
              <a:rPr lang="nl-NL" dirty="0" err="1" smtClean="0"/>
              <a:t>prices</a:t>
            </a:r>
            <a:r>
              <a:rPr lang="nl-NL" dirty="0" smtClean="0"/>
              <a:t> in commercial </a:t>
            </a:r>
            <a:r>
              <a:rPr lang="nl-NL" dirty="0" err="1" smtClean="0"/>
              <a:t>r.e</a:t>
            </a:r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0"/>
            <a:ext cx="3529012" cy="86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/>
          <a:lstStyle/>
          <a:p>
            <a:r>
              <a:rPr lang="nl-NL" b="1" dirty="0" smtClean="0"/>
              <a:t>Impact planning </a:t>
            </a:r>
            <a:r>
              <a:rPr lang="nl-NL" b="1" dirty="0" err="1" smtClean="0"/>
              <a:t>regulations</a:t>
            </a: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Step 1</a:t>
            </a:r>
          </a:p>
          <a:p>
            <a:pPr>
              <a:buNone/>
            </a:pPr>
            <a:r>
              <a:rPr lang="nl-NL" dirty="0" smtClean="0"/>
              <a:t>    </a:t>
            </a:r>
            <a:r>
              <a:rPr lang="nl-NL" dirty="0" err="1" smtClean="0"/>
              <a:t>Defining</a:t>
            </a:r>
            <a:r>
              <a:rPr lang="nl-NL" dirty="0" smtClean="0"/>
              <a:t> planning </a:t>
            </a:r>
            <a:r>
              <a:rPr lang="nl-NL" dirty="0" err="1" smtClean="0"/>
              <a:t>regulations</a:t>
            </a:r>
            <a:r>
              <a:rPr lang="nl-NL" dirty="0" smtClean="0"/>
              <a:t> as part of </a:t>
            </a:r>
            <a:r>
              <a:rPr lang="nl-NL" dirty="0" err="1" smtClean="0"/>
              <a:t>institutions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en-US" dirty="0" smtClean="0"/>
              <a:t>Man-made rules that are meant to constrain possibly opportunistic human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Comprising</a:t>
            </a:r>
          </a:p>
          <a:p>
            <a:pPr>
              <a:buNone/>
            </a:pPr>
            <a:r>
              <a:rPr lang="en-US" dirty="0" smtClean="0"/>
              <a:t>    1 (In)formal rules</a:t>
            </a:r>
          </a:p>
          <a:p>
            <a:pPr>
              <a:buNone/>
            </a:pPr>
            <a:r>
              <a:rPr lang="en-US" dirty="0" smtClean="0"/>
              <a:t>    2  property rights</a:t>
            </a:r>
          </a:p>
          <a:p>
            <a:pPr>
              <a:buNone/>
            </a:pPr>
            <a:r>
              <a:rPr lang="en-US" dirty="0" smtClean="0"/>
              <a:t>    3  institutions of local</a:t>
            </a:r>
          </a:p>
          <a:p>
            <a:pPr>
              <a:buNone/>
            </a:pPr>
            <a:r>
              <a:rPr lang="en-US" dirty="0" smtClean="0"/>
              <a:t>       governance</a:t>
            </a:r>
            <a:endParaRPr lang="nl-NL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0"/>
            <a:ext cx="3529012" cy="86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Impact planning </a:t>
            </a:r>
            <a:r>
              <a:rPr lang="nl-NL" b="1" dirty="0" err="1" smtClean="0"/>
              <a:t>regulations</a:t>
            </a:r>
            <a:endParaRPr lang="nl-NL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Step 2</a:t>
            </a:r>
          </a:p>
          <a:p>
            <a:pPr>
              <a:buNone/>
            </a:pPr>
            <a:r>
              <a:rPr lang="nl-NL" dirty="0" smtClean="0"/>
              <a:t>     </a:t>
            </a:r>
            <a:r>
              <a:rPr lang="nl-NL" dirty="0" err="1" smtClean="0"/>
              <a:t>Establishing</a:t>
            </a:r>
            <a:r>
              <a:rPr lang="nl-NL" dirty="0" smtClean="0"/>
              <a:t> the impact </a:t>
            </a:r>
            <a:r>
              <a:rPr lang="nl-NL" dirty="0" err="1" smtClean="0"/>
              <a:t>on</a:t>
            </a:r>
            <a:r>
              <a:rPr lang="nl-NL" dirty="0" smtClean="0"/>
              <a:t> performance of commercial </a:t>
            </a:r>
            <a:r>
              <a:rPr lang="nl-NL" dirty="0" err="1" smtClean="0"/>
              <a:t>real</a:t>
            </a:r>
            <a:r>
              <a:rPr lang="nl-NL" dirty="0" smtClean="0"/>
              <a:t> </a:t>
            </a:r>
            <a:r>
              <a:rPr lang="nl-NL" dirty="0" err="1" smtClean="0"/>
              <a:t>estate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Hypothesis</a:t>
            </a:r>
          </a:p>
          <a:p>
            <a:pPr>
              <a:buNone/>
            </a:pPr>
            <a:endParaRPr lang="nl-NL" dirty="0" smtClean="0"/>
          </a:p>
          <a:p>
            <a:pPr marL="0" indent="0">
              <a:buNone/>
            </a:pPr>
            <a:r>
              <a:rPr lang="en-US" dirty="0" smtClean="0"/>
              <a:t>       L</a:t>
            </a:r>
            <a:r>
              <a:rPr lang="nl-NL" dirty="0" smtClean="0"/>
              <a:t>and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regulations</a:t>
            </a:r>
            <a:r>
              <a:rPr lang="nl-NL" dirty="0" smtClean="0"/>
              <a:t>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</a:t>
            </a:r>
            <a:r>
              <a:rPr lang="nl-NL" dirty="0" err="1" smtClean="0"/>
              <a:t>comprising</a:t>
            </a:r>
            <a:r>
              <a:rPr lang="nl-NL" dirty="0" smtClean="0"/>
              <a:t> actors,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factors </a:t>
            </a:r>
            <a:r>
              <a:rPr lang="nl-NL" dirty="0" err="1" smtClean="0"/>
              <a:t>and</a:t>
            </a:r>
            <a:r>
              <a:rPr lang="nl-NL" dirty="0" smtClean="0"/>
              <a:t> reviews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have impact on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</a:t>
            </a:r>
            <a:r>
              <a:rPr lang="nl-NL" dirty="0" smtClean="0"/>
              <a:t>performance of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</a:t>
            </a:r>
            <a:r>
              <a:rPr lang="nl-NL" dirty="0" smtClean="0"/>
              <a:t>commercial real </a:t>
            </a:r>
            <a:r>
              <a:rPr lang="nl-NL" dirty="0" err="1" smtClean="0"/>
              <a:t>estate</a:t>
            </a:r>
            <a:endParaRPr lang="nl-NL" dirty="0" smtClean="0"/>
          </a:p>
          <a:p>
            <a:pPr marL="514350" indent="-514350">
              <a:buAutoNum type="arabicPeriod"/>
            </a:pPr>
            <a:endParaRPr lang="nl-NL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6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Impact planning </a:t>
            </a:r>
            <a:r>
              <a:rPr lang="nl-NL" b="1" dirty="0" err="1" smtClean="0"/>
              <a:t>regulations</a:t>
            </a: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Step 2</a:t>
            </a:r>
          </a:p>
          <a:p>
            <a:pPr>
              <a:buNone/>
            </a:pPr>
            <a:r>
              <a:rPr lang="nl-NL" dirty="0" smtClean="0"/>
              <a:t>    Data and </a:t>
            </a:r>
            <a:r>
              <a:rPr lang="nl-NL" dirty="0" err="1" smtClean="0"/>
              <a:t>methodology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 err="1" smtClean="0"/>
              <a:t>Finding</a:t>
            </a:r>
            <a:r>
              <a:rPr lang="nl-NL" dirty="0" smtClean="0"/>
              <a:t> data on stock, </a:t>
            </a:r>
            <a:r>
              <a:rPr lang="nl-NL" dirty="0" err="1" smtClean="0"/>
              <a:t>yield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rent </a:t>
            </a:r>
          </a:p>
          <a:p>
            <a:pPr marL="514350" indent="-514350">
              <a:buNone/>
            </a:pPr>
            <a:endParaRPr lang="nl-NL" dirty="0" smtClean="0"/>
          </a:p>
          <a:p>
            <a:pPr marL="514350" indent="-514350">
              <a:buNone/>
            </a:pPr>
            <a:r>
              <a:rPr lang="nl-NL" dirty="0" smtClean="0"/>
              <a:t>2.   </a:t>
            </a:r>
            <a:r>
              <a:rPr lang="nl-NL" dirty="0" err="1" smtClean="0"/>
              <a:t>Finding</a:t>
            </a:r>
            <a:r>
              <a:rPr lang="nl-NL" dirty="0" smtClean="0"/>
              <a:t>  </a:t>
            </a:r>
            <a:r>
              <a:rPr lang="nl-NL" dirty="0" err="1" smtClean="0"/>
              <a:t>proxies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 land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regulations</a:t>
            </a:r>
            <a:endParaRPr lang="nl-NL" dirty="0" smtClean="0"/>
          </a:p>
          <a:p>
            <a:pPr>
              <a:buNone/>
            </a:pPr>
            <a:endParaRPr lang="nl-NL" dirty="0"/>
          </a:p>
          <a:p>
            <a:pPr marL="514350" indent="-514350">
              <a:buAutoNum type="arabicPeriod" startAt="3"/>
            </a:pPr>
            <a:r>
              <a:rPr lang="nl-NL" dirty="0" err="1" smtClean="0"/>
              <a:t>Selecting</a:t>
            </a:r>
            <a:r>
              <a:rPr lang="nl-NL" dirty="0" smtClean="0"/>
              <a:t> the </a:t>
            </a:r>
            <a:r>
              <a:rPr lang="nl-NL" dirty="0" err="1" smtClean="0"/>
              <a:t>empirical</a:t>
            </a:r>
            <a:endParaRPr lang="nl-NL" dirty="0" smtClean="0"/>
          </a:p>
          <a:p>
            <a:pPr marL="514350" indent="-514350">
              <a:buNone/>
            </a:pPr>
            <a:r>
              <a:rPr lang="nl-NL" dirty="0"/>
              <a:t> </a:t>
            </a:r>
            <a:r>
              <a:rPr lang="nl-NL" dirty="0" smtClean="0"/>
              <a:t>      model</a:t>
            </a:r>
            <a:endParaRPr lang="nl-NL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6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726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29" y="235278"/>
            <a:ext cx="8704051" cy="643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al 4"/>
          <p:cNvSpPr/>
          <p:nvPr/>
        </p:nvSpPr>
        <p:spPr>
          <a:xfrm>
            <a:off x="3779912" y="306896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3419872" y="4047906"/>
            <a:ext cx="296416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3707904" y="354385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3131840" y="5272042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2339752" y="5560074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5148064" y="3687866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5220072" y="4119914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940152" y="414908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5940152" y="3284984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8316416" y="2132856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7452320" y="5272042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5004048" y="5272042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4427984" y="4551962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2843808" y="322136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4788024" y="322136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4499992" y="390389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4283968" y="354385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4355976" y="306896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5508104" y="1628800"/>
            <a:ext cx="288032" cy="245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43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Impact planning </a:t>
            </a:r>
            <a:r>
              <a:rPr lang="nl-NL" sz="4000" b="1" dirty="0" err="1" smtClean="0"/>
              <a:t>regulations</a:t>
            </a:r>
            <a:endParaRPr lang="nl-NL" sz="4000" b="1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2 </a:t>
            </a:r>
            <a:r>
              <a:rPr lang="nl-NL" dirty="0" err="1" smtClean="0"/>
              <a:t>Finding</a:t>
            </a:r>
            <a:r>
              <a:rPr lang="nl-NL" dirty="0" smtClean="0"/>
              <a:t>  </a:t>
            </a:r>
            <a:r>
              <a:rPr lang="nl-NL" dirty="0" err="1" smtClean="0"/>
              <a:t>proxies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 land </a:t>
            </a:r>
          </a:p>
          <a:p>
            <a:pPr>
              <a:buNone/>
            </a:pPr>
            <a:r>
              <a:rPr lang="nl-NL" dirty="0" smtClean="0"/>
              <a:t>       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regulations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7525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dirty="0" err="1" smtClean="0"/>
              <a:t>Adaptation</a:t>
            </a:r>
            <a:r>
              <a:rPr lang="nl-NL" dirty="0" smtClean="0"/>
              <a:t> of </a:t>
            </a:r>
            <a:r>
              <a:rPr lang="nl-NL" dirty="0" err="1" smtClean="0"/>
              <a:t>Quigley’s</a:t>
            </a:r>
            <a:r>
              <a:rPr lang="nl-NL" dirty="0" smtClean="0"/>
              <a:t> questionnaire to </a:t>
            </a:r>
            <a:r>
              <a:rPr lang="nl-NL" dirty="0" err="1" smtClean="0"/>
              <a:t>European</a:t>
            </a:r>
            <a:r>
              <a:rPr lang="nl-NL" dirty="0" smtClean="0"/>
              <a:t> </a:t>
            </a:r>
            <a:r>
              <a:rPr lang="nl-NL" dirty="0" err="1" smtClean="0"/>
              <a:t>political</a:t>
            </a:r>
            <a:r>
              <a:rPr lang="nl-NL" dirty="0" smtClean="0"/>
              <a:t> </a:t>
            </a:r>
            <a:r>
              <a:rPr lang="nl-NL" dirty="0" err="1" smtClean="0"/>
              <a:t>structure</a:t>
            </a:r>
            <a:r>
              <a:rPr lang="nl-NL" dirty="0" smtClean="0"/>
              <a:t> and to commercial </a:t>
            </a:r>
            <a:r>
              <a:rPr lang="nl-NL" dirty="0" err="1" smtClean="0"/>
              <a:t>real</a:t>
            </a:r>
            <a:r>
              <a:rPr lang="nl-NL" dirty="0" smtClean="0"/>
              <a:t> </a:t>
            </a:r>
            <a:r>
              <a:rPr lang="nl-NL" dirty="0" err="1" smtClean="0"/>
              <a:t>estate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Type of </a:t>
            </a:r>
            <a:r>
              <a:rPr lang="nl-NL" dirty="0" err="1" smtClean="0"/>
              <a:t>actors</a:t>
            </a:r>
            <a:r>
              <a:rPr lang="nl-NL" dirty="0" smtClean="0"/>
              <a:t> </a:t>
            </a:r>
            <a:r>
              <a:rPr lang="nl-NL" dirty="0" err="1" smtClean="0"/>
              <a:t>involved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Type of factors </a:t>
            </a:r>
            <a:r>
              <a:rPr lang="nl-NL" dirty="0" err="1" smtClean="0"/>
              <a:t>involved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err="1" smtClean="0"/>
              <a:t>Required</a:t>
            </a:r>
            <a:r>
              <a:rPr lang="nl-NL" dirty="0" smtClean="0"/>
              <a:t> </a:t>
            </a:r>
            <a:r>
              <a:rPr lang="nl-NL" dirty="0" err="1" smtClean="0"/>
              <a:t>reviews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err="1" smtClean="0"/>
              <a:t>Relevance</a:t>
            </a:r>
            <a:r>
              <a:rPr lang="nl-NL" dirty="0" smtClean="0"/>
              <a:t>  </a:t>
            </a:r>
            <a:r>
              <a:rPr lang="nl-NL" dirty="0" err="1" smtClean="0"/>
              <a:t>development</a:t>
            </a:r>
            <a:r>
              <a:rPr lang="nl-NL" dirty="0" smtClean="0"/>
              <a:t> caps, </a:t>
            </a:r>
            <a:r>
              <a:rPr lang="nl-NL" dirty="0" err="1" smtClean="0"/>
              <a:t>density</a:t>
            </a:r>
            <a:r>
              <a:rPr lang="nl-NL" dirty="0" smtClean="0"/>
              <a:t> </a:t>
            </a:r>
            <a:r>
              <a:rPr lang="nl-NL" dirty="0" err="1" smtClean="0"/>
              <a:t>restrictions</a:t>
            </a:r>
            <a:r>
              <a:rPr lang="nl-NL" dirty="0" smtClean="0"/>
              <a:t>, open </a:t>
            </a:r>
            <a:r>
              <a:rPr lang="nl-NL" dirty="0" err="1" smtClean="0"/>
              <a:t>space</a:t>
            </a:r>
            <a:r>
              <a:rPr lang="nl-NL" dirty="0" smtClean="0"/>
              <a:t> </a:t>
            </a:r>
            <a:r>
              <a:rPr lang="nl-NL" dirty="0" err="1" smtClean="0"/>
              <a:t>requirements</a:t>
            </a:r>
            <a:r>
              <a:rPr lang="nl-NL" dirty="0" smtClean="0"/>
              <a:t>, </a:t>
            </a:r>
            <a:r>
              <a:rPr lang="nl-NL" dirty="0" err="1" smtClean="0"/>
              <a:t>infrastructure</a:t>
            </a:r>
            <a:r>
              <a:rPr lang="nl-NL" dirty="0" smtClean="0"/>
              <a:t> </a:t>
            </a:r>
            <a:r>
              <a:rPr lang="nl-NL" dirty="0" err="1" smtClean="0"/>
              <a:t>improvents</a:t>
            </a:r>
            <a:r>
              <a:rPr lang="nl-NL" dirty="0" smtClean="0"/>
              <a:t> and </a:t>
            </a:r>
            <a:r>
              <a:rPr lang="nl-NL" dirty="0" err="1" smtClean="0"/>
              <a:t>inclusionary</a:t>
            </a:r>
            <a:r>
              <a:rPr lang="nl-NL" dirty="0" smtClean="0"/>
              <a:t> </a:t>
            </a:r>
            <a:r>
              <a:rPr lang="nl-NL" dirty="0" err="1" smtClean="0"/>
              <a:t>requirements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529012" cy="6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591</Words>
  <Application>Microsoft Office PowerPoint</Application>
  <PresentationFormat>Diavoorstelling (4:3)</PresentationFormat>
  <Paragraphs>207</Paragraphs>
  <Slides>18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Office-thema</vt:lpstr>
      <vt:lpstr>Planning regulations and their impact on European commercial property dynamics</vt:lpstr>
      <vt:lpstr>   Central issue  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  <vt:lpstr>PowerPoint-presentatie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  <vt:lpstr>Impact planning regulations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Nozeman</dc:creator>
  <cp:lastModifiedBy>ednozeman</cp:lastModifiedBy>
  <cp:revision>63</cp:revision>
  <dcterms:created xsi:type="dcterms:W3CDTF">2011-06-15T20:07:45Z</dcterms:created>
  <dcterms:modified xsi:type="dcterms:W3CDTF">2012-06-15T12:08:17Z</dcterms:modified>
</cp:coreProperties>
</file>