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00" r:id="rId2"/>
    <p:sldId id="305" r:id="rId3"/>
    <p:sldId id="303" r:id="rId4"/>
    <p:sldId id="304" r:id="rId5"/>
    <p:sldId id="301" r:id="rId6"/>
    <p:sldId id="302" r:id="rId7"/>
    <p:sldId id="306" r:id="rId8"/>
    <p:sldId id="307" r:id="rId9"/>
    <p:sldId id="308" r:id="rId10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3C"/>
    <a:srgbClr val="0066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79828" autoAdjust="0"/>
  </p:normalViewPr>
  <p:slideViewPr>
    <p:cSldViewPr>
      <p:cViewPr varScale="1">
        <p:scale>
          <a:sx n="73" d="100"/>
          <a:sy n="73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25BE86-220A-4369-8A92-13071E3BB474}" type="doc">
      <dgm:prSet loTypeId="urn:microsoft.com/office/officeart/2005/8/layout/vProcess5" loCatId="process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71830F48-4AE5-4055-A201-142A0589E890}">
      <dgm:prSet phldrT="[Text]"/>
      <dgm:spPr/>
      <dgm:t>
        <a:bodyPr/>
        <a:lstStyle/>
        <a:p>
          <a:r>
            <a:rPr lang="en-US" dirty="0" smtClean="0"/>
            <a:t>Power Elite Theorists</a:t>
          </a:r>
          <a:endParaRPr lang="en-US" dirty="0"/>
        </a:p>
      </dgm:t>
    </dgm:pt>
    <dgm:pt modelId="{A171EB73-BAEE-4400-BB82-4F4F0D6E3795}" type="parTrans" cxnId="{845857D1-1A4F-47C7-B9DC-F0DEBE901115}">
      <dgm:prSet/>
      <dgm:spPr/>
      <dgm:t>
        <a:bodyPr/>
        <a:lstStyle/>
        <a:p>
          <a:endParaRPr lang="en-US"/>
        </a:p>
      </dgm:t>
    </dgm:pt>
    <dgm:pt modelId="{969F56FF-95C8-4658-ABE0-0D2C69A253C9}" type="sibTrans" cxnId="{845857D1-1A4F-47C7-B9DC-F0DEBE901115}">
      <dgm:prSet/>
      <dgm:spPr/>
      <dgm:t>
        <a:bodyPr/>
        <a:lstStyle/>
        <a:p>
          <a:endParaRPr lang="en-US" dirty="0"/>
        </a:p>
      </dgm:t>
    </dgm:pt>
    <dgm:pt modelId="{11A3BC0D-125A-42AC-9028-487B0ACE861C}">
      <dgm:prSet phldrT="[Text]"/>
      <dgm:spPr/>
      <dgm:t>
        <a:bodyPr/>
        <a:lstStyle/>
        <a:p>
          <a:r>
            <a:rPr lang="en-US" dirty="0" smtClean="0"/>
            <a:t>Developmental Theorists</a:t>
          </a:r>
          <a:endParaRPr lang="en-US" dirty="0"/>
        </a:p>
      </dgm:t>
    </dgm:pt>
    <dgm:pt modelId="{30560C10-FFFC-4922-94BA-B8226631C9B9}" type="parTrans" cxnId="{D0023B93-79F5-4553-85F4-190B0D1F2CE9}">
      <dgm:prSet/>
      <dgm:spPr/>
      <dgm:t>
        <a:bodyPr/>
        <a:lstStyle/>
        <a:p>
          <a:endParaRPr lang="en-US"/>
        </a:p>
      </dgm:t>
    </dgm:pt>
    <dgm:pt modelId="{25694247-344F-4FED-B41B-8CF117350FB1}" type="sibTrans" cxnId="{D0023B93-79F5-4553-85F4-190B0D1F2CE9}">
      <dgm:prSet/>
      <dgm:spPr/>
      <dgm:t>
        <a:bodyPr/>
        <a:lstStyle/>
        <a:p>
          <a:endParaRPr lang="en-US" dirty="0"/>
        </a:p>
      </dgm:t>
    </dgm:pt>
    <dgm:pt modelId="{D9AB03E9-788F-493D-A35A-E3C65A6DC151}">
      <dgm:prSet phldrT="[Text]"/>
      <dgm:spPr/>
      <dgm:t>
        <a:bodyPr/>
        <a:lstStyle/>
        <a:p>
          <a:r>
            <a:rPr lang="en-US" dirty="0" smtClean="0"/>
            <a:t>Regime Theorists</a:t>
          </a:r>
          <a:endParaRPr lang="en-US" dirty="0"/>
        </a:p>
      </dgm:t>
    </dgm:pt>
    <dgm:pt modelId="{90B620E1-38D4-4BB3-9BD9-D92879840228}" type="parTrans" cxnId="{DA125BC3-2C23-4817-9BFA-0102613CA06C}">
      <dgm:prSet/>
      <dgm:spPr/>
      <dgm:t>
        <a:bodyPr/>
        <a:lstStyle/>
        <a:p>
          <a:endParaRPr lang="en-US"/>
        </a:p>
      </dgm:t>
    </dgm:pt>
    <dgm:pt modelId="{D7FA8D54-0025-458E-81B5-5AFB60C61021}" type="sibTrans" cxnId="{DA125BC3-2C23-4817-9BFA-0102613CA06C}">
      <dgm:prSet/>
      <dgm:spPr/>
      <dgm:t>
        <a:bodyPr/>
        <a:lstStyle/>
        <a:p>
          <a:endParaRPr lang="en-US" dirty="0"/>
        </a:p>
      </dgm:t>
    </dgm:pt>
    <dgm:pt modelId="{D7EF9ACC-9F2F-431B-B359-CACA1FD2831B}">
      <dgm:prSet/>
      <dgm:spPr/>
      <dgm:t>
        <a:bodyPr/>
        <a:lstStyle/>
        <a:p>
          <a:r>
            <a:rPr lang="en-US" dirty="0" smtClean="0"/>
            <a:t>Growth Machine Theorists</a:t>
          </a:r>
          <a:endParaRPr lang="en-US" dirty="0"/>
        </a:p>
      </dgm:t>
    </dgm:pt>
    <dgm:pt modelId="{A6ECAF0B-26DB-4D58-9E7B-215EEB7C4AE0}" type="parTrans" cxnId="{9CC6A1A9-F1BB-460A-8D00-F2FACEE4FA56}">
      <dgm:prSet/>
      <dgm:spPr/>
      <dgm:t>
        <a:bodyPr/>
        <a:lstStyle/>
        <a:p>
          <a:endParaRPr lang="en-US"/>
        </a:p>
      </dgm:t>
    </dgm:pt>
    <dgm:pt modelId="{5F8BAADD-1C40-400E-84C2-1054BC555B2F}" type="sibTrans" cxnId="{9CC6A1A9-F1BB-460A-8D00-F2FACEE4FA56}">
      <dgm:prSet/>
      <dgm:spPr/>
      <dgm:t>
        <a:bodyPr/>
        <a:lstStyle/>
        <a:p>
          <a:endParaRPr lang="en-US" dirty="0"/>
        </a:p>
      </dgm:t>
    </dgm:pt>
    <dgm:pt modelId="{3874160C-332F-44E6-BEFD-2217B892B747}">
      <dgm:prSet/>
      <dgm:spPr/>
      <dgm:t>
        <a:bodyPr/>
        <a:lstStyle/>
        <a:p>
          <a:r>
            <a:rPr lang="en-US" dirty="0" smtClean="0"/>
            <a:t>Political Markets Theorists</a:t>
          </a:r>
          <a:endParaRPr lang="en-US" dirty="0"/>
        </a:p>
      </dgm:t>
    </dgm:pt>
    <dgm:pt modelId="{DD97B94B-68F1-412C-BE2C-996897869BF3}" type="parTrans" cxnId="{32DC9EA0-0B49-4DDE-B227-2519FB97BCB7}">
      <dgm:prSet/>
      <dgm:spPr/>
      <dgm:t>
        <a:bodyPr/>
        <a:lstStyle/>
        <a:p>
          <a:endParaRPr lang="en-US"/>
        </a:p>
      </dgm:t>
    </dgm:pt>
    <dgm:pt modelId="{684BD459-FEA7-4967-96DC-3ADE0FD9B289}" type="sibTrans" cxnId="{32DC9EA0-0B49-4DDE-B227-2519FB97BCB7}">
      <dgm:prSet/>
      <dgm:spPr/>
      <dgm:t>
        <a:bodyPr/>
        <a:lstStyle/>
        <a:p>
          <a:endParaRPr lang="en-US"/>
        </a:p>
      </dgm:t>
    </dgm:pt>
    <dgm:pt modelId="{EF986F98-E18B-4EE5-B14B-CEEF708D8395}" type="pres">
      <dgm:prSet presAssocID="{AF25BE86-220A-4369-8A92-13071E3BB474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524E0F5-C1B2-4F50-B880-D350AAC84E80}" type="pres">
      <dgm:prSet presAssocID="{AF25BE86-220A-4369-8A92-13071E3BB474}" presName="dummyMaxCanvas" presStyleCnt="0">
        <dgm:presLayoutVars/>
      </dgm:prSet>
      <dgm:spPr/>
    </dgm:pt>
    <dgm:pt modelId="{D390AE6E-28C5-40E2-AB04-42B857AE1995}" type="pres">
      <dgm:prSet presAssocID="{AF25BE86-220A-4369-8A92-13071E3BB474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1ECF4B-2D82-42F0-A94B-8C24CCEAABB6}" type="pres">
      <dgm:prSet presAssocID="{AF25BE86-220A-4369-8A92-13071E3BB474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77BD43-9B28-4831-BBF2-6303F4E7A933}" type="pres">
      <dgm:prSet presAssocID="{AF25BE86-220A-4369-8A92-13071E3BB474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DF7293-1EC5-4325-9D94-8A80427B5A75}" type="pres">
      <dgm:prSet presAssocID="{AF25BE86-220A-4369-8A92-13071E3BB474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6CE4AB-CED6-4762-84BC-FCF6E8BD99DF}" type="pres">
      <dgm:prSet presAssocID="{AF25BE86-220A-4369-8A92-13071E3BB474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382140-DC15-4C30-9A74-CD5EA2857E74}" type="pres">
      <dgm:prSet presAssocID="{AF25BE86-220A-4369-8A92-13071E3BB474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CCB0D8-95CB-4209-A7B1-AB5F432D48EA}" type="pres">
      <dgm:prSet presAssocID="{AF25BE86-220A-4369-8A92-13071E3BB474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556A2E-E9DA-4AD0-833F-3DF7A38529D1}" type="pres">
      <dgm:prSet presAssocID="{AF25BE86-220A-4369-8A92-13071E3BB474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584D07-E17C-4CDA-8BE9-8B9512409FC0}" type="pres">
      <dgm:prSet presAssocID="{AF25BE86-220A-4369-8A92-13071E3BB474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C147A7-4395-41B0-ADAA-6F3D805A6623}" type="pres">
      <dgm:prSet presAssocID="{AF25BE86-220A-4369-8A92-13071E3BB474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CAE94E-CBAF-4245-828D-8116C089E053}" type="pres">
      <dgm:prSet presAssocID="{AF25BE86-220A-4369-8A92-13071E3BB474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26432C-7D9D-404D-9232-57F9AF754F08}" type="pres">
      <dgm:prSet presAssocID="{AF25BE86-220A-4369-8A92-13071E3BB474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1066CF-0E77-4143-9DA5-39CB11E4E28E}" type="pres">
      <dgm:prSet presAssocID="{AF25BE86-220A-4369-8A92-13071E3BB474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2D91E0-1EB1-4553-83A0-6D03BEACC2E3}" type="pres">
      <dgm:prSet presAssocID="{AF25BE86-220A-4369-8A92-13071E3BB474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0023B93-79F5-4553-85F4-190B0D1F2CE9}" srcId="{AF25BE86-220A-4369-8A92-13071E3BB474}" destId="{11A3BC0D-125A-42AC-9028-487B0ACE861C}" srcOrd="1" destOrd="0" parTransId="{30560C10-FFFC-4922-94BA-B8226631C9B9}" sibTransId="{25694247-344F-4FED-B41B-8CF117350FB1}"/>
    <dgm:cxn modelId="{D407926C-645F-499A-B0EB-03CF5DD9FAF4}" type="presOf" srcId="{D7FA8D54-0025-458E-81B5-5AFB60C61021}" destId="{2A556A2E-E9DA-4AD0-833F-3DF7A38529D1}" srcOrd="0" destOrd="0" presId="urn:microsoft.com/office/officeart/2005/8/layout/vProcess5"/>
    <dgm:cxn modelId="{D9C4234A-6101-4A4E-A98B-A6FC8B634298}" type="presOf" srcId="{3874160C-332F-44E6-BEFD-2217B892B747}" destId="{DB6CE4AB-CED6-4762-84BC-FCF6E8BD99DF}" srcOrd="0" destOrd="0" presId="urn:microsoft.com/office/officeart/2005/8/layout/vProcess5"/>
    <dgm:cxn modelId="{18394DA1-AF93-409E-886E-8A8DE31F316A}" type="presOf" srcId="{71830F48-4AE5-4055-A201-142A0589E890}" destId="{91C147A7-4395-41B0-ADAA-6F3D805A6623}" srcOrd="1" destOrd="0" presId="urn:microsoft.com/office/officeart/2005/8/layout/vProcess5"/>
    <dgm:cxn modelId="{9CC6A1A9-F1BB-460A-8D00-F2FACEE4FA56}" srcId="{AF25BE86-220A-4369-8A92-13071E3BB474}" destId="{D7EF9ACC-9F2F-431B-B359-CACA1FD2831B}" srcOrd="3" destOrd="0" parTransId="{A6ECAF0B-26DB-4D58-9E7B-215EEB7C4AE0}" sibTransId="{5F8BAADD-1C40-400E-84C2-1054BC555B2F}"/>
    <dgm:cxn modelId="{97DF218A-A25A-47EE-9144-0E09576D42CD}" type="presOf" srcId="{D7EF9ACC-9F2F-431B-B359-CACA1FD2831B}" destId="{4C1066CF-0E77-4143-9DA5-39CB11E4E28E}" srcOrd="1" destOrd="0" presId="urn:microsoft.com/office/officeart/2005/8/layout/vProcess5"/>
    <dgm:cxn modelId="{16F5625C-B1FA-4568-B34A-C5774304B777}" type="presOf" srcId="{25694247-344F-4FED-B41B-8CF117350FB1}" destId="{F4CCB0D8-95CB-4209-A7B1-AB5F432D48EA}" srcOrd="0" destOrd="0" presId="urn:microsoft.com/office/officeart/2005/8/layout/vProcess5"/>
    <dgm:cxn modelId="{225A6B90-5F86-44F5-B5E3-5750F97851B1}" type="presOf" srcId="{D7EF9ACC-9F2F-431B-B359-CACA1FD2831B}" destId="{DCDF7293-1EC5-4325-9D94-8A80427B5A75}" srcOrd="0" destOrd="0" presId="urn:microsoft.com/office/officeart/2005/8/layout/vProcess5"/>
    <dgm:cxn modelId="{733DD30B-C9D4-4346-AC35-2187860DCCD0}" type="presOf" srcId="{71830F48-4AE5-4055-A201-142A0589E890}" destId="{D390AE6E-28C5-40E2-AB04-42B857AE1995}" srcOrd="0" destOrd="0" presId="urn:microsoft.com/office/officeart/2005/8/layout/vProcess5"/>
    <dgm:cxn modelId="{20CAAF40-2F88-47ED-8E72-5D4BE4DAD24F}" type="presOf" srcId="{11A3BC0D-125A-42AC-9028-487B0ACE861C}" destId="{061ECF4B-2D82-42F0-A94B-8C24CCEAABB6}" srcOrd="0" destOrd="0" presId="urn:microsoft.com/office/officeart/2005/8/layout/vProcess5"/>
    <dgm:cxn modelId="{845857D1-1A4F-47C7-B9DC-F0DEBE901115}" srcId="{AF25BE86-220A-4369-8A92-13071E3BB474}" destId="{71830F48-4AE5-4055-A201-142A0589E890}" srcOrd="0" destOrd="0" parTransId="{A171EB73-BAEE-4400-BB82-4F4F0D6E3795}" sibTransId="{969F56FF-95C8-4658-ABE0-0D2C69A253C9}"/>
    <dgm:cxn modelId="{32DC9EA0-0B49-4DDE-B227-2519FB97BCB7}" srcId="{AF25BE86-220A-4369-8A92-13071E3BB474}" destId="{3874160C-332F-44E6-BEFD-2217B892B747}" srcOrd="4" destOrd="0" parTransId="{DD97B94B-68F1-412C-BE2C-996897869BF3}" sibTransId="{684BD459-FEA7-4967-96DC-3ADE0FD9B289}"/>
    <dgm:cxn modelId="{BE1B98E1-354E-4AF2-91CD-69697EE2A740}" type="presOf" srcId="{D9AB03E9-788F-493D-A35A-E3C65A6DC151}" destId="{4277BD43-9B28-4831-BBF2-6303F4E7A933}" srcOrd="0" destOrd="0" presId="urn:microsoft.com/office/officeart/2005/8/layout/vProcess5"/>
    <dgm:cxn modelId="{8265F59D-34AE-4C56-B88F-6100168F0CE3}" type="presOf" srcId="{3874160C-332F-44E6-BEFD-2217B892B747}" destId="{2A2D91E0-1EB1-4553-83A0-6D03BEACC2E3}" srcOrd="1" destOrd="0" presId="urn:microsoft.com/office/officeart/2005/8/layout/vProcess5"/>
    <dgm:cxn modelId="{60D0849A-0352-456B-ABEA-20144642C739}" type="presOf" srcId="{5F8BAADD-1C40-400E-84C2-1054BC555B2F}" destId="{9F584D07-E17C-4CDA-8BE9-8B9512409FC0}" srcOrd="0" destOrd="0" presId="urn:microsoft.com/office/officeart/2005/8/layout/vProcess5"/>
    <dgm:cxn modelId="{C528B506-9F55-4D6F-AD10-90740B4B662C}" type="presOf" srcId="{AF25BE86-220A-4369-8A92-13071E3BB474}" destId="{EF986F98-E18B-4EE5-B14B-CEEF708D8395}" srcOrd="0" destOrd="0" presId="urn:microsoft.com/office/officeart/2005/8/layout/vProcess5"/>
    <dgm:cxn modelId="{6B5AC7A3-3D06-45BB-BFDB-13F2C38E18EC}" type="presOf" srcId="{969F56FF-95C8-4658-ABE0-0D2C69A253C9}" destId="{A7382140-DC15-4C30-9A74-CD5EA2857E74}" srcOrd="0" destOrd="0" presId="urn:microsoft.com/office/officeart/2005/8/layout/vProcess5"/>
    <dgm:cxn modelId="{06FEA11C-A6D0-409C-A7F0-A137A1006E3C}" type="presOf" srcId="{11A3BC0D-125A-42AC-9028-487B0ACE861C}" destId="{4BCAE94E-CBAF-4245-828D-8116C089E053}" srcOrd="1" destOrd="0" presId="urn:microsoft.com/office/officeart/2005/8/layout/vProcess5"/>
    <dgm:cxn modelId="{682A55AB-3976-4AFF-82CB-20DB5C62714D}" type="presOf" srcId="{D9AB03E9-788F-493D-A35A-E3C65A6DC151}" destId="{0D26432C-7D9D-404D-9232-57F9AF754F08}" srcOrd="1" destOrd="0" presId="urn:microsoft.com/office/officeart/2005/8/layout/vProcess5"/>
    <dgm:cxn modelId="{DA125BC3-2C23-4817-9BFA-0102613CA06C}" srcId="{AF25BE86-220A-4369-8A92-13071E3BB474}" destId="{D9AB03E9-788F-493D-A35A-E3C65A6DC151}" srcOrd="2" destOrd="0" parTransId="{90B620E1-38D4-4BB3-9BD9-D92879840228}" sibTransId="{D7FA8D54-0025-458E-81B5-5AFB60C61021}"/>
    <dgm:cxn modelId="{DFC3B63F-1E46-49B9-9E54-8678E8118ACD}" type="presParOf" srcId="{EF986F98-E18B-4EE5-B14B-CEEF708D8395}" destId="{4524E0F5-C1B2-4F50-B880-D350AAC84E80}" srcOrd="0" destOrd="0" presId="urn:microsoft.com/office/officeart/2005/8/layout/vProcess5"/>
    <dgm:cxn modelId="{BC59F516-80D7-432F-AFBE-48B6366979D3}" type="presParOf" srcId="{EF986F98-E18B-4EE5-B14B-CEEF708D8395}" destId="{D390AE6E-28C5-40E2-AB04-42B857AE1995}" srcOrd="1" destOrd="0" presId="urn:microsoft.com/office/officeart/2005/8/layout/vProcess5"/>
    <dgm:cxn modelId="{83D3AA48-ADE0-4A65-900B-E6F9A36A9CB2}" type="presParOf" srcId="{EF986F98-E18B-4EE5-B14B-CEEF708D8395}" destId="{061ECF4B-2D82-42F0-A94B-8C24CCEAABB6}" srcOrd="2" destOrd="0" presId="urn:microsoft.com/office/officeart/2005/8/layout/vProcess5"/>
    <dgm:cxn modelId="{E9726FBE-FC6D-4BC3-8D5D-3C4BA6223455}" type="presParOf" srcId="{EF986F98-E18B-4EE5-B14B-CEEF708D8395}" destId="{4277BD43-9B28-4831-BBF2-6303F4E7A933}" srcOrd="3" destOrd="0" presId="urn:microsoft.com/office/officeart/2005/8/layout/vProcess5"/>
    <dgm:cxn modelId="{FF9183BA-2D4A-4132-95D8-DD30D9BF236E}" type="presParOf" srcId="{EF986F98-E18B-4EE5-B14B-CEEF708D8395}" destId="{DCDF7293-1EC5-4325-9D94-8A80427B5A75}" srcOrd="4" destOrd="0" presId="urn:microsoft.com/office/officeart/2005/8/layout/vProcess5"/>
    <dgm:cxn modelId="{10A111F5-767A-422B-9792-7086AFD1441C}" type="presParOf" srcId="{EF986F98-E18B-4EE5-B14B-CEEF708D8395}" destId="{DB6CE4AB-CED6-4762-84BC-FCF6E8BD99DF}" srcOrd="5" destOrd="0" presId="urn:microsoft.com/office/officeart/2005/8/layout/vProcess5"/>
    <dgm:cxn modelId="{A347B13D-FE69-4801-938A-9627D3F69256}" type="presParOf" srcId="{EF986F98-E18B-4EE5-B14B-CEEF708D8395}" destId="{A7382140-DC15-4C30-9A74-CD5EA2857E74}" srcOrd="6" destOrd="0" presId="urn:microsoft.com/office/officeart/2005/8/layout/vProcess5"/>
    <dgm:cxn modelId="{5161B0E9-C596-4485-9741-0089D11B4ABD}" type="presParOf" srcId="{EF986F98-E18B-4EE5-B14B-CEEF708D8395}" destId="{F4CCB0D8-95CB-4209-A7B1-AB5F432D48EA}" srcOrd="7" destOrd="0" presId="urn:microsoft.com/office/officeart/2005/8/layout/vProcess5"/>
    <dgm:cxn modelId="{F9DECCA4-44A5-4CC9-A44B-F2428D58ECFF}" type="presParOf" srcId="{EF986F98-E18B-4EE5-B14B-CEEF708D8395}" destId="{2A556A2E-E9DA-4AD0-833F-3DF7A38529D1}" srcOrd="8" destOrd="0" presId="urn:microsoft.com/office/officeart/2005/8/layout/vProcess5"/>
    <dgm:cxn modelId="{96CE2373-F291-4B18-8F86-2FB1A69A7067}" type="presParOf" srcId="{EF986F98-E18B-4EE5-B14B-CEEF708D8395}" destId="{9F584D07-E17C-4CDA-8BE9-8B9512409FC0}" srcOrd="9" destOrd="0" presId="urn:microsoft.com/office/officeart/2005/8/layout/vProcess5"/>
    <dgm:cxn modelId="{39E4B28E-1208-47D0-9055-51AFE0F293A9}" type="presParOf" srcId="{EF986F98-E18B-4EE5-B14B-CEEF708D8395}" destId="{91C147A7-4395-41B0-ADAA-6F3D805A6623}" srcOrd="10" destOrd="0" presId="urn:microsoft.com/office/officeart/2005/8/layout/vProcess5"/>
    <dgm:cxn modelId="{AC328340-5A15-456A-9287-8128F2A04974}" type="presParOf" srcId="{EF986F98-E18B-4EE5-B14B-CEEF708D8395}" destId="{4BCAE94E-CBAF-4245-828D-8116C089E053}" srcOrd="11" destOrd="0" presId="urn:microsoft.com/office/officeart/2005/8/layout/vProcess5"/>
    <dgm:cxn modelId="{3AC6A860-CC6A-48D9-833C-525B038181C6}" type="presParOf" srcId="{EF986F98-E18B-4EE5-B14B-CEEF708D8395}" destId="{0D26432C-7D9D-404D-9232-57F9AF754F08}" srcOrd="12" destOrd="0" presId="urn:microsoft.com/office/officeart/2005/8/layout/vProcess5"/>
    <dgm:cxn modelId="{72E00F55-D501-4A51-BADB-7FBC53E8602D}" type="presParOf" srcId="{EF986F98-E18B-4EE5-B14B-CEEF708D8395}" destId="{4C1066CF-0E77-4143-9DA5-39CB11E4E28E}" srcOrd="13" destOrd="0" presId="urn:microsoft.com/office/officeart/2005/8/layout/vProcess5"/>
    <dgm:cxn modelId="{739F0BF9-1084-4A2C-B114-1E7D33FDF9EA}" type="presParOf" srcId="{EF986F98-E18B-4EE5-B14B-CEEF708D8395}" destId="{2A2D91E0-1EB1-4553-83A0-6D03BEACC2E3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390AE6E-28C5-40E2-AB04-42B857AE1995}">
      <dsp:nvSpPr>
        <dsp:cNvPr id="0" name=""/>
        <dsp:cNvSpPr/>
      </dsp:nvSpPr>
      <dsp:spPr>
        <a:xfrm>
          <a:off x="0" y="0"/>
          <a:ext cx="4165854" cy="56235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Power Elite Theorists</a:t>
          </a:r>
          <a:endParaRPr lang="en-US" sz="2300" kern="1200" dirty="0"/>
        </a:p>
      </dsp:txBody>
      <dsp:txXfrm>
        <a:off x="0" y="0"/>
        <a:ext cx="3526174" cy="562356"/>
      </dsp:txXfrm>
    </dsp:sp>
    <dsp:sp modelId="{061ECF4B-2D82-42F0-A94B-8C24CCEAABB6}">
      <dsp:nvSpPr>
        <dsp:cNvPr id="0" name=""/>
        <dsp:cNvSpPr/>
      </dsp:nvSpPr>
      <dsp:spPr>
        <a:xfrm>
          <a:off x="311086" y="640461"/>
          <a:ext cx="4165854" cy="56235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Developmental Theorists</a:t>
          </a:r>
          <a:endParaRPr lang="en-US" sz="2300" kern="1200" dirty="0"/>
        </a:p>
      </dsp:txBody>
      <dsp:txXfrm>
        <a:off x="311086" y="640461"/>
        <a:ext cx="3489236" cy="562356"/>
      </dsp:txXfrm>
    </dsp:sp>
    <dsp:sp modelId="{4277BD43-9B28-4831-BBF2-6303F4E7A933}">
      <dsp:nvSpPr>
        <dsp:cNvPr id="0" name=""/>
        <dsp:cNvSpPr/>
      </dsp:nvSpPr>
      <dsp:spPr>
        <a:xfrm>
          <a:off x="622173" y="1280921"/>
          <a:ext cx="4165854" cy="56235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Regime Theorists</a:t>
          </a:r>
          <a:endParaRPr lang="en-US" sz="2300" kern="1200" dirty="0"/>
        </a:p>
      </dsp:txBody>
      <dsp:txXfrm>
        <a:off x="622173" y="1280921"/>
        <a:ext cx="3489236" cy="562356"/>
      </dsp:txXfrm>
    </dsp:sp>
    <dsp:sp modelId="{DCDF7293-1EC5-4325-9D94-8A80427B5A75}">
      <dsp:nvSpPr>
        <dsp:cNvPr id="0" name=""/>
        <dsp:cNvSpPr/>
      </dsp:nvSpPr>
      <dsp:spPr>
        <a:xfrm>
          <a:off x="933259" y="1921383"/>
          <a:ext cx="4165854" cy="56235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Growth Machine Theorists</a:t>
          </a:r>
          <a:endParaRPr lang="en-US" sz="2300" kern="1200" dirty="0"/>
        </a:p>
      </dsp:txBody>
      <dsp:txXfrm>
        <a:off x="933259" y="1921383"/>
        <a:ext cx="3489236" cy="562355"/>
      </dsp:txXfrm>
    </dsp:sp>
    <dsp:sp modelId="{DB6CE4AB-CED6-4762-84BC-FCF6E8BD99DF}">
      <dsp:nvSpPr>
        <dsp:cNvPr id="0" name=""/>
        <dsp:cNvSpPr/>
      </dsp:nvSpPr>
      <dsp:spPr>
        <a:xfrm>
          <a:off x="1244346" y="2561843"/>
          <a:ext cx="4165854" cy="56235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Political Markets Theorists</a:t>
          </a:r>
          <a:endParaRPr lang="en-US" sz="2300" kern="1200" dirty="0"/>
        </a:p>
      </dsp:txBody>
      <dsp:txXfrm>
        <a:off x="1244346" y="2561843"/>
        <a:ext cx="3489236" cy="562356"/>
      </dsp:txXfrm>
    </dsp:sp>
    <dsp:sp modelId="{A7382140-DC15-4C30-9A74-CD5EA2857E74}">
      <dsp:nvSpPr>
        <dsp:cNvPr id="0" name=""/>
        <dsp:cNvSpPr/>
      </dsp:nvSpPr>
      <dsp:spPr>
        <a:xfrm>
          <a:off x="3800322" y="410832"/>
          <a:ext cx="365531" cy="365531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/>
        </a:p>
      </dsp:txBody>
      <dsp:txXfrm>
        <a:off x="3800322" y="410832"/>
        <a:ext cx="365531" cy="365531"/>
      </dsp:txXfrm>
    </dsp:sp>
    <dsp:sp modelId="{F4CCB0D8-95CB-4209-A7B1-AB5F432D48EA}">
      <dsp:nvSpPr>
        <dsp:cNvPr id="0" name=""/>
        <dsp:cNvSpPr/>
      </dsp:nvSpPr>
      <dsp:spPr>
        <a:xfrm>
          <a:off x="4111409" y="1051293"/>
          <a:ext cx="365531" cy="365531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/>
        </a:p>
      </dsp:txBody>
      <dsp:txXfrm>
        <a:off x="4111409" y="1051293"/>
        <a:ext cx="365531" cy="365531"/>
      </dsp:txXfrm>
    </dsp:sp>
    <dsp:sp modelId="{2A556A2E-E9DA-4AD0-833F-3DF7A38529D1}">
      <dsp:nvSpPr>
        <dsp:cNvPr id="0" name=""/>
        <dsp:cNvSpPr/>
      </dsp:nvSpPr>
      <dsp:spPr>
        <a:xfrm>
          <a:off x="4422495" y="1682381"/>
          <a:ext cx="365531" cy="365531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/>
        </a:p>
      </dsp:txBody>
      <dsp:txXfrm>
        <a:off x="4422495" y="1682381"/>
        <a:ext cx="365531" cy="365531"/>
      </dsp:txXfrm>
    </dsp:sp>
    <dsp:sp modelId="{9F584D07-E17C-4CDA-8BE9-8B9512409FC0}">
      <dsp:nvSpPr>
        <dsp:cNvPr id="0" name=""/>
        <dsp:cNvSpPr/>
      </dsp:nvSpPr>
      <dsp:spPr>
        <a:xfrm>
          <a:off x="4733582" y="2329091"/>
          <a:ext cx="365531" cy="365531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/>
        </a:p>
      </dsp:txBody>
      <dsp:txXfrm>
        <a:off x="4733582" y="2329091"/>
        <a:ext cx="365531" cy="3655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AB9A27-DD1B-412F-B42D-A65474D5A2C1}" type="datetimeFigureOut">
              <a:rPr lang="en-US" smtClean="0"/>
              <a:pPr/>
              <a:t>6/15/2012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AB5484-31D9-443A-AF8F-7E42192CDFD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9092821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D0C10E-1AEC-44AC-BCEB-0B81998B0EC4}" type="datetimeFigureOut">
              <a:rPr lang="en-US" smtClean="0"/>
              <a:pPr/>
              <a:t>6/15/2012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3FCFAA-7C0A-48D6-8670-76A11B924D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966202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>
            <a:lvl1pPr>
              <a:defRPr sz="4000" b="1" baseline="0">
                <a:solidFill>
                  <a:srgbClr val="00703C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Slide title, level 1, Arial 40 pt bold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UNCC_Logo_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162800" y="5909716"/>
            <a:ext cx="1638128" cy="728422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>
            <a:lvl1pPr>
              <a:defRPr sz="4000" b="1" baseline="0">
                <a:solidFill>
                  <a:srgbClr val="00703C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Slide title, level 1, Arial 40 pt bold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>
            <a:lvl1pPr algn="l">
              <a:defRPr sz="2800">
                <a:solidFill>
                  <a:srgbClr val="00703C"/>
                </a:solidFill>
                <a:latin typeface="Arial" pitchFamily="34" charset="0"/>
              </a:defRPr>
            </a:lvl1pPr>
            <a:lvl2pPr>
              <a:defRPr sz="2600" baseline="0">
                <a:solidFill>
                  <a:srgbClr val="00703C"/>
                </a:solidFill>
                <a:latin typeface="Arial" pitchFamily="34" charset="0"/>
              </a:defRPr>
            </a:lvl2pPr>
            <a:lvl3pPr>
              <a:defRPr sz="2600" baseline="0">
                <a:solidFill>
                  <a:srgbClr val="00703C"/>
                </a:solidFill>
                <a:latin typeface="Arial" pitchFamily="34" charset="0"/>
              </a:defRPr>
            </a:lvl3pPr>
            <a:lvl4pPr>
              <a:defRPr sz="2600" baseline="0">
                <a:solidFill>
                  <a:srgbClr val="00703C"/>
                </a:solidFill>
                <a:latin typeface="Arial" pitchFamily="34" charset="0"/>
              </a:defRPr>
            </a:lvl4pPr>
            <a:lvl5pPr>
              <a:defRPr sz="2600" baseline="0">
                <a:solidFill>
                  <a:srgbClr val="00703C"/>
                </a:solidFill>
                <a:latin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>
            <a:lvl1pPr>
              <a:defRPr sz="4000" b="1" baseline="0">
                <a:solidFill>
                  <a:srgbClr val="00703C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Slide title, level 1, Arial 40 pt bold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524000"/>
            <a:ext cx="4040188" cy="46021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24000"/>
            <a:ext cx="4041775" cy="4602163"/>
          </a:xfrm>
        </p:spPr>
        <p:txBody>
          <a:bodyPr>
            <a:normAutofit/>
          </a:bodyPr>
          <a:lstStyle>
            <a:lvl1pPr algn="l">
              <a:defRPr sz="2800">
                <a:solidFill>
                  <a:srgbClr val="00703C"/>
                </a:solidFill>
                <a:latin typeface="Arial" pitchFamily="34" charset="0"/>
              </a:defRPr>
            </a:lvl1pPr>
            <a:lvl2pPr>
              <a:defRPr sz="2600" baseline="0">
                <a:solidFill>
                  <a:srgbClr val="00703C"/>
                </a:solidFill>
                <a:latin typeface="Arial" pitchFamily="34" charset="0"/>
              </a:defRPr>
            </a:lvl2pPr>
            <a:lvl3pPr>
              <a:defRPr sz="2600" baseline="0">
                <a:solidFill>
                  <a:srgbClr val="00703C"/>
                </a:solidFill>
                <a:latin typeface="Arial" pitchFamily="34" charset="0"/>
              </a:defRPr>
            </a:lvl3pPr>
            <a:lvl4pPr>
              <a:defRPr sz="2600" baseline="0">
                <a:solidFill>
                  <a:srgbClr val="00703C"/>
                </a:solidFill>
                <a:latin typeface="Arial" pitchFamily="34" charset="0"/>
              </a:defRPr>
            </a:lvl4pPr>
            <a:lvl5pPr>
              <a:defRPr sz="2600" baseline="0">
                <a:solidFill>
                  <a:srgbClr val="00703C"/>
                </a:solidFill>
                <a:latin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>
            <a:lvl1pPr>
              <a:defRPr sz="4000" b="1" baseline="0">
                <a:solidFill>
                  <a:srgbClr val="00703C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Slide title, level 1, Arial 40 pt bold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5B950DA1-D256-426F-8579-42A98564642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80565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UNCC_Logo_RGB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162800" y="5909716"/>
            <a:ext cx="1638128" cy="728422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763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1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Presentation Title, Arial 44 bold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5410200"/>
            <a:ext cx="8534400" cy="944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4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				Day, Month 11, 2009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4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		   Enter presenter full name here – Arial 24 pt</a:t>
            </a:r>
          </a:p>
          <a:p>
            <a:pPr lvl="0"/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6553085"/>
            <a:ext cx="6553200" cy="1408"/>
          </a:xfrm>
          <a:prstGeom prst="line">
            <a:avLst/>
          </a:prstGeom>
          <a:ln w="31750">
            <a:solidFill>
              <a:srgbClr val="00703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49" r:id="rId2"/>
    <p:sldLayoutId id="2147483652" r:id="rId3"/>
    <p:sldLayoutId id="2147483653" r:id="rId4"/>
    <p:sldLayoutId id="2147483656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 baseline="0">
          <a:solidFill>
            <a:srgbClr val="00703C"/>
          </a:solidFill>
          <a:latin typeface="+mj-lt"/>
          <a:ea typeface="+mj-ea"/>
          <a:cs typeface="+mj-cs"/>
        </a:defRPr>
      </a:lvl1pPr>
    </p:titleStyle>
    <p:bodyStyle>
      <a:lvl1pPr marL="342900" marR="0" indent="-342900" algn="ctr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itchFamily="34" charset="0"/>
        <a:buNone/>
        <a:tabLst/>
        <a:defRPr sz="3200" kern="1200" baseline="0">
          <a:solidFill>
            <a:srgbClr val="00703C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362200"/>
            <a:ext cx="7772400" cy="16002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4000" b="1" i="1" dirty="0" smtClean="0">
                <a:solidFill>
                  <a:schemeClr val="tx1"/>
                </a:solidFill>
              </a:rPr>
              <a:t>Understanding the Relative Influence of Local Government Interest Groups within the Domain of Land Use Policy</a:t>
            </a:r>
            <a:r>
              <a:rPr lang="en-US" sz="3200" b="1" i="1" dirty="0" smtClean="0">
                <a:solidFill>
                  <a:schemeClr val="tx1"/>
                </a:solidFill>
              </a:rPr>
              <a:t/>
            </a:r>
            <a:br>
              <a:rPr lang="en-US" sz="3200" b="1" i="1" dirty="0" smtClean="0">
                <a:solidFill>
                  <a:schemeClr val="tx1"/>
                </a:solidFill>
              </a:rPr>
            </a:br>
            <a:r>
              <a:rPr lang="en-US" sz="3200" b="1" i="1" dirty="0" smtClean="0">
                <a:solidFill>
                  <a:schemeClr val="tx1"/>
                </a:solidFill>
              </a:rPr>
              <a:t/>
            </a:r>
            <a:br>
              <a:rPr lang="en-US" sz="3200" b="1" i="1" dirty="0" smtClean="0">
                <a:solidFill>
                  <a:schemeClr val="tx1"/>
                </a:solidFill>
              </a:rPr>
            </a:br>
            <a:r>
              <a:rPr lang="en-US" sz="2200" dirty="0" smtClean="0">
                <a:solidFill>
                  <a:schemeClr val="tx1"/>
                </a:solidFill>
              </a:rPr>
              <a:t>A Presentation Prepared for the </a:t>
            </a:r>
            <a:br>
              <a:rPr lang="en-US" sz="2200" dirty="0" smtClean="0">
                <a:solidFill>
                  <a:schemeClr val="tx1"/>
                </a:solidFill>
              </a:rPr>
            </a:br>
            <a:r>
              <a:rPr lang="en-US" sz="2200" dirty="0" smtClean="0">
                <a:solidFill>
                  <a:schemeClr val="tx1"/>
                </a:solidFill>
              </a:rPr>
              <a:t>2012 European Real Estate Society Conference</a:t>
            </a:r>
            <a:br>
              <a:rPr lang="en-US" sz="2200" dirty="0" smtClean="0">
                <a:solidFill>
                  <a:schemeClr val="tx1"/>
                </a:solidFill>
              </a:rPr>
            </a:br>
            <a:r>
              <a:rPr lang="en-US" sz="2200" dirty="0" smtClean="0">
                <a:solidFill>
                  <a:schemeClr val="tx1"/>
                </a:solidFill>
              </a:rPr>
              <a:t/>
            </a:r>
            <a:br>
              <a:rPr lang="en-US" sz="2200" dirty="0" smtClean="0">
                <a:solidFill>
                  <a:schemeClr val="tx1"/>
                </a:solidFill>
              </a:rPr>
            </a:br>
            <a:r>
              <a:rPr lang="en-US" sz="2200" dirty="0" smtClean="0">
                <a:solidFill>
                  <a:schemeClr val="tx1"/>
                </a:solidFill>
              </a:rPr>
              <a:t>By</a:t>
            </a:r>
            <a:r>
              <a:rPr lang="en-US" sz="3200" b="1" i="1" dirty="0" smtClean="0">
                <a:solidFill>
                  <a:schemeClr val="tx1"/>
                </a:solidFill>
              </a:rPr>
              <a:t/>
            </a:r>
            <a:br>
              <a:rPr lang="en-US" sz="3200" b="1" i="1" dirty="0" smtClean="0">
                <a:solidFill>
                  <a:schemeClr val="tx1"/>
                </a:solidFill>
              </a:rPr>
            </a:br>
            <a:r>
              <a:rPr lang="en-US" sz="3200" b="1" i="1" dirty="0" smtClean="0">
                <a:solidFill>
                  <a:schemeClr val="tx1"/>
                </a:solidFill>
              </a:rPr>
              <a:t/>
            </a:r>
            <a:br>
              <a:rPr lang="en-US" sz="3200" b="1" i="1" dirty="0" smtClean="0">
                <a:solidFill>
                  <a:schemeClr val="tx1"/>
                </a:solidFill>
              </a:rPr>
            </a:br>
            <a:endParaRPr lang="en-US" sz="3200" dirty="0" smtClean="0">
              <a:solidFill>
                <a:schemeClr val="tx1"/>
              </a:solidFill>
            </a:endParaRP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914400" y="4572000"/>
            <a:ext cx="7772400" cy="1447800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en-US" sz="1600" dirty="0" smtClean="0">
                <a:solidFill>
                  <a:schemeClr val="tx1"/>
                </a:solidFill>
              </a:rPr>
              <a:t>Eric Heberlig, PhD		Suzanne Leland, PhD		Dustin C. Read, PhD/JD</a:t>
            </a:r>
          </a:p>
          <a:p>
            <a:pPr algn="l" eaLnBrk="1" hangingPunct="1">
              <a:defRPr/>
            </a:pPr>
            <a:r>
              <a:rPr lang="en-US" sz="1600" dirty="0" smtClean="0">
                <a:solidFill>
                  <a:schemeClr val="tx1"/>
                </a:solidFill>
              </a:rPr>
              <a:t>Associate Professor		Associate Professor		Director</a:t>
            </a:r>
          </a:p>
          <a:p>
            <a:pPr algn="l" eaLnBrk="1" hangingPunct="1">
              <a:defRPr/>
            </a:pPr>
            <a:r>
              <a:rPr lang="en-US" sz="1600" dirty="0" smtClean="0">
                <a:solidFill>
                  <a:schemeClr val="tx1"/>
                </a:solidFill>
              </a:rPr>
              <a:t>Dept. of Political Science	Dept. of Political Science	Center for Real Estate</a:t>
            </a:r>
          </a:p>
          <a:p>
            <a:pPr algn="l" eaLnBrk="1" hangingPunct="1">
              <a:defRPr/>
            </a:pPr>
            <a:r>
              <a:rPr lang="en-US" sz="1600" dirty="0" smtClean="0">
                <a:solidFill>
                  <a:schemeClr val="tx1"/>
                </a:solidFill>
              </a:rPr>
              <a:t>UNC Charlotte		UNC Charlotte		UNC Charlotte</a:t>
            </a:r>
          </a:p>
          <a:p>
            <a:pPr eaLnBrk="1" hangingPunct="1">
              <a:defRPr/>
            </a:pPr>
            <a:endParaRPr lang="en-US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75474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Theoretical Linkages Between </a:t>
            </a:r>
            <a:br>
              <a:rPr lang="en-US" sz="3200" dirty="0" smtClean="0">
                <a:solidFill>
                  <a:schemeClr val="tx1"/>
                </a:solidFill>
              </a:rPr>
            </a:br>
            <a:r>
              <a:rPr lang="en-US" sz="3200" dirty="0" smtClean="0">
                <a:solidFill>
                  <a:schemeClr val="tx1"/>
                </a:solidFill>
              </a:rPr>
              <a:t>Local Interest Groups and Land Use Policy</a:t>
            </a:r>
            <a:endParaRPr lang="en-US" sz="3200" dirty="0">
              <a:solidFill>
                <a:schemeClr val="tx1"/>
              </a:solidFill>
            </a:endParaRPr>
          </a:p>
        </p:txBody>
      </p:sp>
      <p:graphicFrame>
        <p:nvGraphicFramePr>
          <p:cNvPr id="7" name="Diagram 6"/>
          <p:cNvGraphicFramePr/>
          <p:nvPr/>
        </p:nvGraphicFramePr>
        <p:xfrm>
          <a:off x="381000" y="1981200"/>
          <a:ext cx="5410200" cy="3124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943600" y="2590800"/>
            <a:ext cx="2895600" cy="16312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Reformed</a:t>
            </a:r>
          </a:p>
          <a:p>
            <a:pPr algn="ctr"/>
            <a:r>
              <a:rPr lang="en-US" sz="2000" b="1" dirty="0" smtClean="0"/>
              <a:t>Govt. Structures:</a:t>
            </a:r>
          </a:p>
          <a:p>
            <a:pPr algn="ctr"/>
            <a:r>
              <a:rPr lang="en-US" sz="2000" dirty="0" smtClean="0"/>
              <a:t>Council/Administrator</a:t>
            </a:r>
          </a:p>
          <a:p>
            <a:pPr algn="ctr"/>
            <a:r>
              <a:rPr lang="en-US" sz="2000" dirty="0" smtClean="0"/>
              <a:t>Non-Partisan Elections</a:t>
            </a:r>
          </a:p>
          <a:p>
            <a:pPr algn="ctr"/>
            <a:r>
              <a:rPr lang="en-US" sz="2000" dirty="0" smtClean="0"/>
              <a:t>At-Large Elections</a:t>
            </a:r>
          </a:p>
        </p:txBody>
      </p:sp>
      <p:sp>
        <p:nvSpPr>
          <p:cNvPr id="10" name="Bent-Up Arrow 9"/>
          <p:cNvSpPr/>
          <p:nvPr/>
        </p:nvSpPr>
        <p:spPr>
          <a:xfrm>
            <a:off x="5943600" y="4343400"/>
            <a:ext cx="1600200" cy="655320"/>
          </a:xfrm>
          <a:prstGeom prst="bentUp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57200" y="1676400"/>
            <a:ext cx="8229600" cy="4449763"/>
          </a:xfrm>
        </p:spPr>
        <p:txBody>
          <a:bodyPr/>
          <a:lstStyle/>
          <a:p>
            <a:pPr marL="457200" indent="-457200" algn="l">
              <a:buFont typeface="+mj-lt"/>
              <a:buAutoNum type="arabicPeriod"/>
            </a:pPr>
            <a:r>
              <a:rPr lang="en-US" sz="2000" dirty="0" smtClean="0">
                <a:solidFill>
                  <a:schemeClr val="tx1"/>
                </a:solidFill>
              </a:rPr>
              <a:t>Are pro-development interest groups perceived to have privileged access to the local land use policymaking process?</a:t>
            </a:r>
          </a:p>
          <a:p>
            <a:pPr marL="457200" indent="-457200" algn="l">
              <a:buFont typeface="+mj-lt"/>
              <a:buAutoNum type="arabicPeriod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+mj-lt"/>
              <a:buAutoNum type="arabicPeriod"/>
            </a:pPr>
            <a:r>
              <a:rPr lang="en-US" sz="2000" dirty="0" smtClean="0">
                <a:solidFill>
                  <a:schemeClr val="tx1"/>
                </a:solidFill>
              </a:rPr>
              <a:t>Do partisanship and local government structure mitigate interest group influence over land use policy decisions?</a:t>
            </a:r>
          </a:p>
          <a:p>
            <a:pPr marL="457200" indent="-457200" algn="l">
              <a:buFont typeface="+mj-lt"/>
              <a:buAutoNum type="arabicPeriod"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+mj-lt"/>
              <a:buAutoNum type="arabicPeriod"/>
            </a:pPr>
            <a:r>
              <a:rPr lang="en-US" sz="2000" dirty="0" smtClean="0">
                <a:solidFill>
                  <a:schemeClr val="tx1"/>
                </a:solidFill>
              </a:rPr>
              <a:t>Do partisanship and local government structure mitigate the influence of some interest groups more than others?  </a:t>
            </a:r>
          </a:p>
          <a:p>
            <a:pPr algn="l">
              <a:buFont typeface="Arial" pitchFamily="34" charset="0"/>
              <a:buChar char="•"/>
            </a:pPr>
            <a:endParaRPr lang="en-US" dirty="0" smtClean="0"/>
          </a:p>
          <a:p>
            <a:pPr algn="l">
              <a:buFont typeface="Arial" pitchFamily="34" charset="0"/>
              <a:buChar char="•"/>
            </a:pPr>
            <a:endParaRPr lang="en-US" dirty="0" smtClean="0"/>
          </a:p>
          <a:p>
            <a:pPr algn="l">
              <a:buFont typeface="Arial" pitchFamily="34" charset="0"/>
              <a:buChar char="•"/>
            </a:pPr>
            <a:endParaRPr lang="en-US" dirty="0" smtClean="0"/>
          </a:p>
          <a:p>
            <a:pPr algn="l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Research Questions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457200" y="1524000"/>
            <a:ext cx="8458200" cy="4602163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Survey data collected from 1,444 American Planning Association members</a:t>
            </a:r>
          </a:p>
          <a:p>
            <a:pPr algn="l">
              <a:buFont typeface="Arial" pitchFamily="34" charset="0"/>
              <a:buChar char="•"/>
            </a:pPr>
            <a:endParaRPr lang="en-US" sz="2000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Respondents asked to rate the political influence of different interest groups</a:t>
            </a:r>
          </a:p>
          <a:p>
            <a:pPr algn="l">
              <a:buFont typeface="Arial" pitchFamily="34" charset="0"/>
              <a:buChar char="•"/>
            </a:pPr>
            <a:endParaRPr lang="en-US" sz="2000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Descriptive statistics calculated to rank groups by perceived influence</a:t>
            </a:r>
          </a:p>
          <a:p>
            <a:pPr algn="l">
              <a:buFont typeface="Arial" pitchFamily="34" charset="0"/>
              <a:buChar char="•"/>
            </a:pPr>
            <a:endParaRPr lang="en-US" sz="2000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OLS regression models estimated to:</a:t>
            </a:r>
            <a:endParaRPr lang="en-US" sz="2000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Measure mitigating effects of government structure and partisanship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Consider both aggregate and individual interest group influence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Controls for characteristics of the community where a planner works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Controls for planners’ characteristics such as age, gender, education, etc.</a:t>
            </a:r>
          </a:p>
          <a:p>
            <a:pPr lvl="1">
              <a:buFont typeface="Arial" pitchFamily="34" charset="0"/>
              <a:buChar char="•"/>
            </a:pPr>
            <a:endParaRPr lang="en-US" dirty="0" smtClean="0"/>
          </a:p>
          <a:p>
            <a:pPr algn="l">
              <a:buFont typeface="Arial" pitchFamily="34" charset="0"/>
              <a:buChar char="•"/>
            </a:pPr>
            <a:endParaRPr lang="en-US" sz="1600" dirty="0" smtClean="0"/>
          </a:p>
          <a:p>
            <a:pPr algn="l">
              <a:buFont typeface="Arial" pitchFamily="34" charset="0"/>
              <a:buChar char="•"/>
            </a:pPr>
            <a:endParaRPr lang="en-US" sz="2000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Data &amp; Research Methodology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90600" y="1676400"/>
          <a:ext cx="7315200" cy="3962404"/>
        </p:xfrm>
        <a:graphic>
          <a:graphicData uri="http://schemas.openxmlformats.org/drawingml/2006/table">
            <a:tbl>
              <a:tblPr/>
              <a:tblGrid>
                <a:gridCol w="4114800"/>
                <a:gridCol w="3200400"/>
              </a:tblGrid>
              <a:tr h="880535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Times New Roman"/>
                        </a:rPr>
                        <a:t>Average </a:t>
                      </a:r>
                      <a:r>
                        <a:rPr lang="en-US" sz="2000" b="1" dirty="0">
                          <a:latin typeface="Times New Roman"/>
                        </a:rPr>
                        <a:t>Influence Ratings of Interest Groups </a:t>
                      </a:r>
                      <a:endParaRPr lang="en-US" sz="2000" b="1" dirty="0" smtClean="0">
                        <a:latin typeface="Times New Roman"/>
                      </a:endParaRPr>
                    </a:p>
                    <a:p>
                      <a:pPr algn="ctr"/>
                      <a:r>
                        <a:rPr lang="en-US" sz="2000" b="1" dirty="0" smtClean="0">
                          <a:latin typeface="Times New Roman"/>
                        </a:rPr>
                        <a:t>(</a:t>
                      </a:r>
                      <a:r>
                        <a:rPr lang="en-US" sz="2000" b="1" dirty="0">
                          <a:latin typeface="Times New Roman"/>
                        </a:rPr>
                        <a:t>4.0=High; 1=Low)</a:t>
                      </a:r>
                      <a:endParaRPr lang="en-US" sz="2000" dirty="0"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40267">
                <a:tc>
                  <a:txBody>
                    <a:bodyPr/>
                    <a:lstStyle/>
                    <a:p>
                      <a:pPr algn="just"/>
                      <a:r>
                        <a:rPr lang="en-US" sz="2000" dirty="0">
                          <a:latin typeface="Times New Roman"/>
                        </a:rPr>
                        <a:t>Businesses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Times New Roman"/>
                        </a:rPr>
                        <a:t>3.00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267">
                <a:tc>
                  <a:txBody>
                    <a:bodyPr/>
                    <a:lstStyle/>
                    <a:p>
                      <a:pPr algn="just"/>
                      <a:r>
                        <a:rPr lang="en-US" sz="2000" dirty="0">
                          <a:latin typeface="Times New Roman"/>
                        </a:rPr>
                        <a:t>Neighborhood Groups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Times New Roman"/>
                        </a:rPr>
                        <a:t>2.77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267">
                <a:tc>
                  <a:txBody>
                    <a:bodyPr/>
                    <a:lstStyle/>
                    <a:p>
                      <a:pPr algn="just"/>
                      <a:r>
                        <a:rPr lang="en-US" sz="2000" dirty="0">
                          <a:latin typeface="Times New Roman"/>
                        </a:rPr>
                        <a:t>Economic Development Agencies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Times New Roman"/>
                        </a:rPr>
                        <a:t>2.64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267">
                <a:tc>
                  <a:txBody>
                    <a:bodyPr/>
                    <a:lstStyle/>
                    <a:p>
                      <a:pPr algn="just"/>
                      <a:r>
                        <a:rPr lang="en-US" sz="2000" dirty="0">
                          <a:latin typeface="Times New Roman"/>
                        </a:rPr>
                        <a:t>Home Builders Associations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Times New Roman"/>
                        </a:rPr>
                        <a:t>2.53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267">
                <a:tc>
                  <a:txBody>
                    <a:bodyPr/>
                    <a:lstStyle/>
                    <a:p>
                      <a:pPr algn="just"/>
                      <a:r>
                        <a:rPr lang="en-US" sz="2000" dirty="0">
                          <a:latin typeface="Times New Roman"/>
                        </a:rPr>
                        <a:t>Environmental Groups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Times New Roman"/>
                        </a:rPr>
                        <a:t>2.43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267">
                <a:tc>
                  <a:txBody>
                    <a:bodyPr/>
                    <a:lstStyle/>
                    <a:p>
                      <a:pPr algn="just"/>
                      <a:r>
                        <a:rPr lang="en-US" sz="2000" dirty="0">
                          <a:latin typeface="Times New Roman"/>
                        </a:rPr>
                        <a:t>Non-profit organizations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Times New Roman"/>
                        </a:rPr>
                        <a:t>2.36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267">
                <a:tc>
                  <a:txBody>
                    <a:bodyPr/>
                    <a:lstStyle/>
                    <a:p>
                      <a:pPr algn="just"/>
                      <a:r>
                        <a:rPr lang="en-US" sz="2000" dirty="0">
                          <a:latin typeface="Times New Roman"/>
                        </a:rPr>
                        <a:t>Realtors® Association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Times New Roman"/>
                        </a:rPr>
                        <a:t>2.23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itle 3"/>
          <p:cNvSpPr txBox="1">
            <a:spLocks/>
          </p:cNvSpPr>
          <p:nvPr/>
        </p:nvSpPr>
        <p:spPr>
          <a:xfrm>
            <a:off x="0" y="274638"/>
            <a:ext cx="9144000" cy="944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Descriptive Statistics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524000" y="1219200"/>
          <a:ext cx="5791200" cy="4737288"/>
        </p:xfrm>
        <a:graphic>
          <a:graphicData uri="http://schemas.openxmlformats.org/drawingml/2006/table">
            <a:tbl>
              <a:tblPr/>
              <a:tblGrid>
                <a:gridCol w="3658984"/>
                <a:gridCol w="1069548"/>
                <a:gridCol w="1062668"/>
              </a:tblGrid>
              <a:tr h="26950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6650" marR="16650" marT="16650" marB="166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B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6650" marR="16650" marT="16650" marB="166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SE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6650" marR="16650" marT="16650" marB="166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891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(Constant)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6650" marR="16650" marT="16650" marB="166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2.246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6650" marR="16650" marT="16650" marB="166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.199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6650" marR="16650" marT="16650" marB="166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950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At-large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6650" marR="16650" marT="16650" marB="166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-.192**</a:t>
                      </a:r>
                    </a:p>
                  </a:txBody>
                  <a:tcPr marL="16650" marR="16650" marT="16650" marB="166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.070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6650" marR="16650" marT="16650" marB="166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950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District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6650" marR="16650" marT="16650" marB="166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-.149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6650" marR="16650" marT="16650" marB="166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.078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6650" marR="16650" marT="16650" marB="166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950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Income2000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6650" marR="16650" marT="16650" marB="166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-1.383E-6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6650" marR="16650" marT="16650" marB="166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.000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6650" marR="16650" marT="16650" marB="166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950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Pol. Influence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6650" marR="16650" marT="16650" marB="166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.134**</a:t>
                      </a:r>
                    </a:p>
                  </a:txBody>
                  <a:tcPr marL="16650" marR="16650" marT="16650" marB="166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.043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6650" marR="16650" marT="16650" marB="166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950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Elect. Influence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6650" marR="16650" marT="16650" marB="166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-.057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6650" marR="16650" marT="16650" marB="166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.038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6650" marR="16650" marT="16650" marB="166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950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White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6650" marR="16650" marT="16650" marB="166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-.032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6650" marR="16650" marT="16650" marB="166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.102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6650" marR="16650" marT="16650" marB="166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950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Male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6650" marR="16650" marT="16650" marB="166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-.119*</a:t>
                      </a:r>
                    </a:p>
                  </a:txBody>
                  <a:tcPr marL="16650" marR="16650" marT="16650" marB="166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.056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6650" marR="16650" marT="16650" marB="166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950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Liberal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6650" marR="16650" marT="16650" marB="166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-.028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6650" marR="16650" marT="16650" marB="166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.060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6650" marR="16650" marT="16650" marB="166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950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Conservative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6650" marR="16650" marT="16650" marB="166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-.031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6650" marR="16650" marT="16650" marB="166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.091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6650" marR="16650" marT="16650" marB="166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950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POP2000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6650" marR="16650" marT="16650" marB="166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2.024E-7*</a:t>
                      </a:r>
                    </a:p>
                  </a:txBody>
                  <a:tcPr marL="16650" marR="16650" marT="16650" marB="166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.000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6650" marR="16650" marT="16650" marB="166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950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Non-partisan, GOP mayor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6650" marR="16650" marT="16650" marB="166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.209**</a:t>
                      </a:r>
                    </a:p>
                  </a:txBody>
                  <a:tcPr marL="16650" marR="16650" marT="16650" marB="166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.083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6650" marR="16650" marT="16650" marB="166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950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Non-partisan, Democratic Mayor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6650" marR="16650" marT="16650" marB="166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.212**</a:t>
                      </a:r>
                    </a:p>
                  </a:txBody>
                  <a:tcPr marL="16650" marR="16650" marT="16650" marB="166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.083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6650" marR="16650" marT="16650" marB="166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950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Partisan, Democratic Mayor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6650" marR="16650" marT="16650" marB="166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.32**</a:t>
                      </a:r>
                    </a:p>
                  </a:txBody>
                  <a:tcPr marL="16650" marR="16650" marT="16650" marB="166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.10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6650" marR="16650" marT="16650" marB="166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950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Partisan, GOP Mayor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6650" marR="16650" marT="16650" marB="166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.138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6650" marR="16650" marT="16650" marB="166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.122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6650" marR="16650" marT="16650" marB="166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950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Independent Mayors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6650" marR="16650" marT="16650" marB="1665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.027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6650" marR="16650" marT="16650" marB="166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.009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6650" marR="16650" marT="16650" marB="166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524000" y="6019800"/>
            <a:ext cx="5791200" cy="320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</a:pPr>
            <a:r>
              <a:rPr lang="en-US" sz="14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N=423</a:t>
            </a:r>
            <a:r>
              <a:rPr lang="en-US" sz="1400" dirty="0" smtClean="0">
                <a:latin typeface="Times New Roman"/>
                <a:ea typeface="Calibri"/>
                <a:cs typeface="Times New Roman"/>
              </a:rPr>
              <a:t>; </a:t>
            </a:r>
            <a:r>
              <a:rPr lang="en-US" sz="14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Adj. R2=.157</a:t>
            </a:r>
            <a:r>
              <a:rPr lang="en-US" sz="1400" dirty="0" smtClean="0">
                <a:latin typeface="Times New Roman"/>
                <a:ea typeface="Calibri"/>
                <a:cs typeface="Times New Roman"/>
              </a:rPr>
              <a:t>; </a:t>
            </a:r>
            <a:r>
              <a:rPr lang="en-US" sz="14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*p&lt;.05, **p&lt;.001</a:t>
            </a:r>
            <a:endParaRPr lang="en-US" sz="1400" dirty="0">
              <a:latin typeface="Times New Roman"/>
              <a:ea typeface="Calibri"/>
              <a:cs typeface="Times New Roman"/>
            </a:endParaRPr>
          </a:p>
        </p:txBody>
      </p:sp>
      <p:sp>
        <p:nvSpPr>
          <p:cNvPr id="8" name="Title 3"/>
          <p:cNvSpPr txBox="1">
            <a:spLocks/>
          </p:cNvSpPr>
          <p:nvPr/>
        </p:nvSpPr>
        <p:spPr>
          <a:xfrm>
            <a:off x="0" y="274638"/>
            <a:ext cx="9144000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 smtClean="0">
                <a:latin typeface="+mj-lt"/>
                <a:ea typeface="+mj-ea"/>
                <a:cs typeface="+mj-cs"/>
              </a:rPr>
              <a:t>Aggregate Interest Group Influence, OLS Results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33400" y="533400"/>
          <a:ext cx="8153401" cy="5009196"/>
        </p:xfrm>
        <a:graphic>
          <a:graphicData uri="http://schemas.openxmlformats.org/drawingml/2006/table">
            <a:tbl>
              <a:tblPr/>
              <a:tblGrid>
                <a:gridCol w="1513745"/>
                <a:gridCol w="768887"/>
                <a:gridCol w="780901"/>
                <a:gridCol w="780901"/>
                <a:gridCol w="720831"/>
                <a:gridCol w="660761"/>
                <a:gridCol w="720831"/>
                <a:gridCol w="720831"/>
                <a:gridCol w="540623"/>
                <a:gridCol w="945090"/>
              </a:tblGrid>
              <a:tr h="309276">
                <a:tc gridSpan="10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Analysis </a:t>
                      </a:r>
                      <a:r>
                        <a:rPr lang="en-US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of Planners’ Ratings of the Influence of </a:t>
                      </a:r>
                      <a:r>
                        <a:rPr lang="en-US" sz="16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                                                   Individual </a:t>
                      </a:r>
                      <a:r>
                        <a:rPr lang="en-US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Interest Groups, OLS </a:t>
                      </a:r>
                      <a:r>
                        <a:rPr lang="en-US" sz="16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Regression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4982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Realtors®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Association 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Business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Interests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Home Builders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Associations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491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FT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PT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NO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FT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PT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NO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FT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PT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NO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69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Political </a:t>
                      </a:r>
                      <a:endParaRPr lang="en-US" sz="12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Structures</a:t>
                      </a:r>
                      <a:endParaRPr lang="en-US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64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Partisan GOP mayor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.085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.160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NA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-.282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.095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Na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.186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-.229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NA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14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NP GOP mayor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.526*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.100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NA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-.308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-.106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Na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.535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.409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NA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58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NP Dem mayor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.154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.156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NA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-.355*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-.188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Na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.056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.155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NA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29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Partisan Dem mayor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.140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.049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NA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-.374*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-.067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Na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.226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.81*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NA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00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Partisan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NA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NA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-.351*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Na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Na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-.374*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Na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Na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-.549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91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At large Council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.039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-.26*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-.126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.173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.223*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-.097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-.075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-.45</a:t>
                      </a:r>
                      <a:r>
                        <a:rPr lang="en-US" sz="1200" b="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*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.78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91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District Council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-.045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-.064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.040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.034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.120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-.295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.102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-.275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.584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91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Political Influence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-.010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.038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-.306**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.008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.076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-.016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.282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.227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-.219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91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Electoral Influence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.150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.048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-.002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.015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-.059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-.091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.039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.13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91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R2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.006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.09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.10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.08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.064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.005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.18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.09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.048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9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143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200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87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143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200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87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143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200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87</a:t>
                      </a:r>
                    </a:p>
                  </a:txBody>
                  <a:tcPr marL="53920" marR="539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33400" y="457200"/>
          <a:ext cx="8077200" cy="5231960"/>
        </p:xfrm>
        <a:graphic>
          <a:graphicData uri="http://schemas.openxmlformats.org/drawingml/2006/table">
            <a:tbl>
              <a:tblPr/>
              <a:tblGrid>
                <a:gridCol w="1494461"/>
                <a:gridCol w="533735"/>
                <a:gridCol w="593040"/>
                <a:gridCol w="593040"/>
                <a:gridCol w="533735"/>
                <a:gridCol w="533735"/>
                <a:gridCol w="593040"/>
                <a:gridCol w="593040"/>
                <a:gridCol w="593040"/>
                <a:gridCol w="533735"/>
                <a:gridCol w="474432"/>
                <a:gridCol w="474432"/>
                <a:gridCol w="533735"/>
              </a:tblGrid>
              <a:tr h="838200">
                <a:tc gridSpan="1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Analysis </a:t>
                      </a:r>
                      <a:r>
                        <a:rPr lang="en-US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of Planners’ Ratings of the Influence of </a:t>
                      </a:r>
                      <a:r>
                        <a:rPr lang="en-US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                                                    Individual </a:t>
                      </a:r>
                      <a:r>
                        <a:rPr lang="en-US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Interest Groups, OLS </a:t>
                      </a:r>
                      <a:r>
                        <a:rPr lang="en-US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Regression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4704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Economic Development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Agencies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Neighborhood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Associations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Environmental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Groups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Non-Profits Organizations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352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FT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PT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NO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FT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PT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NO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FT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PT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NO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FT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PT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NO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52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Political Structures</a:t>
                      </a:r>
                      <a:endParaRPr lang="en-US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37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Partisan GOP Mayor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-.296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.280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NA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.473*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.080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NA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-.375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-.646**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NA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.366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.331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NA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55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NP GOP Mayor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-.360*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.073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NA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.351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.040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NA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-.303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-.331*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NA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.158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-.105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NA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55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NP Dem mayor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-.172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.023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NA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.347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.020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NA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-.136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.087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NA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.279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-.115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NA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55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Partisan Dem. mayor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-.289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-.242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NA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.378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.114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NA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-.160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-.150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NA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.388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.6**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NA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55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Partisan Council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Na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Na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.335*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Na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Na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.035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Na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Na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.028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NA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NA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-.23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52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At large Council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-.210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-.013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.009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.185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.225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-.639**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-.070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.149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.367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-.065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.118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-.082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52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District Council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-.032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.162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-.188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-.058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-.079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-.022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.046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.069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.313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.110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.142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.037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52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Political Influence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.032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-.106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.009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.066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.070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.152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-.053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-.152*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-.016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-.083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-.109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.098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52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Electoral Influence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-.019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-.050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.003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.008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-.063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.063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-.141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-.047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-.036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-.025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.019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-.238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52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R2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.031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.015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.13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.031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.18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.186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.01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.08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.04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.035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.17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.01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52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143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200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87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143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200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87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143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200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87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143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200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87</a:t>
                      </a:r>
                    </a:p>
                  </a:txBody>
                  <a:tcPr marL="53722" marR="53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57200" y="1524000"/>
            <a:ext cx="8305800" cy="4602163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Business interests and neighborhood organizations are perceived to have considerable influence over land use policy.</a:t>
            </a:r>
          </a:p>
          <a:p>
            <a:pPr algn="l"/>
            <a:endParaRPr lang="en-US" sz="2000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Reformed government structures, such as at-large elections and professional managers, </a:t>
            </a:r>
            <a:r>
              <a:rPr lang="en-US" sz="2000" dirty="0" smtClean="0">
                <a:solidFill>
                  <a:schemeClr val="tx1"/>
                </a:solidFill>
              </a:rPr>
              <a:t>reduce aggregate </a:t>
            </a:r>
            <a:r>
              <a:rPr lang="en-US" sz="2000" dirty="0" smtClean="0">
                <a:solidFill>
                  <a:schemeClr val="tx1"/>
                </a:solidFill>
              </a:rPr>
              <a:t>interest group influence.</a:t>
            </a:r>
          </a:p>
          <a:p>
            <a:pPr algn="l">
              <a:buFont typeface="Arial" pitchFamily="34" charset="0"/>
              <a:buChar char="•"/>
            </a:pPr>
            <a:endParaRPr lang="en-US" sz="2000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Local governments with full-time mayors are particularly susceptible to interest groups when land use policy is made irrespective of partisanship.</a:t>
            </a:r>
          </a:p>
          <a:p>
            <a:pPr algn="l">
              <a:buFont typeface="Arial" pitchFamily="34" charset="0"/>
              <a:buChar char="•"/>
            </a:pPr>
            <a:endParaRPr lang="en-US" sz="2000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Traditional political alliances continue to mitigate the influence of both business and environmental interests in the land use policy domain.  </a:t>
            </a:r>
            <a:endParaRPr lang="en-US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Conclusions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hite Background-Green Tex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White Background-Green Text</Template>
  <TotalTime>1262</TotalTime>
  <Words>958</Words>
  <Application>Microsoft Office PowerPoint</Application>
  <PresentationFormat>On-screen Show (4:3)</PresentationFormat>
  <Paragraphs>405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White Background-Green Text</vt:lpstr>
      <vt:lpstr>Understanding the Relative Influence of Local Government Interest Groups within the Domain of Land Use Policy  A Presentation Prepared for the  2012 European Real Estate Society Conference  By  </vt:lpstr>
      <vt:lpstr>Theoretical Linkages Between  Local Interest Groups and Land Use Policy</vt:lpstr>
      <vt:lpstr>Research Questions</vt:lpstr>
      <vt:lpstr>Data &amp; Research Methodology</vt:lpstr>
      <vt:lpstr>Slide 5</vt:lpstr>
      <vt:lpstr>Slide 6</vt:lpstr>
      <vt:lpstr>Slide 7</vt:lpstr>
      <vt:lpstr>Slide 8</vt:lpstr>
      <vt:lpstr>Conclusions</vt:lpstr>
    </vt:vector>
  </TitlesOfParts>
  <Company>UNC Charlotte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Title, Arial 44 bold</dc:title>
  <dc:creator>Information And Technology Services</dc:creator>
  <cp:lastModifiedBy>College of  Business</cp:lastModifiedBy>
  <cp:revision>113</cp:revision>
  <dcterms:created xsi:type="dcterms:W3CDTF">2010-02-08T16:05:41Z</dcterms:created>
  <dcterms:modified xsi:type="dcterms:W3CDTF">2012-06-15T09:50:53Z</dcterms:modified>
</cp:coreProperties>
</file>