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50" r:id="rId1"/>
    <p:sldMasterId id="2147483651" r:id="rId2"/>
  </p:sldMasterIdLst>
  <p:notesMasterIdLst>
    <p:notesMasterId r:id="rId20"/>
  </p:notesMasterIdLst>
  <p:handoutMasterIdLst>
    <p:handoutMasterId r:id="rId21"/>
  </p:handoutMasterIdLst>
  <p:sldIdLst>
    <p:sldId id="256"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Lst>
  <p:sldSz cx="9144000" cy="6858000" type="screen4x3"/>
  <p:notesSz cx="6858000" cy="9777413"/>
  <p:embeddedFontLst>
    <p:embeddedFont>
      <p:font typeface="Calibri" pitchFamily="34" charset="0"/>
      <p:regular r:id="rId22"/>
      <p:bold r:id="rId23"/>
      <p:italic r:id="rId24"/>
      <p:boldItalic r:id="rId25"/>
    </p:embeddedFont>
  </p:embeddedFontLst>
  <p:defaultTextStyle>
    <a:defPPr>
      <a:defRPr lang="en-GB"/>
    </a:defPPr>
    <a:lvl1pPr algn="l" rtl="0" fontAlgn="base">
      <a:spcBef>
        <a:spcPct val="0"/>
      </a:spcBef>
      <a:spcAft>
        <a:spcPct val="0"/>
      </a:spcAft>
      <a:defRPr sz="8600" i="1" kern="1200">
        <a:solidFill>
          <a:schemeClr val="bg1"/>
        </a:solidFill>
        <a:latin typeface="Arial" charset="0"/>
        <a:ea typeface="+mn-ea"/>
        <a:cs typeface="+mn-cs"/>
      </a:defRPr>
    </a:lvl1pPr>
    <a:lvl2pPr marL="457200" algn="l" rtl="0" fontAlgn="base">
      <a:spcBef>
        <a:spcPct val="0"/>
      </a:spcBef>
      <a:spcAft>
        <a:spcPct val="0"/>
      </a:spcAft>
      <a:defRPr sz="8600" i="1" kern="1200">
        <a:solidFill>
          <a:schemeClr val="bg1"/>
        </a:solidFill>
        <a:latin typeface="Arial" charset="0"/>
        <a:ea typeface="+mn-ea"/>
        <a:cs typeface="+mn-cs"/>
      </a:defRPr>
    </a:lvl2pPr>
    <a:lvl3pPr marL="914400" algn="l" rtl="0" fontAlgn="base">
      <a:spcBef>
        <a:spcPct val="0"/>
      </a:spcBef>
      <a:spcAft>
        <a:spcPct val="0"/>
      </a:spcAft>
      <a:defRPr sz="8600" i="1" kern="1200">
        <a:solidFill>
          <a:schemeClr val="bg1"/>
        </a:solidFill>
        <a:latin typeface="Arial" charset="0"/>
        <a:ea typeface="+mn-ea"/>
        <a:cs typeface="+mn-cs"/>
      </a:defRPr>
    </a:lvl3pPr>
    <a:lvl4pPr marL="1371600" algn="l" rtl="0" fontAlgn="base">
      <a:spcBef>
        <a:spcPct val="0"/>
      </a:spcBef>
      <a:spcAft>
        <a:spcPct val="0"/>
      </a:spcAft>
      <a:defRPr sz="8600" i="1" kern="1200">
        <a:solidFill>
          <a:schemeClr val="bg1"/>
        </a:solidFill>
        <a:latin typeface="Arial" charset="0"/>
        <a:ea typeface="+mn-ea"/>
        <a:cs typeface="+mn-cs"/>
      </a:defRPr>
    </a:lvl4pPr>
    <a:lvl5pPr marL="1828800" algn="l" rtl="0" fontAlgn="base">
      <a:spcBef>
        <a:spcPct val="0"/>
      </a:spcBef>
      <a:spcAft>
        <a:spcPct val="0"/>
      </a:spcAft>
      <a:defRPr sz="8600" i="1" kern="1200">
        <a:solidFill>
          <a:schemeClr val="bg1"/>
        </a:solidFill>
        <a:latin typeface="Arial" charset="0"/>
        <a:ea typeface="+mn-ea"/>
        <a:cs typeface="+mn-cs"/>
      </a:defRPr>
    </a:lvl5pPr>
    <a:lvl6pPr marL="2286000" algn="l" defTabSz="914400" rtl="0" eaLnBrk="1" latinLnBrk="0" hangingPunct="1">
      <a:defRPr sz="8600" i="1" kern="1200">
        <a:solidFill>
          <a:schemeClr val="bg1"/>
        </a:solidFill>
        <a:latin typeface="Arial" charset="0"/>
        <a:ea typeface="+mn-ea"/>
        <a:cs typeface="+mn-cs"/>
      </a:defRPr>
    </a:lvl6pPr>
    <a:lvl7pPr marL="2743200" algn="l" defTabSz="914400" rtl="0" eaLnBrk="1" latinLnBrk="0" hangingPunct="1">
      <a:defRPr sz="8600" i="1" kern="1200">
        <a:solidFill>
          <a:schemeClr val="bg1"/>
        </a:solidFill>
        <a:latin typeface="Arial" charset="0"/>
        <a:ea typeface="+mn-ea"/>
        <a:cs typeface="+mn-cs"/>
      </a:defRPr>
    </a:lvl7pPr>
    <a:lvl8pPr marL="3200400" algn="l" defTabSz="914400" rtl="0" eaLnBrk="1" latinLnBrk="0" hangingPunct="1">
      <a:defRPr sz="8600" i="1" kern="1200">
        <a:solidFill>
          <a:schemeClr val="bg1"/>
        </a:solidFill>
        <a:latin typeface="Arial" charset="0"/>
        <a:ea typeface="+mn-ea"/>
        <a:cs typeface="+mn-cs"/>
      </a:defRPr>
    </a:lvl8pPr>
    <a:lvl9pPr marL="3657600" algn="l" defTabSz="914400" rtl="0" eaLnBrk="1" latinLnBrk="0" hangingPunct="1">
      <a:defRPr sz="8600" i="1"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D799A1"/>
    <a:srgbClr val="BF0071"/>
    <a:srgbClr val="7EAF35"/>
    <a:srgbClr val="194B8D"/>
    <a:srgbClr val="9B1D0A"/>
    <a:srgbClr val="981D0A"/>
    <a:srgbClr val="FF0066"/>
    <a:srgbClr val="FF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21757" autoAdjust="0"/>
    <p:restoredTop sz="95990" autoAdjust="0"/>
  </p:normalViewPr>
  <p:slideViewPr>
    <p:cSldViewPr>
      <p:cViewPr varScale="1">
        <p:scale>
          <a:sx n="100" d="100"/>
          <a:sy n="100" d="100"/>
        </p:scale>
        <p:origin x="-109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4.fntdata"/><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3.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2.fntdata"/><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1.fntdata"/><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9778" name="Rectangle 2"/>
          <p:cNvSpPr>
            <a:spLocks noGrp="1" noChangeArrowheads="1"/>
          </p:cNvSpPr>
          <p:nvPr>
            <p:ph type="hdr" sz="quarter"/>
          </p:nvPr>
        </p:nvSpPr>
        <p:spPr bwMode="auto">
          <a:xfrm>
            <a:off x="0" y="0"/>
            <a:ext cx="2971800" cy="488950"/>
          </a:xfrm>
          <a:prstGeom prst="rect">
            <a:avLst/>
          </a:prstGeom>
          <a:noFill/>
          <a:ln w="9525">
            <a:noFill/>
            <a:miter lim="800000"/>
            <a:headEnd/>
            <a:tailEnd/>
          </a:ln>
          <a:effectLst/>
        </p:spPr>
        <p:txBody>
          <a:bodyPr vert="horz" wrap="square" lIns="91434" tIns="45716" rIns="91434" bIns="45716" numCol="1" anchor="ctr" anchorCtr="0" compatLnSpc="1">
            <a:prstTxWarp prst="textNoShape">
              <a:avLst/>
            </a:prstTxWarp>
          </a:bodyPr>
          <a:lstStyle>
            <a:lvl1pPr>
              <a:defRPr sz="1200" i="0"/>
            </a:lvl1pPr>
          </a:lstStyle>
          <a:p>
            <a:pPr>
              <a:defRPr/>
            </a:pPr>
            <a:endParaRPr lang="en-US"/>
          </a:p>
        </p:txBody>
      </p:sp>
      <p:sp>
        <p:nvSpPr>
          <p:cNvPr id="459779" name="Rectangle 3"/>
          <p:cNvSpPr>
            <a:spLocks noGrp="1" noChangeArrowheads="1"/>
          </p:cNvSpPr>
          <p:nvPr>
            <p:ph type="dt" sz="quarter" idx="1"/>
          </p:nvPr>
        </p:nvSpPr>
        <p:spPr bwMode="auto">
          <a:xfrm>
            <a:off x="3886200" y="0"/>
            <a:ext cx="2971800" cy="488950"/>
          </a:xfrm>
          <a:prstGeom prst="rect">
            <a:avLst/>
          </a:prstGeom>
          <a:noFill/>
          <a:ln w="9525">
            <a:noFill/>
            <a:miter lim="800000"/>
            <a:headEnd/>
            <a:tailEnd/>
          </a:ln>
          <a:effectLst/>
        </p:spPr>
        <p:txBody>
          <a:bodyPr vert="horz" wrap="square" lIns="91434" tIns="45716" rIns="91434" bIns="45716" numCol="1" anchor="ctr" anchorCtr="0" compatLnSpc="1">
            <a:prstTxWarp prst="textNoShape">
              <a:avLst/>
            </a:prstTxWarp>
          </a:bodyPr>
          <a:lstStyle>
            <a:lvl1pPr algn="r">
              <a:defRPr sz="1200" i="0"/>
            </a:lvl1pPr>
          </a:lstStyle>
          <a:p>
            <a:pPr>
              <a:defRPr/>
            </a:pPr>
            <a:endParaRPr lang="en-US"/>
          </a:p>
        </p:txBody>
      </p:sp>
      <p:sp>
        <p:nvSpPr>
          <p:cNvPr id="459780" name="Rectangle 4"/>
          <p:cNvSpPr>
            <a:spLocks noGrp="1" noChangeArrowheads="1"/>
          </p:cNvSpPr>
          <p:nvPr>
            <p:ph type="ftr" sz="quarter" idx="2"/>
          </p:nvPr>
        </p:nvSpPr>
        <p:spPr bwMode="auto">
          <a:xfrm>
            <a:off x="0" y="9288463"/>
            <a:ext cx="2971800" cy="488950"/>
          </a:xfrm>
          <a:prstGeom prst="rect">
            <a:avLst/>
          </a:prstGeom>
          <a:noFill/>
          <a:ln w="9525">
            <a:noFill/>
            <a:miter lim="800000"/>
            <a:headEnd/>
            <a:tailEnd/>
          </a:ln>
          <a:effectLst/>
        </p:spPr>
        <p:txBody>
          <a:bodyPr vert="horz" wrap="square" lIns="91434" tIns="45716" rIns="91434" bIns="45716" numCol="1" anchor="b" anchorCtr="0" compatLnSpc="1">
            <a:prstTxWarp prst="textNoShape">
              <a:avLst/>
            </a:prstTxWarp>
          </a:bodyPr>
          <a:lstStyle>
            <a:lvl1pPr>
              <a:defRPr sz="1200" i="0"/>
            </a:lvl1pPr>
          </a:lstStyle>
          <a:p>
            <a:pPr>
              <a:defRPr/>
            </a:pPr>
            <a:endParaRPr lang="en-US"/>
          </a:p>
        </p:txBody>
      </p:sp>
      <p:sp>
        <p:nvSpPr>
          <p:cNvPr id="459781" name="Rectangle 5"/>
          <p:cNvSpPr>
            <a:spLocks noGrp="1" noChangeArrowheads="1"/>
          </p:cNvSpPr>
          <p:nvPr>
            <p:ph type="sldNum" sz="quarter" idx="3"/>
          </p:nvPr>
        </p:nvSpPr>
        <p:spPr bwMode="auto">
          <a:xfrm>
            <a:off x="3886200" y="9288463"/>
            <a:ext cx="2971800" cy="488950"/>
          </a:xfrm>
          <a:prstGeom prst="rect">
            <a:avLst/>
          </a:prstGeom>
          <a:noFill/>
          <a:ln w="9525">
            <a:noFill/>
            <a:miter lim="800000"/>
            <a:headEnd/>
            <a:tailEnd/>
          </a:ln>
          <a:effectLst/>
        </p:spPr>
        <p:txBody>
          <a:bodyPr vert="horz" wrap="square" lIns="91434" tIns="45716" rIns="91434" bIns="45716" numCol="1" anchor="b" anchorCtr="0" compatLnSpc="1">
            <a:prstTxWarp prst="textNoShape">
              <a:avLst/>
            </a:prstTxWarp>
          </a:bodyPr>
          <a:lstStyle>
            <a:lvl1pPr algn="r">
              <a:defRPr sz="1200" i="0"/>
            </a:lvl1pPr>
          </a:lstStyle>
          <a:p>
            <a:pPr>
              <a:defRPr/>
            </a:pPr>
            <a:fld id="{918C5DD3-3BCB-4983-8CC8-8A3C32333E2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88950"/>
          </a:xfrm>
          <a:prstGeom prst="rect">
            <a:avLst/>
          </a:prstGeom>
          <a:noFill/>
          <a:ln w="9525">
            <a:noFill/>
            <a:miter lim="800000"/>
            <a:headEnd/>
            <a:tailEnd/>
          </a:ln>
          <a:effectLst/>
        </p:spPr>
        <p:txBody>
          <a:bodyPr vert="horz" wrap="square" lIns="91434" tIns="45716" rIns="91434" bIns="45716" numCol="1" anchor="t" anchorCtr="0" compatLnSpc="1">
            <a:prstTxWarp prst="textNoShape">
              <a:avLst/>
            </a:prstTxWarp>
          </a:bodyPr>
          <a:lstStyle>
            <a:lvl1pPr>
              <a:defRPr sz="1200" i="0">
                <a:solidFill>
                  <a:schemeClr val="tx1"/>
                </a:solidFill>
                <a:latin typeface="Arial" charset="0"/>
              </a:defRPr>
            </a:lvl1pPr>
          </a:lstStyle>
          <a:p>
            <a:pPr>
              <a:defRPr/>
            </a:pPr>
            <a:endParaRPr lang="en-GB"/>
          </a:p>
        </p:txBody>
      </p:sp>
      <p:sp>
        <p:nvSpPr>
          <p:cNvPr id="9219" name="Rectangle 3"/>
          <p:cNvSpPr>
            <a:spLocks noGrp="1" noChangeArrowheads="1"/>
          </p:cNvSpPr>
          <p:nvPr>
            <p:ph type="dt" idx="1"/>
          </p:nvPr>
        </p:nvSpPr>
        <p:spPr bwMode="auto">
          <a:xfrm>
            <a:off x="3884613" y="0"/>
            <a:ext cx="2971800" cy="488950"/>
          </a:xfrm>
          <a:prstGeom prst="rect">
            <a:avLst/>
          </a:prstGeom>
          <a:noFill/>
          <a:ln w="9525">
            <a:noFill/>
            <a:miter lim="800000"/>
            <a:headEnd/>
            <a:tailEnd/>
          </a:ln>
          <a:effectLst/>
        </p:spPr>
        <p:txBody>
          <a:bodyPr vert="horz" wrap="square" lIns="91434" tIns="45716" rIns="91434" bIns="45716" numCol="1" anchor="t" anchorCtr="0" compatLnSpc="1">
            <a:prstTxWarp prst="textNoShape">
              <a:avLst/>
            </a:prstTxWarp>
          </a:bodyPr>
          <a:lstStyle>
            <a:lvl1pPr algn="r">
              <a:defRPr sz="1200" i="0">
                <a:solidFill>
                  <a:schemeClr val="tx1"/>
                </a:solidFill>
                <a:latin typeface="Arial" charset="0"/>
              </a:defRPr>
            </a:lvl1pPr>
          </a:lstStyle>
          <a:p>
            <a:pPr>
              <a:defRPr/>
            </a:pPr>
            <a:endParaRPr lang="en-GB"/>
          </a:p>
        </p:txBody>
      </p:sp>
      <p:sp>
        <p:nvSpPr>
          <p:cNvPr id="18436" name="Rectangle 4"/>
          <p:cNvSpPr>
            <a:spLocks noGrp="1" noRot="1" noChangeAspect="1" noChangeArrowheads="1" noTextEdit="1"/>
          </p:cNvSpPr>
          <p:nvPr>
            <p:ph type="sldImg" idx="2"/>
          </p:nvPr>
        </p:nvSpPr>
        <p:spPr bwMode="auto">
          <a:xfrm>
            <a:off x="985838" y="733425"/>
            <a:ext cx="4889500" cy="3665538"/>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645025"/>
            <a:ext cx="5486400" cy="4398963"/>
          </a:xfrm>
          <a:prstGeom prst="rect">
            <a:avLst/>
          </a:prstGeom>
          <a:noFill/>
          <a:ln w="9525">
            <a:noFill/>
            <a:miter lim="800000"/>
            <a:headEnd/>
            <a:tailEnd/>
          </a:ln>
          <a:effectLst/>
        </p:spPr>
        <p:txBody>
          <a:bodyPr vert="horz" wrap="square" lIns="91434" tIns="45716" rIns="91434" bIns="45716"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9222" name="Rectangle 6"/>
          <p:cNvSpPr>
            <a:spLocks noGrp="1" noChangeArrowheads="1"/>
          </p:cNvSpPr>
          <p:nvPr>
            <p:ph type="ftr" sz="quarter" idx="4"/>
          </p:nvPr>
        </p:nvSpPr>
        <p:spPr bwMode="auto">
          <a:xfrm>
            <a:off x="0" y="9286875"/>
            <a:ext cx="2971800" cy="488950"/>
          </a:xfrm>
          <a:prstGeom prst="rect">
            <a:avLst/>
          </a:prstGeom>
          <a:noFill/>
          <a:ln w="9525">
            <a:noFill/>
            <a:miter lim="800000"/>
            <a:headEnd/>
            <a:tailEnd/>
          </a:ln>
          <a:effectLst/>
        </p:spPr>
        <p:txBody>
          <a:bodyPr vert="horz" wrap="square" lIns="91434" tIns="45716" rIns="91434" bIns="45716" numCol="1" anchor="b" anchorCtr="0" compatLnSpc="1">
            <a:prstTxWarp prst="textNoShape">
              <a:avLst/>
            </a:prstTxWarp>
          </a:bodyPr>
          <a:lstStyle>
            <a:lvl1pPr>
              <a:defRPr sz="1200" i="0">
                <a:solidFill>
                  <a:schemeClr val="tx1"/>
                </a:solidFill>
                <a:latin typeface="Arial" charset="0"/>
              </a:defRPr>
            </a:lvl1pPr>
          </a:lstStyle>
          <a:p>
            <a:pPr>
              <a:defRPr/>
            </a:pPr>
            <a:endParaRPr lang="en-GB"/>
          </a:p>
        </p:txBody>
      </p:sp>
      <p:sp>
        <p:nvSpPr>
          <p:cNvPr id="9223" name="Rectangle 7"/>
          <p:cNvSpPr>
            <a:spLocks noGrp="1" noChangeArrowheads="1"/>
          </p:cNvSpPr>
          <p:nvPr>
            <p:ph type="sldNum" sz="quarter" idx="5"/>
          </p:nvPr>
        </p:nvSpPr>
        <p:spPr bwMode="auto">
          <a:xfrm>
            <a:off x="3884613" y="9286875"/>
            <a:ext cx="2971800" cy="488950"/>
          </a:xfrm>
          <a:prstGeom prst="rect">
            <a:avLst/>
          </a:prstGeom>
          <a:noFill/>
          <a:ln w="9525">
            <a:noFill/>
            <a:miter lim="800000"/>
            <a:headEnd/>
            <a:tailEnd/>
          </a:ln>
          <a:effectLst/>
        </p:spPr>
        <p:txBody>
          <a:bodyPr vert="horz" wrap="square" lIns="91434" tIns="45716" rIns="91434" bIns="45716" numCol="1" anchor="b" anchorCtr="0" compatLnSpc="1">
            <a:prstTxWarp prst="textNoShape">
              <a:avLst/>
            </a:prstTxWarp>
          </a:bodyPr>
          <a:lstStyle>
            <a:lvl1pPr algn="r">
              <a:defRPr sz="1200" i="0">
                <a:solidFill>
                  <a:schemeClr val="tx1"/>
                </a:solidFill>
                <a:latin typeface="Arial" charset="0"/>
              </a:defRPr>
            </a:lvl1pPr>
          </a:lstStyle>
          <a:p>
            <a:pPr>
              <a:defRPr/>
            </a:pPr>
            <a:fld id="{DBAF5379-1F9A-4A73-9F05-C741002415F5}"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60C3C2FB-2DB8-4E69-8916-58563C82992F}" type="slidenum">
              <a:rPr lang="en-GB" smtClean="0"/>
              <a:pPr/>
              <a:t>1</a:t>
            </a:fld>
            <a:endParaRPr lang="en-GB" smtClean="0"/>
          </a:p>
        </p:txBody>
      </p:sp>
      <p:sp>
        <p:nvSpPr>
          <p:cNvPr id="21506" name="Rectangle 2"/>
          <p:cNvSpPr>
            <a:spLocks noGrp="1" noRot="1" noChangeAspect="1" noChangeArrowheads="1" noTextEdit="1"/>
          </p:cNvSpPr>
          <p:nvPr>
            <p:ph type="sldImg"/>
          </p:nvPr>
        </p:nvSpPr>
        <p:spPr>
          <a:xfrm>
            <a:off x="987425" y="733425"/>
            <a:ext cx="4886325" cy="3665538"/>
          </a:xfrm>
          <a:ln/>
        </p:spPr>
      </p:sp>
      <p:sp>
        <p:nvSpPr>
          <p:cNvPr id="21507" name="Rectangle 3"/>
          <p:cNvSpPr>
            <a:spLocks noGrp="1" noChangeArrowheads="1"/>
          </p:cNvSpPr>
          <p:nvPr>
            <p:ph type="body" idx="1"/>
          </p:nvPr>
        </p:nvSpPr>
        <p:spPr>
          <a:noFill/>
          <a:ln/>
        </p:spPr>
        <p:txBody>
          <a:bodyPr/>
          <a:lstStyle/>
          <a:p>
            <a:pPr eaLnBrk="1" hangingPunct="1"/>
            <a:r>
              <a:rPr lang="en-US" smtClean="0"/>
              <a:t>This is the title slide, PowerPoint will automatically format the first slide with the title master, although this can be changed in the design palette.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5" name="Rectangle 2"/>
          <p:cNvSpPr>
            <a:spLocks noGrp="1" noRot="1" noChangeAspect="1" noChangeArrowheads="1" noTextEdit="1"/>
          </p:cNvSpPr>
          <p:nvPr>
            <p:ph type="sldImg"/>
          </p:nvPr>
        </p:nvSpPr>
        <p:spPr>
          <a:xfrm>
            <a:off x="987425" y="733425"/>
            <a:ext cx="4886325" cy="3665538"/>
          </a:xfrm>
          <a:ln/>
        </p:spPr>
      </p:sp>
      <p:sp>
        <p:nvSpPr>
          <p:cNvPr id="25702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3" name="Rectangle 2"/>
          <p:cNvSpPr>
            <a:spLocks noGrp="1" noRot="1" noChangeAspect="1" noChangeArrowheads="1" noTextEdit="1"/>
          </p:cNvSpPr>
          <p:nvPr>
            <p:ph type="sldImg"/>
          </p:nvPr>
        </p:nvSpPr>
        <p:spPr>
          <a:xfrm>
            <a:off x="987425" y="733425"/>
            <a:ext cx="4886325" cy="3665538"/>
          </a:xfrm>
          <a:ln/>
        </p:spPr>
      </p:sp>
      <p:sp>
        <p:nvSpPr>
          <p:cNvPr id="25907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1" name="Rectangle 2"/>
          <p:cNvSpPr>
            <a:spLocks noGrp="1" noRot="1" noChangeAspect="1" noChangeArrowheads="1" noTextEdit="1"/>
          </p:cNvSpPr>
          <p:nvPr>
            <p:ph type="sldImg"/>
          </p:nvPr>
        </p:nvSpPr>
        <p:spPr>
          <a:xfrm>
            <a:off x="987425" y="733425"/>
            <a:ext cx="4886325" cy="3665538"/>
          </a:xfrm>
          <a:ln/>
        </p:spPr>
      </p:sp>
      <p:sp>
        <p:nvSpPr>
          <p:cNvPr id="26112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69" name="Rectangle 2"/>
          <p:cNvSpPr>
            <a:spLocks noGrp="1" noRot="1" noChangeAspect="1" noChangeArrowheads="1" noTextEdit="1"/>
          </p:cNvSpPr>
          <p:nvPr>
            <p:ph type="sldImg"/>
          </p:nvPr>
        </p:nvSpPr>
        <p:spPr>
          <a:xfrm>
            <a:off x="987425" y="733425"/>
            <a:ext cx="4886325" cy="3665538"/>
          </a:xfrm>
          <a:ln/>
        </p:spPr>
      </p:sp>
      <p:sp>
        <p:nvSpPr>
          <p:cNvPr id="26317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7" name="Rectangle 2"/>
          <p:cNvSpPr>
            <a:spLocks noGrp="1" noRot="1" noChangeAspect="1" noChangeArrowheads="1" noTextEdit="1"/>
          </p:cNvSpPr>
          <p:nvPr>
            <p:ph type="sldImg"/>
          </p:nvPr>
        </p:nvSpPr>
        <p:spPr>
          <a:xfrm>
            <a:off x="987425" y="733425"/>
            <a:ext cx="4886325" cy="3665538"/>
          </a:xfrm>
          <a:ln/>
        </p:spPr>
      </p:sp>
      <p:sp>
        <p:nvSpPr>
          <p:cNvPr id="26521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5" name="Rectangle 2"/>
          <p:cNvSpPr>
            <a:spLocks noGrp="1" noRot="1" noChangeAspect="1" noChangeArrowheads="1" noTextEdit="1"/>
          </p:cNvSpPr>
          <p:nvPr>
            <p:ph type="sldImg"/>
          </p:nvPr>
        </p:nvSpPr>
        <p:spPr>
          <a:xfrm>
            <a:off x="987425" y="733425"/>
            <a:ext cx="4886325" cy="3665538"/>
          </a:xfrm>
          <a:ln/>
        </p:spPr>
      </p:sp>
      <p:sp>
        <p:nvSpPr>
          <p:cNvPr id="26726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2"/>
          <p:cNvSpPr>
            <a:spLocks noGrp="1" noRot="1" noChangeAspect="1" noChangeArrowheads="1" noTextEdit="1"/>
          </p:cNvSpPr>
          <p:nvPr>
            <p:ph type="sldImg"/>
          </p:nvPr>
        </p:nvSpPr>
        <p:spPr>
          <a:xfrm>
            <a:off x="987425" y="733425"/>
            <a:ext cx="4886325" cy="3665538"/>
          </a:xfrm>
          <a:ln/>
        </p:spPr>
      </p:sp>
      <p:sp>
        <p:nvSpPr>
          <p:cNvPr id="26931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1" name="Rectangle 7"/>
          <p:cNvSpPr txBox="1">
            <a:spLocks noGrp="1" noChangeArrowheads="1"/>
          </p:cNvSpPr>
          <p:nvPr/>
        </p:nvSpPr>
        <p:spPr bwMode="auto">
          <a:xfrm>
            <a:off x="3884613" y="9286875"/>
            <a:ext cx="2971800" cy="488950"/>
          </a:xfrm>
          <a:prstGeom prst="rect">
            <a:avLst/>
          </a:prstGeom>
          <a:noFill/>
          <a:ln w="9525">
            <a:noFill/>
            <a:miter lim="800000"/>
            <a:headEnd/>
            <a:tailEnd/>
          </a:ln>
        </p:spPr>
        <p:txBody>
          <a:bodyPr lIns="91434" tIns="45716" rIns="91434" bIns="45716" anchor="b"/>
          <a:lstStyle/>
          <a:p>
            <a:pPr algn="r"/>
            <a:fld id="{306A1589-B4A5-4BA8-9C45-41E33C8123E7}" type="slidenum">
              <a:rPr lang="en-GB" sz="1200" i="0">
                <a:solidFill>
                  <a:schemeClr val="tx1"/>
                </a:solidFill>
              </a:rPr>
              <a:pPr algn="r"/>
              <a:t>17</a:t>
            </a:fld>
            <a:endParaRPr lang="en-GB" sz="1200" i="0">
              <a:solidFill>
                <a:schemeClr val="tx1"/>
              </a:solidFill>
            </a:endParaRPr>
          </a:p>
        </p:txBody>
      </p:sp>
      <p:sp>
        <p:nvSpPr>
          <p:cNvPr id="271362" name="Rectangle 2"/>
          <p:cNvSpPr>
            <a:spLocks noGrp="1" noRot="1" noChangeAspect="1" noChangeArrowheads="1" noTextEdit="1"/>
          </p:cNvSpPr>
          <p:nvPr>
            <p:ph type="sldImg"/>
          </p:nvPr>
        </p:nvSpPr>
        <p:spPr>
          <a:xfrm>
            <a:off x="987425" y="733425"/>
            <a:ext cx="4886325" cy="3665538"/>
          </a:xfrm>
          <a:ln/>
        </p:spPr>
      </p:sp>
      <p:sp>
        <p:nvSpPr>
          <p:cNvPr id="271363" name="Rectangle 3"/>
          <p:cNvSpPr>
            <a:spLocks noGrp="1" noChangeArrowheads="1"/>
          </p:cNvSpPr>
          <p:nvPr>
            <p:ph type="body" idx="1"/>
          </p:nvPr>
        </p:nvSpPr>
        <p:spPr>
          <a:noFill/>
          <a:ln/>
        </p:spPr>
        <p:txBody>
          <a:bodyPr/>
          <a:lstStyle/>
          <a:p>
            <a:pPr eaLnBrk="1" hangingPunct="1"/>
            <a:r>
              <a:rPr lang="en-US" smtClean="0"/>
              <a:t>This is the title slide, PowerPoint will automatically format the first slide with the title master, although this can be changed in the design palette.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xfrm>
            <a:off x="989013" y="735013"/>
            <a:ext cx="4884737" cy="3663950"/>
          </a:xfrm>
          <a:ln/>
        </p:spPr>
      </p:sp>
      <p:sp>
        <p:nvSpPr>
          <p:cNvPr id="23554" name="Rectangle 3"/>
          <p:cNvSpPr>
            <a:spLocks noGrp="1" noChangeArrowheads="1"/>
          </p:cNvSpPr>
          <p:nvPr>
            <p:ph type="body" idx="1"/>
          </p:nvPr>
        </p:nvSpPr>
        <p:spPr>
          <a:xfrm>
            <a:off x="914400" y="4643438"/>
            <a:ext cx="5029200" cy="4398962"/>
          </a:xfrm>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xfrm>
            <a:off x="989013" y="735013"/>
            <a:ext cx="4884737" cy="3663950"/>
          </a:xfrm>
          <a:ln/>
        </p:spPr>
      </p:sp>
      <p:sp>
        <p:nvSpPr>
          <p:cNvPr id="25602" name="Rectangle 3"/>
          <p:cNvSpPr>
            <a:spLocks noGrp="1" noChangeArrowheads="1"/>
          </p:cNvSpPr>
          <p:nvPr>
            <p:ph type="body" idx="1"/>
          </p:nvPr>
        </p:nvSpPr>
        <p:spPr>
          <a:xfrm>
            <a:off x="914400" y="4643438"/>
            <a:ext cx="5029200" cy="4398962"/>
          </a:xfrm>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xfrm>
            <a:off x="987425" y="733425"/>
            <a:ext cx="4886325" cy="3665538"/>
          </a:xfrm>
          <a:ln/>
        </p:spPr>
      </p:sp>
      <p:sp>
        <p:nvSpPr>
          <p:cNvPr id="2765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xfrm>
            <a:off x="987425" y="733425"/>
            <a:ext cx="4886325" cy="3665538"/>
          </a:xfrm>
          <a:ln/>
        </p:spPr>
      </p:sp>
      <p:sp>
        <p:nvSpPr>
          <p:cNvPr id="2969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xfrm>
            <a:off x="987425" y="733425"/>
            <a:ext cx="4886325" cy="3665538"/>
          </a:xfrm>
          <a:ln/>
        </p:spPr>
      </p:sp>
      <p:sp>
        <p:nvSpPr>
          <p:cNvPr id="3174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1" name="Rectangle 2"/>
          <p:cNvSpPr>
            <a:spLocks noGrp="1" noRot="1" noChangeAspect="1" noChangeArrowheads="1" noTextEdit="1"/>
          </p:cNvSpPr>
          <p:nvPr>
            <p:ph type="sldImg"/>
          </p:nvPr>
        </p:nvSpPr>
        <p:spPr>
          <a:xfrm>
            <a:off x="987425" y="733425"/>
            <a:ext cx="4886325" cy="3665538"/>
          </a:xfrm>
          <a:ln/>
        </p:spPr>
      </p:sp>
      <p:sp>
        <p:nvSpPr>
          <p:cNvPr id="25088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29" name="Rectangle 2"/>
          <p:cNvSpPr>
            <a:spLocks noGrp="1" noRot="1" noChangeAspect="1" noChangeArrowheads="1" noTextEdit="1"/>
          </p:cNvSpPr>
          <p:nvPr>
            <p:ph type="sldImg"/>
          </p:nvPr>
        </p:nvSpPr>
        <p:spPr>
          <a:xfrm>
            <a:off x="987425" y="733425"/>
            <a:ext cx="4886325" cy="3665538"/>
          </a:xfrm>
          <a:ln/>
        </p:spPr>
      </p:sp>
      <p:sp>
        <p:nvSpPr>
          <p:cNvPr id="25293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7" name="Rectangle 2"/>
          <p:cNvSpPr>
            <a:spLocks noGrp="1" noRot="1" noChangeAspect="1" noChangeArrowheads="1" noTextEdit="1"/>
          </p:cNvSpPr>
          <p:nvPr>
            <p:ph type="sldImg"/>
          </p:nvPr>
        </p:nvSpPr>
        <p:spPr>
          <a:xfrm>
            <a:off x="987425" y="733425"/>
            <a:ext cx="4886325" cy="3665538"/>
          </a:xfrm>
          <a:ln/>
        </p:spPr>
      </p:sp>
      <p:sp>
        <p:nvSpPr>
          <p:cNvPr id="25497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4013" y="274638"/>
            <a:ext cx="1982787" cy="56689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55650" y="274638"/>
            <a:ext cx="5795963" cy="56689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650" y="274638"/>
            <a:ext cx="6192838" cy="1143000"/>
          </a:xfrm>
        </p:spPr>
        <p:txBody>
          <a:bodyPr/>
          <a:lstStyle/>
          <a:p>
            <a:r>
              <a:rPr lang="en-US"/>
              <a:t>Click to edit Master title style</a:t>
            </a:r>
          </a:p>
        </p:txBody>
      </p:sp>
      <p:sp>
        <p:nvSpPr>
          <p:cNvPr id="3" name="Content Placeholder 2"/>
          <p:cNvSpPr>
            <a:spLocks noGrp="1"/>
          </p:cNvSpPr>
          <p:nvPr>
            <p:ph idx="1"/>
          </p:nvPr>
        </p:nvSpPr>
        <p:spPr>
          <a:xfrm>
            <a:off x="755650" y="1600200"/>
            <a:ext cx="793115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55650" y="274638"/>
            <a:ext cx="7931150" cy="5668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5650" y="274638"/>
            <a:ext cx="6192838" cy="1143000"/>
          </a:xfrm>
        </p:spPr>
        <p:txBody>
          <a:bodyPr/>
          <a:lstStyle/>
          <a:p>
            <a:r>
              <a:rPr lang="en-US"/>
              <a:t>Click to edit Master title style</a:t>
            </a:r>
          </a:p>
        </p:txBody>
      </p:sp>
      <p:sp>
        <p:nvSpPr>
          <p:cNvPr id="3" name="Content Placeholder 2"/>
          <p:cNvSpPr>
            <a:spLocks noGrp="1"/>
          </p:cNvSpPr>
          <p:nvPr>
            <p:ph sz="half" idx="1"/>
          </p:nvPr>
        </p:nvSpPr>
        <p:spPr>
          <a:xfrm>
            <a:off x="755650" y="1600200"/>
            <a:ext cx="38893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97425" y="1600200"/>
            <a:ext cx="38893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55650" y="1600200"/>
            <a:ext cx="38893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97425" y="1600200"/>
            <a:ext cx="38893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image" Target="../media/image3.png"/><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55650" y="274638"/>
            <a:ext cx="6192838" cy="1143000"/>
          </a:xfrm>
          <a:prstGeom prst="rect">
            <a:avLst/>
          </a:prstGeom>
          <a:noFill/>
          <a:ln w="9525">
            <a:noFill/>
            <a:miter lim="800000"/>
            <a:headEnd/>
            <a:tailEnd/>
          </a:ln>
        </p:spPr>
        <p:txBody>
          <a:bodyPr vert="horz" wrap="none" lIns="91440" tIns="45720" rIns="91440" bIns="45720" numCol="1" anchor="b"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755650" y="1600200"/>
            <a:ext cx="793115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dk2" tx1="lt1" bg2="dk1" tx2="lt2" accent1="accent1" accent2="accent2" accent3="accent3" accent4="accent4" accent5="accent5" accent6="accent6" hlink="hlink" folHlink="folHlink"/>
  <p:sldLayoutIdLst>
    <p:sldLayoutId id="2147483655" r:id="rId1"/>
    <p:sldLayoutId id="2147483654" r:id="rId2"/>
    <p:sldLayoutId id="2147483653" r:id="rId3"/>
    <p:sldLayoutId id="2147483652" r:id="rId4"/>
  </p:sldLayoutIdLst>
  <p:transition/>
  <p:txStyles>
    <p:titleStyle>
      <a:lvl1pPr algn="l" rtl="0" eaLnBrk="0" fontAlgn="base" hangingPunct="0">
        <a:spcBef>
          <a:spcPct val="0"/>
        </a:spcBef>
        <a:spcAft>
          <a:spcPct val="0"/>
        </a:spcAft>
        <a:defRPr sz="3600">
          <a:solidFill>
            <a:srgbClr val="FFFF00"/>
          </a:solidFill>
          <a:latin typeface="+mj-lt"/>
          <a:ea typeface="+mj-ea"/>
          <a:cs typeface="+mj-cs"/>
        </a:defRPr>
      </a:lvl1pPr>
      <a:lvl2pPr algn="l" rtl="0" eaLnBrk="0" fontAlgn="base" hangingPunct="0">
        <a:spcBef>
          <a:spcPct val="0"/>
        </a:spcBef>
        <a:spcAft>
          <a:spcPct val="0"/>
        </a:spcAft>
        <a:defRPr sz="3600">
          <a:solidFill>
            <a:srgbClr val="FFFF00"/>
          </a:solidFill>
          <a:latin typeface="Calibri" pitchFamily="34" charset="0"/>
        </a:defRPr>
      </a:lvl2pPr>
      <a:lvl3pPr algn="l" rtl="0" eaLnBrk="0" fontAlgn="base" hangingPunct="0">
        <a:spcBef>
          <a:spcPct val="0"/>
        </a:spcBef>
        <a:spcAft>
          <a:spcPct val="0"/>
        </a:spcAft>
        <a:defRPr sz="3600">
          <a:solidFill>
            <a:srgbClr val="FFFF00"/>
          </a:solidFill>
          <a:latin typeface="Calibri" pitchFamily="34" charset="0"/>
        </a:defRPr>
      </a:lvl3pPr>
      <a:lvl4pPr algn="l" rtl="0" eaLnBrk="0" fontAlgn="base" hangingPunct="0">
        <a:spcBef>
          <a:spcPct val="0"/>
        </a:spcBef>
        <a:spcAft>
          <a:spcPct val="0"/>
        </a:spcAft>
        <a:defRPr sz="3600">
          <a:solidFill>
            <a:srgbClr val="FFFF00"/>
          </a:solidFill>
          <a:latin typeface="Calibri" pitchFamily="34" charset="0"/>
        </a:defRPr>
      </a:lvl4pPr>
      <a:lvl5pPr algn="l" rtl="0" eaLnBrk="0" fontAlgn="base" hangingPunct="0">
        <a:spcBef>
          <a:spcPct val="0"/>
        </a:spcBef>
        <a:spcAft>
          <a:spcPct val="0"/>
        </a:spcAft>
        <a:defRPr sz="3600">
          <a:solidFill>
            <a:srgbClr val="FFFF00"/>
          </a:solidFill>
          <a:latin typeface="Calibri" pitchFamily="34" charset="0"/>
        </a:defRPr>
      </a:lvl5pPr>
      <a:lvl6pPr marL="457200" algn="l" rtl="0" fontAlgn="base">
        <a:spcBef>
          <a:spcPct val="0"/>
        </a:spcBef>
        <a:spcAft>
          <a:spcPct val="0"/>
        </a:spcAft>
        <a:defRPr sz="3600">
          <a:solidFill>
            <a:srgbClr val="FFFF00"/>
          </a:solidFill>
          <a:latin typeface="Rdg Vesta" pitchFamily="50" charset="0"/>
        </a:defRPr>
      </a:lvl6pPr>
      <a:lvl7pPr marL="914400" algn="l" rtl="0" fontAlgn="base">
        <a:spcBef>
          <a:spcPct val="0"/>
        </a:spcBef>
        <a:spcAft>
          <a:spcPct val="0"/>
        </a:spcAft>
        <a:defRPr sz="3600">
          <a:solidFill>
            <a:srgbClr val="FFFF00"/>
          </a:solidFill>
          <a:latin typeface="Rdg Vesta" pitchFamily="50" charset="0"/>
        </a:defRPr>
      </a:lvl7pPr>
      <a:lvl8pPr marL="1371600" algn="l" rtl="0" fontAlgn="base">
        <a:spcBef>
          <a:spcPct val="0"/>
        </a:spcBef>
        <a:spcAft>
          <a:spcPct val="0"/>
        </a:spcAft>
        <a:defRPr sz="3600">
          <a:solidFill>
            <a:srgbClr val="FFFF00"/>
          </a:solidFill>
          <a:latin typeface="Rdg Vesta" pitchFamily="50" charset="0"/>
        </a:defRPr>
      </a:lvl8pPr>
      <a:lvl9pPr marL="1828800" algn="l" rtl="0" fontAlgn="base">
        <a:spcBef>
          <a:spcPct val="0"/>
        </a:spcBef>
        <a:spcAft>
          <a:spcPct val="0"/>
        </a:spcAft>
        <a:defRPr sz="3600">
          <a:solidFill>
            <a:srgbClr val="FFFF00"/>
          </a:solidFill>
          <a:latin typeface="Rdg Vesta" pitchFamily="50" charset="0"/>
        </a:defRPr>
      </a:lvl9pPr>
    </p:titleStyle>
    <p:bodyStyle>
      <a:lvl1pPr marL="342900" indent="-342900" algn="l" rtl="0" eaLnBrk="0" fontAlgn="base" hangingPunct="0">
        <a:lnSpc>
          <a:spcPct val="110000"/>
        </a:lnSpc>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lnSpc>
          <a:spcPct val="110000"/>
        </a:lnSpc>
        <a:spcBef>
          <a:spcPct val="10000"/>
        </a:spcBef>
        <a:spcAft>
          <a:spcPct val="0"/>
        </a:spcAft>
        <a:buChar char="–"/>
        <a:defRPr sz="2400">
          <a:solidFill>
            <a:schemeClr val="tx1"/>
          </a:solidFill>
          <a:latin typeface="+mn-lt"/>
        </a:defRPr>
      </a:lvl2pPr>
      <a:lvl3pPr marL="1143000" indent="-228600" algn="l" rtl="0" eaLnBrk="0" fontAlgn="base" hangingPunct="0">
        <a:lnSpc>
          <a:spcPct val="110000"/>
        </a:lnSpc>
        <a:spcBef>
          <a:spcPct val="10000"/>
        </a:spcBef>
        <a:spcAft>
          <a:spcPct val="0"/>
        </a:spcAft>
        <a:buChar char="•"/>
        <a:defRPr sz="2000">
          <a:solidFill>
            <a:schemeClr val="tx1"/>
          </a:solidFill>
          <a:latin typeface="+mn-lt"/>
        </a:defRPr>
      </a:lvl3pPr>
      <a:lvl4pPr marL="1600200" indent="-228600" algn="l" rtl="0" eaLnBrk="0" fontAlgn="base" hangingPunct="0">
        <a:lnSpc>
          <a:spcPct val="110000"/>
        </a:lnSpc>
        <a:spcBef>
          <a:spcPct val="10000"/>
        </a:spcBef>
        <a:spcAft>
          <a:spcPct val="0"/>
        </a:spcAft>
        <a:buChar char="–"/>
        <a:defRPr>
          <a:solidFill>
            <a:schemeClr val="tx1"/>
          </a:solidFill>
          <a:latin typeface="+mn-lt"/>
        </a:defRPr>
      </a:lvl4pPr>
      <a:lvl5pPr marL="2057400" indent="-228600" algn="l" rtl="0" eaLnBrk="0" fontAlgn="base" hangingPunct="0">
        <a:lnSpc>
          <a:spcPct val="110000"/>
        </a:lnSpc>
        <a:spcBef>
          <a:spcPct val="10000"/>
        </a:spcBef>
        <a:spcAft>
          <a:spcPct val="0"/>
        </a:spcAft>
        <a:buChar char="»"/>
        <a:defRPr>
          <a:solidFill>
            <a:schemeClr val="tx1"/>
          </a:solidFill>
          <a:latin typeface="+mn-lt"/>
        </a:defRPr>
      </a:lvl5pPr>
      <a:lvl6pPr marL="2514600" indent="-228600" algn="l" rtl="0" fontAlgn="base">
        <a:lnSpc>
          <a:spcPct val="110000"/>
        </a:lnSpc>
        <a:spcBef>
          <a:spcPct val="10000"/>
        </a:spcBef>
        <a:spcAft>
          <a:spcPct val="0"/>
        </a:spcAft>
        <a:buChar char="»"/>
        <a:defRPr sz="2000">
          <a:solidFill>
            <a:schemeClr val="tx1"/>
          </a:solidFill>
          <a:latin typeface="+mn-lt"/>
        </a:defRPr>
      </a:lvl6pPr>
      <a:lvl7pPr marL="2971800" indent="-228600" algn="l" rtl="0" fontAlgn="base">
        <a:lnSpc>
          <a:spcPct val="110000"/>
        </a:lnSpc>
        <a:spcBef>
          <a:spcPct val="10000"/>
        </a:spcBef>
        <a:spcAft>
          <a:spcPct val="0"/>
        </a:spcAft>
        <a:buChar char="»"/>
        <a:defRPr sz="2000">
          <a:solidFill>
            <a:schemeClr val="tx1"/>
          </a:solidFill>
          <a:latin typeface="+mn-lt"/>
        </a:defRPr>
      </a:lvl7pPr>
      <a:lvl8pPr marL="3429000" indent="-228600" algn="l" rtl="0" fontAlgn="base">
        <a:lnSpc>
          <a:spcPct val="110000"/>
        </a:lnSpc>
        <a:spcBef>
          <a:spcPct val="10000"/>
        </a:spcBef>
        <a:spcAft>
          <a:spcPct val="0"/>
        </a:spcAft>
        <a:buChar char="»"/>
        <a:defRPr sz="2000">
          <a:solidFill>
            <a:schemeClr val="tx1"/>
          </a:solidFill>
          <a:latin typeface="+mn-lt"/>
        </a:defRPr>
      </a:lvl8pPr>
      <a:lvl9pPr marL="3886200" indent="-228600" algn="l" rtl="0" fontAlgn="base">
        <a:lnSpc>
          <a:spcPct val="110000"/>
        </a:lnSpc>
        <a:spcBef>
          <a:spcPct val="1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6146" name="Picture 35" descr="R-Logo-blue"/>
          <p:cNvPicPr>
            <a:picLocks noChangeAspect="1" noChangeArrowheads="1"/>
          </p:cNvPicPr>
          <p:nvPr/>
        </p:nvPicPr>
        <p:blipFill>
          <a:blip r:embed="rId13"/>
          <a:srcRect/>
          <a:stretch>
            <a:fillRect/>
          </a:stretch>
        </p:blipFill>
        <p:spPr bwMode="hidden">
          <a:xfrm>
            <a:off x="0" y="0"/>
            <a:ext cx="9144000" cy="6858000"/>
          </a:xfrm>
          <a:prstGeom prst="rect">
            <a:avLst/>
          </a:prstGeom>
          <a:noFill/>
          <a:ln w="9525">
            <a:noFill/>
            <a:miter lim="800000"/>
            <a:headEnd/>
            <a:tailEnd/>
          </a:ln>
        </p:spPr>
      </p:pic>
      <p:pic>
        <p:nvPicPr>
          <p:cNvPr id="6147" name="Picture 32" descr="Device-black"/>
          <p:cNvPicPr>
            <a:picLocks noChangeAspect="1" noChangeArrowheads="1"/>
          </p:cNvPicPr>
          <p:nvPr/>
        </p:nvPicPr>
        <p:blipFill>
          <a:blip r:embed="rId14"/>
          <a:srcRect/>
          <a:stretch>
            <a:fillRect/>
          </a:stretch>
        </p:blipFill>
        <p:spPr bwMode="auto">
          <a:xfrm>
            <a:off x="7524750" y="433388"/>
            <a:ext cx="1184275" cy="387350"/>
          </a:xfrm>
          <a:prstGeom prst="rect">
            <a:avLst/>
          </a:prstGeom>
          <a:noFill/>
          <a:ln w="9525">
            <a:noFill/>
            <a:miter lim="800000"/>
            <a:headEnd/>
            <a:tailEnd/>
          </a:ln>
        </p:spPr>
      </p:pic>
      <p:sp>
        <p:nvSpPr>
          <p:cNvPr id="6" name="Text Box 19"/>
          <p:cNvSpPr txBox="1">
            <a:spLocks noChangeArrowheads="1"/>
          </p:cNvSpPr>
          <p:nvPr/>
        </p:nvSpPr>
        <p:spPr bwMode="auto">
          <a:xfrm>
            <a:off x="6867525" y="6519863"/>
            <a:ext cx="1871663" cy="304800"/>
          </a:xfrm>
          <a:prstGeom prst="rect">
            <a:avLst/>
          </a:prstGeom>
          <a:noFill/>
          <a:ln w="9525" algn="ctr">
            <a:noFill/>
            <a:miter lim="800000"/>
            <a:headEnd/>
            <a:tailEnd/>
          </a:ln>
          <a:effectLst/>
        </p:spPr>
        <p:txBody>
          <a:bodyPr>
            <a:spAutoFit/>
          </a:bodyPr>
          <a:lstStyle/>
          <a:p>
            <a:pPr algn="r">
              <a:spcBef>
                <a:spcPct val="50000"/>
              </a:spcBef>
              <a:defRPr/>
            </a:pPr>
            <a:r>
              <a:rPr lang="en-GB" sz="1400" b="1" i="0">
                <a:solidFill>
                  <a:schemeClr val="tx1"/>
                </a:solidFill>
                <a:latin typeface="Calibri" pitchFamily="34" charset="0"/>
              </a:rPr>
              <a:t>www.reading.ac.uk</a:t>
            </a:r>
          </a:p>
        </p:txBody>
      </p:sp>
      <p:sp>
        <p:nvSpPr>
          <p:cNvPr id="7" name="Rectangle 33"/>
          <p:cNvSpPr>
            <a:spLocks noChangeArrowheads="1"/>
          </p:cNvSpPr>
          <p:nvPr/>
        </p:nvSpPr>
        <p:spPr bwMode="hidden">
          <a:xfrm>
            <a:off x="7343775" y="0"/>
            <a:ext cx="1800225" cy="1125538"/>
          </a:xfrm>
          <a:prstGeom prst="rect">
            <a:avLst/>
          </a:prstGeom>
          <a:solidFill>
            <a:schemeClr val="accent1"/>
          </a:solidFill>
          <a:ln w="9525" algn="ctr">
            <a:noFill/>
            <a:miter lim="800000"/>
            <a:headEnd/>
            <a:tailEnd/>
          </a:ln>
          <a:effectLst/>
        </p:spPr>
        <p:txBody>
          <a:bodyPr wrap="none" anchor="ctr"/>
          <a:lstStyle/>
          <a:p>
            <a:pPr>
              <a:defRPr/>
            </a:pPr>
            <a:endParaRPr lang="en-US" i="0"/>
          </a:p>
        </p:txBody>
      </p:sp>
      <p:pic>
        <p:nvPicPr>
          <p:cNvPr id="6150" name="Picture 34" descr="Device-blue"/>
          <p:cNvPicPr>
            <a:picLocks noChangeAspect="1" noChangeArrowheads="1"/>
          </p:cNvPicPr>
          <p:nvPr/>
        </p:nvPicPr>
        <p:blipFill>
          <a:blip r:embed="rId15"/>
          <a:srcRect/>
          <a:stretch>
            <a:fillRect/>
          </a:stretch>
        </p:blipFill>
        <p:spPr bwMode="hidden">
          <a:xfrm>
            <a:off x="7524750" y="438150"/>
            <a:ext cx="1184275" cy="385763"/>
          </a:xfrm>
          <a:prstGeom prst="rect">
            <a:avLst/>
          </a:prstGeom>
          <a:noFill/>
          <a:ln w="9525">
            <a:noFill/>
            <a:miter lim="800000"/>
            <a:headEnd/>
            <a:tailEnd/>
          </a:ln>
        </p:spPr>
      </p:pic>
      <p:sp>
        <p:nvSpPr>
          <p:cNvPr id="6151" name="Rectangle 2"/>
          <p:cNvSpPr>
            <a:spLocks noGrp="1" noChangeArrowheads="1"/>
          </p:cNvSpPr>
          <p:nvPr>
            <p:ph type="title"/>
          </p:nvPr>
        </p:nvSpPr>
        <p:spPr bwMode="auto">
          <a:xfrm>
            <a:off x="755650" y="274638"/>
            <a:ext cx="6192838" cy="1143000"/>
          </a:xfrm>
          <a:prstGeom prst="rect">
            <a:avLst/>
          </a:prstGeom>
          <a:noFill/>
          <a:ln w="9525">
            <a:noFill/>
            <a:miter lim="800000"/>
            <a:headEnd/>
            <a:tailEnd/>
          </a:ln>
        </p:spPr>
        <p:txBody>
          <a:bodyPr vert="horz" wrap="none" lIns="91440" tIns="45720" rIns="91440" bIns="45720" numCol="1" anchor="b" anchorCtr="0" compatLnSpc="1">
            <a:prstTxWarp prst="textNoShape">
              <a:avLst/>
            </a:prstTxWarp>
          </a:bodyPr>
          <a:lstStyle/>
          <a:p>
            <a:pPr lvl="0"/>
            <a:r>
              <a:rPr lang="en-GB" smtClean="0"/>
              <a:t>Click to edit Master title style</a:t>
            </a:r>
          </a:p>
        </p:txBody>
      </p:sp>
      <p:sp>
        <p:nvSpPr>
          <p:cNvPr id="6152" name="Rectangle 3"/>
          <p:cNvSpPr>
            <a:spLocks noGrp="1" noChangeArrowheads="1"/>
          </p:cNvSpPr>
          <p:nvPr>
            <p:ph type="body" idx="1"/>
          </p:nvPr>
        </p:nvSpPr>
        <p:spPr bwMode="auto">
          <a:xfrm>
            <a:off x="755650" y="1600200"/>
            <a:ext cx="793115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dk2" tx1="lt1" bg2="dk1" tx2="lt2" accent1="accent1" accent2="accent2" accent3="accent3" accent4="accent4" accent5="accent5" accent6="accent6" hlink="hlink" folHlink="folHlink"/>
  <p:sldLayoutIdLst>
    <p:sldLayoutId id="2147483666" r:id="rId1"/>
    <p:sldLayoutId id="2147483665" r:id="rId2"/>
    <p:sldLayoutId id="2147483664" r:id="rId3"/>
    <p:sldLayoutId id="2147483663" r:id="rId4"/>
    <p:sldLayoutId id="2147483662" r:id="rId5"/>
    <p:sldLayoutId id="2147483661" r:id="rId6"/>
    <p:sldLayoutId id="2147483660" r:id="rId7"/>
    <p:sldLayoutId id="2147483659" r:id="rId8"/>
    <p:sldLayoutId id="2147483658" r:id="rId9"/>
    <p:sldLayoutId id="2147483657" r:id="rId10"/>
    <p:sldLayoutId id="2147483656" r:id="rId11"/>
  </p:sldLayoutIdLst>
  <p:transition/>
  <p:timing>
    <p:tnLst>
      <p:par>
        <p:cTn id="1" dur="indefinite" restart="never" nodeType="tmRoot"/>
      </p:par>
    </p:tnLst>
  </p:timing>
  <p:txStyles>
    <p:titleStyle>
      <a:lvl1pPr algn="l" rtl="0" eaLnBrk="0" fontAlgn="base" hangingPunct="0">
        <a:spcBef>
          <a:spcPct val="0"/>
        </a:spcBef>
        <a:spcAft>
          <a:spcPct val="0"/>
        </a:spcAft>
        <a:defRPr sz="3600">
          <a:solidFill>
            <a:srgbClr val="FFFF00"/>
          </a:solidFill>
          <a:latin typeface="+mj-lt"/>
          <a:ea typeface="+mj-ea"/>
          <a:cs typeface="+mj-cs"/>
        </a:defRPr>
      </a:lvl1pPr>
      <a:lvl2pPr algn="l" rtl="0" eaLnBrk="0" fontAlgn="base" hangingPunct="0">
        <a:spcBef>
          <a:spcPct val="0"/>
        </a:spcBef>
        <a:spcAft>
          <a:spcPct val="0"/>
        </a:spcAft>
        <a:defRPr sz="3600">
          <a:solidFill>
            <a:srgbClr val="FFFF00"/>
          </a:solidFill>
          <a:latin typeface="Calibri" pitchFamily="34" charset="0"/>
        </a:defRPr>
      </a:lvl2pPr>
      <a:lvl3pPr algn="l" rtl="0" eaLnBrk="0" fontAlgn="base" hangingPunct="0">
        <a:spcBef>
          <a:spcPct val="0"/>
        </a:spcBef>
        <a:spcAft>
          <a:spcPct val="0"/>
        </a:spcAft>
        <a:defRPr sz="3600">
          <a:solidFill>
            <a:srgbClr val="FFFF00"/>
          </a:solidFill>
          <a:latin typeface="Calibri" pitchFamily="34" charset="0"/>
        </a:defRPr>
      </a:lvl3pPr>
      <a:lvl4pPr algn="l" rtl="0" eaLnBrk="0" fontAlgn="base" hangingPunct="0">
        <a:spcBef>
          <a:spcPct val="0"/>
        </a:spcBef>
        <a:spcAft>
          <a:spcPct val="0"/>
        </a:spcAft>
        <a:defRPr sz="3600">
          <a:solidFill>
            <a:srgbClr val="FFFF00"/>
          </a:solidFill>
          <a:latin typeface="Calibri" pitchFamily="34" charset="0"/>
        </a:defRPr>
      </a:lvl4pPr>
      <a:lvl5pPr algn="l" rtl="0" eaLnBrk="0" fontAlgn="base" hangingPunct="0">
        <a:spcBef>
          <a:spcPct val="0"/>
        </a:spcBef>
        <a:spcAft>
          <a:spcPct val="0"/>
        </a:spcAft>
        <a:defRPr sz="3600">
          <a:solidFill>
            <a:srgbClr val="FFFF00"/>
          </a:solidFill>
          <a:latin typeface="Calibri" pitchFamily="34" charset="0"/>
        </a:defRPr>
      </a:lvl5pPr>
      <a:lvl6pPr marL="457200" algn="l" rtl="0" eaLnBrk="0" fontAlgn="base" hangingPunct="0">
        <a:spcBef>
          <a:spcPct val="0"/>
        </a:spcBef>
        <a:spcAft>
          <a:spcPct val="0"/>
        </a:spcAft>
        <a:defRPr sz="3600">
          <a:solidFill>
            <a:srgbClr val="FFFF00"/>
          </a:solidFill>
          <a:latin typeface="Calibri" pitchFamily="34" charset="0"/>
        </a:defRPr>
      </a:lvl6pPr>
      <a:lvl7pPr marL="914400" algn="l" rtl="0" eaLnBrk="0" fontAlgn="base" hangingPunct="0">
        <a:spcBef>
          <a:spcPct val="0"/>
        </a:spcBef>
        <a:spcAft>
          <a:spcPct val="0"/>
        </a:spcAft>
        <a:defRPr sz="3600">
          <a:solidFill>
            <a:srgbClr val="FFFF00"/>
          </a:solidFill>
          <a:latin typeface="Calibri" pitchFamily="34" charset="0"/>
        </a:defRPr>
      </a:lvl7pPr>
      <a:lvl8pPr marL="1371600" algn="l" rtl="0" eaLnBrk="0" fontAlgn="base" hangingPunct="0">
        <a:spcBef>
          <a:spcPct val="0"/>
        </a:spcBef>
        <a:spcAft>
          <a:spcPct val="0"/>
        </a:spcAft>
        <a:defRPr sz="3600">
          <a:solidFill>
            <a:srgbClr val="FFFF00"/>
          </a:solidFill>
          <a:latin typeface="Calibri" pitchFamily="34" charset="0"/>
        </a:defRPr>
      </a:lvl8pPr>
      <a:lvl9pPr marL="1828800" algn="l" rtl="0" eaLnBrk="0" fontAlgn="base" hangingPunct="0">
        <a:spcBef>
          <a:spcPct val="0"/>
        </a:spcBef>
        <a:spcAft>
          <a:spcPct val="0"/>
        </a:spcAft>
        <a:defRPr sz="3600">
          <a:solidFill>
            <a:srgbClr val="FFFF00"/>
          </a:solidFill>
          <a:latin typeface="Calibri" pitchFamily="34" charset="0"/>
        </a:defRPr>
      </a:lvl9pPr>
    </p:titleStyle>
    <p:bodyStyle>
      <a:lvl1pPr marL="342900" indent="-342900" algn="l" rtl="0" eaLnBrk="0" fontAlgn="base" hangingPunct="0">
        <a:lnSpc>
          <a:spcPct val="110000"/>
        </a:lnSpc>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lnSpc>
          <a:spcPct val="110000"/>
        </a:lnSpc>
        <a:spcBef>
          <a:spcPct val="10000"/>
        </a:spcBef>
        <a:spcAft>
          <a:spcPct val="0"/>
        </a:spcAft>
        <a:buChar char="–"/>
        <a:defRPr sz="2400">
          <a:solidFill>
            <a:schemeClr val="tx1"/>
          </a:solidFill>
          <a:latin typeface="+mn-lt"/>
        </a:defRPr>
      </a:lvl2pPr>
      <a:lvl3pPr marL="1143000" indent="-228600" algn="l" rtl="0" eaLnBrk="0" fontAlgn="base" hangingPunct="0">
        <a:lnSpc>
          <a:spcPct val="110000"/>
        </a:lnSpc>
        <a:spcBef>
          <a:spcPct val="10000"/>
        </a:spcBef>
        <a:spcAft>
          <a:spcPct val="0"/>
        </a:spcAft>
        <a:buChar char="•"/>
        <a:defRPr sz="2000">
          <a:solidFill>
            <a:schemeClr val="tx1"/>
          </a:solidFill>
          <a:latin typeface="+mn-lt"/>
        </a:defRPr>
      </a:lvl3pPr>
      <a:lvl4pPr marL="1600200" indent="-228600" algn="l" rtl="0" eaLnBrk="0" fontAlgn="base" hangingPunct="0">
        <a:lnSpc>
          <a:spcPct val="110000"/>
        </a:lnSpc>
        <a:spcBef>
          <a:spcPct val="10000"/>
        </a:spcBef>
        <a:spcAft>
          <a:spcPct val="0"/>
        </a:spcAft>
        <a:buChar char="–"/>
        <a:defRPr>
          <a:solidFill>
            <a:schemeClr val="tx1"/>
          </a:solidFill>
          <a:latin typeface="+mn-lt"/>
        </a:defRPr>
      </a:lvl4pPr>
      <a:lvl5pPr marL="2057400" indent="-228600" algn="l" rtl="0" eaLnBrk="0" fontAlgn="base" hangingPunct="0">
        <a:lnSpc>
          <a:spcPct val="110000"/>
        </a:lnSpc>
        <a:spcBef>
          <a:spcPct val="10000"/>
        </a:spcBef>
        <a:spcAft>
          <a:spcPct val="0"/>
        </a:spcAft>
        <a:buChar char="»"/>
        <a:defRPr>
          <a:solidFill>
            <a:schemeClr val="tx1"/>
          </a:solidFill>
          <a:latin typeface="+mn-lt"/>
        </a:defRPr>
      </a:lvl5pPr>
      <a:lvl6pPr marL="2514600" indent="-228600" algn="l" rtl="0" eaLnBrk="0" fontAlgn="base" hangingPunct="0">
        <a:lnSpc>
          <a:spcPct val="110000"/>
        </a:lnSpc>
        <a:spcBef>
          <a:spcPct val="10000"/>
        </a:spcBef>
        <a:spcAft>
          <a:spcPct val="0"/>
        </a:spcAft>
        <a:buChar char="»"/>
        <a:defRPr>
          <a:solidFill>
            <a:schemeClr val="tx1"/>
          </a:solidFill>
          <a:latin typeface="+mn-lt"/>
        </a:defRPr>
      </a:lvl6pPr>
      <a:lvl7pPr marL="2971800" indent="-228600" algn="l" rtl="0" eaLnBrk="0" fontAlgn="base" hangingPunct="0">
        <a:lnSpc>
          <a:spcPct val="110000"/>
        </a:lnSpc>
        <a:spcBef>
          <a:spcPct val="10000"/>
        </a:spcBef>
        <a:spcAft>
          <a:spcPct val="0"/>
        </a:spcAft>
        <a:buChar char="»"/>
        <a:defRPr>
          <a:solidFill>
            <a:schemeClr val="tx1"/>
          </a:solidFill>
          <a:latin typeface="+mn-lt"/>
        </a:defRPr>
      </a:lvl7pPr>
      <a:lvl8pPr marL="3429000" indent="-228600" algn="l" rtl="0" eaLnBrk="0" fontAlgn="base" hangingPunct="0">
        <a:lnSpc>
          <a:spcPct val="110000"/>
        </a:lnSpc>
        <a:spcBef>
          <a:spcPct val="10000"/>
        </a:spcBef>
        <a:spcAft>
          <a:spcPct val="0"/>
        </a:spcAft>
        <a:buChar char="»"/>
        <a:defRPr>
          <a:solidFill>
            <a:schemeClr val="tx1"/>
          </a:solidFill>
          <a:latin typeface="+mn-lt"/>
        </a:defRPr>
      </a:lvl8pPr>
      <a:lvl9pPr marL="3886200" indent="-228600" algn="l" rtl="0" eaLnBrk="0" fontAlgn="base" hangingPunct="0">
        <a:lnSpc>
          <a:spcPct val="110000"/>
        </a:lnSpc>
        <a:spcBef>
          <a:spcPct val="1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0481" name="Rectangle 2"/>
          <p:cNvSpPr>
            <a:spLocks noGrp="1" noChangeArrowheads="1"/>
          </p:cNvSpPr>
          <p:nvPr>
            <p:ph type="ctrTitle" idx="4294967295"/>
          </p:nvPr>
        </p:nvSpPr>
        <p:spPr>
          <a:xfrm>
            <a:off x="539750" y="1412875"/>
            <a:ext cx="7994650" cy="1295400"/>
          </a:xfrm>
        </p:spPr>
        <p:txBody>
          <a:bodyPr wrap="square"/>
          <a:lstStyle/>
          <a:p>
            <a:pPr algn="ctr" eaLnBrk="1" hangingPunct="1">
              <a:lnSpc>
                <a:spcPct val="90000"/>
              </a:lnSpc>
              <a:tabLst>
                <a:tab pos="4038600" algn="l"/>
                <a:tab pos="6553200" algn="l"/>
              </a:tabLst>
            </a:pPr>
            <a:r>
              <a:rPr lang="en-GB" b="1" smtClean="0"/>
              <a:t>Development Appraisal in Practice: Some Evidence from the UK Planning System</a:t>
            </a:r>
          </a:p>
        </p:txBody>
      </p:sp>
      <p:sp>
        <p:nvSpPr>
          <p:cNvPr id="20482" name="Rectangle 3"/>
          <p:cNvSpPr>
            <a:spLocks noGrp="1" noChangeArrowheads="1"/>
          </p:cNvSpPr>
          <p:nvPr>
            <p:ph type="subTitle" idx="4294967295"/>
          </p:nvPr>
        </p:nvSpPr>
        <p:spPr>
          <a:xfrm>
            <a:off x="762000" y="2514600"/>
            <a:ext cx="7920038" cy="3671888"/>
          </a:xfrm>
        </p:spPr>
        <p:txBody>
          <a:bodyPr/>
          <a:lstStyle/>
          <a:p>
            <a:pPr marL="0" indent="0" algn="ctr" eaLnBrk="1" hangingPunct="1">
              <a:lnSpc>
                <a:spcPct val="100000"/>
              </a:lnSpc>
              <a:buFontTx/>
              <a:buNone/>
            </a:pPr>
            <a:endParaRPr lang="en-GB" sz="3200" b="1" smtClean="0"/>
          </a:p>
          <a:p>
            <a:pPr marL="0" indent="0" algn="ctr" eaLnBrk="1" hangingPunct="1">
              <a:lnSpc>
                <a:spcPct val="100000"/>
              </a:lnSpc>
              <a:buFontTx/>
              <a:buNone/>
            </a:pPr>
            <a:r>
              <a:rPr lang="en-GB" sz="3200" smtClean="0">
                <a:solidFill>
                  <a:srgbClr val="FFFF00"/>
                </a:solidFill>
              </a:rPr>
              <a:t>Charlotte Coleman, Neil Crosby, Pat McAllister and Peter Wyatt</a:t>
            </a:r>
          </a:p>
          <a:p>
            <a:pPr marL="0" indent="0" algn="ctr" eaLnBrk="1" hangingPunct="1">
              <a:lnSpc>
                <a:spcPct val="100000"/>
              </a:lnSpc>
              <a:buFontTx/>
              <a:buNone/>
            </a:pPr>
            <a:r>
              <a:rPr lang="en-GB" sz="3200" smtClean="0">
                <a:solidFill>
                  <a:srgbClr val="FFFF00"/>
                </a:solidFill>
              </a:rPr>
              <a:t>School of Real Estate and Planning</a:t>
            </a:r>
          </a:p>
          <a:p>
            <a:pPr marL="0" indent="0" algn="ctr" eaLnBrk="1" hangingPunct="1">
              <a:lnSpc>
                <a:spcPct val="100000"/>
              </a:lnSpc>
              <a:buFontTx/>
              <a:buNone/>
            </a:pPr>
            <a:r>
              <a:rPr lang="en-GB" sz="3200" smtClean="0">
                <a:solidFill>
                  <a:srgbClr val="FFFF00"/>
                </a:solidFill>
              </a:rPr>
              <a:t>Henley Business School</a:t>
            </a:r>
          </a:p>
          <a:p>
            <a:pPr marL="0" indent="0" algn="ctr" eaLnBrk="1" hangingPunct="1">
              <a:lnSpc>
                <a:spcPct val="100000"/>
              </a:lnSpc>
              <a:buFontTx/>
              <a:buNone/>
            </a:pPr>
            <a:r>
              <a:rPr lang="en-GB" sz="3200" smtClean="0">
                <a:solidFill>
                  <a:srgbClr val="FFFF00"/>
                </a:solidFill>
              </a:rPr>
              <a:t>University of Reading</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1" name="Rectangle 2"/>
          <p:cNvSpPr>
            <a:spLocks noGrp="1" noChangeArrowheads="1"/>
          </p:cNvSpPr>
          <p:nvPr>
            <p:ph type="title"/>
          </p:nvPr>
        </p:nvSpPr>
        <p:spPr/>
        <p:txBody>
          <a:bodyPr/>
          <a:lstStyle/>
          <a:p>
            <a:r>
              <a:rPr lang="en-GB" smtClean="0"/>
              <a:t>Applications in practice</a:t>
            </a:r>
            <a:endParaRPr lang="en-US" smtClean="0"/>
          </a:p>
        </p:txBody>
      </p:sp>
      <p:sp>
        <p:nvSpPr>
          <p:cNvPr id="256002" name="Rectangle 3"/>
          <p:cNvSpPr>
            <a:spLocks noGrp="1" noChangeArrowheads="1"/>
          </p:cNvSpPr>
          <p:nvPr>
            <p:ph type="body" idx="1"/>
          </p:nvPr>
        </p:nvSpPr>
        <p:spPr>
          <a:xfrm>
            <a:off x="755650" y="1600200"/>
            <a:ext cx="7931150" cy="4708525"/>
          </a:xfrm>
        </p:spPr>
        <p:txBody>
          <a:bodyPr/>
          <a:lstStyle/>
          <a:p>
            <a:pPr>
              <a:lnSpc>
                <a:spcPct val="100000"/>
              </a:lnSpc>
            </a:pPr>
            <a:r>
              <a:rPr lang="en-GB" sz="2400" smtClean="0"/>
              <a:t>Last survey of UK practice done by Marshall and Kennedy (1993) based on survey in 1989</a:t>
            </a:r>
          </a:p>
          <a:p>
            <a:pPr lvl="1">
              <a:lnSpc>
                <a:spcPct val="100000"/>
              </a:lnSpc>
            </a:pPr>
            <a:r>
              <a:rPr lang="en-GB" sz="2000" smtClean="0"/>
              <a:t>Identified the use of both residual and cash flow models but concentrated on lists of inputs rather than how they were applied within the models.</a:t>
            </a:r>
          </a:p>
          <a:p>
            <a:pPr>
              <a:lnSpc>
                <a:spcPct val="100000"/>
              </a:lnSpc>
            </a:pPr>
            <a:r>
              <a:rPr lang="en-GB" sz="2400" smtClean="0"/>
              <a:t>2 proprietary models for undertaking development viability assessments</a:t>
            </a:r>
          </a:p>
          <a:p>
            <a:pPr lvl="1">
              <a:lnSpc>
                <a:spcPct val="100000"/>
              </a:lnSpc>
            </a:pPr>
            <a:r>
              <a:rPr lang="en-GB" sz="2000" smtClean="0"/>
              <a:t>The GLA Affordable Housing and S106 Toolkit, developed by Three Dragons</a:t>
            </a:r>
            <a:r>
              <a:rPr lang="en-US" sz="2000" smtClean="0"/>
              <a:t> – residual and has a cash flow addition – but uses a lump sum profit and 100% financing assumptions</a:t>
            </a:r>
          </a:p>
          <a:p>
            <a:pPr lvl="1">
              <a:lnSpc>
                <a:spcPct val="100000"/>
              </a:lnSpc>
            </a:pPr>
            <a:r>
              <a:rPr lang="en-GB" sz="2000" smtClean="0"/>
              <a:t>The Homes and Communities Agency’s (HCA) Economic Appraisal Tool (EAT) – The latest version allows an IRR to be calculated assuming no funding and no other profit input.  But will it be used?</a:t>
            </a:r>
            <a:endParaRPr lang="en-US" sz="2000" smtClean="0"/>
          </a:p>
          <a:p>
            <a:pPr lvl="1">
              <a:lnSpc>
                <a:spcPct val="100000"/>
              </a:lnSpc>
            </a:pPr>
            <a:endParaRPr lang="en-US" sz="2000" smtClean="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49" name="Rectangle 2"/>
          <p:cNvSpPr>
            <a:spLocks noGrp="1" noChangeArrowheads="1"/>
          </p:cNvSpPr>
          <p:nvPr>
            <p:ph type="title"/>
          </p:nvPr>
        </p:nvSpPr>
        <p:spPr/>
        <p:txBody>
          <a:bodyPr/>
          <a:lstStyle/>
          <a:p>
            <a:r>
              <a:rPr lang="en-GB" smtClean="0"/>
              <a:t>Analysis of DVA in practice</a:t>
            </a:r>
            <a:endParaRPr lang="en-US" smtClean="0"/>
          </a:p>
        </p:txBody>
      </p:sp>
      <p:sp>
        <p:nvSpPr>
          <p:cNvPr id="258050" name="Rectangle 3"/>
          <p:cNvSpPr>
            <a:spLocks noGrp="1" noChangeArrowheads="1"/>
          </p:cNvSpPr>
          <p:nvPr>
            <p:ph type="body" idx="1"/>
          </p:nvPr>
        </p:nvSpPr>
        <p:spPr>
          <a:xfrm>
            <a:off x="755650" y="1600200"/>
            <a:ext cx="7931150" cy="4852988"/>
          </a:xfrm>
        </p:spPr>
        <p:txBody>
          <a:bodyPr/>
          <a:lstStyle/>
          <a:p>
            <a:pPr>
              <a:lnSpc>
                <a:spcPct val="100000"/>
              </a:lnSpc>
            </a:pPr>
            <a:r>
              <a:rPr lang="en-GB" sz="2000" smtClean="0"/>
              <a:t>19 DVAs produced for different LPAs analysed for approach to development appraisal.</a:t>
            </a:r>
          </a:p>
          <a:p>
            <a:pPr>
              <a:lnSpc>
                <a:spcPct val="100000"/>
              </a:lnSpc>
            </a:pPr>
            <a:r>
              <a:rPr lang="en-GB" sz="2000" smtClean="0"/>
              <a:t>Based on values in the years 2007 to 2011 with seven based on 2010 values, four on 2008, three on 2009 and two each on 2007 and 2011 values.  </a:t>
            </a:r>
          </a:p>
          <a:p>
            <a:pPr>
              <a:lnSpc>
                <a:spcPct val="100000"/>
              </a:lnSpc>
            </a:pPr>
            <a:r>
              <a:rPr lang="en-GB" sz="2000" smtClean="0"/>
              <a:t>Specialist providers produced six of the viability assessments and a further six were produced by real estate consultancies such as CBRE and DTZ.  Another three were produced by Public Sector bodies including the Valuation Office Agency, the City of London and a University.  Planning and Engineering consultancies produced two each.  </a:t>
            </a:r>
          </a:p>
          <a:p>
            <a:pPr>
              <a:lnSpc>
                <a:spcPct val="100000"/>
              </a:lnSpc>
            </a:pPr>
            <a:r>
              <a:rPr lang="en-GB" sz="2000" smtClean="0"/>
              <a:t>The locations of the assessments were seven London districts including the City of London and Westminster, two city councils, four larger towns and six smaller districts.</a:t>
            </a:r>
            <a:endParaRPr lang="en-US" sz="2000" smtClean="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7" name="Rectangle 2"/>
          <p:cNvSpPr>
            <a:spLocks noGrp="1" noChangeArrowheads="1"/>
          </p:cNvSpPr>
          <p:nvPr>
            <p:ph type="title"/>
          </p:nvPr>
        </p:nvSpPr>
        <p:spPr/>
        <p:txBody>
          <a:bodyPr/>
          <a:lstStyle/>
          <a:p>
            <a:r>
              <a:rPr lang="en-GB" smtClean="0"/>
              <a:t>Results – which model used?</a:t>
            </a:r>
            <a:endParaRPr lang="en-US" smtClean="0"/>
          </a:p>
        </p:txBody>
      </p:sp>
      <p:sp>
        <p:nvSpPr>
          <p:cNvPr id="260098" name="Rectangle 3"/>
          <p:cNvSpPr>
            <a:spLocks noGrp="1" noChangeArrowheads="1"/>
          </p:cNvSpPr>
          <p:nvPr>
            <p:ph type="body" idx="1"/>
          </p:nvPr>
        </p:nvSpPr>
        <p:spPr/>
        <p:txBody>
          <a:bodyPr/>
          <a:lstStyle/>
          <a:p>
            <a:r>
              <a:rPr lang="en-GB" sz="2400" smtClean="0"/>
              <a:t>15 were based on residual models although they did use cash-flows to calculate finance costs. </a:t>
            </a:r>
          </a:p>
          <a:p>
            <a:r>
              <a:rPr lang="en-GB" sz="2400" smtClean="0"/>
              <a:t>However, one was a simple residual with no finance cash-flow. </a:t>
            </a:r>
          </a:p>
          <a:p>
            <a:r>
              <a:rPr lang="en-GB" sz="2400" smtClean="0"/>
              <a:t>Two of the assessments were cash-flow based; one was purely cash-flow based and the other used a cash-flow for the larger scheme in its appraisal. </a:t>
            </a:r>
          </a:p>
          <a:p>
            <a:r>
              <a:rPr lang="en-GB" sz="2400" smtClean="0"/>
              <a:t>The cash-flow based assessment was carried out for Westminster by one of the larger real estate consultancies using their own bespoke model.</a:t>
            </a:r>
            <a:r>
              <a:rPr lang="en-US" sz="2400" smtClean="0"/>
              <a:t> </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5" name="Rectangle 2"/>
          <p:cNvSpPr>
            <a:spLocks noGrp="1" noChangeArrowheads="1"/>
          </p:cNvSpPr>
          <p:nvPr>
            <p:ph type="title"/>
          </p:nvPr>
        </p:nvSpPr>
        <p:spPr/>
        <p:txBody>
          <a:bodyPr/>
          <a:lstStyle/>
          <a:p>
            <a:r>
              <a:rPr lang="en-GB" smtClean="0"/>
              <a:t>Results – Proprietary or bespoke?</a:t>
            </a:r>
            <a:endParaRPr lang="en-US" smtClean="0"/>
          </a:p>
        </p:txBody>
      </p:sp>
      <p:sp>
        <p:nvSpPr>
          <p:cNvPr id="262146" name="Rectangle 3"/>
          <p:cNvSpPr>
            <a:spLocks noGrp="1" noChangeArrowheads="1"/>
          </p:cNvSpPr>
          <p:nvPr>
            <p:ph type="body" idx="1"/>
          </p:nvPr>
        </p:nvSpPr>
        <p:spPr>
          <a:xfrm>
            <a:off x="755650" y="1773238"/>
            <a:ext cx="7931150" cy="4170362"/>
          </a:xfrm>
        </p:spPr>
        <p:txBody>
          <a:bodyPr/>
          <a:lstStyle/>
          <a:p>
            <a:r>
              <a:rPr lang="en-GB" smtClean="0"/>
              <a:t>Bespoke models were used to produce 13 of the viability assessments, </a:t>
            </a:r>
          </a:p>
          <a:p>
            <a:r>
              <a:rPr lang="en-GB" smtClean="0"/>
              <a:t>4 used specialist toolkits such as Three Dragons or the HCA Economic Appraisal tool and in one case it was unclear.  </a:t>
            </a:r>
          </a:p>
          <a:p>
            <a:r>
              <a:rPr lang="en-GB" smtClean="0"/>
              <a:t>The remaining one used proprietary software (Argus Developer).</a:t>
            </a:r>
            <a:r>
              <a:rPr lang="en-US" smtClean="0"/>
              <a:t> </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3" name="Rectangle 2"/>
          <p:cNvSpPr>
            <a:spLocks noGrp="1" noChangeArrowheads="1"/>
          </p:cNvSpPr>
          <p:nvPr>
            <p:ph type="title"/>
          </p:nvPr>
        </p:nvSpPr>
        <p:spPr/>
        <p:txBody>
          <a:bodyPr/>
          <a:lstStyle/>
          <a:p>
            <a:r>
              <a:rPr lang="en-GB" smtClean="0"/>
              <a:t>Results - application</a:t>
            </a:r>
            <a:endParaRPr lang="en-US" smtClean="0"/>
          </a:p>
        </p:txBody>
      </p:sp>
      <p:sp>
        <p:nvSpPr>
          <p:cNvPr id="264194" name="Rectangle 3"/>
          <p:cNvSpPr>
            <a:spLocks noGrp="1" noChangeArrowheads="1"/>
          </p:cNvSpPr>
          <p:nvPr>
            <p:ph type="body" idx="1"/>
          </p:nvPr>
        </p:nvSpPr>
        <p:spPr/>
        <p:txBody>
          <a:bodyPr/>
          <a:lstStyle/>
          <a:p>
            <a:pPr>
              <a:lnSpc>
                <a:spcPct val="100000"/>
              </a:lnSpc>
            </a:pPr>
            <a:r>
              <a:rPr lang="en-GB" sz="2400" smtClean="0"/>
              <a:t>16 found the residual site value (RSV), one the IRR and the RSV, one derived profit and another it was unclear!</a:t>
            </a:r>
          </a:p>
          <a:p>
            <a:pPr>
              <a:lnSpc>
                <a:spcPct val="100000"/>
              </a:lnSpc>
            </a:pPr>
            <a:r>
              <a:rPr lang="en-GB" sz="2400" b="1" i="1" smtClean="0"/>
              <a:t>Forecasting </a:t>
            </a:r>
            <a:r>
              <a:rPr lang="en-GB" sz="2400" smtClean="0"/>
              <a:t>– 10 did not forecast costs and values and what was done was unclear in 6 others, 1 did forecast both costs and revenues within a cash flow and 2  did so within the residual model.</a:t>
            </a:r>
          </a:p>
          <a:p>
            <a:pPr>
              <a:lnSpc>
                <a:spcPct val="100000"/>
              </a:lnSpc>
            </a:pPr>
            <a:r>
              <a:rPr lang="en-GB" sz="2400" b="1" i="1" smtClean="0"/>
              <a:t>Profit </a:t>
            </a:r>
            <a:r>
              <a:rPr lang="en-GB" sz="2400" smtClean="0"/>
              <a:t>identified as simple return on development value in 12 cases and return on cost in 5 cases.  One case not specified and one IRR only.  Returns on development value averaged 20% and 4 out of five returns on cost were between 15% and 20%.  IRR was 15%.</a:t>
            </a:r>
            <a:endParaRPr lang="en-US" sz="2400" smtClean="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1" name="Rectangle 2"/>
          <p:cNvSpPr>
            <a:spLocks noGrp="1" noChangeArrowheads="1"/>
          </p:cNvSpPr>
          <p:nvPr>
            <p:ph type="title"/>
          </p:nvPr>
        </p:nvSpPr>
        <p:spPr/>
        <p:txBody>
          <a:bodyPr/>
          <a:lstStyle/>
          <a:p>
            <a:r>
              <a:rPr lang="en-GB" smtClean="0"/>
              <a:t>Results - application</a:t>
            </a:r>
            <a:endParaRPr lang="en-US" smtClean="0"/>
          </a:p>
        </p:txBody>
      </p:sp>
      <p:sp>
        <p:nvSpPr>
          <p:cNvPr id="266242" name="Rectangle 3"/>
          <p:cNvSpPr>
            <a:spLocks noGrp="1" noChangeArrowheads="1"/>
          </p:cNvSpPr>
          <p:nvPr>
            <p:ph type="body" idx="1"/>
          </p:nvPr>
        </p:nvSpPr>
        <p:spPr/>
        <p:txBody>
          <a:bodyPr/>
          <a:lstStyle/>
          <a:p>
            <a:r>
              <a:rPr lang="en-GB" sz="2400" b="1" i="1" smtClean="0"/>
              <a:t>Finance rates</a:t>
            </a:r>
            <a:r>
              <a:rPr lang="en-GB" sz="2400" smtClean="0"/>
              <a:t> ranged from 6% to 9.3% with an average of 7.2%.  </a:t>
            </a:r>
          </a:p>
          <a:p>
            <a:r>
              <a:rPr lang="en-GB" sz="2400" smtClean="0"/>
              <a:t>In three cases credits were accumulated at different rates to debits and these rates were two at 3.5% and one at 6%. </a:t>
            </a:r>
          </a:p>
          <a:p>
            <a:r>
              <a:rPr lang="en-GB" sz="2400" smtClean="0"/>
              <a:t>The use of finance rates to either accumulate or discount costs and values within the model was universal as was 100% debt financing and this was also the case even when the objective was to find the IRR (the cash flow net outflows were subjected to an interest charge of 6.5%).</a:t>
            </a:r>
            <a:r>
              <a:rPr lang="en-US" sz="2400" smtClean="0"/>
              <a:t>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89" name="Rectangle 2"/>
          <p:cNvSpPr>
            <a:spLocks noGrp="1" noChangeArrowheads="1"/>
          </p:cNvSpPr>
          <p:nvPr>
            <p:ph type="title"/>
          </p:nvPr>
        </p:nvSpPr>
        <p:spPr>
          <a:xfrm>
            <a:off x="755650" y="274638"/>
            <a:ext cx="6192838" cy="561975"/>
          </a:xfrm>
        </p:spPr>
        <p:txBody>
          <a:bodyPr/>
          <a:lstStyle/>
          <a:p>
            <a:r>
              <a:rPr lang="en-GB" sz="3200" smtClean="0"/>
              <a:t>Conclusions</a:t>
            </a:r>
            <a:endParaRPr lang="en-US" sz="3200" smtClean="0"/>
          </a:p>
        </p:txBody>
      </p:sp>
      <p:sp>
        <p:nvSpPr>
          <p:cNvPr id="268290" name="Rectangle 3"/>
          <p:cNvSpPr>
            <a:spLocks noGrp="1" noChangeArrowheads="1"/>
          </p:cNvSpPr>
          <p:nvPr>
            <p:ph type="body" idx="1"/>
          </p:nvPr>
        </p:nvSpPr>
        <p:spPr>
          <a:xfrm>
            <a:off x="395288" y="1052513"/>
            <a:ext cx="8291512" cy="5616575"/>
          </a:xfrm>
        </p:spPr>
        <p:txBody>
          <a:bodyPr/>
          <a:lstStyle/>
          <a:p>
            <a:pPr>
              <a:lnSpc>
                <a:spcPct val="90000"/>
              </a:lnSpc>
            </a:pPr>
            <a:r>
              <a:rPr lang="en-GB" sz="2000" smtClean="0"/>
              <a:t>Real estate investment appraisal has been firmly rooted in mainstream capital budgeting theory for many years in both the US and the UK. </a:t>
            </a:r>
          </a:p>
          <a:p>
            <a:pPr>
              <a:lnSpc>
                <a:spcPct val="90000"/>
              </a:lnSpc>
            </a:pPr>
            <a:r>
              <a:rPr lang="en-GB" sz="2000" smtClean="0"/>
              <a:t>In the UK, the application of technique to development does not appear to have had the same scrutiny or profile, leading to little academic or professional interest and critical commentary.  </a:t>
            </a:r>
          </a:p>
          <a:p>
            <a:pPr>
              <a:lnSpc>
                <a:spcPct val="90000"/>
              </a:lnSpc>
            </a:pPr>
            <a:r>
              <a:rPr lang="en-GB" sz="2000" smtClean="0"/>
              <a:t>Basic texts consistently promote both a simple residual and a cash flow approach to development appraisal </a:t>
            </a:r>
          </a:p>
          <a:p>
            <a:pPr>
              <a:lnSpc>
                <a:spcPct val="90000"/>
              </a:lnSpc>
            </a:pPr>
            <a:r>
              <a:rPr lang="en-GB" sz="2000" smtClean="0"/>
              <a:t>But the inputs and the analysis within the cash flow model tends to mimic the application of the simple residual. </a:t>
            </a:r>
          </a:p>
          <a:p>
            <a:pPr>
              <a:lnSpc>
                <a:spcPct val="90000"/>
              </a:lnSpc>
            </a:pPr>
            <a:r>
              <a:rPr lang="en-GB" sz="2000" smtClean="0"/>
              <a:t>This leads to the use of 100% financing, current costs and values with no distinction between real and nominal interest rates, the use of rule of thumb capital profit figures coupled with discount rates based on borrowing rates.</a:t>
            </a:r>
          </a:p>
          <a:p>
            <a:pPr>
              <a:lnSpc>
                <a:spcPct val="90000"/>
              </a:lnSpc>
            </a:pPr>
            <a:r>
              <a:rPr lang="en-GB" sz="2000" smtClean="0"/>
              <a:t>The DVA assessments illustrate that the texts are a true reflection of practice.</a:t>
            </a:r>
          </a:p>
          <a:p>
            <a:pPr>
              <a:lnSpc>
                <a:spcPct val="90000"/>
              </a:lnSpc>
            </a:pPr>
            <a:r>
              <a:rPr lang="en-GB" sz="2000" smtClean="0"/>
              <a:t>So it is time development appraisal in the UK was dragged into mainstream finance theory and practice; the models are the same but the application needs a complete overhaul.</a:t>
            </a:r>
            <a:endParaRPr lang="en-US" sz="2000" smtClean="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70337" name="Rectangle 2"/>
          <p:cNvSpPr>
            <a:spLocks noGrp="1" noChangeArrowheads="1"/>
          </p:cNvSpPr>
          <p:nvPr>
            <p:ph type="ctrTitle" idx="4294967295"/>
          </p:nvPr>
        </p:nvSpPr>
        <p:spPr>
          <a:xfrm>
            <a:off x="539750" y="1412875"/>
            <a:ext cx="7994650" cy="1295400"/>
          </a:xfrm>
        </p:spPr>
        <p:txBody>
          <a:bodyPr wrap="square"/>
          <a:lstStyle/>
          <a:p>
            <a:pPr algn="ctr" eaLnBrk="1" hangingPunct="1">
              <a:lnSpc>
                <a:spcPct val="90000"/>
              </a:lnSpc>
              <a:tabLst>
                <a:tab pos="4038600" algn="l"/>
                <a:tab pos="6553200" algn="l"/>
              </a:tabLst>
            </a:pPr>
            <a:r>
              <a:rPr lang="en-GB" b="1" smtClean="0"/>
              <a:t>Development Appraisal in Practice: Some Evidence from the UK Planning System</a:t>
            </a:r>
          </a:p>
        </p:txBody>
      </p:sp>
      <p:sp>
        <p:nvSpPr>
          <p:cNvPr id="270338" name="Rectangle 3"/>
          <p:cNvSpPr>
            <a:spLocks noGrp="1" noChangeArrowheads="1"/>
          </p:cNvSpPr>
          <p:nvPr>
            <p:ph type="subTitle" idx="4294967295"/>
          </p:nvPr>
        </p:nvSpPr>
        <p:spPr>
          <a:xfrm>
            <a:off x="762000" y="2514600"/>
            <a:ext cx="7920038" cy="3671888"/>
          </a:xfrm>
        </p:spPr>
        <p:txBody>
          <a:bodyPr/>
          <a:lstStyle/>
          <a:p>
            <a:pPr marL="0" indent="0" algn="ctr" eaLnBrk="1" hangingPunct="1">
              <a:lnSpc>
                <a:spcPct val="100000"/>
              </a:lnSpc>
              <a:buFontTx/>
              <a:buNone/>
            </a:pPr>
            <a:endParaRPr lang="en-GB" sz="3200" b="1" smtClean="0"/>
          </a:p>
          <a:p>
            <a:pPr marL="0" indent="0" algn="ctr" eaLnBrk="1" hangingPunct="1">
              <a:lnSpc>
                <a:spcPct val="100000"/>
              </a:lnSpc>
              <a:buFontTx/>
              <a:buNone/>
            </a:pPr>
            <a:r>
              <a:rPr lang="en-GB" sz="3200" smtClean="0">
                <a:solidFill>
                  <a:srgbClr val="FFFF00"/>
                </a:solidFill>
              </a:rPr>
              <a:t>Charlotte Coleman, Neil Crosby, Pat McAllister and Peter Wyatt</a:t>
            </a:r>
          </a:p>
          <a:p>
            <a:pPr marL="0" indent="0" algn="ctr" eaLnBrk="1" hangingPunct="1">
              <a:lnSpc>
                <a:spcPct val="100000"/>
              </a:lnSpc>
              <a:buFontTx/>
              <a:buNone/>
            </a:pPr>
            <a:r>
              <a:rPr lang="en-GB" sz="3200" smtClean="0">
                <a:solidFill>
                  <a:srgbClr val="FFFF00"/>
                </a:solidFill>
              </a:rPr>
              <a:t>School of Real Estate and Planning</a:t>
            </a:r>
          </a:p>
          <a:p>
            <a:pPr marL="0" indent="0" algn="ctr" eaLnBrk="1" hangingPunct="1">
              <a:lnSpc>
                <a:spcPct val="100000"/>
              </a:lnSpc>
              <a:buFontTx/>
              <a:buNone/>
            </a:pPr>
            <a:r>
              <a:rPr lang="en-GB" sz="3200" smtClean="0">
                <a:solidFill>
                  <a:srgbClr val="FFFF00"/>
                </a:solidFill>
              </a:rPr>
              <a:t>Henley Business School</a:t>
            </a:r>
          </a:p>
          <a:p>
            <a:pPr marL="0" indent="0" algn="ctr" eaLnBrk="1" hangingPunct="1">
              <a:lnSpc>
                <a:spcPct val="100000"/>
              </a:lnSpc>
              <a:buFontTx/>
              <a:buNone/>
            </a:pPr>
            <a:r>
              <a:rPr lang="en-GB" sz="3200" smtClean="0">
                <a:solidFill>
                  <a:srgbClr val="FFFF00"/>
                </a:solidFill>
              </a:rPr>
              <a:t>University of Reading</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a:xfrm>
            <a:off x="685800" y="457200"/>
            <a:ext cx="7772400" cy="762000"/>
          </a:xfrm>
        </p:spPr>
        <p:txBody>
          <a:bodyPr/>
          <a:lstStyle/>
          <a:p>
            <a:r>
              <a:rPr lang="en-GB" smtClean="0"/>
              <a:t>Changes to the UK planning system</a:t>
            </a:r>
          </a:p>
        </p:txBody>
      </p:sp>
      <p:sp>
        <p:nvSpPr>
          <p:cNvPr id="22530" name="Rectangle 3"/>
          <p:cNvSpPr>
            <a:spLocks noGrp="1" noChangeArrowheads="1"/>
          </p:cNvSpPr>
          <p:nvPr>
            <p:ph type="body" idx="4294967295"/>
          </p:nvPr>
        </p:nvSpPr>
        <p:spPr>
          <a:xfrm>
            <a:off x="323850" y="1341438"/>
            <a:ext cx="8534400" cy="5256212"/>
          </a:xfrm>
        </p:spPr>
        <p:txBody>
          <a:bodyPr/>
          <a:lstStyle/>
          <a:p>
            <a:pPr>
              <a:lnSpc>
                <a:spcPct val="90000"/>
              </a:lnSpc>
            </a:pPr>
            <a:r>
              <a:rPr lang="en-GB" sz="2200" smtClean="0"/>
              <a:t>Financial viability has been placed at the heart of the UK planning system </a:t>
            </a:r>
          </a:p>
          <a:p>
            <a:pPr>
              <a:lnSpc>
                <a:spcPct val="90000"/>
              </a:lnSpc>
            </a:pPr>
            <a:r>
              <a:rPr lang="en-GB" sz="2200" smtClean="0"/>
              <a:t>Planning Policy Statement (PPS) 12 - viability considerations should be part of the evidence base in Core Strategies and other Development Plan Documents</a:t>
            </a:r>
          </a:p>
          <a:p>
            <a:pPr>
              <a:lnSpc>
                <a:spcPct val="90000"/>
              </a:lnSpc>
            </a:pPr>
            <a:r>
              <a:rPr lang="en-GB" sz="2200" smtClean="0"/>
              <a:t> In 2010, PPS 3 required Local Planning Authorities (LPA) to set targets for affordable housing and the economic viability of these targets must be assessed.</a:t>
            </a:r>
          </a:p>
          <a:p>
            <a:pPr>
              <a:lnSpc>
                <a:spcPct val="90000"/>
              </a:lnSpc>
            </a:pPr>
            <a:r>
              <a:rPr lang="en-GB" sz="2200" smtClean="0"/>
              <a:t>The National Planning Policy Framework (2012) has stated the LPAs should pay “careful attention to viability”. </a:t>
            </a:r>
          </a:p>
          <a:p>
            <a:pPr>
              <a:lnSpc>
                <a:spcPct val="90000"/>
              </a:lnSpc>
            </a:pPr>
            <a:r>
              <a:rPr lang="en-GB" sz="2200" smtClean="0"/>
              <a:t>It states that - </a:t>
            </a:r>
            <a:r>
              <a:rPr lang="en-GB" sz="2200" i="1" smtClean="0"/>
              <a:t>“To ensure viability, the costs of any requirements….such as requirements for affordable housing, standards, infrastructure provision and other requirements should… provide competitive returns to a willing landowner and a willing developer to enable development to be deliverable</a:t>
            </a:r>
            <a:r>
              <a:rPr lang="en-GB" sz="2200" smtClean="0"/>
              <a:t>” (DCLG, 2012, 41)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a:xfrm>
            <a:off x="611188" y="476250"/>
            <a:ext cx="7772400" cy="762000"/>
          </a:xfrm>
        </p:spPr>
        <p:txBody>
          <a:bodyPr/>
          <a:lstStyle/>
          <a:p>
            <a:r>
              <a:rPr lang="en-GB" smtClean="0"/>
              <a:t>Development viability research agenda</a:t>
            </a:r>
          </a:p>
        </p:txBody>
      </p:sp>
      <p:sp>
        <p:nvSpPr>
          <p:cNvPr id="24578" name="Rectangle 3"/>
          <p:cNvSpPr>
            <a:spLocks noGrp="1" noChangeArrowheads="1"/>
          </p:cNvSpPr>
          <p:nvPr>
            <p:ph type="body" idx="4294967295"/>
          </p:nvPr>
        </p:nvSpPr>
        <p:spPr>
          <a:xfrm>
            <a:off x="323850" y="1484313"/>
            <a:ext cx="8534400" cy="5040312"/>
          </a:xfrm>
        </p:spPr>
        <p:txBody>
          <a:bodyPr/>
          <a:lstStyle/>
          <a:p>
            <a:r>
              <a:rPr lang="en-GB" smtClean="0"/>
              <a:t>Government and planning authorities interested in development viability assessment for the first time.</a:t>
            </a:r>
          </a:p>
          <a:p>
            <a:r>
              <a:rPr lang="en-GB" smtClean="0"/>
              <a:t>Need for advice on viability assessment for individual sites and LPA affordable housing and other policy formation.</a:t>
            </a:r>
          </a:p>
          <a:p>
            <a:r>
              <a:rPr lang="en-GB" smtClean="0"/>
              <a:t>Development appraisal methods have come under scrutiny.</a:t>
            </a:r>
          </a:p>
          <a:p>
            <a:r>
              <a:rPr lang="en-GB" smtClean="0"/>
              <a:t>Has also become part of planning and real estate research agenda (ESRC/RICS guidance note)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r>
              <a:rPr lang="en-GB" smtClean="0"/>
              <a:t>Investment and Development Appraisal</a:t>
            </a:r>
            <a:endParaRPr lang="en-US" smtClean="0"/>
          </a:p>
        </p:txBody>
      </p:sp>
      <p:sp>
        <p:nvSpPr>
          <p:cNvPr id="26626" name="Rectangle 3"/>
          <p:cNvSpPr>
            <a:spLocks noGrp="1" noChangeArrowheads="1"/>
          </p:cNvSpPr>
          <p:nvPr>
            <p:ph type="body" idx="1"/>
          </p:nvPr>
        </p:nvSpPr>
        <p:spPr/>
        <p:txBody>
          <a:bodyPr/>
          <a:lstStyle/>
          <a:p>
            <a:r>
              <a:rPr lang="en-GB" smtClean="0"/>
              <a:t>Overall hypothesis is that DA is part of a wider set of appraisal method – another form of investment so the assumption would be that it “fits” with other wider investment principles.</a:t>
            </a:r>
          </a:p>
          <a:p>
            <a:r>
              <a:rPr lang="en-GB" smtClean="0"/>
              <a:t>Should mimic appraisal methods within finance and within investment property appraisal</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r>
              <a:rPr lang="en-GB" smtClean="0"/>
              <a:t>Research question</a:t>
            </a:r>
            <a:endParaRPr lang="en-US" smtClean="0"/>
          </a:p>
        </p:txBody>
      </p:sp>
      <p:sp>
        <p:nvSpPr>
          <p:cNvPr id="28674" name="Rectangle 3"/>
          <p:cNvSpPr>
            <a:spLocks noGrp="1" noChangeArrowheads="1"/>
          </p:cNvSpPr>
          <p:nvPr>
            <p:ph type="body" idx="1"/>
          </p:nvPr>
        </p:nvSpPr>
        <p:spPr>
          <a:xfrm>
            <a:off x="755650" y="1773238"/>
            <a:ext cx="7993063" cy="4464050"/>
          </a:xfrm>
        </p:spPr>
        <p:txBody>
          <a:bodyPr/>
          <a:lstStyle/>
          <a:p>
            <a:r>
              <a:rPr lang="en-GB" smtClean="0"/>
              <a:t>To critically evaluate both the theory and practice of development appraisal. </a:t>
            </a:r>
          </a:p>
          <a:p>
            <a:r>
              <a:rPr lang="en-GB" smtClean="0"/>
              <a:t>Drawing on publicly available documents, we identify the application of technique to development appraisal in UK practice.  </a:t>
            </a:r>
          </a:p>
          <a:p>
            <a:r>
              <a:rPr lang="en-GB" smtClean="0"/>
              <a:t>We place this analysis of practice in the context of mainstream capital budgeting theory and discuss any variation between theory and practice. </a:t>
            </a:r>
            <a:endParaRPr lang="en-US" smtClean="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r>
              <a:rPr lang="en-GB" smtClean="0"/>
              <a:t>Literature review</a:t>
            </a:r>
            <a:endParaRPr lang="en-US" smtClean="0"/>
          </a:p>
        </p:txBody>
      </p:sp>
      <p:sp>
        <p:nvSpPr>
          <p:cNvPr id="30722" name="Rectangle 3"/>
          <p:cNvSpPr>
            <a:spLocks noGrp="1" noChangeArrowheads="1"/>
          </p:cNvSpPr>
          <p:nvPr>
            <p:ph type="body" idx="1"/>
          </p:nvPr>
        </p:nvSpPr>
        <p:spPr/>
        <p:txBody>
          <a:bodyPr/>
          <a:lstStyle/>
          <a:p>
            <a:pPr>
              <a:lnSpc>
                <a:spcPct val="90000"/>
              </a:lnSpc>
            </a:pPr>
            <a:r>
              <a:rPr lang="en-GB" sz="2000" smtClean="0"/>
              <a:t>Texts addressing UK development appraisal indicate two models</a:t>
            </a:r>
          </a:p>
          <a:p>
            <a:pPr lvl="1">
              <a:lnSpc>
                <a:spcPct val="90000"/>
              </a:lnSpc>
            </a:pPr>
            <a:r>
              <a:rPr lang="en-GB" sz="2000" smtClean="0"/>
              <a:t>Basic residual model</a:t>
            </a:r>
          </a:p>
          <a:p>
            <a:pPr lvl="1">
              <a:lnSpc>
                <a:spcPct val="90000"/>
              </a:lnSpc>
            </a:pPr>
            <a:r>
              <a:rPr lang="en-GB" sz="2000" smtClean="0"/>
              <a:t>Cash flow</a:t>
            </a:r>
          </a:p>
          <a:p>
            <a:pPr>
              <a:lnSpc>
                <a:spcPct val="90000"/>
              </a:lnSpc>
            </a:pPr>
            <a:r>
              <a:rPr lang="en-GB" sz="2000" smtClean="0"/>
              <a:t>Basic residual model is well documented as</a:t>
            </a:r>
          </a:p>
          <a:p>
            <a:pPr>
              <a:lnSpc>
                <a:spcPct val="90000"/>
              </a:lnSpc>
            </a:pPr>
            <a:endParaRPr lang="en-GB" sz="2000" smtClean="0"/>
          </a:p>
          <a:p>
            <a:pPr>
              <a:lnSpc>
                <a:spcPct val="90000"/>
              </a:lnSpc>
            </a:pPr>
            <a:endParaRPr lang="en-GB" sz="2000" smtClean="0"/>
          </a:p>
          <a:p>
            <a:pPr>
              <a:lnSpc>
                <a:spcPct val="90000"/>
              </a:lnSpc>
              <a:buFontTx/>
              <a:buNone/>
            </a:pPr>
            <a:r>
              <a:rPr lang="en-GB" sz="2000" smtClean="0"/>
              <a:t>						[1]</a:t>
            </a:r>
          </a:p>
          <a:p>
            <a:pPr>
              <a:lnSpc>
                <a:spcPct val="90000"/>
              </a:lnSpc>
              <a:buFontTx/>
              <a:buNone/>
            </a:pPr>
            <a:r>
              <a:rPr lang="en-GB" sz="1800" smtClean="0"/>
              <a:t>Where	</a:t>
            </a:r>
          </a:p>
          <a:p>
            <a:pPr>
              <a:lnSpc>
                <a:spcPct val="90000"/>
              </a:lnSpc>
              <a:buFontTx/>
              <a:buNone/>
            </a:pPr>
            <a:r>
              <a:rPr lang="en-GB" sz="1800" i="1" smtClean="0"/>
              <a:t>LV0</a:t>
            </a:r>
            <a:r>
              <a:rPr lang="en-GB" sz="1800" smtClean="0"/>
              <a:t> = residual land value at time </a:t>
            </a:r>
            <a:r>
              <a:rPr lang="en-GB" sz="1800" i="1" smtClean="0"/>
              <a:t>t</a:t>
            </a:r>
            <a:r>
              <a:rPr lang="en-GB" sz="1800" smtClean="0"/>
              <a:t> = 0</a:t>
            </a:r>
          </a:p>
          <a:p>
            <a:pPr>
              <a:lnSpc>
                <a:spcPct val="90000"/>
              </a:lnSpc>
              <a:buFontTx/>
              <a:buNone/>
            </a:pPr>
            <a:r>
              <a:rPr lang="en-GB" sz="1800" i="1" smtClean="0"/>
              <a:t>i</a:t>
            </a:r>
            <a:r>
              <a:rPr lang="en-GB" sz="1800" smtClean="0"/>
              <a:t>= cost of finance (annual interest rate)</a:t>
            </a:r>
            <a:endParaRPr lang="en-GB" sz="1800" i="1" smtClean="0"/>
          </a:p>
          <a:p>
            <a:pPr>
              <a:lnSpc>
                <a:spcPct val="90000"/>
              </a:lnSpc>
              <a:buFontTx/>
              <a:buNone/>
            </a:pPr>
            <a:r>
              <a:rPr lang="en-GB" sz="1800" i="1" smtClean="0"/>
              <a:t>t</a:t>
            </a:r>
            <a:r>
              <a:rPr lang="en-GB" sz="1800" smtClean="0"/>
              <a:t>= development period</a:t>
            </a:r>
            <a:endParaRPr lang="en-GB" sz="1800" i="1" smtClean="0"/>
          </a:p>
          <a:p>
            <a:pPr>
              <a:lnSpc>
                <a:spcPct val="90000"/>
              </a:lnSpc>
              <a:buFontTx/>
              <a:buNone/>
            </a:pPr>
            <a:r>
              <a:rPr lang="en-GB" sz="1800" i="1" smtClean="0"/>
              <a:t>DV</a:t>
            </a:r>
            <a:r>
              <a:rPr lang="en-GB" sz="1800" i="1" baseline="-30000" smtClean="0"/>
              <a:t>0</a:t>
            </a:r>
            <a:r>
              <a:rPr lang="en-GB" sz="1800" smtClean="0"/>
              <a:t>= current estimate of development value </a:t>
            </a:r>
          </a:p>
          <a:p>
            <a:pPr>
              <a:lnSpc>
                <a:spcPct val="90000"/>
              </a:lnSpc>
              <a:buFontTx/>
              <a:buNone/>
            </a:pPr>
            <a:r>
              <a:rPr lang="en-GB" sz="1800" i="1" smtClean="0"/>
              <a:t>p </a:t>
            </a:r>
            <a:r>
              <a:rPr lang="en-GB" sz="1800" smtClean="0"/>
              <a:t>= profit as a percentage of DV (or can be based on DC)</a:t>
            </a:r>
            <a:endParaRPr lang="en-GB" sz="1800" i="1" smtClean="0"/>
          </a:p>
          <a:p>
            <a:pPr>
              <a:lnSpc>
                <a:spcPct val="90000"/>
              </a:lnSpc>
              <a:buFontTx/>
              <a:buNone/>
            </a:pPr>
            <a:r>
              <a:rPr lang="en-GB" sz="1800" i="1" smtClean="0"/>
              <a:t>DC</a:t>
            </a:r>
            <a:r>
              <a:rPr lang="en-GB" sz="1800" i="1" baseline="-25000" smtClean="0"/>
              <a:t>0</a:t>
            </a:r>
            <a:r>
              <a:rPr lang="en-GB" sz="1800" smtClean="0"/>
              <a:t> = current estimate of development costs</a:t>
            </a:r>
          </a:p>
          <a:p>
            <a:pPr>
              <a:lnSpc>
                <a:spcPct val="90000"/>
              </a:lnSpc>
              <a:buFontTx/>
              <a:buNone/>
            </a:pPr>
            <a:r>
              <a:rPr lang="en-GB" sz="1800" i="1" smtClean="0"/>
              <a:t>I</a:t>
            </a:r>
            <a:r>
              <a:rPr lang="en-GB" sz="1800" smtClean="0"/>
              <a:t>= finance costs (usually calculated over the construction phase of the development period only)</a:t>
            </a:r>
            <a:endParaRPr lang="en-US" sz="1800" smtClean="0"/>
          </a:p>
        </p:txBody>
      </p:sp>
      <p:pic>
        <p:nvPicPr>
          <p:cNvPr id="30723"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692275" y="3213100"/>
            <a:ext cx="3455988" cy="720725"/>
          </a:xfrm>
          <a:prstGeom prst="rect">
            <a:avLst/>
          </a:prstGeom>
          <a:solidFill>
            <a:schemeClr val="tx1"/>
          </a:solidFill>
          <a:ln w="9525">
            <a:solidFill>
              <a:schemeClr val="bg1"/>
            </a:solid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61" name="Rectangle 2"/>
          <p:cNvSpPr>
            <a:spLocks noGrp="1" noChangeArrowheads="1"/>
          </p:cNvSpPr>
          <p:nvPr>
            <p:ph type="title"/>
          </p:nvPr>
        </p:nvSpPr>
        <p:spPr/>
        <p:txBody>
          <a:bodyPr/>
          <a:lstStyle/>
          <a:p>
            <a:r>
              <a:rPr lang="en-GB" smtClean="0"/>
              <a:t>The cash flow model</a:t>
            </a:r>
            <a:endParaRPr lang="en-US" smtClean="0"/>
          </a:p>
        </p:txBody>
      </p:sp>
      <p:sp>
        <p:nvSpPr>
          <p:cNvPr id="249862" name="Rectangle 3"/>
          <p:cNvSpPr>
            <a:spLocks noGrp="1" noChangeArrowheads="1"/>
          </p:cNvSpPr>
          <p:nvPr>
            <p:ph type="body" idx="1"/>
          </p:nvPr>
        </p:nvSpPr>
        <p:spPr>
          <a:xfrm>
            <a:off x="755650" y="1600200"/>
            <a:ext cx="7931150" cy="4997450"/>
          </a:xfrm>
        </p:spPr>
        <p:txBody>
          <a:bodyPr/>
          <a:lstStyle/>
          <a:p>
            <a:pPr>
              <a:lnSpc>
                <a:spcPct val="90000"/>
              </a:lnSpc>
            </a:pPr>
            <a:r>
              <a:rPr lang="en-GB" sz="2400" smtClean="0"/>
              <a:t>Basic model is (Brealey, </a:t>
            </a:r>
            <a:r>
              <a:rPr lang="en-GB" sz="2400" i="1" smtClean="0"/>
              <a:t>et al</a:t>
            </a:r>
            <a:r>
              <a:rPr lang="en-GB" sz="2400" smtClean="0"/>
              <a:t>, 2008; Lumby and Jones, 2003; Ryan, 2007).</a:t>
            </a:r>
          </a:p>
          <a:p>
            <a:pPr>
              <a:lnSpc>
                <a:spcPct val="90000"/>
              </a:lnSpc>
              <a:buFontTx/>
              <a:buNone/>
            </a:pPr>
            <a:r>
              <a:rPr lang="en-GB" sz="2400" smtClean="0"/>
              <a:t> </a:t>
            </a:r>
          </a:p>
          <a:p>
            <a:pPr>
              <a:lnSpc>
                <a:spcPct val="90000"/>
              </a:lnSpc>
              <a:buFontTx/>
              <a:buNone/>
            </a:pPr>
            <a:r>
              <a:rPr lang="en-GB" sz="2400" smtClean="0"/>
              <a:t>                                                                   [2]</a:t>
            </a:r>
          </a:p>
          <a:p>
            <a:pPr>
              <a:lnSpc>
                <a:spcPct val="90000"/>
              </a:lnSpc>
              <a:buFontTx/>
              <a:buNone/>
            </a:pPr>
            <a:endParaRPr lang="en-GB" sz="2400" smtClean="0"/>
          </a:p>
          <a:p>
            <a:pPr>
              <a:lnSpc>
                <a:spcPct val="90000"/>
              </a:lnSpc>
              <a:buFontTx/>
              <a:buNone/>
            </a:pPr>
            <a:r>
              <a:rPr lang="en-GB" sz="2400" smtClean="0"/>
              <a:t>Where:</a:t>
            </a:r>
          </a:p>
          <a:p>
            <a:pPr>
              <a:lnSpc>
                <a:spcPct val="90000"/>
              </a:lnSpc>
              <a:buFontTx/>
              <a:buNone/>
            </a:pPr>
            <a:r>
              <a:rPr lang="en-GB" sz="2000" i="1" smtClean="0"/>
              <a:t>R</a:t>
            </a:r>
            <a:r>
              <a:rPr lang="en-GB" sz="2000" smtClean="0"/>
              <a:t> = recurring periodic net revenue received or expenditure incurred at the end of each period, </a:t>
            </a:r>
            <a:r>
              <a:rPr lang="en-GB" sz="2000" i="1" smtClean="0"/>
              <a:t>n</a:t>
            </a:r>
          </a:p>
          <a:p>
            <a:pPr>
              <a:lnSpc>
                <a:spcPct val="90000"/>
              </a:lnSpc>
              <a:buFontTx/>
              <a:buNone/>
            </a:pPr>
            <a:r>
              <a:rPr lang="en-GB" sz="2000" i="1" smtClean="0"/>
              <a:t>d = </a:t>
            </a:r>
            <a:r>
              <a:rPr lang="en-GB" sz="2000" smtClean="0"/>
              <a:t>discount rate/which includes a profit expressed as a rate of return on capital</a:t>
            </a:r>
            <a:endParaRPr lang="en-GB" sz="2000" i="1" smtClean="0"/>
          </a:p>
          <a:p>
            <a:pPr>
              <a:lnSpc>
                <a:spcPct val="90000"/>
              </a:lnSpc>
              <a:buFontTx/>
              <a:buNone/>
            </a:pPr>
            <a:r>
              <a:rPr lang="en-GB" sz="2000" i="1" smtClean="0"/>
              <a:t>n</a:t>
            </a:r>
            <a:r>
              <a:rPr lang="en-GB" sz="2000" smtClean="0"/>
              <a:t> = number of periods over development period</a:t>
            </a:r>
          </a:p>
          <a:p>
            <a:pPr>
              <a:lnSpc>
                <a:spcPct val="90000"/>
              </a:lnSpc>
              <a:buFontTx/>
              <a:buNone/>
            </a:pPr>
            <a:r>
              <a:rPr lang="en-GB" sz="2000" smtClean="0"/>
              <a:t>and other variables are as defined previously</a:t>
            </a:r>
          </a:p>
          <a:p>
            <a:pPr>
              <a:lnSpc>
                <a:spcPct val="90000"/>
              </a:lnSpc>
              <a:buFontTx/>
              <a:buNone/>
            </a:pPr>
            <a:r>
              <a:rPr lang="en-GB" sz="2000" smtClean="0"/>
              <a:t>We are going to concentrate on Profit/Return; Finance; and Growth/Change in Values and Costs</a:t>
            </a:r>
            <a:endParaRPr lang="en-US" sz="2000" smtClean="0"/>
          </a:p>
        </p:txBody>
      </p:sp>
      <p:sp>
        <p:nvSpPr>
          <p:cNvPr id="249863"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i="0"/>
          </a:p>
        </p:txBody>
      </p:sp>
      <p:graphicFrame>
        <p:nvGraphicFramePr>
          <p:cNvPr id="249860" name="Object 4"/>
          <p:cNvGraphicFramePr>
            <a:graphicFrameLocks noChangeAspect="1"/>
          </p:cNvGraphicFramePr>
          <p:nvPr/>
        </p:nvGraphicFramePr>
        <p:xfrm>
          <a:off x="1187450" y="2708275"/>
          <a:ext cx="3455988" cy="796925"/>
        </p:xfrm>
        <a:graphic>
          <a:graphicData uri="http://schemas.openxmlformats.org/presentationml/2006/ole">
            <p:oleObj spid="_x0000_s249860" name="Equation" r:id="rId4" imgW="2108200" imgH="469900" progId="Equation.3">
              <p:embed/>
            </p:oleObj>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5" name="Rectangle 2"/>
          <p:cNvSpPr>
            <a:spLocks noGrp="1" noChangeArrowheads="1"/>
          </p:cNvSpPr>
          <p:nvPr>
            <p:ph type="title"/>
          </p:nvPr>
        </p:nvSpPr>
        <p:spPr/>
        <p:txBody>
          <a:bodyPr/>
          <a:lstStyle/>
          <a:p>
            <a:r>
              <a:rPr lang="en-GB" sz="3200" smtClean="0"/>
              <a:t>The application of the development</a:t>
            </a:r>
            <a:br>
              <a:rPr lang="en-GB" sz="3200" smtClean="0"/>
            </a:br>
            <a:r>
              <a:rPr lang="en-GB" sz="3200" smtClean="0"/>
              <a:t>cash flow model in UK texts</a:t>
            </a:r>
            <a:endParaRPr lang="en-US" sz="3200" smtClean="0"/>
          </a:p>
        </p:txBody>
      </p:sp>
      <p:sp>
        <p:nvSpPr>
          <p:cNvPr id="251906" name="Rectangle 3"/>
          <p:cNvSpPr>
            <a:spLocks noGrp="1" noChangeArrowheads="1"/>
          </p:cNvSpPr>
          <p:nvPr>
            <p:ph type="body" idx="1"/>
          </p:nvPr>
        </p:nvSpPr>
        <p:spPr>
          <a:xfrm>
            <a:off x="755650" y="1600200"/>
            <a:ext cx="7931150" cy="4997450"/>
          </a:xfrm>
        </p:spPr>
        <p:txBody>
          <a:bodyPr/>
          <a:lstStyle/>
          <a:p>
            <a:r>
              <a:rPr lang="en-GB" sz="2000" smtClean="0"/>
              <a:t>Baum, Mackmin and Nunnington,2002; Cadman and Topping, 1995; Havard, 2002; Isaac, 1996; Millington, 2004; Morley, 2002 in Guy and Henneberry (eds); and Ratcliffe, Stubbs and Shepherd, 2001). </a:t>
            </a:r>
            <a:r>
              <a:rPr lang="en-GB" sz="2000" b="1" smtClean="0">
                <a:solidFill>
                  <a:srgbClr val="FF0066"/>
                </a:solidFill>
              </a:rPr>
              <a:t>Suggest that the cash flow mimics the assumptions within a simple residual</a:t>
            </a:r>
            <a:r>
              <a:rPr lang="en-GB" sz="2000" b="1" smtClean="0"/>
              <a:t>.</a:t>
            </a:r>
          </a:p>
          <a:p>
            <a:pPr lvl="1"/>
            <a:r>
              <a:rPr lang="en-GB" sz="2000" b="1" i="1" smtClean="0"/>
              <a:t>Profit put in as a lump sum</a:t>
            </a:r>
            <a:r>
              <a:rPr lang="en-GB" sz="2000" smtClean="0"/>
              <a:t> even though cash flow discounted at the target rate of return includes “profit”</a:t>
            </a:r>
          </a:p>
          <a:p>
            <a:pPr lvl="1"/>
            <a:r>
              <a:rPr lang="en-GB" sz="2000" b="1" i="1" smtClean="0"/>
              <a:t>Target rate identified as the borrowing rate</a:t>
            </a:r>
            <a:r>
              <a:rPr lang="en-GB" sz="2000" smtClean="0"/>
              <a:t>, even though completely different risk profiles for bank and developer</a:t>
            </a:r>
          </a:p>
          <a:p>
            <a:pPr lvl="1"/>
            <a:r>
              <a:rPr lang="en-GB" sz="2000" b="1" i="1" smtClean="0"/>
              <a:t>Finance assumed on 100% of outlay</a:t>
            </a:r>
            <a:r>
              <a:rPr lang="en-GB" sz="2000" smtClean="0"/>
              <a:t> including land value – hypothetical infinite yields on equity</a:t>
            </a:r>
          </a:p>
          <a:p>
            <a:pPr lvl="1"/>
            <a:r>
              <a:rPr lang="en-GB" sz="2000" b="1" i="1" smtClean="0"/>
              <a:t>Some include value and cost change, some do not</a:t>
            </a:r>
            <a:r>
              <a:rPr lang="en-GB" sz="2000" smtClean="0"/>
              <a:t>, little amendment to target rates/interest rates to real or nominal rates.</a:t>
            </a:r>
            <a:endParaRPr lang="en-US" sz="1800" smtClean="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3" name="Rectangle 2"/>
          <p:cNvSpPr>
            <a:spLocks noGrp="1" noChangeArrowheads="1"/>
          </p:cNvSpPr>
          <p:nvPr>
            <p:ph type="title"/>
          </p:nvPr>
        </p:nvSpPr>
        <p:spPr/>
        <p:txBody>
          <a:bodyPr/>
          <a:lstStyle/>
          <a:p>
            <a:r>
              <a:rPr lang="en-GB" smtClean="0"/>
              <a:t>Critiques of method</a:t>
            </a:r>
            <a:endParaRPr lang="en-US" smtClean="0"/>
          </a:p>
        </p:txBody>
      </p:sp>
      <p:sp>
        <p:nvSpPr>
          <p:cNvPr id="253954" name="Rectangle 3"/>
          <p:cNvSpPr>
            <a:spLocks noGrp="1" noChangeArrowheads="1"/>
          </p:cNvSpPr>
          <p:nvPr>
            <p:ph type="body" idx="1"/>
          </p:nvPr>
        </p:nvSpPr>
        <p:spPr>
          <a:xfrm>
            <a:off x="611188" y="1844675"/>
            <a:ext cx="8208962" cy="4679950"/>
          </a:xfrm>
        </p:spPr>
        <p:txBody>
          <a:bodyPr/>
          <a:lstStyle/>
          <a:p>
            <a:pPr>
              <a:lnSpc>
                <a:spcPct val="100000"/>
              </a:lnSpc>
            </a:pPr>
            <a:r>
              <a:rPr lang="en-GB" sz="2000" smtClean="0"/>
              <a:t>However, a number of the texts do critique some of these assumptions.</a:t>
            </a:r>
          </a:p>
          <a:p>
            <a:pPr>
              <a:lnSpc>
                <a:spcPct val="100000"/>
              </a:lnSpc>
            </a:pPr>
            <a:r>
              <a:rPr lang="en-GB" sz="2000" smtClean="0"/>
              <a:t>Brown and Matysiak (2000, 144) summarise the problems of the simple residual approach by suggesting that “although it does include some rudimentary cash flow analysis, it breaks a number of rules”.</a:t>
            </a:r>
          </a:p>
          <a:p>
            <a:pPr>
              <a:lnSpc>
                <a:spcPct val="100000"/>
              </a:lnSpc>
            </a:pPr>
            <a:r>
              <a:rPr lang="en-GB" sz="2000" smtClean="0"/>
              <a:t>Most of Brown and Matysiak’s (2000) criticisms of the simple residual technique still hold for the UK textbook cash flow approaches to development appraisal.</a:t>
            </a:r>
            <a:r>
              <a:rPr lang="en-US" sz="2000" smtClean="0"/>
              <a:t> </a:t>
            </a:r>
          </a:p>
          <a:p>
            <a:pPr>
              <a:lnSpc>
                <a:spcPct val="100000"/>
              </a:lnSpc>
            </a:pPr>
            <a:r>
              <a:rPr lang="en-GB" sz="2000" smtClean="0"/>
              <a:t>US texts are better - Fisher and Martin (1991) include profit as a required sum but suggest the application of a discount rate that is a required rate of return rather than a cost of finance.  Peiser and Frej (2003) use part debt financing rather than 100% financing.</a:t>
            </a:r>
            <a:endParaRPr lang="en-US" sz="2000" smtClean="0"/>
          </a:p>
          <a:p>
            <a:pPr>
              <a:lnSpc>
                <a:spcPct val="100000"/>
              </a:lnSpc>
            </a:pPr>
            <a:r>
              <a:rPr lang="en-GB" sz="2000" smtClean="0"/>
              <a:t>But surely practice is better equipped to apply models properly and the texts are outdated?</a:t>
            </a:r>
          </a:p>
          <a:p>
            <a:pPr>
              <a:lnSpc>
                <a:spcPct val="100000"/>
              </a:lnSpc>
            </a:pPr>
            <a:endParaRPr lang="en-US" sz="2000" smtClean="0"/>
          </a:p>
        </p:txBody>
      </p:sp>
    </p:spTree>
  </p:cSld>
  <p:clrMapOvr>
    <a:masterClrMapping/>
  </p:clrMapOvr>
  <p:transition/>
</p:sld>
</file>

<file path=ppt/theme/theme1.xml><?xml version="1.0" encoding="utf-8"?>
<a:theme xmlns:a="http://schemas.openxmlformats.org/drawingml/2006/main" name="Rdg Blue full">
  <a:themeElements>
    <a:clrScheme name="Rdg Blue full 1">
      <a:dk1>
        <a:srgbClr val="1C1C1C"/>
      </a:dk1>
      <a:lt1>
        <a:srgbClr val="FFFFFF"/>
      </a:lt1>
      <a:dk2>
        <a:srgbClr val="194B8D"/>
      </a:dk2>
      <a:lt2>
        <a:srgbClr val="FFFFFF"/>
      </a:lt2>
      <a:accent1>
        <a:srgbClr val="194B8D"/>
      </a:accent1>
      <a:accent2>
        <a:srgbClr val="808080"/>
      </a:accent2>
      <a:accent3>
        <a:srgbClr val="ABB1C5"/>
      </a:accent3>
      <a:accent4>
        <a:srgbClr val="DADADA"/>
      </a:accent4>
      <a:accent5>
        <a:srgbClr val="ABB1C5"/>
      </a:accent5>
      <a:accent6>
        <a:srgbClr val="737373"/>
      </a:accent6>
      <a:hlink>
        <a:srgbClr val="B2B2B2"/>
      </a:hlink>
      <a:folHlink>
        <a:srgbClr val="DDDDDD"/>
      </a:folHlink>
    </a:clrScheme>
    <a:fontScheme name="Rdg Blue full">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8600" b="0" i="0" u="none" strike="noStrike" cap="none" normalizeH="0" baseline="0" smtClean="0">
            <a:ln>
              <a:noFill/>
            </a:ln>
            <a:solidFill>
              <a:schemeClr val="bg1"/>
            </a:solidFill>
            <a:effectLst/>
            <a:latin typeface="Rdg Vesta" pitchFamily="50"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8600" b="0" i="0" u="none" strike="noStrike" cap="none" normalizeH="0" baseline="0" smtClean="0">
            <a:ln>
              <a:noFill/>
            </a:ln>
            <a:solidFill>
              <a:schemeClr val="bg1"/>
            </a:solidFill>
            <a:effectLst/>
            <a:latin typeface="Rdg Vesta" pitchFamily="50" charset="0"/>
          </a:defRPr>
        </a:defPPr>
      </a:lstStyle>
    </a:lnDef>
  </a:objectDefaults>
  <a:extraClrSchemeLst>
    <a:extraClrScheme>
      <a:clrScheme name="Rdg Blue full 1">
        <a:dk1>
          <a:srgbClr val="1C1C1C"/>
        </a:dk1>
        <a:lt1>
          <a:srgbClr val="FFFFFF"/>
        </a:lt1>
        <a:dk2>
          <a:srgbClr val="194B8D"/>
        </a:dk2>
        <a:lt2>
          <a:srgbClr val="FFFFFF"/>
        </a:lt2>
        <a:accent1>
          <a:srgbClr val="194B8D"/>
        </a:accent1>
        <a:accent2>
          <a:srgbClr val="808080"/>
        </a:accent2>
        <a:accent3>
          <a:srgbClr val="ABB1C5"/>
        </a:accent3>
        <a:accent4>
          <a:srgbClr val="DADADA"/>
        </a:accent4>
        <a:accent5>
          <a:srgbClr val="ABB1C5"/>
        </a:accent5>
        <a:accent6>
          <a:srgbClr val="737373"/>
        </a:accent6>
        <a:hlink>
          <a:srgbClr val="B2B2B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Rdg Blue full">
  <a:themeElements>
    <a:clrScheme name="1_Rdg Blue full 1">
      <a:dk1>
        <a:srgbClr val="1C1C1C"/>
      </a:dk1>
      <a:lt1>
        <a:srgbClr val="FFFFFF"/>
      </a:lt1>
      <a:dk2>
        <a:srgbClr val="194B8D"/>
      </a:dk2>
      <a:lt2>
        <a:srgbClr val="FFFFFF"/>
      </a:lt2>
      <a:accent1>
        <a:srgbClr val="194B8D"/>
      </a:accent1>
      <a:accent2>
        <a:srgbClr val="808080"/>
      </a:accent2>
      <a:accent3>
        <a:srgbClr val="ABB1C5"/>
      </a:accent3>
      <a:accent4>
        <a:srgbClr val="DADADA"/>
      </a:accent4>
      <a:accent5>
        <a:srgbClr val="ABB1C5"/>
      </a:accent5>
      <a:accent6>
        <a:srgbClr val="737373"/>
      </a:accent6>
      <a:hlink>
        <a:srgbClr val="B2B2B2"/>
      </a:hlink>
      <a:folHlink>
        <a:srgbClr val="DDDDDD"/>
      </a:folHlink>
    </a:clrScheme>
    <a:fontScheme name="1_Rdg Blue full">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Rdg Blue full 1">
        <a:dk1>
          <a:srgbClr val="1C1C1C"/>
        </a:dk1>
        <a:lt1>
          <a:srgbClr val="FFFFFF"/>
        </a:lt1>
        <a:dk2>
          <a:srgbClr val="194B8D"/>
        </a:dk2>
        <a:lt2>
          <a:srgbClr val="FFFFFF"/>
        </a:lt2>
        <a:accent1>
          <a:srgbClr val="194B8D"/>
        </a:accent1>
        <a:accent2>
          <a:srgbClr val="808080"/>
        </a:accent2>
        <a:accent3>
          <a:srgbClr val="ABB1C5"/>
        </a:accent3>
        <a:accent4>
          <a:srgbClr val="DADADA"/>
        </a:accent4>
        <a:accent5>
          <a:srgbClr val="ABB1C5"/>
        </a:accent5>
        <a:accent6>
          <a:srgbClr val="737373"/>
        </a:accent6>
        <a:hlink>
          <a:srgbClr val="B2B2B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1514</TotalTime>
  <Words>1524</Words>
  <Application>Microsoft Office PowerPoint</Application>
  <PresentationFormat>On-screen Show (4:3)</PresentationFormat>
  <Paragraphs>109</Paragraphs>
  <Slides>17</Slides>
  <Notes>17</Notes>
  <HiddenSlides>2</HiddenSlides>
  <MMClips>0</MMClips>
  <ScaleCrop>false</ScaleCrop>
  <HeadingPairs>
    <vt:vector size="8" baseType="variant">
      <vt:variant>
        <vt:lpstr>Fonts Used</vt:lpstr>
      </vt:variant>
      <vt:variant>
        <vt:i4>5</vt:i4>
      </vt:variant>
      <vt:variant>
        <vt:lpstr>Design Template</vt:lpstr>
      </vt:variant>
      <vt:variant>
        <vt:i4>2</vt:i4>
      </vt:variant>
      <vt:variant>
        <vt:lpstr>Embedded OLE Servers</vt:lpstr>
      </vt:variant>
      <vt:variant>
        <vt:i4>1</vt:i4>
      </vt:variant>
      <vt:variant>
        <vt:lpstr>Slide Titles</vt:lpstr>
      </vt:variant>
      <vt:variant>
        <vt:i4>17</vt:i4>
      </vt:variant>
    </vt:vector>
  </HeadingPairs>
  <TitlesOfParts>
    <vt:vector size="25" baseType="lpstr">
      <vt:lpstr>Arial</vt:lpstr>
      <vt:lpstr>Calibri</vt:lpstr>
      <vt:lpstr>Times New Roman</vt:lpstr>
      <vt:lpstr>Symbol</vt:lpstr>
      <vt:lpstr>System</vt:lpstr>
      <vt:lpstr>Rdg Blue full</vt:lpstr>
      <vt:lpstr>1_Rdg Blue full</vt:lpstr>
      <vt:lpstr>Equation</vt:lpstr>
      <vt:lpstr>Development Appraisal in Practice: Some Evidence from the UK Planning System</vt:lpstr>
      <vt:lpstr>Changes to the UK planning system</vt:lpstr>
      <vt:lpstr>Development viability research agenda</vt:lpstr>
      <vt:lpstr>Investment and Development Appraisal</vt:lpstr>
      <vt:lpstr>Research question</vt:lpstr>
      <vt:lpstr>Literature review</vt:lpstr>
      <vt:lpstr>The cash flow model</vt:lpstr>
      <vt:lpstr>The application of the development cash flow model in UK texts</vt:lpstr>
      <vt:lpstr>Critiques of method</vt:lpstr>
      <vt:lpstr>Applications in practice</vt:lpstr>
      <vt:lpstr>Analysis of DVA in practice</vt:lpstr>
      <vt:lpstr>Results – which model used?</vt:lpstr>
      <vt:lpstr>Results – Proprietary or bespoke?</vt:lpstr>
      <vt:lpstr>Results - application</vt:lpstr>
      <vt:lpstr>Results - application</vt:lpstr>
      <vt:lpstr>Conclusions</vt:lpstr>
      <vt:lpstr>Development Appraisal in Practice: Some Evidence from the UK Planning System</vt:lpstr>
    </vt:vector>
  </TitlesOfParts>
  <Company>rep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RICS Valuation Conference London 2006</dc:title>
  <dc:creator>klscrsby</dc:creator>
  <cp:lastModifiedBy>klscrsby</cp:lastModifiedBy>
  <cp:revision>84</cp:revision>
  <cp:lastPrinted>2006-09-19T14:59:33Z</cp:lastPrinted>
  <dcterms:created xsi:type="dcterms:W3CDTF">2006-10-25T15:58:35Z</dcterms:created>
  <dcterms:modified xsi:type="dcterms:W3CDTF">2012-06-14T09:49:58Z</dcterms:modified>
</cp:coreProperties>
</file>