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7" r:id="rId7"/>
    <p:sldId id="266" r:id="rId8"/>
    <p:sldId id="260" r:id="rId9"/>
    <p:sldId id="261" r:id="rId10"/>
    <p:sldId id="268" r:id="rId11"/>
    <p:sldId id="275" r:id="rId12"/>
    <p:sldId id="264" r:id="rId13"/>
    <p:sldId id="270" r:id="rId14"/>
    <p:sldId id="271" r:id="rId15"/>
    <p:sldId id="272" r:id="rId16"/>
    <p:sldId id="273" r:id="rId17"/>
    <p:sldId id="277" r:id="rId18"/>
    <p:sldId id="278" r:id="rId19"/>
    <p:sldId id="274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A88"/>
    <a:srgbClr val="1221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8B73D-6223-418D-9056-2BF1B4072D75}" type="doc">
      <dgm:prSet loTypeId="urn:microsoft.com/office/officeart/2005/8/layout/pyramid1" loCatId="pyramid" qsTypeId="urn:microsoft.com/office/officeart/2005/8/quickstyle/simple1#1" qsCatId="simple" csTypeId="urn:microsoft.com/office/officeart/2005/8/colors/accent1_5" csCatId="accent1" phldr="1"/>
      <dgm:spPr/>
    </dgm:pt>
    <dgm:pt modelId="{DFCC1844-84BB-4A29-AC74-52D95DEB48B5}">
      <dgm:prSet phldrT="[Text]"/>
      <dgm:spPr/>
      <dgm:t>
        <a:bodyPr/>
        <a:lstStyle/>
        <a:p>
          <a:r>
            <a:rPr lang="de-AT" dirty="0" smtClean="0"/>
            <a:t>Investor</a:t>
          </a:r>
          <a:endParaRPr lang="de-AT" dirty="0"/>
        </a:p>
      </dgm:t>
    </dgm:pt>
    <dgm:pt modelId="{B1B5A5D0-2EA7-4D5E-96D1-FCB11E3061F0}" type="parTrans" cxnId="{55ECE7E4-DC90-41E4-87E7-F2C6BA937F29}">
      <dgm:prSet/>
      <dgm:spPr/>
      <dgm:t>
        <a:bodyPr/>
        <a:lstStyle/>
        <a:p>
          <a:endParaRPr lang="de-AT"/>
        </a:p>
      </dgm:t>
    </dgm:pt>
    <dgm:pt modelId="{765648A6-DA69-4B4C-983C-F8901D18BA5C}" type="sibTrans" cxnId="{55ECE7E4-DC90-41E4-87E7-F2C6BA937F29}">
      <dgm:prSet/>
      <dgm:spPr/>
      <dgm:t>
        <a:bodyPr/>
        <a:lstStyle/>
        <a:p>
          <a:endParaRPr lang="de-AT"/>
        </a:p>
      </dgm:t>
    </dgm:pt>
    <dgm:pt modelId="{1BE46E2F-CCF7-47FF-A9F5-1EEDAB757BA5}">
      <dgm:prSet phldrT="[Text]"/>
      <dgm:spPr/>
      <dgm:t>
        <a:bodyPr/>
        <a:lstStyle/>
        <a:p>
          <a:r>
            <a:rPr lang="de-AT" dirty="0" smtClean="0"/>
            <a:t>Real Estate Portfoliomanagement</a:t>
          </a:r>
          <a:endParaRPr lang="de-AT" dirty="0"/>
        </a:p>
      </dgm:t>
    </dgm:pt>
    <dgm:pt modelId="{695A4A88-991A-4C61-B687-6DF472605D05}" type="parTrans" cxnId="{8BE284C2-0981-4B06-8251-3D634E0703EB}">
      <dgm:prSet/>
      <dgm:spPr/>
      <dgm:t>
        <a:bodyPr/>
        <a:lstStyle/>
        <a:p>
          <a:endParaRPr lang="de-AT"/>
        </a:p>
      </dgm:t>
    </dgm:pt>
    <dgm:pt modelId="{CEA6C8D3-21B2-4B58-BB9C-FD3AF83D5693}" type="sibTrans" cxnId="{8BE284C2-0981-4B06-8251-3D634E0703EB}">
      <dgm:prSet/>
      <dgm:spPr/>
      <dgm:t>
        <a:bodyPr/>
        <a:lstStyle/>
        <a:p>
          <a:endParaRPr lang="de-AT"/>
        </a:p>
      </dgm:t>
    </dgm:pt>
    <dgm:pt modelId="{32EE5299-151E-49EE-96C8-6ED04F8EF82F}">
      <dgm:prSet phldrT="[Text]"/>
      <dgm:spPr/>
      <dgm:t>
        <a:bodyPr/>
        <a:lstStyle/>
        <a:p>
          <a:r>
            <a:rPr lang="de-AT" dirty="0" smtClean="0"/>
            <a:t>Real Estate</a:t>
          </a:r>
        </a:p>
        <a:p>
          <a:r>
            <a:rPr lang="de-AT" dirty="0" smtClean="0"/>
            <a:t>Asset Management</a:t>
          </a:r>
          <a:endParaRPr lang="de-AT" dirty="0"/>
        </a:p>
      </dgm:t>
    </dgm:pt>
    <dgm:pt modelId="{7293301D-08BE-4E55-9A62-B98626A310C1}" type="parTrans" cxnId="{7FA8E805-B22A-497D-BDD1-7D5BF3C00CC1}">
      <dgm:prSet/>
      <dgm:spPr/>
      <dgm:t>
        <a:bodyPr/>
        <a:lstStyle/>
        <a:p>
          <a:endParaRPr lang="de-AT"/>
        </a:p>
      </dgm:t>
    </dgm:pt>
    <dgm:pt modelId="{1395112D-2CC7-4E4D-85A7-E7699674F089}" type="sibTrans" cxnId="{7FA8E805-B22A-497D-BDD1-7D5BF3C00CC1}">
      <dgm:prSet/>
      <dgm:spPr/>
      <dgm:t>
        <a:bodyPr/>
        <a:lstStyle/>
        <a:p>
          <a:endParaRPr lang="de-AT"/>
        </a:p>
      </dgm:t>
    </dgm:pt>
    <dgm:pt modelId="{C15454B5-F31C-4932-A9C9-7EFC911E3286}">
      <dgm:prSet/>
      <dgm:spPr/>
      <dgm:t>
        <a:bodyPr/>
        <a:lstStyle/>
        <a:p>
          <a:r>
            <a:rPr lang="de-AT" dirty="0" smtClean="0"/>
            <a:t>Property Management</a:t>
          </a:r>
        </a:p>
        <a:p>
          <a:r>
            <a:rPr lang="de-AT" dirty="0" err="1" smtClean="0"/>
            <a:t>Facilities</a:t>
          </a:r>
          <a:r>
            <a:rPr lang="de-AT" dirty="0" smtClean="0"/>
            <a:t> Management</a:t>
          </a:r>
          <a:endParaRPr lang="de-AT" dirty="0"/>
        </a:p>
      </dgm:t>
    </dgm:pt>
    <dgm:pt modelId="{C48C51A3-2F56-4DFA-A681-DFBCBFA6F813}" type="parTrans" cxnId="{45BAAEB4-7BF1-4A9B-8B6F-3D7E704D19EB}">
      <dgm:prSet/>
      <dgm:spPr/>
      <dgm:t>
        <a:bodyPr/>
        <a:lstStyle/>
        <a:p>
          <a:endParaRPr lang="de-AT"/>
        </a:p>
      </dgm:t>
    </dgm:pt>
    <dgm:pt modelId="{E73D99FB-BFEE-4AB5-ABD3-F297C716D31B}" type="sibTrans" cxnId="{45BAAEB4-7BF1-4A9B-8B6F-3D7E704D19EB}">
      <dgm:prSet/>
      <dgm:spPr/>
      <dgm:t>
        <a:bodyPr/>
        <a:lstStyle/>
        <a:p>
          <a:endParaRPr lang="de-AT"/>
        </a:p>
      </dgm:t>
    </dgm:pt>
    <dgm:pt modelId="{2EAB9AD6-0DE8-4243-BCD5-4119F90BC2D2}" type="pres">
      <dgm:prSet presAssocID="{B468B73D-6223-418D-9056-2BF1B4072D75}" presName="Name0" presStyleCnt="0">
        <dgm:presLayoutVars>
          <dgm:dir/>
          <dgm:animLvl val="lvl"/>
          <dgm:resizeHandles val="exact"/>
        </dgm:presLayoutVars>
      </dgm:prSet>
      <dgm:spPr/>
    </dgm:pt>
    <dgm:pt modelId="{82B9ED7A-F92A-4E78-9858-BD7F30AA37C0}" type="pres">
      <dgm:prSet presAssocID="{DFCC1844-84BB-4A29-AC74-52D95DEB48B5}" presName="Name8" presStyleCnt="0"/>
      <dgm:spPr/>
    </dgm:pt>
    <dgm:pt modelId="{A4D95F27-45F9-4AFA-8B21-69999CD56258}" type="pres">
      <dgm:prSet presAssocID="{DFCC1844-84BB-4A29-AC74-52D95DEB48B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B0622C2-5550-405A-8439-16D8BFDCB6BA}" type="pres">
      <dgm:prSet presAssocID="{DFCC1844-84BB-4A29-AC74-52D95DEB48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EA22962-F26D-4087-B2D7-F650BAD5C0D5}" type="pres">
      <dgm:prSet presAssocID="{1BE46E2F-CCF7-47FF-A9F5-1EEDAB757BA5}" presName="Name8" presStyleCnt="0"/>
      <dgm:spPr/>
    </dgm:pt>
    <dgm:pt modelId="{DB5FB69A-CC63-459B-9FD8-99AD662C37B0}" type="pres">
      <dgm:prSet presAssocID="{1BE46E2F-CCF7-47FF-A9F5-1EEDAB757BA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9148E83-6A95-4CEC-BC28-7C8A1C5427E1}" type="pres">
      <dgm:prSet presAssocID="{1BE46E2F-CCF7-47FF-A9F5-1EEDAB757B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33CDF3B-4F10-4C11-97D4-AF6286BD5880}" type="pres">
      <dgm:prSet presAssocID="{32EE5299-151E-49EE-96C8-6ED04F8EF82F}" presName="Name8" presStyleCnt="0"/>
      <dgm:spPr/>
    </dgm:pt>
    <dgm:pt modelId="{DF17703C-6A73-4677-967E-27E3E3C0BEDB}" type="pres">
      <dgm:prSet presAssocID="{32EE5299-151E-49EE-96C8-6ED04F8EF82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50322DB-DE0D-4831-A1AD-E8EA4EA51311}" type="pres">
      <dgm:prSet presAssocID="{32EE5299-151E-49EE-96C8-6ED04F8EF8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CFE0E6D-5BFC-4188-A985-C7F31536293D}" type="pres">
      <dgm:prSet presAssocID="{C15454B5-F31C-4932-A9C9-7EFC911E3286}" presName="Name8" presStyleCnt="0"/>
      <dgm:spPr/>
    </dgm:pt>
    <dgm:pt modelId="{2F541971-8B58-44FC-AB74-2A3EF96CEA31}" type="pres">
      <dgm:prSet presAssocID="{C15454B5-F31C-4932-A9C9-7EFC911E328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8727E8-A671-4A34-8C4B-2865C49EB85E}" type="pres">
      <dgm:prSet presAssocID="{C15454B5-F31C-4932-A9C9-7EFC911E32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369F541-F254-4BD4-A60D-92CB42827791}" type="presOf" srcId="{32EE5299-151E-49EE-96C8-6ED04F8EF82F}" destId="{DF17703C-6A73-4677-967E-27E3E3C0BEDB}" srcOrd="0" destOrd="0" presId="urn:microsoft.com/office/officeart/2005/8/layout/pyramid1"/>
    <dgm:cxn modelId="{FD24960B-7205-4B8E-AB60-03456A15E0D5}" type="presOf" srcId="{1BE46E2F-CCF7-47FF-A9F5-1EEDAB757BA5}" destId="{DB5FB69A-CC63-459B-9FD8-99AD662C37B0}" srcOrd="0" destOrd="0" presId="urn:microsoft.com/office/officeart/2005/8/layout/pyramid1"/>
    <dgm:cxn modelId="{55ECE7E4-DC90-41E4-87E7-F2C6BA937F29}" srcId="{B468B73D-6223-418D-9056-2BF1B4072D75}" destId="{DFCC1844-84BB-4A29-AC74-52D95DEB48B5}" srcOrd="0" destOrd="0" parTransId="{B1B5A5D0-2EA7-4D5E-96D1-FCB11E3061F0}" sibTransId="{765648A6-DA69-4B4C-983C-F8901D18BA5C}"/>
    <dgm:cxn modelId="{8BE284C2-0981-4B06-8251-3D634E0703EB}" srcId="{B468B73D-6223-418D-9056-2BF1B4072D75}" destId="{1BE46E2F-CCF7-47FF-A9F5-1EEDAB757BA5}" srcOrd="1" destOrd="0" parTransId="{695A4A88-991A-4C61-B687-6DF472605D05}" sibTransId="{CEA6C8D3-21B2-4B58-BB9C-FD3AF83D5693}"/>
    <dgm:cxn modelId="{45BAAEB4-7BF1-4A9B-8B6F-3D7E704D19EB}" srcId="{B468B73D-6223-418D-9056-2BF1B4072D75}" destId="{C15454B5-F31C-4932-A9C9-7EFC911E3286}" srcOrd="3" destOrd="0" parTransId="{C48C51A3-2F56-4DFA-A681-DFBCBFA6F813}" sibTransId="{E73D99FB-BFEE-4AB5-ABD3-F297C716D31B}"/>
    <dgm:cxn modelId="{7FA8E805-B22A-497D-BDD1-7D5BF3C00CC1}" srcId="{B468B73D-6223-418D-9056-2BF1B4072D75}" destId="{32EE5299-151E-49EE-96C8-6ED04F8EF82F}" srcOrd="2" destOrd="0" parTransId="{7293301D-08BE-4E55-9A62-B98626A310C1}" sibTransId="{1395112D-2CC7-4E4D-85A7-E7699674F089}"/>
    <dgm:cxn modelId="{2DD7D651-B1DD-45EC-89FA-E33CA8F6FD00}" type="presOf" srcId="{DFCC1844-84BB-4A29-AC74-52D95DEB48B5}" destId="{0B0622C2-5550-405A-8439-16D8BFDCB6BA}" srcOrd="1" destOrd="0" presId="urn:microsoft.com/office/officeart/2005/8/layout/pyramid1"/>
    <dgm:cxn modelId="{9E298F06-0310-4792-B925-2FC20EAAA7F1}" type="presOf" srcId="{C15454B5-F31C-4932-A9C9-7EFC911E3286}" destId="{2F541971-8B58-44FC-AB74-2A3EF96CEA31}" srcOrd="0" destOrd="0" presId="urn:microsoft.com/office/officeart/2005/8/layout/pyramid1"/>
    <dgm:cxn modelId="{1D3C064C-E50F-40F5-B5EE-A70B4756C1D0}" type="presOf" srcId="{B468B73D-6223-418D-9056-2BF1B4072D75}" destId="{2EAB9AD6-0DE8-4243-BCD5-4119F90BC2D2}" srcOrd="0" destOrd="0" presId="urn:microsoft.com/office/officeart/2005/8/layout/pyramid1"/>
    <dgm:cxn modelId="{288F7A9D-F2EB-4C4C-B514-D7E17DAE9B6D}" type="presOf" srcId="{1BE46E2F-CCF7-47FF-A9F5-1EEDAB757BA5}" destId="{29148E83-6A95-4CEC-BC28-7C8A1C5427E1}" srcOrd="1" destOrd="0" presId="urn:microsoft.com/office/officeart/2005/8/layout/pyramid1"/>
    <dgm:cxn modelId="{C2F87B30-CCF4-49D3-A491-0E2CD2E239DD}" type="presOf" srcId="{C15454B5-F31C-4932-A9C9-7EFC911E3286}" destId="{698727E8-A671-4A34-8C4B-2865C49EB85E}" srcOrd="1" destOrd="0" presId="urn:microsoft.com/office/officeart/2005/8/layout/pyramid1"/>
    <dgm:cxn modelId="{BA16FFB1-46AA-4C5E-AF73-853B86C5373F}" type="presOf" srcId="{DFCC1844-84BB-4A29-AC74-52D95DEB48B5}" destId="{A4D95F27-45F9-4AFA-8B21-69999CD56258}" srcOrd="0" destOrd="0" presId="urn:microsoft.com/office/officeart/2005/8/layout/pyramid1"/>
    <dgm:cxn modelId="{C1D38DD9-2435-480C-AF32-CFC877C559C0}" type="presOf" srcId="{32EE5299-151E-49EE-96C8-6ED04F8EF82F}" destId="{050322DB-DE0D-4831-A1AD-E8EA4EA51311}" srcOrd="1" destOrd="0" presId="urn:microsoft.com/office/officeart/2005/8/layout/pyramid1"/>
    <dgm:cxn modelId="{DA6ADE23-A5AB-4EFA-89C5-7DB4C1042EA6}" type="presParOf" srcId="{2EAB9AD6-0DE8-4243-BCD5-4119F90BC2D2}" destId="{82B9ED7A-F92A-4E78-9858-BD7F30AA37C0}" srcOrd="0" destOrd="0" presId="urn:microsoft.com/office/officeart/2005/8/layout/pyramid1"/>
    <dgm:cxn modelId="{74CE4944-BC88-4C2B-A3E5-F96F8086E3D7}" type="presParOf" srcId="{82B9ED7A-F92A-4E78-9858-BD7F30AA37C0}" destId="{A4D95F27-45F9-4AFA-8B21-69999CD56258}" srcOrd="0" destOrd="0" presId="urn:microsoft.com/office/officeart/2005/8/layout/pyramid1"/>
    <dgm:cxn modelId="{719E3623-ED9B-4CB0-89DA-5A4EFB03279B}" type="presParOf" srcId="{82B9ED7A-F92A-4E78-9858-BD7F30AA37C0}" destId="{0B0622C2-5550-405A-8439-16D8BFDCB6BA}" srcOrd="1" destOrd="0" presId="urn:microsoft.com/office/officeart/2005/8/layout/pyramid1"/>
    <dgm:cxn modelId="{30698C69-1D36-44DD-8FB6-1F7DE257C72F}" type="presParOf" srcId="{2EAB9AD6-0DE8-4243-BCD5-4119F90BC2D2}" destId="{EEA22962-F26D-4087-B2D7-F650BAD5C0D5}" srcOrd="1" destOrd="0" presId="urn:microsoft.com/office/officeart/2005/8/layout/pyramid1"/>
    <dgm:cxn modelId="{5B61A1EE-DFF1-43D5-A8E1-95A0F31E1ADD}" type="presParOf" srcId="{EEA22962-F26D-4087-B2D7-F650BAD5C0D5}" destId="{DB5FB69A-CC63-459B-9FD8-99AD662C37B0}" srcOrd="0" destOrd="0" presId="urn:microsoft.com/office/officeart/2005/8/layout/pyramid1"/>
    <dgm:cxn modelId="{0CE40803-726F-436B-B3CA-52E5FF7541C6}" type="presParOf" srcId="{EEA22962-F26D-4087-B2D7-F650BAD5C0D5}" destId="{29148E83-6A95-4CEC-BC28-7C8A1C5427E1}" srcOrd="1" destOrd="0" presId="urn:microsoft.com/office/officeart/2005/8/layout/pyramid1"/>
    <dgm:cxn modelId="{95BA9313-342A-44EF-A22A-A4B6FD453B19}" type="presParOf" srcId="{2EAB9AD6-0DE8-4243-BCD5-4119F90BC2D2}" destId="{A33CDF3B-4F10-4C11-97D4-AF6286BD5880}" srcOrd="2" destOrd="0" presId="urn:microsoft.com/office/officeart/2005/8/layout/pyramid1"/>
    <dgm:cxn modelId="{CFB703DD-4992-4BE7-926F-CEB8436D1334}" type="presParOf" srcId="{A33CDF3B-4F10-4C11-97D4-AF6286BD5880}" destId="{DF17703C-6A73-4677-967E-27E3E3C0BEDB}" srcOrd="0" destOrd="0" presId="urn:microsoft.com/office/officeart/2005/8/layout/pyramid1"/>
    <dgm:cxn modelId="{505E7A45-E152-486D-90AD-A55030D4271B}" type="presParOf" srcId="{A33CDF3B-4F10-4C11-97D4-AF6286BD5880}" destId="{050322DB-DE0D-4831-A1AD-E8EA4EA51311}" srcOrd="1" destOrd="0" presId="urn:microsoft.com/office/officeart/2005/8/layout/pyramid1"/>
    <dgm:cxn modelId="{7700C0A5-B358-425F-9466-505803219F32}" type="presParOf" srcId="{2EAB9AD6-0DE8-4243-BCD5-4119F90BC2D2}" destId="{FCFE0E6D-5BFC-4188-A985-C7F31536293D}" srcOrd="3" destOrd="0" presId="urn:microsoft.com/office/officeart/2005/8/layout/pyramid1"/>
    <dgm:cxn modelId="{045E886B-EDA0-4CDC-8EE8-EADC76FC710E}" type="presParOf" srcId="{FCFE0E6D-5BFC-4188-A985-C7F31536293D}" destId="{2F541971-8B58-44FC-AB74-2A3EF96CEA31}" srcOrd="0" destOrd="0" presId="urn:microsoft.com/office/officeart/2005/8/layout/pyramid1"/>
    <dgm:cxn modelId="{4112BE72-E9DA-4C06-9A52-83DE387B4D1A}" type="presParOf" srcId="{FCFE0E6D-5BFC-4188-A985-C7F31536293D}" destId="{698727E8-A671-4A34-8C4B-2865C49EB85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8B73D-6223-418D-9056-2BF1B4072D75}" type="doc">
      <dgm:prSet loTypeId="urn:microsoft.com/office/officeart/2005/8/layout/pyramid1" loCatId="pyramid" qsTypeId="urn:microsoft.com/office/officeart/2005/8/quickstyle/simple1#1" qsCatId="simple" csTypeId="urn:microsoft.com/office/officeart/2005/8/colors/accent1_5" csCatId="accent1" phldr="1"/>
      <dgm:spPr/>
    </dgm:pt>
    <dgm:pt modelId="{DFCC1844-84BB-4A29-AC74-52D95DEB48B5}">
      <dgm:prSet phldrT="[Text]"/>
      <dgm:spPr/>
      <dgm:t>
        <a:bodyPr/>
        <a:lstStyle/>
        <a:p>
          <a:r>
            <a:rPr lang="de-AT" dirty="0" smtClean="0"/>
            <a:t>Management</a:t>
          </a:r>
        </a:p>
        <a:p>
          <a:r>
            <a:rPr lang="de-AT" dirty="0" smtClean="0"/>
            <a:t>Management </a:t>
          </a:r>
          <a:r>
            <a:rPr lang="de-AT" dirty="0" err="1" smtClean="0"/>
            <a:t>staff</a:t>
          </a:r>
          <a:r>
            <a:rPr lang="de-AT" dirty="0" smtClean="0"/>
            <a:t> </a:t>
          </a:r>
          <a:r>
            <a:rPr lang="de-AT" dirty="0" err="1" smtClean="0"/>
            <a:t>office</a:t>
          </a:r>
          <a:endParaRPr lang="de-AT" dirty="0"/>
        </a:p>
      </dgm:t>
    </dgm:pt>
    <dgm:pt modelId="{B1B5A5D0-2EA7-4D5E-96D1-FCB11E3061F0}" type="parTrans" cxnId="{55ECE7E4-DC90-41E4-87E7-F2C6BA937F29}">
      <dgm:prSet/>
      <dgm:spPr/>
      <dgm:t>
        <a:bodyPr/>
        <a:lstStyle/>
        <a:p>
          <a:endParaRPr lang="de-AT"/>
        </a:p>
      </dgm:t>
    </dgm:pt>
    <dgm:pt modelId="{765648A6-DA69-4B4C-983C-F8901D18BA5C}" type="sibTrans" cxnId="{55ECE7E4-DC90-41E4-87E7-F2C6BA937F29}">
      <dgm:prSet/>
      <dgm:spPr/>
      <dgm:t>
        <a:bodyPr/>
        <a:lstStyle/>
        <a:p>
          <a:endParaRPr lang="de-AT"/>
        </a:p>
      </dgm:t>
    </dgm:pt>
    <dgm:pt modelId="{1BE46E2F-CCF7-47FF-A9F5-1EEDAB757BA5}">
      <dgm:prSet phldrT="[Text]"/>
      <dgm:spPr/>
      <dgm:t>
        <a:bodyPr/>
        <a:lstStyle/>
        <a:p>
          <a:r>
            <a:rPr lang="de-AT" dirty="0" smtClean="0"/>
            <a:t>Real Estate Management</a:t>
          </a:r>
          <a:endParaRPr lang="de-AT" dirty="0"/>
        </a:p>
      </dgm:t>
    </dgm:pt>
    <dgm:pt modelId="{695A4A88-991A-4C61-B687-6DF472605D05}" type="parTrans" cxnId="{8BE284C2-0981-4B06-8251-3D634E0703EB}">
      <dgm:prSet/>
      <dgm:spPr/>
      <dgm:t>
        <a:bodyPr/>
        <a:lstStyle/>
        <a:p>
          <a:endParaRPr lang="de-AT"/>
        </a:p>
      </dgm:t>
    </dgm:pt>
    <dgm:pt modelId="{CEA6C8D3-21B2-4B58-BB9C-FD3AF83D5693}" type="sibTrans" cxnId="{8BE284C2-0981-4B06-8251-3D634E0703EB}">
      <dgm:prSet/>
      <dgm:spPr/>
      <dgm:t>
        <a:bodyPr/>
        <a:lstStyle/>
        <a:p>
          <a:endParaRPr lang="de-AT"/>
        </a:p>
      </dgm:t>
    </dgm:pt>
    <dgm:pt modelId="{32EE5299-151E-49EE-96C8-6ED04F8EF82F}">
      <dgm:prSet phldrT="[Text]"/>
      <dgm:spPr/>
      <dgm:t>
        <a:bodyPr/>
        <a:lstStyle/>
        <a:p>
          <a:r>
            <a:rPr lang="de-AT" dirty="0" smtClean="0"/>
            <a:t>Property Management</a:t>
          </a:r>
        </a:p>
        <a:p>
          <a:r>
            <a:rPr lang="de-AT" dirty="0" err="1" smtClean="0"/>
            <a:t>Facilities</a:t>
          </a:r>
          <a:r>
            <a:rPr lang="de-AT" dirty="0" smtClean="0"/>
            <a:t> Management</a:t>
          </a:r>
        </a:p>
        <a:p>
          <a:endParaRPr lang="de-AT" dirty="0"/>
        </a:p>
      </dgm:t>
    </dgm:pt>
    <dgm:pt modelId="{7293301D-08BE-4E55-9A62-B98626A310C1}" type="parTrans" cxnId="{7FA8E805-B22A-497D-BDD1-7D5BF3C00CC1}">
      <dgm:prSet/>
      <dgm:spPr/>
      <dgm:t>
        <a:bodyPr/>
        <a:lstStyle/>
        <a:p>
          <a:endParaRPr lang="de-AT"/>
        </a:p>
      </dgm:t>
    </dgm:pt>
    <dgm:pt modelId="{1395112D-2CC7-4E4D-85A7-E7699674F089}" type="sibTrans" cxnId="{7FA8E805-B22A-497D-BDD1-7D5BF3C00CC1}">
      <dgm:prSet/>
      <dgm:spPr/>
      <dgm:t>
        <a:bodyPr/>
        <a:lstStyle/>
        <a:p>
          <a:endParaRPr lang="de-AT"/>
        </a:p>
      </dgm:t>
    </dgm:pt>
    <dgm:pt modelId="{2EAB9AD6-0DE8-4243-BCD5-4119F90BC2D2}" type="pres">
      <dgm:prSet presAssocID="{B468B73D-6223-418D-9056-2BF1B4072D75}" presName="Name0" presStyleCnt="0">
        <dgm:presLayoutVars>
          <dgm:dir/>
          <dgm:animLvl val="lvl"/>
          <dgm:resizeHandles val="exact"/>
        </dgm:presLayoutVars>
      </dgm:prSet>
      <dgm:spPr/>
    </dgm:pt>
    <dgm:pt modelId="{82B9ED7A-F92A-4E78-9858-BD7F30AA37C0}" type="pres">
      <dgm:prSet presAssocID="{DFCC1844-84BB-4A29-AC74-52D95DEB48B5}" presName="Name8" presStyleCnt="0"/>
      <dgm:spPr/>
    </dgm:pt>
    <dgm:pt modelId="{A4D95F27-45F9-4AFA-8B21-69999CD56258}" type="pres">
      <dgm:prSet presAssocID="{DFCC1844-84BB-4A29-AC74-52D95DEB48B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B0622C2-5550-405A-8439-16D8BFDCB6BA}" type="pres">
      <dgm:prSet presAssocID="{DFCC1844-84BB-4A29-AC74-52D95DEB48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EA22962-F26D-4087-B2D7-F650BAD5C0D5}" type="pres">
      <dgm:prSet presAssocID="{1BE46E2F-CCF7-47FF-A9F5-1EEDAB757BA5}" presName="Name8" presStyleCnt="0"/>
      <dgm:spPr/>
    </dgm:pt>
    <dgm:pt modelId="{DB5FB69A-CC63-459B-9FD8-99AD662C37B0}" type="pres">
      <dgm:prSet presAssocID="{1BE46E2F-CCF7-47FF-A9F5-1EEDAB757BA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9148E83-6A95-4CEC-BC28-7C8A1C5427E1}" type="pres">
      <dgm:prSet presAssocID="{1BE46E2F-CCF7-47FF-A9F5-1EEDAB757B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33CDF3B-4F10-4C11-97D4-AF6286BD5880}" type="pres">
      <dgm:prSet presAssocID="{32EE5299-151E-49EE-96C8-6ED04F8EF82F}" presName="Name8" presStyleCnt="0"/>
      <dgm:spPr/>
    </dgm:pt>
    <dgm:pt modelId="{DF17703C-6A73-4677-967E-27E3E3C0BEDB}" type="pres">
      <dgm:prSet presAssocID="{32EE5299-151E-49EE-96C8-6ED04F8EF82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50322DB-DE0D-4831-A1AD-E8EA4EA51311}" type="pres">
      <dgm:prSet presAssocID="{32EE5299-151E-49EE-96C8-6ED04F8EF8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D135DAC5-E99B-4FB7-B403-64682A609B85}" type="presOf" srcId="{DFCC1844-84BB-4A29-AC74-52D95DEB48B5}" destId="{0B0622C2-5550-405A-8439-16D8BFDCB6BA}" srcOrd="1" destOrd="0" presId="urn:microsoft.com/office/officeart/2005/8/layout/pyramid1"/>
    <dgm:cxn modelId="{55ECE7E4-DC90-41E4-87E7-F2C6BA937F29}" srcId="{B468B73D-6223-418D-9056-2BF1B4072D75}" destId="{DFCC1844-84BB-4A29-AC74-52D95DEB48B5}" srcOrd="0" destOrd="0" parTransId="{B1B5A5D0-2EA7-4D5E-96D1-FCB11E3061F0}" sibTransId="{765648A6-DA69-4B4C-983C-F8901D18BA5C}"/>
    <dgm:cxn modelId="{8BE284C2-0981-4B06-8251-3D634E0703EB}" srcId="{B468B73D-6223-418D-9056-2BF1B4072D75}" destId="{1BE46E2F-CCF7-47FF-A9F5-1EEDAB757BA5}" srcOrd="1" destOrd="0" parTransId="{695A4A88-991A-4C61-B687-6DF472605D05}" sibTransId="{CEA6C8D3-21B2-4B58-BB9C-FD3AF83D5693}"/>
    <dgm:cxn modelId="{7FA8E805-B22A-497D-BDD1-7D5BF3C00CC1}" srcId="{B468B73D-6223-418D-9056-2BF1B4072D75}" destId="{32EE5299-151E-49EE-96C8-6ED04F8EF82F}" srcOrd="2" destOrd="0" parTransId="{7293301D-08BE-4E55-9A62-B98626A310C1}" sibTransId="{1395112D-2CC7-4E4D-85A7-E7699674F089}"/>
    <dgm:cxn modelId="{B552B44D-E733-4FA0-9DEA-160DDDFEF1FA}" type="presOf" srcId="{32EE5299-151E-49EE-96C8-6ED04F8EF82F}" destId="{DF17703C-6A73-4677-967E-27E3E3C0BEDB}" srcOrd="0" destOrd="0" presId="urn:microsoft.com/office/officeart/2005/8/layout/pyramid1"/>
    <dgm:cxn modelId="{B990DA4F-63E9-443D-B123-879BC0BAF8B0}" type="presOf" srcId="{1BE46E2F-CCF7-47FF-A9F5-1EEDAB757BA5}" destId="{DB5FB69A-CC63-459B-9FD8-99AD662C37B0}" srcOrd="0" destOrd="0" presId="urn:microsoft.com/office/officeart/2005/8/layout/pyramid1"/>
    <dgm:cxn modelId="{47736573-9DB5-42BF-8A6F-F3A4E50FD439}" type="presOf" srcId="{32EE5299-151E-49EE-96C8-6ED04F8EF82F}" destId="{050322DB-DE0D-4831-A1AD-E8EA4EA51311}" srcOrd="1" destOrd="0" presId="urn:microsoft.com/office/officeart/2005/8/layout/pyramid1"/>
    <dgm:cxn modelId="{DE5611A8-45A9-43B8-BBD1-0F650C175168}" type="presOf" srcId="{1BE46E2F-CCF7-47FF-A9F5-1EEDAB757BA5}" destId="{29148E83-6A95-4CEC-BC28-7C8A1C5427E1}" srcOrd="1" destOrd="0" presId="urn:microsoft.com/office/officeart/2005/8/layout/pyramid1"/>
    <dgm:cxn modelId="{125D6EFB-888D-4913-9809-C22ACAF00375}" type="presOf" srcId="{B468B73D-6223-418D-9056-2BF1B4072D75}" destId="{2EAB9AD6-0DE8-4243-BCD5-4119F90BC2D2}" srcOrd="0" destOrd="0" presId="urn:microsoft.com/office/officeart/2005/8/layout/pyramid1"/>
    <dgm:cxn modelId="{89426E59-722D-4CDC-AE13-1EECF5DE7256}" type="presOf" srcId="{DFCC1844-84BB-4A29-AC74-52D95DEB48B5}" destId="{A4D95F27-45F9-4AFA-8B21-69999CD56258}" srcOrd="0" destOrd="0" presId="urn:microsoft.com/office/officeart/2005/8/layout/pyramid1"/>
    <dgm:cxn modelId="{2929DBE6-0AE2-4AE0-A9BD-03246A18B533}" type="presParOf" srcId="{2EAB9AD6-0DE8-4243-BCD5-4119F90BC2D2}" destId="{82B9ED7A-F92A-4E78-9858-BD7F30AA37C0}" srcOrd="0" destOrd="0" presId="urn:microsoft.com/office/officeart/2005/8/layout/pyramid1"/>
    <dgm:cxn modelId="{99983E97-E79F-45C6-A862-FB6D4FFED6D0}" type="presParOf" srcId="{82B9ED7A-F92A-4E78-9858-BD7F30AA37C0}" destId="{A4D95F27-45F9-4AFA-8B21-69999CD56258}" srcOrd="0" destOrd="0" presId="urn:microsoft.com/office/officeart/2005/8/layout/pyramid1"/>
    <dgm:cxn modelId="{382161BF-C6D8-4EB1-8B3D-3185EF93BB75}" type="presParOf" srcId="{82B9ED7A-F92A-4E78-9858-BD7F30AA37C0}" destId="{0B0622C2-5550-405A-8439-16D8BFDCB6BA}" srcOrd="1" destOrd="0" presId="urn:microsoft.com/office/officeart/2005/8/layout/pyramid1"/>
    <dgm:cxn modelId="{CBA34B90-67CB-4F02-A137-0452F5131145}" type="presParOf" srcId="{2EAB9AD6-0DE8-4243-BCD5-4119F90BC2D2}" destId="{EEA22962-F26D-4087-B2D7-F650BAD5C0D5}" srcOrd="1" destOrd="0" presId="urn:microsoft.com/office/officeart/2005/8/layout/pyramid1"/>
    <dgm:cxn modelId="{5FACC70A-22E4-4B28-9C5C-899BDEEE48E2}" type="presParOf" srcId="{EEA22962-F26D-4087-B2D7-F650BAD5C0D5}" destId="{DB5FB69A-CC63-459B-9FD8-99AD662C37B0}" srcOrd="0" destOrd="0" presId="urn:microsoft.com/office/officeart/2005/8/layout/pyramid1"/>
    <dgm:cxn modelId="{79BB92B4-1816-4DD2-8129-D61368067C4B}" type="presParOf" srcId="{EEA22962-F26D-4087-B2D7-F650BAD5C0D5}" destId="{29148E83-6A95-4CEC-BC28-7C8A1C5427E1}" srcOrd="1" destOrd="0" presId="urn:microsoft.com/office/officeart/2005/8/layout/pyramid1"/>
    <dgm:cxn modelId="{177D0343-1AEF-48CE-A3C8-5F243F6E6492}" type="presParOf" srcId="{2EAB9AD6-0DE8-4243-BCD5-4119F90BC2D2}" destId="{A33CDF3B-4F10-4C11-97D4-AF6286BD5880}" srcOrd="2" destOrd="0" presId="urn:microsoft.com/office/officeart/2005/8/layout/pyramid1"/>
    <dgm:cxn modelId="{EB6BAEEE-0768-4F49-8307-CED8684ACA2E}" type="presParOf" srcId="{A33CDF3B-4F10-4C11-97D4-AF6286BD5880}" destId="{DF17703C-6A73-4677-967E-27E3E3C0BEDB}" srcOrd="0" destOrd="0" presId="urn:microsoft.com/office/officeart/2005/8/layout/pyramid1"/>
    <dgm:cxn modelId="{6A48065C-4B9B-404B-B5CB-BB1E719D2C9B}" type="presParOf" srcId="{A33CDF3B-4F10-4C11-97D4-AF6286BD5880}" destId="{050322DB-DE0D-4831-A1AD-E8EA4EA5131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ADEA33-FC3A-488B-AC14-23059875DCFD}" type="datetimeFigureOut">
              <a:rPr lang="de-DE"/>
              <a:pPr>
                <a:defRPr/>
              </a:pPr>
              <a:t>21.10.2011</a:t>
            </a:fld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3F1DB0-C891-40D0-8143-7EDADB541F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logo_RICS_invert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04800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01CF-29C2-4568-95CC-B2B288216D37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6639-8679-49D5-97D5-7DFDB981F49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BCE1-072F-4582-B483-348A901840F3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CA83-90B9-47DF-A826-7195F4AAE51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5369-D03D-4973-8832-5845A39CC91C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4CEA-7AAF-4CBA-B021-5864063185C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logo_RICS_invert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81000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B10F-F1EC-4161-B59C-1B4D9492D934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FE34-B8C3-4412-9C59-0302E4A7456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logo_RICS_invert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1000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7D7C-A538-4D38-8A99-03A361634930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C3FE-D8AA-4F6F-A003-FB873911561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908A-C7DA-48CD-B2CF-218A3C07A072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517E-D1C5-4E54-9C2D-F4A6D4F8117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A3D0-CEBF-4920-BEB9-680EAA16EA46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4BFB-FCB5-4272-96A8-4E02766C97B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 descr="logo_RICS_invert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1000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BD3B-0BBA-4515-B392-0BA23DA2B3D1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B76E-DF47-49B2-8252-CCDC6E28051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FDC0-B6EC-4CF8-A5BD-A2ACBC2387DD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DC33-2F13-4F1A-99E6-8DCFDBAE01E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32FA-15C3-45AE-84DA-714768481021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2C14-F64C-4742-B868-C97CE922E75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E373-F54F-4800-B96D-57F2466C3EC8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57B9-F08E-405D-AF12-15E95C112DF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A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627DE-A7A2-438D-AF88-F2040E8FDB44}" type="datetimeFigureOut">
              <a:rPr lang="de-DE"/>
              <a:pPr>
                <a:defRPr/>
              </a:pPr>
              <a:t>21.10.2011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A4B20-1154-4F61-9C2E-EBCC7692D6D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031" name="Grafik 4" descr="logo_RICS_invert.bmp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381000"/>
            <a:ext cx="228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63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state affairs to </a:t>
            </a:r>
            <a:br>
              <a:rPr lang="en-US" smtClean="0"/>
            </a:br>
            <a:r>
              <a:rPr lang="en-US" smtClean="0"/>
              <a:t>asset management</a:t>
            </a:r>
            <a:endParaRPr lang="de-AT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AT" smtClean="0">
                <a:solidFill>
                  <a:srgbClr val="0E1A88"/>
                </a:solidFill>
              </a:rPr>
              <a:t>Peter Höflechner, MRICS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048000" cy="1295400"/>
          </a:xfrm>
        </p:spPr>
        <p:txBody>
          <a:bodyPr/>
          <a:lstStyle/>
          <a:p>
            <a:pPr eaLnBrk="1" hangingPunct="1"/>
            <a:r>
              <a:rPr lang="de-AT" smtClean="0">
                <a:solidFill>
                  <a:srgbClr val="1221B2"/>
                </a:solidFill>
              </a:rPr>
              <a:t>Multilevel composition</a:t>
            </a:r>
          </a:p>
        </p:txBody>
      </p:sp>
      <p:graphicFrame>
        <p:nvGraphicFramePr>
          <p:cNvPr id="3" name="Diagramm 2"/>
          <p:cNvGraphicFramePr/>
          <p:nvPr/>
        </p:nvGraphicFramePr>
        <p:xfrm>
          <a:off x="838200" y="228600"/>
          <a:ext cx="7239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Rechteck 3"/>
          <p:cNvSpPr>
            <a:spLocks noChangeArrowheads="1"/>
          </p:cNvSpPr>
          <p:nvPr/>
        </p:nvSpPr>
        <p:spPr bwMode="auto">
          <a:xfrm>
            <a:off x="762000" y="54864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Project Developement, maintenance management, sales etc</a:t>
            </a:r>
            <a:r>
              <a:rPr lang="de-DE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3581400" cy="1905000"/>
          </a:xfrm>
        </p:spPr>
        <p:txBody>
          <a:bodyPr/>
          <a:lstStyle/>
          <a:p>
            <a:pPr eaLnBrk="1" hangingPunct="1"/>
            <a:r>
              <a:rPr lang="de-AT" smtClean="0">
                <a:solidFill>
                  <a:srgbClr val="1221B2"/>
                </a:solidFill>
              </a:rPr>
              <a:t>Multilevel composition</a:t>
            </a:r>
            <a:br>
              <a:rPr lang="de-AT" smtClean="0">
                <a:solidFill>
                  <a:srgbClr val="1221B2"/>
                </a:solidFill>
              </a:rPr>
            </a:br>
            <a:r>
              <a:rPr lang="de-AT" smtClean="0">
                <a:solidFill>
                  <a:srgbClr val="1221B2"/>
                </a:solidFill>
              </a:rPr>
              <a:t>ALTERNATIVE</a:t>
            </a:r>
          </a:p>
        </p:txBody>
      </p:sp>
      <p:graphicFrame>
        <p:nvGraphicFramePr>
          <p:cNvPr id="3" name="Diagramm 2"/>
          <p:cNvGraphicFramePr/>
          <p:nvPr/>
        </p:nvGraphicFramePr>
        <p:xfrm>
          <a:off x="1752600" y="1676400"/>
          <a:ext cx="7239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>
                <a:solidFill>
                  <a:srgbClr val="1221B2"/>
                </a:solidFill>
              </a:rPr>
              <a:t>Tools, Enhancement Leverages</a:t>
            </a:r>
          </a:p>
        </p:txBody>
      </p:sp>
      <p:sp>
        <p:nvSpPr>
          <p:cNvPr id="24578" name="Inhaltsplatzhalt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Asset allocation</a:t>
            </a:r>
          </a:p>
          <a:p>
            <a:pPr eaLnBrk="1" hangingPunct="1"/>
            <a:r>
              <a:rPr lang="en-US" smtClean="0"/>
              <a:t>Clustering</a:t>
            </a:r>
          </a:p>
          <a:p>
            <a:pPr eaLnBrk="1" hangingPunct="1"/>
            <a:r>
              <a:rPr lang="en-US" smtClean="0"/>
              <a:t>Capital Asset Pricing model</a:t>
            </a:r>
          </a:p>
          <a:p>
            <a:pPr eaLnBrk="1" hangingPunct="1"/>
            <a:r>
              <a:rPr lang="en-US" smtClean="0"/>
              <a:t>Discounted Cash Flow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de-DE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4000" smtClean="0">
                <a:solidFill>
                  <a:srgbClr val="1221B2"/>
                </a:solidFill>
              </a:rPr>
              <a:t>Tools, Enhancement Leverages</a:t>
            </a:r>
          </a:p>
        </p:txBody>
      </p:sp>
      <p:sp>
        <p:nvSpPr>
          <p:cNvPr id="25602" name="Inhaltsplatzhalt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Optimizing of communication</a:t>
            </a:r>
          </a:p>
          <a:p>
            <a:pPr eaLnBrk="1" hangingPunct="1"/>
            <a:r>
              <a:rPr lang="en-US" smtClean="0"/>
              <a:t>Key performance Indicators</a:t>
            </a:r>
          </a:p>
          <a:p>
            <a:pPr eaLnBrk="1" hangingPunct="1"/>
            <a:r>
              <a:rPr lang="en-US" smtClean="0"/>
              <a:t>Object - scoring</a:t>
            </a:r>
          </a:p>
          <a:p>
            <a:pPr eaLnBrk="1" hangingPunct="1"/>
            <a:r>
              <a:rPr lang="en-US" smtClean="0"/>
              <a:t>Object - strategy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de-DE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4000" smtClean="0">
                <a:solidFill>
                  <a:srgbClr val="1221B2"/>
                </a:solidFill>
              </a:rPr>
              <a:t>Tools, Enhancement Leverages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133600" y="1524000"/>
          <a:ext cx="4905375" cy="3876675"/>
        </p:xfrm>
        <a:graphic>
          <a:graphicData uri="http://schemas.openxmlformats.org/presentationml/2006/ole">
            <p:oleObj spid="_x0000_s32772" name="Diagramm" r:id="rId3" imgW="4905411" imgH="3876731" progId="Excel.Sheet.8">
              <p:embed/>
            </p:oleObj>
          </a:graphicData>
        </a:graphic>
      </p:graphicFrame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93725" y="5827713"/>
            <a:ext cx="763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752600" y="5770563"/>
            <a:ext cx="556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/>
              <a:t>Standard scoring model according to TEGoVA/vdp</a:t>
            </a:r>
            <a:r>
              <a:rPr lang="de-DE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Tools, e.g.:Object Strategy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 l="12785" t="8859" r="66650" b="38722"/>
          <a:stretch>
            <a:fillRect/>
          </a:stretch>
        </p:blipFill>
        <p:spPr bwMode="auto">
          <a:xfrm>
            <a:off x="3276600" y="1412875"/>
            <a:ext cx="5400675" cy="5183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2952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Example </a:t>
            </a:r>
          </a:p>
          <a:p>
            <a:pPr>
              <a:spcBef>
                <a:spcPct val="50000"/>
              </a:spcBef>
            </a:pPr>
            <a:r>
              <a:rPr lang="de-DE" sz="2000"/>
              <a:t>(office buildings)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95288" y="3152775"/>
            <a:ext cx="324008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ct val="50000"/>
              </a:spcBef>
            </a:pPr>
            <a:r>
              <a:rPr lang="de-DE" sz="2000"/>
              <a:t>keywords:</a:t>
            </a:r>
          </a:p>
          <a:p>
            <a:pPr marL="265113" indent="-265113">
              <a:spcBef>
                <a:spcPct val="50000"/>
              </a:spcBef>
            </a:pPr>
            <a:r>
              <a:rPr lang="de-DE" sz="2000"/>
              <a:t>	benchmarks</a:t>
            </a:r>
          </a:p>
          <a:p>
            <a:pPr marL="265113" indent="-265113">
              <a:spcBef>
                <a:spcPct val="50000"/>
              </a:spcBef>
            </a:pPr>
            <a:r>
              <a:rPr lang="de-DE" sz="2000"/>
              <a:t>	maintenance</a:t>
            </a:r>
          </a:p>
          <a:p>
            <a:pPr marL="265113" indent="-265113">
              <a:spcBef>
                <a:spcPct val="50000"/>
              </a:spcBef>
            </a:pPr>
            <a:r>
              <a:rPr lang="de-DE" sz="2000"/>
              <a:t>	potential (project    	development) </a:t>
            </a:r>
          </a:p>
          <a:p>
            <a:pPr marL="265113" indent="-265113">
              <a:spcBef>
                <a:spcPct val="50000"/>
              </a:spcBef>
            </a:pPr>
            <a:r>
              <a:rPr lang="de-DE" sz="2000"/>
              <a:t>	tenant mix</a:t>
            </a:r>
          </a:p>
          <a:p>
            <a:pPr marL="265113" indent="-265113">
              <a:spcBef>
                <a:spcPct val="50000"/>
              </a:spcBef>
            </a:pPr>
            <a:r>
              <a:rPr lang="de-DE" sz="2000"/>
              <a:t>	vacancies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533400" y="1828800"/>
            <a:ext cx="6202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err="1">
                <a:latin typeface="Calibri" pitchFamily="34" charset="0"/>
              </a:rPr>
              <a:t>Implementation</a:t>
            </a:r>
            <a:r>
              <a:rPr lang="de-DE" sz="3200" dirty="0">
                <a:latin typeface="Calibri" pitchFamily="34" charset="0"/>
              </a:rPr>
              <a:t> </a:t>
            </a:r>
            <a:r>
              <a:rPr lang="de-DE" sz="3200" dirty="0" err="1">
                <a:latin typeface="Calibri" pitchFamily="34" charset="0"/>
              </a:rPr>
              <a:t>of</a:t>
            </a:r>
            <a:r>
              <a:rPr lang="de-DE" sz="3200" dirty="0">
                <a:latin typeface="Calibri" pitchFamily="34" charset="0"/>
              </a:rPr>
              <a:t> </a:t>
            </a:r>
            <a:r>
              <a:rPr lang="de-DE" sz="3200" dirty="0" err="1">
                <a:latin typeface="Calibri" pitchFamily="34" charset="0"/>
              </a:rPr>
              <a:t>action</a:t>
            </a:r>
            <a:r>
              <a:rPr lang="de-DE" sz="3200" dirty="0">
                <a:latin typeface="Calibri" pitchFamily="34" charset="0"/>
              </a:rPr>
              <a:t> plan:</a:t>
            </a:r>
          </a:p>
          <a:p>
            <a:pPr marL="820738" lvl="1" indent="-3635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>
                <a:latin typeface="Calibri" pitchFamily="34" charset="0"/>
              </a:rPr>
              <a:t>limited </a:t>
            </a:r>
            <a:r>
              <a:rPr lang="de-DE" sz="2400" dirty="0" err="1">
                <a:latin typeface="Calibri" pitchFamily="34" charset="0"/>
              </a:rPr>
              <a:t>management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possibilities</a:t>
            </a:r>
            <a:r>
              <a:rPr lang="de-DE" sz="2400" dirty="0">
                <a:latin typeface="Calibri" pitchFamily="34" charset="0"/>
              </a:rPr>
              <a:t> &amp; </a:t>
            </a:r>
            <a:r>
              <a:rPr lang="de-DE" sz="2400" dirty="0" err="1">
                <a:latin typeface="Calibri" pitchFamily="34" charset="0"/>
              </a:rPr>
              <a:t>leverage</a:t>
            </a:r>
            <a:endParaRPr lang="de-DE" sz="2400" dirty="0">
              <a:latin typeface="Calibri" pitchFamily="34" charset="0"/>
            </a:endParaRPr>
          </a:p>
          <a:p>
            <a:pPr marL="820738" lvl="1" indent="-3635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 err="1">
                <a:latin typeface="Calibri" pitchFamily="34" charset="0"/>
              </a:rPr>
              <a:t>small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variety</a:t>
            </a:r>
            <a:r>
              <a:rPr lang="de-DE" sz="2400" dirty="0">
                <a:latin typeface="Calibri" pitchFamily="34" charset="0"/>
              </a:rPr>
              <a:t> in </a:t>
            </a:r>
            <a:r>
              <a:rPr lang="de-DE" sz="2400" dirty="0" err="1">
                <a:latin typeface="Calibri" pitchFamily="34" charset="0"/>
              </a:rPr>
              <a:t>rental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agreements</a:t>
            </a:r>
            <a:endParaRPr lang="de-DE" sz="2400" dirty="0">
              <a:latin typeface="Calibri" pitchFamily="34" charset="0"/>
            </a:endParaRPr>
          </a:p>
          <a:p>
            <a:pPr marL="820738" lvl="1" indent="-3635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 err="1">
                <a:latin typeface="Calibri" pitchFamily="34" charset="0"/>
              </a:rPr>
              <a:t>defined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portfolio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tenants</a:t>
            </a:r>
            <a:endParaRPr lang="de-DE" sz="2400" dirty="0">
              <a:latin typeface="Calibri" pitchFamily="34" charset="0"/>
            </a:endParaRPr>
          </a:p>
          <a:p>
            <a:pPr marL="820738" lvl="1" indent="-3635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 err="1">
                <a:latin typeface="Calibri" pitchFamily="34" charset="0"/>
              </a:rPr>
              <a:t>defined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>
                <a:latin typeface="Calibri" pitchFamily="34" charset="0"/>
              </a:rPr>
              <a:t>real </a:t>
            </a:r>
            <a:r>
              <a:rPr lang="de-DE" sz="2400" dirty="0" err="1">
                <a:latin typeface="Calibri" pitchFamily="34" charset="0"/>
              </a:rPr>
              <a:t>estate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standards</a:t>
            </a:r>
            <a:r>
              <a:rPr lang="de-DE" sz="2400" dirty="0">
                <a:latin typeface="Calibri" pitchFamily="34" charset="0"/>
              </a:rPr>
              <a:t> in </a:t>
            </a:r>
            <a:r>
              <a:rPr lang="de-DE" sz="2400" dirty="0" err="1">
                <a:latin typeface="Calibri" pitchFamily="34" charset="0"/>
              </a:rPr>
              <a:t>public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sector</a:t>
            </a:r>
            <a:endParaRPr lang="de-DE" sz="2400" dirty="0">
              <a:latin typeface="Calibri" pitchFamily="34" charset="0"/>
            </a:endParaRPr>
          </a:p>
          <a:p>
            <a:pPr marL="820738" lvl="1" indent="-3635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 err="1">
                <a:latin typeface="Calibri" pitchFamily="34" charset="0"/>
              </a:rPr>
              <a:t>low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risk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position</a:t>
            </a:r>
            <a:endParaRPr lang="de-DE" sz="2400" dirty="0">
              <a:latin typeface="Calibri" pitchFamily="34" charset="0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defRPr/>
            </a:pPr>
            <a:endParaRPr lang="de-DE" sz="3200" dirty="0">
              <a:latin typeface="Calibri" pitchFamily="34" charset="0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err="1">
                <a:latin typeface="Calibri" pitchFamily="34" charset="0"/>
              </a:rPr>
              <a:t>Importance</a:t>
            </a:r>
            <a:r>
              <a:rPr lang="de-DE" sz="3200" dirty="0">
                <a:latin typeface="Calibri" pitchFamily="34" charset="0"/>
              </a:rPr>
              <a:t> </a:t>
            </a:r>
            <a:r>
              <a:rPr lang="de-DE" sz="3200" dirty="0" err="1">
                <a:latin typeface="Calibri" pitchFamily="34" charset="0"/>
              </a:rPr>
              <a:t>of</a:t>
            </a:r>
            <a:r>
              <a:rPr lang="de-DE" sz="3200" dirty="0">
                <a:latin typeface="Calibri" pitchFamily="34" charset="0"/>
              </a:rPr>
              <a:t> </a:t>
            </a:r>
            <a:r>
              <a:rPr lang="de-DE" sz="3200" dirty="0" err="1">
                <a:latin typeface="Calibri" pitchFamily="34" charset="0"/>
              </a:rPr>
              <a:t>maintenance</a:t>
            </a:r>
            <a:r>
              <a:rPr lang="de-DE" sz="3200" dirty="0">
                <a:latin typeface="Calibri" pitchFamily="34" charset="0"/>
              </a:rPr>
              <a:t> </a:t>
            </a:r>
            <a:r>
              <a:rPr lang="de-DE" sz="3200" dirty="0" err="1">
                <a:latin typeface="Calibri" pitchFamily="34" charset="0"/>
              </a:rPr>
              <a:t>costs</a:t>
            </a:r>
            <a:endParaRPr lang="de-DE" sz="3200" dirty="0">
              <a:latin typeface="Calibri" pitchFamily="34" charset="0"/>
            </a:endParaRP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DE" sz="3200" dirty="0">
              <a:latin typeface="Calibri" pitchFamily="34" charset="0"/>
            </a:endParaRPr>
          </a:p>
          <a:p>
            <a:pPr marL="763588" lvl="1" indent="-220663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de-DE" sz="3100" dirty="0">
              <a:latin typeface="Calibri" pitchFamily="34" charset="0"/>
            </a:endParaRPr>
          </a:p>
          <a:p>
            <a:pPr marL="763588" lvl="1" indent="-220663">
              <a:lnSpc>
                <a:spcPct val="90000"/>
              </a:lnSpc>
              <a:spcBef>
                <a:spcPct val="20000"/>
              </a:spcBef>
              <a:defRPr/>
            </a:pPr>
            <a:endParaRPr lang="de-DE" sz="3100" dirty="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Tools, Enhancement Leverages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 smtClean="0"/>
              <a:t>maintenance strategy </a:t>
            </a:r>
          </a:p>
          <a:p>
            <a:r>
              <a:rPr lang="de-DE" smtClean="0"/>
              <a:t>maintenance management</a:t>
            </a:r>
          </a:p>
          <a:p>
            <a:r>
              <a:rPr lang="de-DE" smtClean="0"/>
              <a:t>Determination of condition of the building</a:t>
            </a:r>
          </a:p>
          <a:p>
            <a:r>
              <a:rPr lang="de-DE" smtClean="0"/>
              <a:t>Prioritisation of components and of defects</a:t>
            </a:r>
          </a:p>
          <a:p>
            <a:r>
              <a:rPr lang="de-DE" smtClean="0"/>
              <a:t>Plannning top down and bottom up</a:t>
            </a:r>
          </a:p>
          <a:p>
            <a:r>
              <a:rPr lang="de-DE" smtClean="0"/>
              <a:t>Budgeting</a:t>
            </a:r>
          </a:p>
          <a:p>
            <a:r>
              <a:rPr lang="de-DE" smtClean="0"/>
              <a:t>reporting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301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Tools, Enhancement Leverages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Tools, Enhancement Leverages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 smtClean="0"/>
              <a:t>Developement</a:t>
            </a:r>
          </a:p>
          <a:p>
            <a:r>
              <a:rPr lang="de-DE" smtClean="0"/>
              <a:t>Raising of potential</a:t>
            </a:r>
          </a:p>
          <a:p>
            <a:r>
              <a:rPr lang="de-DE" smtClean="0"/>
              <a:t>Rental management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>
                <a:solidFill>
                  <a:srgbClr val="0E1A88"/>
                </a:solidFill>
              </a:rPr>
              <a:t>Conclusio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e-DE" sz="3900" smtClean="0"/>
              <a:t>„</a:t>
            </a:r>
            <a:r>
              <a:rPr lang="de-DE" sz="3900" i="1" smtClean="0"/>
              <a:t>Strategic Real Estate Management particularly Asset Management </a:t>
            </a:r>
          </a:p>
          <a:p>
            <a:pPr algn="ctr" eaLnBrk="1" hangingPunct="1">
              <a:buFont typeface="Arial" charset="0"/>
              <a:buNone/>
            </a:pPr>
            <a:r>
              <a:rPr lang="de-DE" sz="3900" i="1" smtClean="0"/>
              <a:t>is essential </a:t>
            </a:r>
          </a:p>
          <a:p>
            <a:pPr algn="ctr" eaLnBrk="1" hangingPunct="1">
              <a:buFont typeface="Arial" charset="0"/>
              <a:buNone/>
            </a:pPr>
            <a:r>
              <a:rPr lang="de-DE" sz="3900" i="1" smtClean="0"/>
              <a:t>for the further development of </a:t>
            </a:r>
          </a:p>
          <a:p>
            <a:pPr algn="ctr" eaLnBrk="1" hangingPunct="1">
              <a:buFont typeface="Arial" charset="0"/>
              <a:buNone/>
            </a:pPr>
            <a:r>
              <a:rPr lang="de-DE" sz="3900" i="1" smtClean="0"/>
              <a:t>Public Real Estate Management</a:t>
            </a:r>
            <a:r>
              <a:rPr lang="de-DE" sz="3900" smtClean="0"/>
              <a:t>.“</a:t>
            </a:r>
          </a:p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0E1A88"/>
                </a:solidFill>
              </a:rPr>
              <a:t>Content</a:t>
            </a:r>
          </a:p>
        </p:txBody>
      </p:sp>
      <p:sp>
        <p:nvSpPr>
          <p:cNvPr id="153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History</a:t>
            </a:r>
          </a:p>
          <a:p>
            <a:pPr eaLnBrk="1" hangingPunct="1"/>
            <a:r>
              <a:rPr lang="de-DE" smtClean="0"/>
              <a:t>Reorganisation</a:t>
            </a:r>
          </a:p>
          <a:p>
            <a:pPr eaLnBrk="1" hangingPunct="1"/>
            <a:r>
              <a:rPr lang="de-DE" smtClean="0"/>
              <a:t>Challenges</a:t>
            </a:r>
          </a:p>
          <a:p>
            <a:pPr eaLnBrk="1" hangingPunct="1"/>
            <a:r>
              <a:rPr lang="de-DE" smtClean="0"/>
              <a:t>Tools, enhancement leverages</a:t>
            </a:r>
          </a:p>
          <a:p>
            <a:pPr eaLnBrk="1" hangingPunct="1"/>
            <a:r>
              <a:rPr lang="de-DE" smtClean="0"/>
              <a:t>Conclusio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1221B2"/>
                </a:solidFill>
              </a:rPr>
              <a:t>History</a:t>
            </a:r>
          </a:p>
        </p:txBody>
      </p:sp>
      <p:sp>
        <p:nvSpPr>
          <p:cNvPr id="1638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Public servants were responsible for maintenance and facility management</a:t>
            </a:r>
          </a:p>
          <a:p>
            <a:pPr eaLnBrk="1" hangingPunct="1"/>
            <a:r>
              <a:rPr lang="en-US" smtClean="0"/>
              <a:t>Due to budget</a:t>
            </a:r>
          </a:p>
          <a:p>
            <a:pPr eaLnBrk="1" hangingPunct="1"/>
            <a:r>
              <a:rPr lang="en-US" smtClean="0"/>
              <a:t>Bound by instructions</a:t>
            </a:r>
          </a:p>
          <a:p>
            <a:pPr eaLnBrk="1" hangingPunct="1"/>
            <a:r>
              <a:rPr lang="en-US" smtClean="0"/>
              <a:t>Following regulations, laws etc.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1988" name="Titel 1"/>
          <p:cNvSpPr>
            <a:spLocks/>
          </p:cNvSpPr>
          <p:nvPr/>
        </p:nvSpPr>
        <p:spPr bwMode="auto">
          <a:xfrm>
            <a:off x="609600" y="427038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4400">
                <a:solidFill>
                  <a:srgbClr val="1221B2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41989" name="Inhaltsplatzhalter 2"/>
          <p:cNvSpPr>
            <a:spLocks/>
          </p:cNvSpPr>
          <p:nvPr/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No incentive for cost savings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No strategy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Restrained to spend the money within a certain period e.g. one year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de-DE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1221B2"/>
                </a:solidFill>
              </a:rPr>
              <a:t>History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Politicians made the decision to source out the state owned  Real Estate Management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Real Estate Company (in this case became owner of the properties) is now responsible for property management</a:t>
            </a:r>
          </a:p>
          <a:p>
            <a:pPr eaLnBrk="1" hangingPunct="1"/>
            <a:endParaRPr lang="en-US" smtClean="0"/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1221B2"/>
                </a:solidFill>
              </a:rPr>
              <a:t>History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Alternatives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outsourcing of property management</a:t>
            </a:r>
          </a:p>
          <a:p>
            <a:pPr lvl="1" eaLnBrk="1" hangingPunct="1"/>
            <a:r>
              <a:rPr lang="en-US" smtClean="0"/>
              <a:t>public servants do the property management for the new ownership</a:t>
            </a:r>
          </a:p>
          <a:p>
            <a:pPr eaLnBrk="1" hangingPunct="1"/>
            <a:endParaRPr lang="en-US" smtClean="0"/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1221B2"/>
                </a:solidFill>
              </a:rPr>
              <a:t>Reorganisation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both cases: part of property owner is to be played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Role of asset manager was created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1221B2"/>
                </a:solidFill>
              </a:rPr>
              <a:t>Reorganisation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Asset manager of public properties - duties and responsibilities</a:t>
            </a:r>
          </a:p>
          <a:p>
            <a:pPr lvl="1" eaLnBrk="1" hangingPunct="1"/>
            <a:r>
              <a:rPr lang="en-US" smtClean="0"/>
              <a:t>Management of properties following efficiency and economic viability </a:t>
            </a:r>
          </a:p>
          <a:p>
            <a:pPr lvl="1" eaLnBrk="1" hangingPunct="1"/>
            <a:r>
              <a:rPr lang="en-US" smtClean="0"/>
              <a:t>Enhancement in value</a:t>
            </a:r>
          </a:p>
          <a:p>
            <a:pPr lvl="1" eaLnBrk="1" hangingPunct="1"/>
            <a:r>
              <a:rPr lang="en-US" smtClean="0"/>
              <a:t>Introduction of strategies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1221B2"/>
                </a:solidFill>
              </a:rPr>
              <a:t>Challenges</a:t>
            </a:r>
          </a:p>
        </p:txBody>
      </p:sp>
      <p:sp>
        <p:nvSpPr>
          <p:cNvPr id="2150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Lack of proven value enhancement leverages and tools</a:t>
            </a:r>
          </a:p>
          <a:p>
            <a:pPr eaLnBrk="1" hangingPunct="1"/>
            <a:r>
              <a:rPr lang="en-US" smtClean="0"/>
              <a:t>Real estate investment Management is serving as an ideal </a:t>
            </a:r>
          </a:p>
          <a:p>
            <a:pPr eaLnBrk="1" hangingPunct="1"/>
            <a:r>
              <a:rPr lang="en-US" smtClean="0"/>
              <a:t>Classical Asset Management approach is to be conveyed to the Public Real Estate management</a:t>
            </a:r>
          </a:p>
          <a:p>
            <a:pPr eaLnBrk="1" hangingPunct="1"/>
            <a:r>
              <a:rPr lang="en-US" smtClean="0"/>
              <a:t>REAM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329</Words>
  <Application>Microsoft Office PowerPoint</Application>
  <PresentationFormat>Bildschirmpräsentation (4:3)</PresentationFormat>
  <Paragraphs>95</Paragraphs>
  <Slides>19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Office Theme</vt:lpstr>
      <vt:lpstr>Office Theme</vt:lpstr>
      <vt:lpstr>Office Theme</vt:lpstr>
      <vt:lpstr>Office Theme</vt:lpstr>
      <vt:lpstr>Diagramm</vt:lpstr>
      <vt:lpstr>From state affairs to  asset management</vt:lpstr>
      <vt:lpstr>Content</vt:lpstr>
      <vt:lpstr>History</vt:lpstr>
      <vt:lpstr>Folie 4</vt:lpstr>
      <vt:lpstr>History</vt:lpstr>
      <vt:lpstr>History</vt:lpstr>
      <vt:lpstr>Reorganisation</vt:lpstr>
      <vt:lpstr>Reorganisation</vt:lpstr>
      <vt:lpstr>Challenges</vt:lpstr>
      <vt:lpstr>Multilevel composition</vt:lpstr>
      <vt:lpstr>Multilevel composition ALTERNATIVE</vt:lpstr>
      <vt:lpstr>Tools, Enhancement Leverages</vt:lpstr>
      <vt:lpstr>Tools, Enhancement Leverages</vt:lpstr>
      <vt:lpstr>Tools, Enhancement Leverages</vt:lpstr>
      <vt:lpstr>Tools, e.g.:Object Strategy</vt:lpstr>
      <vt:lpstr>Tools, Enhancement Leverages</vt:lpstr>
      <vt:lpstr>Tools, Enhancement Leverages</vt:lpstr>
      <vt:lpstr>Tools, Enhancement Leverages</vt:lpstr>
      <vt:lpstr>Conclusio</vt:lpstr>
    </vt:vector>
  </TitlesOfParts>
  <Company>Fabasoft 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hoeflechner</dc:creator>
  <cp:lastModifiedBy>HOEflechner</cp:lastModifiedBy>
  <cp:revision>19</cp:revision>
  <dcterms:created xsi:type="dcterms:W3CDTF">2007-02-07T20:03:23Z</dcterms:created>
  <dcterms:modified xsi:type="dcterms:W3CDTF">2011-10-21T09:22:01Z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IBPRECONFIG@1.1001:EIBInternalApprovedAt">
    <vt:lpwstr/>
  </property>
  <property fmtid="{D5CDD505-2E9C-101B-9397-08002B2CF9AE}" pid="3" name="FSC#EIBPRECONFIG@1.1001:EIBInternalApprovedBy">
    <vt:lpwstr/>
  </property>
  <property fmtid="{D5CDD505-2E9C-101B-9397-08002B2CF9AE}" pid="4" name="FSC#EIBPRECONFIG@1.1001:EIBInternalApprovedByPostTitle">
    <vt:lpwstr/>
  </property>
  <property fmtid="{D5CDD505-2E9C-101B-9397-08002B2CF9AE}" pid="5" name="FSC#EIBPRECONFIG@1.1001:EIBSettlementApprovedBy">
    <vt:lpwstr/>
  </property>
  <property fmtid="{D5CDD505-2E9C-101B-9397-08002B2CF9AE}" pid="6" name="FSC#EIBPRECONFIG@1.1001:EIBSettlementApprovedByPostTitle">
    <vt:lpwstr/>
  </property>
  <property fmtid="{D5CDD505-2E9C-101B-9397-08002B2CF9AE}" pid="7" name="FSC#EIBPRECONFIG@1.1001:EIBApprovedAt">
    <vt:lpwstr/>
  </property>
  <property fmtid="{D5CDD505-2E9C-101B-9397-08002B2CF9AE}" pid="8" name="FSC#EIBPRECONFIG@1.1001:EIBApprovedBy">
    <vt:lpwstr/>
  </property>
  <property fmtid="{D5CDD505-2E9C-101B-9397-08002B2CF9AE}" pid="9" name="FSC#EIBPRECONFIG@1.1001:EIBApprovedBySubst">
    <vt:lpwstr/>
  </property>
  <property fmtid="{D5CDD505-2E9C-101B-9397-08002B2CF9AE}" pid="10" name="FSC#EIBPRECONFIG@1.1001:EIBApprovedByTitle">
    <vt:lpwstr/>
  </property>
  <property fmtid="{D5CDD505-2E9C-101B-9397-08002B2CF9AE}" pid="11" name="FSC#EIBPRECONFIG@1.1001:EIBApprovedByPostTitle">
    <vt:lpwstr/>
  </property>
  <property fmtid="{D5CDD505-2E9C-101B-9397-08002B2CF9AE}" pid="12" name="FSC#EIBPRECONFIG@1.1001:EIBDepartment">
    <vt:lpwstr>BMG - II/B/11 (Tierschutz, Tierseuchen- und Zoonosenbekämpfung)</vt:lpwstr>
  </property>
  <property fmtid="{D5CDD505-2E9C-101B-9397-08002B2CF9AE}" pid="13" name="FSC#EIBPRECONFIG@1.1001:EIBDispatchedBy">
    <vt:lpwstr/>
  </property>
  <property fmtid="{D5CDD505-2E9C-101B-9397-08002B2CF9AE}" pid="14" name="FSC#EIBPRECONFIG@1.1001:EIBDispatchedByPostTitle">
    <vt:lpwstr/>
  </property>
  <property fmtid="{D5CDD505-2E9C-101B-9397-08002B2CF9AE}" pid="15" name="FSC#EIBPRECONFIG@1.1001:ExtRefInc">
    <vt:lpwstr/>
  </property>
  <property fmtid="{D5CDD505-2E9C-101B-9397-08002B2CF9AE}" pid="16" name="FSC#EIBPRECONFIG@1.1001:IncomingAddrdate">
    <vt:lpwstr/>
  </property>
  <property fmtid="{D5CDD505-2E9C-101B-9397-08002B2CF9AE}" pid="17" name="FSC#EIBPRECONFIG@1.1001:IncomingDelivery">
    <vt:lpwstr/>
  </property>
  <property fmtid="{D5CDD505-2E9C-101B-9397-08002B2CF9AE}" pid="18" name="FSC#EIBPRECONFIG@1.1001:OwnerEmail">
    <vt:lpwstr>andrea.hoeflechner@bmg.gv.at</vt:lpwstr>
  </property>
  <property fmtid="{D5CDD505-2E9C-101B-9397-08002B2CF9AE}" pid="19" name="FSC#EIBPRECONFIG@1.1001:OUEmail">
    <vt:lpwstr/>
  </property>
  <property fmtid="{D5CDD505-2E9C-101B-9397-08002B2CF9AE}" pid="20" name="FSC#EIBPRECONFIG@1.1001:OwnerGender">
    <vt:lpwstr>Weiblich</vt:lpwstr>
  </property>
  <property fmtid="{D5CDD505-2E9C-101B-9397-08002B2CF9AE}" pid="21" name="FSC#EIBPRECONFIG@1.1001:Priority">
    <vt:lpwstr>Nein</vt:lpwstr>
  </property>
  <property fmtid="{D5CDD505-2E9C-101B-9397-08002B2CF9AE}" pid="22" name="FSC#EIBPRECONFIG@1.1001:PreviousFiles">
    <vt:lpwstr/>
  </property>
  <property fmtid="{D5CDD505-2E9C-101B-9397-08002B2CF9AE}" pid="23" name="FSC#EIBPRECONFIG@1.1001:NextFiles">
    <vt:lpwstr/>
  </property>
  <property fmtid="{D5CDD505-2E9C-101B-9397-08002B2CF9AE}" pid="24" name="FSC#EIBPRECONFIG@1.1001:RelatedFiles">
    <vt:lpwstr/>
  </property>
  <property fmtid="{D5CDD505-2E9C-101B-9397-08002B2CF9AE}" pid="25" name="FSC#EIBPRECONFIG@1.1001:CompletedOrdinals">
    <vt:lpwstr/>
  </property>
  <property fmtid="{D5CDD505-2E9C-101B-9397-08002B2CF9AE}" pid="26" name="FSC#EIBPRECONFIG@1.1001:NrAttachments">
    <vt:lpwstr>0</vt:lpwstr>
  </property>
  <property fmtid="{D5CDD505-2E9C-101B-9397-08002B2CF9AE}" pid="27" name="FSC#EIBPRECONFIG@1.1001:Attachments">
    <vt:lpwstr/>
  </property>
  <property fmtid="{D5CDD505-2E9C-101B-9397-08002B2CF9AE}" pid="28" name="FSC#EIBPRECONFIG@1.1001:SubjectArea">
    <vt:lpwstr/>
  </property>
  <property fmtid="{D5CDD505-2E9C-101B-9397-08002B2CF9AE}" pid="29" name="FSC#EIBPRECONFIG@1.1001:Recipients">
    <vt:lpwstr/>
  </property>
  <property fmtid="{D5CDD505-2E9C-101B-9397-08002B2CF9AE}" pid="30" name="FSC#EIBPRECONFIG@1.1001:Classified">
    <vt:lpwstr/>
  </property>
  <property fmtid="{D5CDD505-2E9C-101B-9397-08002B2CF9AE}" pid="31" name="FSC#EIBPRECONFIG@1.1001:Deadline">
    <vt:lpwstr/>
  </property>
  <property fmtid="{D5CDD505-2E9C-101B-9397-08002B2CF9AE}" pid="32" name="FSC#EIBPRECONFIG@1.1001:SettlementSubj">
    <vt:lpwstr/>
  </property>
  <property fmtid="{D5CDD505-2E9C-101B-9397-08002B2CF9AE}" pid="33" name="FSC#EIBPRECONFIG@1.1001:OUAddr">
    <vt:lpwstr>Radetzkystraße, 1030 Wien</vt:lpwstr>
  </property>
  <property fmtid="{D5CDD505-2E9C-101B-9397-08002B2CF9AE}" pid="34" name="FSC#EIBPRECONFIG@1.1001:OUDescr">
    <vt:lpwstr/>
  </property>
  <property fmtid="{D5CDD505-2E9C-101B-9397-08002B2CF9AE}" pid="35" name="FSC#EIBPRECONFIG@1.1001:Signatures">
    <vt:lpwstr/>
  </property>
  <property fmtid="{D5CDD505-2E9C-101B-9397-08002B2CF9AE}" pid="36" name="FSC#EIBPRECONFIG@1.1001:currentuser">
    <vt:lpwstr>COO.3000.100.1.77562</vt:lpwstr>
  </property>
  <property fmtid="{D5CDD505-2E9C-101B-9397-08002B2CF9AE}" pid="37" name="FSC#EIBPRECONFIG@1.1001:currentuserrolegroup">
    <vt:lpwstr>COO.3000.100.1.76664</vt:lpwstr>
  </property>
  <property fmtid="{D5CDD505-2E9C-101B-9397-08002B2CF9AE}" pid="38" name="FSC#EIBPRECONFIG@1.1001:currentuserroleposition">
    <vt:lpwstr>COO.1.1001.1.4328</vt:lpwstr>
  </property>
  <property fmtid="{D5CDD505-2E9C-101B-9397-08002B2CF9AE}" pid="39" name="FSC#EIBPRECONFIG@1.1001:currentuserroot">
    <vt:lpwstr>COO.3000.107.2.217682</vt:lpwstr>
  </property>
  <property fmtid="{D5CDD505-2E9C-101B-9397-08002B2CF9AE}" pid="40" name="FSC#EIBPRECONFIG@1.1001:toplevelobject">
    <vt:lpwstr/>
  </property>
  <property fmtid="{D5CDD505-2E9C-101B-9397-08002B2CF9AE}" pid="41" name="FSC#EIBPRECONFIG@1.1001:objchangedby">
    <vt:lpwstr>Dr. Andrea Höflechner-Pöltl</vt:lpwstr>
  </property>
  <property fmtid="{D5CDD505-2E9C-101B-9397-08002B2CF9AE}" pid="42" name="FSC#EIBPRECONFIG@1.1001:objchangedbyPostTitle">
    <vt:lpwstr/>
  </property>
  <property fmtid="{D5CDD505-2E9C-101B-9397-08002B2CF9AE}" pid="43" name="FSC#EIBPRECONFIG@1.1001:objchangedat">
    <vt:lpwstr>19.10.2011</vt:lpwstr>
  </property>
  <property fmtid="{D5CDD505-2E9C-101B-9397-08002B2CF9AE}" pid="44" name="FSC#EIBPRECONFIG@1.1001:objname">
    <vt:lpwstr>Freitag, 21_Oktober_2011</vt:lpwstr>
  </property>
  <property fmtid="{D5CDD505-2E9C-101B-9397-08002B2CF9AE}" pid="45" name="FSC#EIBPRECONFIG@1.1001:EIBProcessResponsiblePhone">
    <vt:lpwstr/>
  </property>
  <property fmtid="{D5CDD505-2E9C-101B-9397-08002B2CF9AE}" pid="46" name="FSC#EIBPRECONFIG@1.1001:EIBProcessResponsibleMail">
    <vt:lpwstr/>
  </property>
  <property fmtid="{D5CDD505-2E9C-101B-9397-08002B2CF9AE}" pid="47" name="FSC#EIBPRECONFIG@1.1001:EIBProcessResponsibleFax">
    <vt:lpwstr/>
  </property>
  <property fmtid="{D5CDD505-2E9C-101B-9397-08002B2CF9AE}" pid="48" name="FSC#EIBPRECONFIG@1.1001:EIBProcessResponsiblePostTitle">
    <vt:lpwstr/>
  </property>
  <property fmtid="{D5CDD505-2E9C-101B-9397-08002B2CF9AE}" pid="49" name="FSC#EIBPRECONFIG@1.1001:EIBProcessResponsible">
    <vt:lpwstr/>
  </property>
  <property fmtid="{D5CDD505-2E9C-101B-9397-08002B2CF9AE}" pid="50" name="FSC#EIBPRECONFIG@1.1001:OwnerPostTitle">
    <vt:lpwstr/>
  </property>
  <property fmtid="{D5CDD505-2E9C-101B-9397-08002B2CF9AE}" pid="51" name="FSC#COOSYSTEM@1.1:Container">
    <vt:lpwstr>COO.3000.107.13.2575658</vt:lpwstr>
  </property>
  <property fmtid="{D5CDD505-2E9C-101B-9397-08002B2CF9AE}" pid="52" name="FSC#COOELAK@1.1001:Subject">
    <vt:lpwstr>Freitag, 21_Oktober_2011</vt:lpwstr>
  </property>
  <property fmtid="{D5CDD505-2E9C-101B-9397-08002B2CF9AE}" pid="53" name="FSC#COOELAK@1.1001:FileReference">
    <vt:lpwstr/>
  </property>
  <property fmtid="{D5CDD505-2E9C-101B-9397-08002B2CF9AE}" pid="54" name="FSC#COOELAK@1.1001:FileRefYear">
    <vt:lpwstr/>
  </property>
  <property fmtid="{D5CDD505-2E9C-101B-9397-08002B2CF9AE}" pid="55" name="FSC#COOELAK@1.1001:FileRefOrdinal">
    <vt:lpwstr/>
  </property>
  <property fmtid="{D5CDD505-2E9C-101B-9397-08002B2CF9AE}" pid="56" name="FSC#COOELAK@1.1001:FileRefOU">
    <vt:lpwstr/>
  </property>
  <property fmtid="{D5CDD505-2E9C-101B-9397-08002B2CF9AE}" pid="57" name="FSC#COOELAK@1.1001:Organization">
    <vt:lpwstr/>
  </property>
  <property fmtid="{D5CDD505-2E9C-101B-9397-08002B2CF9AE}" pid="58" name="FSC#COOELAK@1.1001:Owner">
    <vt:lpwstr>Dr. Andrea Höflechner-Pöltl</vt:lpwstr>
  </property>
  <property fmtid="{D5CDD505-2E9C-101B-9397-08002B2CF9AE}" pid="59" name="FSC#COOELAK@1.1001:OwnerExtension">
    <vt:lpwstr>4351</vt:lpwstr>
  </property>
  <property fmtid="{D5CDD505-2E9C-101B-9397-08002B2CF9AE}" pid="60" name="FSC#COOELAK@1.1001:OwnerFaxExtension">
    <vt:lpwstr>+43 (1) 7104151</vt:lpwstr>
  </property>
  <property fmtid="{D5CDD505-2E9C-101B-9397-08002B2CF9AE}" pid="61" name="FSC#COOELAK@1.1001:DispatchedBy">
    <vt:lpwstr/>
  </property>
  <property fmtid="{D5CDD505-2E9C-101B-9397-08002B2CF9AE}" pid="62" name="FSC#COOELAK@1.1001:DispatchedAt">
    <vt:lpwstr/>
  </property>
  <property fmtid="{D5CDD505-2E9C-101B-9397-08002B2CF9AE}" pid="63" name="FSC#COOELAK@1.1001:ApprovedBy">
    <vt:lpwstr/>
  </property>
  <property fmtid="{D5CDD505-2E9C-101B-9397-08002B2CF9AE}" pid="64" name="FSC#COOELAK@1.1001:ApprovedAt">
    <vt:lpwstr/>
  </property>
  <property fmtid="{D5CDD505-2E9C-101B-9397-08002B2CF9AE}" pid="65" name="FSC#COOELAK@1.1001:Department">
    <vt:lpwstr>BMG - II/B/11 (Tierschutz, Tierseuchen- und Zoonosenbekämpfung)</vt:lpwstr>
  </property>
  <property fmtid="{D5CDD505-2E9C-101B-9397-08002B2CF9AE}" pid="66" name="FSC#COOELAK@1.1001:CreatedAt">
    <vt:lpwstr>19.10.2011</vt:lpwstr>
  </property>
  <property fmtid="{D5CDD505-2E9C-101B-9397-08002B2CF9AE}" pid="67" name="FSC#COOELAK@1.1001:OU">
    <vt:lpwstr>BMG - II/B/11 (Tierschutz, Tierseuchen- und Zoonosenbekämpfung)</vt:lpwstr>
  </property>
  <property fmtid="{D5CDD505-2E9C-101B-9397-08002B2CF9AE}" pid="68" name="FSC#COOELAK@1.1001:Priority">
    <vt:lpwstr/>
  </property>
  <property fmtid="{D5CDD505-2E9C-101B-9397-08002B2CF9AE}" pid="69" name="FSC#COOELAK@1.1001:ObjBarCode">
    <vt:lpwstr>*COO.3000.107.13.2575658*</vt:lpwstr>
  </property>
  <property fmtid="{D5CDD505-2E9C-101B-9397-08002B2CF9AE}" pid="70" name="FSC#COOELAK@1.1001:RefBarCode">
    <vt:lpwstr/>
  </property>
  <property fmtid="{D5CDD505-2E9C-101B-9397-08002B2CF9AE}" pid="71" name="FSC#COOELAK@1.1001:FileRefBarCode">
    <vt:lpwstr/>
  </property>
  <property fmtid="{D5CDD505-2E9C-101B-9397-08002B2CF9AE}" pid="72" name="FSC#COOELAK@1.1001:ExternalRef">
    <vt:lpwstr/>
  </property>
  <property fmtid="{D5CDD505-2E9C-101B-9397-08002B2CF9AE}" pid="73" name="FSC#COOELAK@1.1001:IncomingNumber">
    <vt:lpwstr/>
  </property>
  <property fmtid="{D5CDD505-2E9C-101B-9397-08002B2CF9AE}" pid="74" name="FSC#COOELAK@1.1001:IncomingSubject">
    <vt:lpwstr/>
  </property>
  <property fmtid="{D5CDD505-2E9C-101B-9397-08002B2CF9AE}" pid="75" name="FSC#COOELAK@1.1001:ProcessResponsible">
    <vt:lpwstr/>
  </property>
  <property fmtid="{D5CDD505-2E9C-101B-9397-08002B2CF9AE}" pid="76" name="FSC#COOELAK@1.1001:ProcessResponsiblePhone">
    <vt:lpwstr/>
  </property>
  <property fmtid="{D5CDD505-2E9C-101B-9397-08002B2CF9AE}" pid="77" name="FSC#COOELAK@1.1001:ProcessResponsibleMail">
    <vt:lpwstr/>
  </property>
  <property fmtid="{D5CDD505-2E9C-101B-9397-08002B2CF9AE}" pid="78" name="FSC#COOELAK@1.1001:ProcessResponsibleFax">
    <vt:lpwstr/>
  </property>
  <property fmtid="{D5CDD505-2E9C-101B-9397-08002B2CF9AE}" pid="79" name="FSC#COOELAK@1.1001:ApproverFirstName">
    <vt:lpwstr/>
  </property>
  <property fmtid="{D5CDD505-2E9C-101B-9397-08002B2CF9AE}" pid="80" name="FSC#COOELAK@1.1001:ApproverSurName">
    <vt:lpwstr/>
  </property>
  <property fmtid="{D5CDD505-2E9C-101B-9397-08002B2CF9AE}" pid="81" name="FSC#COOELAK@1.1001:ApproverTitle">
    <vt:lpwstr/>
  </property>
  <property fmtid="{D5CDD505-2E9C-101B-9397-08002B2CF9AE}" pid="82" name="FSC#COOELAK@1.1001:ExternalDate">
    <vt:lpwstr/>
  </property>
  <property fmtid="{D5CDD505-2E9C-101B-9397-08002B2CF9AE}" pid="83" name="FSC#COOELAK@1.1001:SettlementApprovedAt">
    <vt:lpwstr/>
  </property>
  <property fmtid="{D5CDD505-2E9C-101B-9397-08002B2CF9AE}" pid="84" name="FSC#COOELAK@1.1001:BaseNumber">
    <vt:lpwstr/>
  </property>
  <property fmtid="{D5CDD505-2E9C-101B-9397-08002B2CF9AE}" pid="85" name="FSC#COOELAK@1.1001:CurrentUserRolePos">
    <vt:lpwstr>Sachbearbeiter/in</vt:lpwstr>
  </property>
  <property fmtid="{D5CDD505-2E9C-101B-9397-08002B2CF9AE}" pid="86" name="FSC#COOELAK@1.1001:CurrentUserEmail">
    <vt:lpwstr>andrea.hoeflechner@bmg.gv.at</vt:lpwstr>
  </property>
  <property fmtid="{D5CDD505-2E9C-101B-9397-08002B2CF9AE}" pid="87" name="FSC#ELAKGOV@1.1001:PersonalSubjGender">
    <vt:lpwstr/>
  </property>
  <property fmtid="{D5CDD505-2E9C-101B-9397-08002B2CF9AE}" pid="88" name="FSC#ELAKGOV@1.1001:PersonalSubjFirstName">
    <vt:lpwstr/>
  </property>
  <property fmtid="{D5CDD505-2E9C-101B-9397-08002B2CF9AE}" pid="89" name="FSC#ELAKGOV@1.1001:PersonalSubjSurName">
    <vt:lpwstr/>
  </property>
  <property fmtid="{D5CDD505-2E9C-101B-9397-08002B2CF9AE}" pid="90" name="FSC#ELAKGOV@1.1001:PersonalSubjSalutation">
    <vt:lpwstr/>
  </property>
  <property fmtid="{D5CDD505-2E9C-101B-9397-08002B2CF9AE}" pid="91" name="FSC#ELAKGOV@1.1001:PersonalSubjAddress">
    <vt:lpwstr/>
  </property>
  <property fmtid="{D5CDD505-2E9C-101B-9397-08002B2CF9AE}" pid="92" name="FSC#ATSTATECFG@1.1001:Office">
    <vt:lpwstr/>
  </property>
  <property fmtid="{D5CDD505-2E9C-101B-9397-08002B2CF9AE}" pid="93" name="FSC#ATSTATECFG@1.1001:Agent">
    <vt:lpwstr/>
  </property>
  <property fmtid="{D5CDD505-2E9C-101B-9397-08002B2CF9AE}" pid="94" name="FSC#ATSTATECFG@1.1001:AgentPhone">
    <vt:lpwstr/>
  </property>
  <property fmtid="{D5CDD505-2E9C-101B-9397-08002B2CF9AE}" pid="95" name="FSC#ATSTATECFG@1.1001:DepartmentFax">
    <vt:lpwstr/>
  </property>
  <property fmtid="{D5CDD505-2E9C-101B-9397-08002B2CF9AE}" pid="96" name="FSC#ATSTATECFG@1.1001:DepartmentEMail">
    <vt:lpwstr/>
  </property>
  <property fmtid="{D5CDD505-2E9C-101B-9397-08002B2CF9AE}" pid="97" name="FSC#ATSTATECFG@1.1001:SubfileDate">
    <vt:lpwstr/>
  </property>
  <property fmtid="{D5CDD505-2E9C-101B-9397-08002B2CF9AE}" pid="98" name="FSC#ATSTATECFG@1.1001:SubfileSubject">
    <vt:lpwstr/>
  </property>
  <property fmtid="{D5CDD505-2E9C-101B-9397-08002B2CF9AE}" pid="99" name="FSC#ATSTATECFG@1.1001:DepartmentZipCode">
    <vt:lpwstr/>
  </property>
  <property fmtid="{D5CDD505-2E9C-101B-9397-08002B2CF9AE}" pid="100" name="FSC#ATSTATECFG@1.1001:DepartmentCountry">
    <vt:lpwstr/>
  </property>
  <property fmtid="{D5CDD505-2E9C-101B-9397-08002B2CF9AE}" pid="101" name="FSC#ATSTATECFG@1.1001:DepartmentCity">
    <vt:lpwstr/>
  </property>
  <property fmtid="{D5CDD505-2E9C-101B-9397-08002B2CF9AE}" pid="102" name="FSC#ATSTATECFG@1.1001:DepartmentStreet">
    <vt:lpwstr/>
  </property>
  <property fmtid="{D5CDD505-2E9C-101B-9397-08002B2CF9AE}" pid="103" name="FSC#ATSTATECFG@1.1001:DepartmentDVR">
    <vt:lpwstr/>
  </property>
  <property fmtid="{D5CDD505-2E9C-101B-9397-08002B2CF9AE}" pid="104" name="FSC#ATSTATECFG@1.1001:DepartmentUID">
    <vt:lpwstr/>
  </property>
  <property fmtid="{D5CDD505-2E9C-101B-9397-08002B2CF9AE}" pid="105" name="FSC#ATSTATECFG@1.1001:SubfileReference">
    <vt:lpwstr/>
  </property>
  <property fmtid="{D5CDD505-2E9C-101B-9397-08002B2CF9AE}" pid="106" name="FSC#ATSTATECFG@1.1001:Clause">
    <vt:lpwstr/>
  </property>
  <property fmtid="{D5CDD505-2E9C-101B-9397-08002B2CF9AE}" pid="107" name="FSC#ATSTATECFG@1.1001:ExternalFile">
    <vt:lpwstr/>
  </property>
  <property fmtid="{D5CDD505-2E9C-101B-9397-08002B2CF9AE}" pid="108" name="FSC#ATSTATECFG@1.1001:ApprovedSignature">
    <vt:lpwstr/>
  </property>
  <property fmtid="{D5CDD505-2E9C-101B-9397-08002B2CF9AE}" pid="109" name="FSC#ATSTATECFG@1.1001:BankAccount">
    <vt:lpwstr/>
  </property>
  <property fmtid="{D5CDD505-2E9C-101B-9397-08002B2CF9AE}" pid="110" name="FSC#ATSTATECFG@1.1001:BankAccountOwner">
    <vt:lpwstr/>
  </property>
  <property fmtid="{D5CDD505-2E9C-101B-9397-08002B2CF9AE}" pid="111" name="FSC#ATSTATECFG@1.1001:BankInstitute">
    <vt:lpwstr/>
  </property>
  <property fmtid="{D5CDD505-2E9C-101B-9397-08002B2CF9AE}" pid="112" name="FSC#ATSTATECFG@1.1001:BankAccountID">
    <vt:lpwstr/>
  </property>
  <property fmtid="{D5CDD505-2E9C-101B-9397-08002B2CF9AE}" pid="113" name="FSC#ATSTATECFG@1.1001:BankAccountIBAN">
    <vt:lpwstr/>
  </property>
  <property fmtid="{D5CDD505-2E9C-101B-9397-08002B2CF9AE}" pid="114" name="FSC#ATSTATECFG@1.1001:BankAccountBIC">
    <vt:lpwstr/>
  </property>
  <property fmtid="{D5CDD505-2E9C-101B-9397-08002B2CF9AE}" pid="115" name="FSC#ATSTATECFG@1.1001:BankName">
    <vt:lpwstr/>
  </property>
</Properties>
</file>