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2" r:id="rId4"/>
    <p:sldId id="283" r:id="rId5"/>
    <p:sldId id="258" r:id="rId6"/>
    <p:sldId id="271" r:id="rId7"/>
    <p:sldId id="272" r:id="rId8"/>
    <p:sldId id="276" r:id="rId9"/>
    <p:sldId id="277" r:id="rId10"/>
    <p:sldId id="278" r:id="rId11"/>
    <p:sldId id="259" r:id="rId12"/>
    <p:sldId id="279" r:id="rId13"/>
    <p:sldId id="280" r:id="rId14"/>
    <p:sldId id="281" r:id="rId15"/>
    <p:sldId id="260" r:id="rId16"/>
    <p:sldId id="262" r:id="rId17"/>
    <p:sldId id="263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F5F5F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700" autoAdjust="0"/>
  </p:normalViewPr>
  <p:slideViewPr>
    <p:cSldViewPr>
      <p:cViewPr varScale="1">
        <p:scale>
          <a:sx n="82" d="100"/>
          <a:sy n="82" d="100"/>
        </p:scale>
        <p:origin x="-97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3AEFBA6-2543-47D7-85ED-98CEC7FBF67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A8CBB9F-6806-404C-B6C3-F3BAC98B5EAC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11B-DA8E-4D83-A81B-69410086F0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4C8E-2A89-46E6-AE92-A76EC94585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565-6DF3-4441-9E07-6016581460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C632-A57D-4C3F-B52C-93BFE5DCC1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EECEF-63E8-4736-88C1-C9B785A72A2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08-561C-4052-90D6-3415C55F77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DAB3-4A9F-4AB0-9FC4-6B6C601DF2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B98D-1C6F-466E-9784-4E885E82FB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B0E2-D3BB-4F98-9A54-030C2B1680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E2A3-B296-4385-9DCE-A48C40ABE2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06EA55-9491-46FB-B813-66424C94E1C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3856D8-D954-48E5-9AEC-BD2A8060E72B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924800" cy="1752600"/>
          </a:xfrm>
        </p:spPr>
        <p:txBody>
          <a:bodyPr/>
          <a:lstStyle/>
          <a:p>
            <a:r>
              <a:rPr lang="hu-HU" sz="3500" smtClean="0"/>
              <a:t>Budapest New </a:t>
            </a:r>
            <a:r>
              <a:rPr lang="en-US" sz="3500" smtClean="0"/>
              <a:t>Property</a:t>
            </a:r>
            <a:r>
              <a:rPr lang="hu-HU" sz="3500" smtClean="0"/>
              <a:t> Policy</a:t>
            </a:r>
            <a:endParaRPr lang="hu-HU" sz="350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852936"/>
            <a:ext cx="7241232" cy="2088232"/>
          </a:xfrm>
        </p:spPr>
        <p:txBody>
          <a:bodyPr/>
          <a:lstStyle/>
          <a:p>
            <a:r>
              <a:rPr lang="en-US" sz="1500" noProof="1" smtClean="0"/>
              <a:t>Key Performance Indicators to Benchmarking</a:t>
            </a:r>
          </a:p>
          <a:p>
            <a:r>
              <a:rPr lang="en-US" sz="1500" noProof="1" smtClean="0"/>
              <a:t>Zsolt Ferenczy</a:t>
            </a:r>
          </a:p>
          <a:p>
            <a:r>
              <a:rPr lang="en-US" sz="1500" noProof="1" smtClean="0"/>
              <a:t>Property Director of</a:t>
            </a:r>
          </a:p>
          <a:p>
            <a:r>
              <a:rPr lang="en-US" sz="2400" noProof="1" smtClean="0"/>
              <a:t>BFVK – Budapest City Property Management Centre</a:t>
            </a:r>
            <a:endParaRPr lang="hu-HU" sz="2400" noProof="1" smtClean="0"/>
          </a:p>
          <a:p>
            <a:r>
              <a:rPr lang="hu-HU" sz="2400" noProof="1" smtClean="0"/>
              <a:t>www.bfvk.hu</a:t>
            </a:r>
            <a:endParaRPr lang="en-US" sz="2400" noProof="1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93553" y="4631784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budapest-dan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147434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The </a:t>
            </a:r>
            <a:r>
              <a:rPr lang="hu-HU" err="1" smtClean="0"/>
              <a:t>aims</a:t>
            </a:r>
            <a:r>
              <a:rPr lang="hu-HU" smtClean="0"/>
              <a:t> 3</a:t>
            </a:r>
            <a:endParaRPr lang="hu-HU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8991600" cy="3352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sz="2800" smtClean="0"/>
              <a:t>	</a:t>
            </a:r>
            <a:r>
              <a:rPr lang="hu-HU" sz="2800" err="1" smtClean="0"/>
              <a:t>Target</a:t>
            </a:r>
            <a:r>
              <a:rPr lang="hu-HU" sz="2800" smtClean="0"/>
              <a:t> 2: </a:t>
            </a:r>
            <a:r>
              <a:rPr lang="hu-HU" sz="2800" err="1" smtClean="0"/>
              <a:t>decrease</a:t>
            </a:r>
            <a:r>
              <a:rPr lang="hu-HU" sz="2800" smtClean="0"/>
              <a:t> </a:t>
            </a:r>
            <a:r>
              <a:rPr lang="hu-HU" sz="2800" err="1" smtClean="0"/>
              <a:t>cost</a:t>
            </a:r>
            <a:r>
              <a:rPr lang="hu-HU" sz="2800" smtClean="0"/>
              <a:t>: </a:t>
            </a:r>
            <a:br>
              <a:rPr lang="hu-HU" sz="2800" smtClean="0"/>
            </a:br>
            <a:endParaRPr lang="hu-HU" sz="2800" smtClean="0"/>
          </a:p>
          <a:p>
            <a:pPr lvl="1"/>
            <a:r>
              <a:rPr lang="hu-HU" err="1" smtClean="0"/>
              <a:t>Use</a:t>
            </a:r>
            <a:r>
              <a:rPr lang="hu-HU" smtClean="0"/>
              <a:t> Benchmarking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identify</a:t>
            </a:r>
            <a:r>
              <a:rPr lang="hu-HU" smtClean="0"/>
              <a:t> </a:t>
            </a:r>
            <a:r>
              <a:rPr lang="hu-HU" err="1" smtClean="0"/>
              <a:t>weakness</a:t>
            </a:r>
            <a:endParaRPr lang="hu-HU" smtClean="0"/>
          </a:p>
          <a:p>
            <a:pPr lvl="1"/>
            <a:r>
              <a:rPr lang="hu-HU" err="1" smtClean="0"/>
              <a:t>Obtain</a:t>
            </a:r>
            <a:r>
              <a:rPr lang="hu-HU" smtClean="0"/>
              <a:t> </a:t>
            </a:r>
            <a:r>
              <a:rPr lang="hu-HU" err="1" smtClean="0"/>
              <a:t>low</a:t>
            </a:r>
            <a:r>
              <a:rPr lang="hu-HU" smtClean="0"/>
              <a:t> service </a:t>
            </a:r>
            <a:r>
              <a:rPr lang="hu-HU" err="1" smtClean="0"/>
              <a:t>fees</a:t>
            </a:r>
            <a:r>
              <a:rPr lang="hu-HU" smtClean="0"/>
              <a:t>, a </a:t>
            </a:r>
            <a:r>
              <a:rPr lang="hu-HU" err="1" smtClean="0"/>
              <a:t>group</a:t>
            </a:r>
            <a:r>
              <a:rPr lang="hu-HU" smtClean="0"/>
              <a:t> of </a:t>
            </a:r>
            <a:r>
              <a:rPr lang="hu-HU" err="1" smtClean="0"/>
              <a:t>properties</a:t>
            </a:r>
            <a:r>
              <a:rPr lang="hu-HU" smtClean="0"/>
              <a:t> </a:t>
            </a:r>
            <a:r>
              <a:rPr lang="hu-HU" err="1" smtClean="0"/>
              <a:t>may</a:t>
            </a:r>
            <a:r>
              <a:rPr lang="hu-HU" smtClean="0"/>
              <a:t> </a:t>
            </a:r>
            <a:r>
              <a:rPr lang="hu-HU" err="1" smtClean="0"/>
              <a:t>have</a:t>
            </a:r>
            <a:r>
              <a:rPr lang="hu-HU" smtClean="0"/>
              <a:t> </a:t>
            </a:r>
            <a:r>
              <a:rPr lang="hu-HU" err="1" smtClean="0"/>
              <a:t>better</a:t>
            </a:r>
            <a:r>
              <a:rPr lang="hu-HU" smtClean="0"/>
              <a:t> </a:t>
            </a:r>
            <a:r>
              <a:rPr lang="hu-HU" err="1" smtClean="0"/>
              <a:t>rates</a:t>
            </a:r>
            <a:r>
              <a:rPr lang="hu-HU" smtClean="0"/>
              <a:t> </a:t>
            </a:r>
          </a:p>
          <a:p>
            <a:pPr lvl="1"/>
            <a:r>
              <a:rPr lang="hu-HU" err="1" smtClean="0"/>
              <a:t>Rationalize</a:t>
            </a:r>
            <a:r>
              <a:rPr lang="hu-HU" smtClean="0"/>
              <a:t> </a:t>
            </a:r>
            <a:r>
              <a:rPr lang="hu-HU" err="1" smtClean="0"/>
              <a:t>layouts</a:t>
            </a:r>
            <a:r>
              <a:rPr lang="hu-HU" smtClean="0"/>
              <a:t>, </a:t>
            </a:r>
            <a:r>
              <a:rPr lang="hu-HU" err="1" smtClean="0"/>
              <a:t>heating</a:t>
            </a:r>
            <a:r>
              <a:rPr lang="hu-HU" smtClean="0"/>
              <a:t>, etc.</a:t>
            </a:r>
          </a:p>
          <a:p>
            <a:pPr lvl="1"/>
            <a:r>
              <a:rPr lang="hu-HU" err="1" smtClean="0"/>
              <a:t>Combine</a:t>
            </a:r>
            <a:r>
              <a:rPr lang="hu-HU" smtClean="0"/>
              <a:t> </a:t>
            </a:r>
            <a:r>
              <a:rPr lang="hu-HU" err="1" smtClean="0"/>
              <a:t>investment</a:t>
            </a:r>
            <a:r>
              <a:rPr lang="hu-HU" smtClean="0"/>
              <a:t> </a:t>
            </a:r>
            <a:r>
              <a:rPr lang="hu-HU" err="1" smtClean="0"/>
              <a:t>with</a:t>
            </a:r>
            <a:r>
              <a:rPr lang="hu-HU" smtClean="0"/>
              <a:t> </a:t>
            </a:r>
            <a:r>
              <a:rPr lang="hu-HU" err="1" smtClean="0"/>
              <a:t>lease</a:t>
            </a:r>
            <a:r>
              <a:rPr lang="hu-HU" smtClean="0"/>
              <a:t>: </a:t>
            </a:r>
            <a:r>
              <a:rPr lang="hu-HU" err="1" smtClean="0"/>
              <a:t>support</a:t>
            </a:r>
            <a:r>
              <a:rPr lang="hu-HU" smtClean="0"/>
              <a:t> </a:t>
            </a:r>
            <a:r>
              <a:rPr lang="hu-HU" err="1" smtClean="0"/>
              <a:t>tenant</a:t>
            </a:r>
            <a:r>
              <a:rPr lang="hu-HU" smtClean="0"/>
              <a:t> </a:t>
            </a:r>
            <a:r>
              <a:rPr lang="hu-HU" err="1" smtClean="0"/>
              <a:t>fitout</a:t>
            </a:r>
            <a:r>
              <a:rPr lang="hu-HU" smtClean="0"/>
              <a:t> </a:t>
            </a:r>
            <a:r>
              <a:rPr lang="hu-HU" err="1" smtClean="0"/>
              <a:t>for</a:t>
            </a:r>
            <a:r>
              <a:rPr lang="hu-HU" smtClean="0"/>
              <a:t> </a:t>
            </a:r>
            <a:r>
              <a:rPr lang="hu-HU" err="1" smtClean="0"/>
              <a:t>mutual</a:t>
            </a:r>
            <a:r>
              <a:rPr lang="hu-HU" smtClean="0"/>
              <a:t> </a:t>
            </a:r>
            <a:r>
              <a:rPr lang="hu-HU" err="1" smtClean="0"/>
              <a:t>benefits</a:t>
            </a:r>
            <a:r>
              <a:rPr lang="hu-HU" smtClean="0"/>
              <a:t> </a:t>
            </a:r>
            <a:br>
              <a:rPr lang="hu-HU" smtClean="0"/>
            </a:br>
            <a:endParaRPr lang="hu-HU" smtClean="0"/>
          </a:p>
          <a:p>
            <a:endParaRPr lang="hu-HU" sz="28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4775800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683568" y="5949280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Research </a:t>
            </a:r>
            <a:endParaRPr lang="hu-HU"/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70104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 	</a:t>
            </a:r>
            <a:r>
              <a:rPr lang="hu-HU" sz="1800" err="1" smtClean="0"/>
              <a:t>We</a:t>
            </a:r>
            <a:r>
              <a:rPr lang="hu-HU" sz="1800" smtClean="0"/>
              <a:t> </a:t>
            </a:r>
            <a:r>
              <a:rPr lang="hu-HU" sz="1800" err="1" smtClean="0"/>
              <a:t>have</a:t>
            </a:r>
            <a:r>
              <a:rPr lang="hu-HU" sz="1800" smtClean="0"/>
              <a:t> </a:t>
            </a:r>
            <a:r>
              <a:rPr lang="hu-HU" sz="1800" err="1" smtClean="0"/>
              <a:t>selected</a:t>
            </a:r>
            <a:r>
              <a:rPr lang="hu-HU" sz="1800" smtClean="0"/>
              <a:t> 5 </a:t>
            </a:r>
            <a:r>
              <a:rPr lang="hu-HU" sz="1800" err="1" smtClean="0"/>
              <a:t>different</a:t>
            </a:r>
            <a:r>
              <a:rPr lang="hu-HU" sz="1800" smtClean="0"/>
              <a:t> </a:t>
            </a:r>
            <a:r>
              <a:rPr lang="hu-HU" sz="1800" err="1" smtClean="0"/>
              <a:t>properties</a:t>
            </a:r>
            <a:r>
              <a:rPr lang="hu-HU" sz="1800" smtClean="0"/>
              <a:t>:</a:t>
            </a:r>
          </a:p>
          <a:p>
            <a:pPr>
              <a:buFont typeface="Wingdings" pitchFamily="2" charset="2"/>
              <a:buNone/>
            </a:pPr>
            <a:endParaRPr lang="hu-HU" smtClean="0"/>
          </a:p>
          <a:p>
            <a:pPr>
              <a:buFont typeface="Wingdings" pitchFamily="2" charset="2"/>
              <a:buNone/>
            </a:pPr>
            <a:endParaRPr lang="hu-HU" sz="19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4847808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34440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932040" y="3068960"/>
            <a:ext cx="21339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Baross utca 61.</a:t>
            </a:r>
          </a:p>
          <a:p>
            <a:r>
              <a:rPr lang="hu-HU" smtClean="0"/>
              <a:t>Curia utca 3.</a:t>
            </a:r>
          </a:p>
          <a:p>
            <a:r>
              <a:rPr lang="hu-HU" smtClean="0"/>
              <a:t>Kassák utca 81.</a:t>
            </a:r>
          </a:p>
          <a:p>
            <a:r>
              <a:rPr lang="hu-HU" smtClean="0"/>
              <a:t>Gvadányi út 33-39.</a:t>
            </a:r>
          </a:p>
          <a:p>
            <a:r>
              <a:rPr lang="hu-HU" smtClean="0"/>
              <a:t>Lenkei utca 17-19.</a:t>
            </a:r>
          </a:p>
          <a:p>
            <a:endParaRPr lang="hu-HU" smtClean="0"/>
          </a:p>
          <a:p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3284984"/>
            <a:ext cx="25922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2195736" y="3501008"/>
            <a:ext cx="27363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2267744" y="3789040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stCxn id="6" idx="1"/>
          </p:cNvCxnSpPr>
          <p:nvPr/>
        </p:nvCxnSpPr>
        <p:spPr>
          <a:xfrm flipH="1" flipV="1">
            <a:off x="2483768" y="3933056"/>
            <a:ext cx="2448272" cy="151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2843808" y="4365104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827584" y="5949280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Baross 61 (Office)</a:t>
            </a:r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464786" cy="309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11560" y="1916832"/>
            <a:ext cx="4386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4000m2 </a:t>
            </a:r>
            <a:r>
              <a:rPr lang="hu-HU" err="1" smtClean="0"/>
              <a:t>office</a:t>
            </a:r>
            <a:r>
              <a:rPr lang="hu-HU" smtClean="0"/>
              <a:t> </a:t>
            </a:r>
            <a:r>
              <a:rPr lang="hu-HU" err="1" smtClean="0"/>
              <a:t>block</a:t>
            </a:r>
            <a:r>
              <a:rPr lang="hu-HU" smtClean="0"/>
              <a:t>, </a:t>
            </a:r>
            <a:r>
              <a:rPr lang="hu-HU" err="1" smtClean="0"/>
              <a:t>fully</a:t>
            </a:r>
            <a:r>
              <a:rPr lang="hu-HU" smtClean="0"/>
              <a:t> </a:t>
            </a:r>
            <a:r>
              <a:rPr lang="hu-HU" err="1" smtClean="0"/>
              <a:t>let</a:t>
            </a:r>
            <a:r>
              <a:rPr lang="hu-HU" smtClean="0"/>
              <a:t>. </a:t>
            </a:r>
            <a:r>
              <a:rPr lang="hu-HU" err="1" smtClean="0"/>
              <a:t>Slum</a:t>
            </a:r>
            <a:r>
              <a:rPr lang="hu-HU" smtClean="0"/>
              <a:t> </a:t>
            </a:r>
            <a:r>
              <a:rPr lang="hu-HU" err="1" smtClean="0"/>
              <a:t>area</a:t>
            </a:r>
            <a:r>
              <a:rPr lang="hu-HU" smtClean="0"/>
              <a:t>, </a:t>
            </a:r>
          </a:p>
          <a:p>
            <a:r>
              <a:rPr lang="hu-HU" smtClean="0"/>
              <a:t>50 </a:t>
            </a:r>
            <a:r>
              <a:rPr lang="hu-HU" err="1" smtClean="0"/>
              <a:t>years</a:t>
            </a:r>
            <a:r>
              <a:rPr lang="hu-HU" smtClean="0"/>
              <a:t> old </a:t>
            </a:r>
            <a:r>
              <a:rPr lang="hu-HU" err="1" smtClean="0"/>
              <a:t>concrete</a:t>
            </a:r>
            <a:r>
              <a:rPr lang="hu-HU" smtClean="0"/>
              <a:t>/</a:t>
            </a:r>
            <a:r>
              <a:rPr lang="hu-HU" err="1" smtClean="0"/>
              <a:t>brick</a:t>
            </a:r>
            <a:r>
              <a:rPr lang="hu-HU" smtClean="0"/>
              <a:t> building</a:t>
            </a:r>
          </a:p>
          <a:p>
            <a:endParaRPr lang="hu-H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85640" y="4631784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Curia</a:t>
            </a:r>
            <a:r>
              <a:rPr lang="hu-HU" smtClean="0"/>
              <a:t> utca 3. (Office)</a:t>
            </a:r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916832"/>
            <a:ext cx="3809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6000m2 </a:t>
            </a:r>
            <a:r>
              <a:rPr lang="hu-HU" err="1" smtClean="0"/>
              <a:t>office</a:t>
            </a:r>
            <a:r>
              <a:rPr lang="hu-HU" smtClean="0"/>
              <a:t> </a:t>
            </a:r>
            <a:r>
              <a:rPr lang="hu-HU" err="1" smtClean="0"/>
              <a:t>block</a:t>
            </a:r>
            <a:r>
              <a:rPr lang="hu-HU" smtClean="0"/>
              <a:t>, </a:t>
            </a:r>
            <a:r>
              <a:rPr lang="hu-HU" err="1" smtClean="0"/>
              <a:t>fully</a:t>
            </a:r>
            <a:r>
              <a:rPr lang="hu-HU" smtClean="0"/>
              <a:t> </a:t>
            </a:r>
            <a:r>
              <a:rPr lang="hu-HU" err="1" smtClean="0"/>
              <a:t>let</a:t>
            </a:r>
            <a:r>
              <a:rPr lang="hu-HU" smtClean="0"/>
              <a:t>. </a:t>
            </a:r>
            <a:r>
              <a:rPr lang="hu-HU" err="1" smtClean="0"/>
              <a:t>Prime</a:t>
            </a:r>
            <a:endParaRPr lang="hu-HU" smtClean="0"/>
          </a:p>
          <a:p>
            <a:r>
              <a:rPr lang="hu-HU" err="1" smtClean="0"/>
              <a:t>location</a:t>
            </a:r>
            <a:r>
              <a:rPr lang="hu-HU" smtClean="0"/>
              <a:t>, </a:t>
            </a:r>
            <a:r>
              <a:rPr lang="hu-HU" err="1" smtClean="0"/>
              <a:t>good</a:t>
            </a:r>
            <a:r>
              <a:rPr lang="hu-HU" smtClean="0"/>
              <a:t> </a:t>
            </a:r>
            <a:r>
              <a:rPr lang="hu-HU" err="1" smtClean="0"/>
              <a:t>leasable</a:t>
            </a:r>
            <a:r>
              <a:rPr lang="hu-HU" smtClean="0"/>
              <a:t>/</a:t>
            </a:r>
            <a:r>
              <a:rPr lang="hu-HU" err="1" smtClean="0"/>
              <a:t>total</a:t>
            </a:r>
            <a:r>
              <a:rPr lang="hu-HU" smtClean="0"/>
              <a:t> ratio </a:t>
            </a:r>
          </a:p>
          <a:p>
            <a:r>
              <a:rPr lang="hu-HU" smtClean="0"/>
              <a:t>80 </a:t>
            </a:r>
            <a:r>
              <a:rPr lang="hu-HU" err="1" smtClean="0"/>
              <a:t>years</a:t>
            </a:r>
            <a:r>
              <a:rPr lang="hu-HU" smtClean="0"/>
              <a:t> old </a:t>
            </a:r>
            <a:r>
              <a:rPr lang="hu-HU" err="1" smtClean="0"/>
              <a:t>brick</a:t>
            </a:r>
            <a:r>
              <a:rPr lang="hu-HU" smtClean="0"/>
              <a:t> building</a:t>
            </a:r>
          </a:p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2866057" cy="382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nyíllal 11"/>
          <p:cNvCxnSpPr/>
          <p:nvPr/>
        </p:nvCxnSpPr>
        <p:spPr>
          <a:xfrm flipH="1">
            <a:off x="5940152" y="1484784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57048" y="4271743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Kassák utca 81. (</a:t>
            </a:r>
            <a:r>
              <a:rPr lang="hu-HU" err="1" smtClean="0"/>
              <a:t>Residential</a:t>
            </a:r>
            <a:r>
              <a:rPr lang="hu-HU" smtClean="0"/>
              <a:t>)</a:t>
            </a:r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916833"/>
            <a:ext cx="832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6000m2 </a:t>
            </a:r>
            <a:r>
              <a:rPr lang="hu-HU" err="1" smtClean="0"/>
              <a:t>residential</a:t>
            </a:r>
            <a:r>
              <a:rPr lang="hu-HU" smtClean="0"/>
              <a:t>, 10-storey </a:t>
            </a:r>
            <a:r>
              <a:rPr lang="hu-HU" err="1" smtClean="0"/>
              <a:t>high</a:t>
            </a:r>
            <a:r>
              <a:rPr lang="hu-HU" smtClean="0"/>
              <a:t> </a:t>
            </a:r>
            <a:r>
              <a:rPr lang="hu-HU" err="1" smtClean="0"/>
              <a:t>plattenbau</a:t>
            </a:r>
            <a:r>
              <a:rPr lang="hu-HU" smtClean="0"/>
              <a:t> building, 80 </a:t>
            </a:r>
            <a:r>
              <a:rPr lang="hu-HU" err="1" smtClean="0"/>
              <a:t>flats</a:t>
            </a:r>
            <a:r>
              <a:rPr lang="hu-HU" smtClean="0"/>
              <a:t>.</a:t>
            </a:r>
          </a:p>
          <a:p>
            <a:r>
              <a:rPr lang="hu-HU" err="1" smtClean="0"/>
              <a:t>partially</a:t>
            </a:r>
            <a:r>
              <a:rPr lang="hu-HU" smtClean="0"/>
              <a:t> </a:t>
            </a:r>
            <a:r>
              <a:rPr lang="hu-HU" err="1" smtClean="0"/>
              <a:t>let</a:t>
            </a:r>
            <a:r>
              <a:rPr lang="hu-HU" smtClean="0"/>
              <a:t>. </a:t>
            </a:r>
            <a:r>
              <a:rPr lang="hu-HU" err="1" smtClean="0"/>
              <a:t>Mid-location</a:t>
            </a:r>
            <a:r>
              <a:rPr lang="hu-HU" smtClean="0"/>
              <a:t>, 40 </a:t>
            </a:r>
            <a:r>
              <a:rPr lang="hu-HU" err="1" smtClean="0"/>
              <a:t>years</a:t>
            </a:r>
            <a:r>
              <a:rPr lang="hu-HU" smtClean="0"/>
              <a:t> old </a:t>
            </a:r>
            <a:r>
              <a:rPr lang="hu-HU" err="1" smtClean="0"/>
              <a:t>concrete</a:t>
            </a:r>
            <a:r>
              <a:rPr lang="hu-HU" smtClean="0"/>
              <a:t> building. No </a:t>
            </a:r>
            <a:r>
              <a:rPr lang="hu-HU" err="1" smtClean="0"/>
              <a:t>insulation</a:t>
            </a:r>
            <a:r>
              <a:rPr lang="hu-HU" smtClean="0"/>
              <a:t>, </a:t>
            </a:r>
          </a:p>
          <a:p>
            <a:r>
              <a:rPr lang="hu-HU" smtClean="0"/>
              <a:t>old </a:t>
            </a:r>
            <a:r>
              <a:rPr lang="hu-HU" err="1" smtClean="0"/>
              <a:t>timber</a:t>
            </a:r>
            <a:r>
              <a:rPr lang="hu-HU" smtClean="0"/>
              <a:t> </a:t>
            </a:r>
            <a:r>
              <a:rPr lang="hu-HU" err="1" smtClean="0"/>
              <a:t>windows</a:t>
            </a:r>
            <a:endParaRPr lang="hu-HU" smtClean="0"/>
          </a:p>
          <a:p>
            <a:endParaRPr lang="hu-HU"/>
          </a:p>
        </p:txBody>
      </p:sp>
      <p:pic>
        <p:nvPicPr>
          <p:cNvPr id="6" name="Kép 5" descr="Kass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80928"/>
            <a:ext cx="4932040" cy="369903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13032" y="4919815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Gvadányi út 33-39. (Office/</a:t>
            </a:r>
            <a:r>
              <a:rPr lang="hu-HU" err="1" smtClean="0"/>
              <a:t>storage</a:t>
            </a:r>
            <a:r>
              <a:rPr lang="hu-HU" smtClean="0"/>
              <a:t>)</a:t>
            </a:r>
            <a:endParaRPr lang="hu-HU"/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010400" cy="994792"/>
          </a:xfrm>
        </p:spPr>
        <p:txBody>
          <a:bodyPr/>
          <a:lstStyle/>
          <a:p>
            <a:pPr marL="68263" indent="-3175">
              <a:buFont typeface="Wingdings" pitchFamily="2" charset="2"/>
              <a:buNone/>
            </a:pPr>
            <a:r>
              <a:rPr lang="hu-HU" smtClean="0"/>
              <a:t>30 </a:t>
            </a:r>
            <a:r>
              <a:rPr lang="hu-HU" err="1" smtClean="0"/>
              <a:t>years</a:t>
            </a:r>
            <a:r>
              <a:rPr lang="hu-HU" smtClean="0"/>
              <a:t> old </a:t>
            </a:r>
            <a:r>
              <a:rPr lang="hu-HU" err="1" smtClean="0"/>
              <a:t>prefab</a:t>
            </a:r>
            <a:r>
              <a:rPr lang="hu-HU" smtClean="0"/>
              <a:t> </a:t>
            </a:r>
            <a:r>
              <a:rPr lang="hu-HU" err="1" smtClean="0"/>
              <a:t>concrete</a:t>
            </a:r>
            <a:r>
              <a:rPr lang="hu-HU" smtClean="0"/>
              <a:t> </a:t>
            </a:r>
            <a:r>
              <a:rPr lang="hu-HU" err="1" smtClean="0"/>
              <a:t>purpose</a:t>
            </a:r>
            <a:r>
              <a:rPr lang="hu-HU" smtClean="0"/>
              <a:t> </a:t>
            </a:r>
            <a:r>
              <a:rPr lang="hu-HU" err="1" smtClean="0"/>
              <a:t>built</a:t>
            </a:r>
            <a:r>
              <a:rPr lang="hu-HU" smtClean="0"/>
              <a:t> </a:t>
            </a:r>
            <a:r>
              <a:rPr lang="hu-HU" err="1" smtClean="0"/>
              <a:t>facility</a:t>
            </a:r>
            <a:r>
              <a:rPr lang="hu-HU" smtClean="0"/>
              <a:t> </a:t>
            </a:r>
            <a:r>
              <a:rPr lang="hu-HU" err="1" smtClean="0"/>
              <a:t>with</a:t>
            </a:r>
            <a:r>
              <a:rPr lang="hu-HU" smtClean="0"/>
              <a:t> </a:t>
            </a:r>
            <a:r>
              <a:rPr lang="hu-HU" err="1" smtClean="0"/>
              <a:t>district</a:t>
            </a:r>
            <a:r>
              <a:rPr lang="hu-HU" smtClean="0"/>
              <a:t> </a:t>
            </a:r>
            <a:r>
              <a:rPr lang="hu-HU" err="1" smtClean="0"/>
              <a:t>heating</a:t>
            </a:r>
            <a:r>
              <a:rPr lang="hu-HU" smtClean="0"/>
              <a:t>. </a:t>
            </a:r>
            <a:endParaRPr lang="hu-HU"/>
          </a:p>
        </p:txBody>
      </p:sp>
      <p:pic>
        <p:nvPicPr>
          <p:cNvPr id="4" name="Kép 3" descr="Gvadányi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4752528" cy="3471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85640" y="4847808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876300"/>
            <a:ext cx="8532440" cy="914400"/>
          </a:xfrm>
        </p:spPr>
        <p:txBody>
          <a:bodyPr/>
          <a:lstStyle/>
          <a:p>
            <a:r>
              <a:rPr lang="hu-HU" smtClean="0"/>
              <a:t>Lenkei utca 17-19</a:t>
            </a:r>
            <a:endParaRPr lang="hu-HU"/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6477000" cy="1152128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hu-HU" smtClean="0"/>
              <a:t>100 </a:t>
            </a:r>
            <a:r>
              <a:rPr lang="hu-HU" err="1" smtClean="0"/>
              <a:t>years</a:t>
            </a:r>
            <a:r>
              <a:rPr lang="hu-HU" smtClean="0"/>
              <a:t> old </a:t>
            </a:r>
            <a:r>
              <a:rPr lang="hu-HU" err="1" smtClean="0"/>
              <a:t>complex</a:t>
            </a:r>
            <a:r>
              <a:rPr lang="hu-HU" smtClean="0"/>
              <a:t>, </a:t>
            </a:r>
            <a:r>
              <a:rPr lang="hu-HU" err="1" smtClean="0"/>
              <a:t>including</a:t>
            </a:r>
            <a:r>
              <a:rPr lang="hu-HU" smtClean="0"/>
              <a:t> </a:t>
            </a:r>
            <a:r>
              <a:rPr lang="hu-HU" err="1" smtClean="0"/>
              <a:t>garages</a:t>
            </a:r>
            <a:r>
              <a:rPr lang="hu-HU" smtClean="0"/>
              <a:t>, </a:t>
            </a:r>
            <a:r>
              <a:rPr lang="hu-HU" err="1" smtClean="0"/>
              <a:t>office</a:t>
            </a:r>
            <a:r>
              <a:rPr lang="hu-HU" smtClean="0"/>
              <a:t> </a:t>
            </a:r>
            <a:r>
              <a:rPr lang="hu-HU" err="1" smtClean="0"/>
              <a:t>buildings</a:t>
            </a:r>
            <a:r>
              <a:rPr lang="hu-HU" smtClean="0"/>
              <a:t>, </a:t>
            </a:r>
            <a:r>
              <a:rPr lang="hu-HU" err="1" smtClean="0"/>
              <a:t>open</a:t>
            </a:r>
            <a:r>
              <a:rPr lang="hu-HU" smtClean="0"/>
              <a:t> </a:t>
            </a:r>
            <a:r>
              <a:rPr lang="hu-HU" err="1" smtClean="0"/>
              <a:t>stores</a:t>
            </a:r>
            <a:r>
              <a:rPr lang="hu-HU" smtClean="0"/>
              <a:t>, </a:t>
            </a:r>
            <a:r>
              <a:rPr lang="hu-HU" err="1" smtClean="0"/>
              <a:t>workshops</a:t>
            </a:r>
            <a:r>
              <a:rPr lang="hu-HU" smtClean="0"/>
              <a:t>, and </a:t>
            </a:r>
            <a:r>
              <a:rPr lang="hu-HU" err="1" smtClean="0"/>
              <a:t>even</a:t>
            </a:r>
            <a:r>
              <a:rPr lang="hu-HU" smtClean="0"/>
              <a:t> a </a:t>
            </a:r>
            <a:r>
              <a:rPr lang="hu-HU" err="1" smtClean="0"/>
              <a:t>kindergarden</a:t>
            </a:r>
            <a:r>
              <a:rPr lang="hu-HU" smtClean="0"/>
              <a:t>!</a:t>
            </a:r>
            <a:endParaRPr lang="hu-HU"/>
          </a:p>
        </p:txBody>
      </p:sp>
      <p:pic>
        <p:nvPicPr>
          <p:cNvPr id="4" name="Kép 3" descr="Lenkei bejá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068960"/>
            <a:ext cx="4416491" cy="3312368"/>
          </a:xfrm>
          <a:prstGeom prst="rect">
            <a:avLst/>
          </a:prstGeom>
        </p:spPr>
      </p:pic>
      <p:pic>
        <p:nvPicPr>
          <p:cNvPr id="6" name="Kép 5" descr="Lenkei óv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68960"/>
            <a:ext cx="2880320" cy="2160240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>
            <a:off x="2915816" y="2636912"/>
            <a:ext cx="25202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69616" y="4775800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90575"/>
            <a:ext cx="8382000" cy="1066800"/>
          </a:xfrm>
        </p:spPr>
        <p:txBody>
          <a:bodyPr/>
          <a:lstStyle/>
          <a:p>
            <a:r>
              <a:rPr lang="hu-HU" err="1" smtClean="0"/>
              <a:t>KPIs</a:t>
            </a:r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6240016" cy="576064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hu-HU" err="1" smtClean="0"/>
              <a:t>This</a:t>
            </a:r>
            <a:r>
              <a:rPr lang="hu-HU" smtClean="0"/>
              <a:t> </a:t>
            </a:r>
            <a:r>
              <a:rPr lang="hu-HU" err="1" smtClean="0"/>
              <a:t>table</a:t>
            </a:r>
            <a:r>
              <a:rPr lang="hu-HU" smtClean="0"/>
              <a:t> </a:t>
            </a:r>
            <a:r>
              <a:rPr lang="hu-HU" err="1" smtClean="0"/>
              <a:t>shows</a:t>
            </a:r>
            <a:r>
              <a:rPr lang="hu-HU" smtClean="0"/>
              <a:t> </a:t>
            </a:r>
            <a:r>
              <a:rPr lang="hu-HU" err="1" smtClean="0"/>
              <a:t>some</a:t>
            </a:r>
            <a:r>
              <a:rPr lang="hu-HU" smtClean="0"/>
              <a:t> of </a:t>
            </a:r>
            <a:r>
              <a:rPr lang="hu-HU" err="1" smtClean="0"/>
              <a:t>the</a:t>
            </a:r>
            <a:r>
              <a:rPr lang="hu-HU" smtClean="0"/>
              <a:t> </a:t>
            </a:r>
            <a:r>
              <a:rPr lang="hu-HU" err="1" smtClean="0"/>
              <a:t>calculated</a:t>
            </a:r>
            <a:r>
              <a:rPr lang="hu-HU" smtClean="0"/>
              <a:t> </a:t>
            </a:r>
            <a:r>
              <a:rPr lang="hu-HU" err="1" smtClean="0"/>
              <a:t>KPIs</a:t>
            </a:r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1" y="2420887"/>
          <a:ext cx="7848870" cy="3096345"/>
        </p:xfrm>
        <a:graphic>
          <a:graphicData uri="http://schemas.openxmlformats.org/drawingml/2006/table">
            <a:tbl>
              <a:tblPr/>
              <a:tblGrid>
                <a:gridCol w="232559"/>
                <a:gridCol w="973844"/>
                <a:gridCol w="959306"/>
                <a:gridCol w="421512"/>
                <a:gridCol w="508723"/>
                <a:gridCol w="392444"/>
                <a:gridCol w="479653"/>
                <a:gridCol w="537793"/>
                <a:gridCol w="479653"/>
                <a:gridCol w="406980"/>
                <a:gridCol w="421512"/>
                <a:gridCol w="421512"/>
                <a:gridCol w="436049"/>
                <a:gridCol w="392444"/>
                <a:gridCol w="363374"/>
                <a:gridCol w="421512"/>
              </a:tblGrid>
              <a:tr h="273207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Annual billed fees (EUR)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KPI (EUR/rented m2)</a:t>
                      </a:r>
                    </a:p>
                  </a:txBody>
                  <a:tcPr marL="6773" marR="6773" marT="67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86579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Address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Gross Internal Area (m2)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Gross Leasable Area (m2)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Rented area (m2)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Electric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bill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Water/ sewage bill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 bill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District heating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Management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Electric</a:t>
                      </a:r>
                      <a:endParaRPr lang="hu-H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 Sewage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Distr. heat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Mgmnt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Baross utca 61.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6 667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21 903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2,08</a:t>
                      </a:r>
                    </a:p>
                  </a:txBody>
                  <a:tcPr marL="6773" marR="6773" marT="67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Curia utca 3.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15333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14843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</a:p>
                  </a:txBody>
                  <a:tcPr marL="6773" marR="6773" marT="67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Kassák utca 81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Residential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4480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1280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13746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18293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10,73</a:t>
                      </a:r>
                      <a:endParaRPr lang="hu-H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2,60</a:t>
                      </a:r>
                      <a:endParaRPr lang="hu-H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hu-H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  <a:endParaRPr lang="hu-H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Gvadányi út 33-39.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Office/storage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16666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33333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12,45</a:t>
                      </a:r>
                    </a:p>
                  </a:txBody>
                  <a:tcPr marL="6773" marR="6773" marT="67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24,89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07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Lenkei utca 17-19.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Office/workshops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7666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19133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9,78</a:t>
                      </a:r>
                    </a:p>
                  </a:txBody>
                  <a:tcPr marL="6773" marR="6773" marT="67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24,40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7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Note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Gross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includes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non-rented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rooms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basement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boiler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rooms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corridors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receptionist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toilet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hu-HU" sz="700" b="0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etc</a:t>
                      </a:r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97608" y="4631784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827584" y="5805264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Conclusion</a:t>
            </a: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3797776"/>
          </a:xfrm>
        </p:spPr>
        <p:txBody>
          <a:bodyPr>
            <a:normAutofit fontScale="92500" lnSpcReduction="10000"/>
          </a:bodyPr>
          <a:lstStyle/>
          <a:p>
            <a:r>
              <a:rPr lang="hu-HU" err="1" smtClean="0"/>
              <a:t>Compare</a:t>
            </a:r>
            <a:r>
              <a:rPr lang="hu-HU" smtClean="0"/>
              <a:t> </a:t>
            </a:r>
            <a:r>
              <a:rPr lang="hu-HU" err="1" smtClean="0"/>
              <a:t>apple</a:t>
            </a:r>
            <a:r>
              <a:rPr lang="hu-HU" smtClean="0"/>
              <a:t>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apple</a:t>
            </a:r>
            <a:endParaRPr lang="hu-HU" smtClean="0"/>
          </a:p>
          <a:p>
            <a:r>
              <a:rPr lang="hu-HU" err="1" smtClean="0"/>
              <a:t>Use</a:t>
            </a:r>
            <a:r>
              <a:rPr lang="hu-HU" smtClean="0"/>
              <a:t> </a:t>
            </a:r>
            <a:r>
              <a:rPr lang="hu-HU" err="1" smtClean="0"/>
              <a:t>good</a:t>
            </a:r>
            <a:r>
              <a:rPr lang="hu-HU" smtClean="0"/>
              <a:t> </a:t>
            </a:r>
            <a:r>
              <a:rPr lang="hu-HU" err="1" smtClean="0"/>
              <a:t>judgement</a:t>
            </a:r>
            <a:r>
              <a:rPr lang="hu-HU" smtClean="0"/>
              <a:t> of </a:t>
            </a:r>
            <a:r>
              <a:rPr lang="hu-HU" err="1" smtClean="0"/>
              <a:t>values</a:t>
            </a:r>
            <a:r>
              <a:rPr lang="hu-HU" smtClean="0"/>
              <a:t>, </a:t>
            </a:r>
            <a:r>
              <a:rPr lang="hu-HU" err="1" smtClean="0"/>
              <a:t>They</a:t>
            </a:r>
            <a:r>
              <a:rPr lang="hu-HU" smtClean="0"/>
              <a:t> </a:t>
            </a:r>
            <a:r>
              <a:rPr lang="hu-HU" err="1" smtClean="0"/>
              <a:t>may</a:t>
            </a:r>
            <a:r>
              <a:rPr lang="hu-HU" smtClean="0"/>
              <a:t> </a:t>
            </a:r>
            <a:r>
              <a:rPr lang="hu-HU" err="1" smtClean="0"/>
              <a:t>not</a:t>
            </a:r>
            <a:r>
              <a:rPr lang="hu-HU" smtClean="0"/>
              <a:t> be right!</a:t>
            </a:r>
          </a:p>
          <a:p>
            <a:r>
              <a:rPr lang="hu-HU" err="1" smtClean="0"/>
              <a:t>Each</a:t>
            </a:r>
            <a:r>
              <a:rPr lang="hu-HU" smtClean="0"/>
              <a:t> </a:t>
            </a:r>
            <a:r>
              <a:rPr lang="hu-HU" err="1" smtClean="0"/>
              <a:t>property</a:t>
            </a:r>
            <a:r>
              <a:rPr lang="hu-HU" smtClean="0"/>
              <a:t> is </a:t>
            </a:r>
            <a:r>
              <a:rPr lang="hu-HU" err="1" smtClean="0"/>
              <a:t>different</a:t>
            </a:r>
            <a:r>
              <a:rPr lang="hu-HU" smtClean="0"/>
              <a:t>, </a:t>
            </a:r>
            <a:r>
              <a:rPr lang="hu-HU" err="1" smtClean="0"/>
              <a:t>but</a:t>
            </a:r>
            <a:r>
              <a:rPr lang="hu-HU" smtClean="0"/>
              <a:t> </a:t>
            </a:r>
            <a:r>
              <a:rPr lang="hu-HU" err="1" smtClean="0"/>
              <a:t>the</a:t>
            </a:r>
            <a:r>
              <a:rPr lang="hu-HU" smtClean="0"/>
              <a:t> </a:t>
            </a:r>
            <a:r>
              <a:rPr lang="hu-HU" err="1" smtClean="0"/>
              <a:t>target</a:t>
            </a:r>
            <a:r>
              <a:rPr lang="hu-HU" smtClean="0"/>
              <a:t> </a:t>
            </a:r>
            <a:r>
              <a:rPr lang="hu-HU" err="1" smtClean="0"/>
              <a:t>is</a:t>
            </a:r>
            <a:r>
              <a:rPr lang="hu-HU" smtClean="0"/>
              <a:t> </a:t>
            </a:r>
            <a:r>
              <a:rPr lang="hu-HU" err="1" smtClean="0"/>
              <a:t>the</a:t>
            </a:r>
            <a:r>
              <a:rPr lang="hu-HU" smtClean="0"/>
              <a:t> </a:t>
            </a:r>
            <a:r>
              <a:rPr lang="hu-HU" err="1" smtClean="0"/>
              <a:t>same</a:t>
            </a:r>
            <a:r>
              <a:rPr lang="hu-HU" smtClean="0"/>
              <a:t>!</a:t>
            </a:r>
          </a:p>
          <a:p>
            <a:r>
              <a:rPr lang="hu-HU" smtClean="0"/>
              <a:t>A happy </a:t>
            </a:r>
            <a:r>
              <a:rPr lang="hu-HU" err="1" smtClean="0"/>
              <a:t>tenant</a:t>
            </a:r>
            <a:r>
              <a:rPr lang="hu-HU" smtClean="0"/>
              <a:t> is </a:t>
            </a:r>
            <a:r>
              <a:rPr lang="hu-HU" err="1" smtClean="0"/>
              <a:t>the</a:t>
            </a:r>
            <a:r>
              <a:rPr lang="hu-HU" smtClean="0"/>
              <a:t> </a:t>
            </a:r>
            <a:r>
              <a:rPr lang="hu-HU" err="1" smtClean="0"/>
              <a:t>only</a:t>
            </a:r>
            <a:r>
              <a:rPr lang="hu-HU" smtClean="0"/>
              <a:t> </a:t>
            </a:r>
            <a:r>
              <a:rPr lang="hu-HU" err="1" smtClean="0"/>
              <a:t>tenant</a:t>
            </a:r>
            <a:r>
              <a:rPr lang="hu-HU" smtClean="0"/>
              <a:t>: </a:t>
            </a:r>
            <a:r>
              <a:rPr lang="hu-HU" err="1" smtClean="0"/>
              <a:t>if</a:t>
            </a:r>
            <a:r>
              <a:rPr lang="hu-HU" smtClean="0"/>
              <a:t> a KPI </a:t>
            </a:r>
            <a:r>
              <a:rPr lang="hu-HU" err="1" smtClean="0"/>
              <a:t>sharply</a:t>
            </a:r>
            <a:r>
              <a:rPr lang="hu-HU" smtClean="0"/>
              <a:t> </a:t>
            </a:r>
            <a:r>
              <a:rPr lang="hu-HU" err="1" smtClean="0"/>
              <a:t>rise</a:t>
            </a:r>
            <a:r>
              <a:rPr lang="hu-HU" smtClean="0"/>
              <a:t> </a:t>
            </a:r>
            <a:r>
              <a:rPr lang="hu-HU" err="1" smtClean="0"/>
              <a:t>or</a:t>
            </a:r>
            <a:r>
              <a:rPr lang="hu-HU" smtClean="0"/>
              <a:t> </a:t>
            </a:r>
            <a:r>
              <a:rPr lang="hu-HU" err="1" smtClean="0"/>
              <a:t>diminish</a:t>
            </a:r>
            <a:r>
              <a:rPr lang="hu-HU" smtClean="0"/>
              <a:t>, </a:t>
            </a:r>
            <a:r>
              <a:rPr lang="hu-HU" err="1" smtClean="0"/>
              <a:t>something</a:t>
            </a:r>
            <a:r>
              <a:rPr lang="hu-HU" smtClean="0"/>
              <a:t> is </a:t>
            </a:r>
            <a:r>
              <a:rPr lang="hu-HU" err="1" smtClean="0"/>
              <a:t>wrong</a:t>
            </a:r>
            <a:r>
              <a:rPr lang="hu-HU" smtClean="0"/>
              <a:t> and </a:t>
            </a:r>
            <a:r>
              <a:rPr lang="hu-HU" err="1" smtClean="0"/>
              <a:t>the</a:t>
            </a:r>
            <a:r>
              <a:rPr lang="hu-HU" smtClean="0"/>
              <a:t> </a:t>
            </a:r>
            <a:r>
              <a:rPr lang="hu-HU" err="1" smtClean="0"/>
              <a:t>tenant</a:t>
            </a:r>
            <a:r>
              <a:rPr lang="hu-HU" smtClean="0"/>
              <a:t> </a:t>
            </a:r>
            <a:r>
              <a:rPr lang="hu-HU" err="1" smtClean="0"/>
              <a:t>will</a:t>
            </a:r>
            <a:r>
              <a:rPr lang="hu-HU" smtClean="0"/>
              <a:t> </a:t>
            </a:r>
            <a:r>
              <a:rPr lang="hu-HU" err="1" smtClean="0"/>
              <a:t>action</a:t>
            </a:r>
            <a:r>
              <a:rPr lang="hu-HU" smtClean="0"/>
              <a:t> </a:t>
            </a:r>
            <a:r>
              <a:rPr lang="hu-HU" err="1" smtClean="0"/>
              <a:t>at</a:t>
            </a:r>
            <a:r>
              <a:rPr lang="hu-HU" smtClean="0"/>
              <a:t> </a:t>
            </a:r>
            <a:r>
              <a:rPr lang="hu-HU" err="1" smtClean="0"/>
              <a:t>once</a:t>
            </a:r>
            <a:r>
              <a:rPr lang="hu-HU" smtClean="0"/>
              <a:t>!</a:t>
            </a:r>
          </a:p>
          <a:p>
            <a:r>
              <a:rPr lang="hu-HU" err="1" smtClean="0"/>
              <a:t>Collect</a:t>
            </a:r>
            <a:r>
              <a:rPr lang="hu-HU" smtClean="0"/>
              <a:t> and </a:t>
            </a:r>
            <a:r>
              <a:rPr lang="hu-HU" err="1" smtClean="0"/>
              <a:t>collect</a:t>
            </a:r>
            <a:r>
              <a:rPr lang="hu-HU" smtClean="0"/>
              <a:t> </a:t>
            </a:r>
            <a:r>
              <a:rPr lang="hu-HU" err="1" smtClean="0"/>
              <a:t>data</a:t>
            </a:r>
            <a:endParaRPr lang="hu-HU" smtClean="0"/>
          </a:p>
          <a:p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repeat</a:t>
            </a:r>
            <a:r>
              <a:rPr lang="hu-HU" smtClean="0"/>
              <a:t> Montecuccoli: </a:t>
            </a:r>
            <a:r>
              <a:rPr lang="hu-HU" err="1" smtClean="0"/>
              <a:t>You</a:t>
            </a:r>
            <a:r>
              <a:rPr lang="hu-HU" smtClean="0"/>
              <a:t> </a:t>
            </a:r>
            <a:r>
              <a:rPr lang="hu-HU" err="1" smtClean="0"/>
              <a:t>need</a:t>
            </a:r>
            <a:r>
              <a:rPr lang="hu-HU" smtClean="0"/>
              <a:t> 3 </a:t>
            </a:r>
            <a:r>
              <a:rPr lang="hu-HU" err="1" smtClean="0"/>
              <a:t>things</a:t>
            </a:r>
            <a:r>
              <a:rPr lang="hu-HU" smtClean="0"/>
              <a:t> </a:t>
            </a:r>
            <a:r>
              <a:rPr lang="hu-HU" err="1" smtClean="0"/>
              <a:t>for</a:t>
            </a:r>
            <a:r>
              <a:rPr lang="hu-HU" smtClean="0"/>
              <a:t> benchmarking:</a:t>
            </a:r>
            <a:br>
              <a:rPr lang="hu-HU" smtClean="0"/>
            </a:br>
            <a:r>
              <a:rPr lang="hu-HU" smtClean="0"/>
              <a:t>Data, </a:t>
            </a:r>
            <a:r>
              <a:rPr lang="hu-HU" err="1" smtClean="0"/>
              <a:t>Data</a:t>
            </a:r>
            <a:r>
              <a:rPr lang="hu-HU" smtClean="0"/>
              <a:t> and Data</a:t>
            </a:r>
            <a:endParaRPr lang="hu-H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97608" y="4847808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827584" y="5949280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63575"/>
            <a:ext cx="8604448" cy="1298575"/>
          </a:xfrm>
        </p:spPr>
        <p:txBody>
          <a:bodyPr>
            <a:normAutofit fontScale="90000"/>
          </a:bodyPr>
          <a:lstStyle/>
          <a:p>
            <a:r>
              <a:rPr lang="en-US" noProof="1" smtClean="0"/>
              <a:t>Introduction</a:t>
            </a:r>
            <a:r>
              <a:rPr lang="hu-HU" smtClean="0"/>
              <a:t/>
            </a:r>
            <a:br>
              <a:rPr lang="hu-HU" smtClean="0"/>
            </a:br>
            <a:r>
              <a:rPr lang="hu-HU" sz="2000" err="1" smtClean="0">
                <a:solidFill>
                  <a:schemeClr val="tx1"/>
                </a:solidFill>
                <a:latin typeface="+mn-lt"/>
              </a:rPr>
              <a:t>There</a:t>
            </a:r>
            <a:r>
              <a:rPr lang="hu-HU" sz="20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err="1" smtClean="0">
                <a:solidFill>
                  <a:schemeClr val="tx1"/>
                </a:solidFill>
                <a:latin typeface="+mn-lt"/>
              </a:rPr>
              <a:t>are</a:t>
            </a:r>
            <a:r>
              <a:rPr lang="hu-HU" sz="2000" smtClean="0">
                <a:solidFill>
                  <a:schemeClr val="tx1"/>
                </a:solidFill>
                <a:latin typeface="+mn-lt"/>
              </a:rPr>
              <a:t> no </a:t>
            </a:r>
            <a:r>
              <a:rPr lang="hu-HU" sz="2000" err="1" smtClean="0">
                <a:solidFill>
                  <a:schemeClr val="tx1"/>
                </a:solidFill>
                <a:latin typeface="+mn-lt"/>
              </a:rPr>
              <a:t>problems</a:t>
            </a:r>
            <a:r>
              <a:rPr lang="hu-HU" sz="20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err="1" smtClean="0">
                <a:solidFill>
                  <a:schemeClr val="tx1"/>
                </a:solidFill>
                <a:latin typeface="+mn-lt"/>
              </a:rPr>
              <a:t>at</a:t>
            </a:r>
            <a:r>
              <a:rPr lang="hu-HU" sz="20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err="1" smtClean="0">
                <a:solidFill>
                  <a:schemeClr val="tx1"/>
                </a:solidFill>
                <a:latin typeface="+mn-lt"/>
              </a:rPr>
              <a:t>all</a:t>
            </a:r>
            <a:r>
              <a:rPr lang="hu-HU" sz="2000" smtClean="0">
                <a:solidFill>
                  <a:schemeClr val="tx1"/>
                </a:solidFill>
                <a:latin typeface="+mn-lt"/>
              </a:rPr>
              <a:t>! </a:t>
            </a:r>
            <a:r>
              <a:rPr lang="hu-HU" sz="2000" err="1" smtClean="0">
                <a:solidFill>
                  <a:schemeClr val="tx1"/>
                </a:solidFill>
                <a:latin typeface="+mn-lt"/>
              </a:rPr>
              <a:t>Just</a:t>
            </a:r>
            <a:r>
              <a:rPr lang="hu-HU" sz="20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err="1" smtClean="0">
                <a:solidFill>
                  <a:schemeClr val="tx1"/>
                </a:solidFill>
                <a:latin typeface="+mn-lt"/>
              </a:rPr>
              <a:t>challenges</a:t>
            </a:r>
            <a:r>
              <a:rPr lang="hu-HU" sz="2000" smtClean="0">
                <a:solidFill>
                  <a:schemeClr val="tx1"/>
                </a:solidFill>
                <a:latin typeface="+mn-lt"/>
              </a:rPr>
              <a:t>!</a:t>
            </a:r>
            <a:r>
              <a:rPr lang="hu-HU" smtClean="0"/>
              <a:t> </a:t>
            </a:r>
            <a:endParaRPr lang="hu-HU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2362200"/>
            <a:ext cx="8280920" cy="308302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u-HU" sz="1600" smtClean="0"/>
              <a:t>The </a:t>
            </a:r>
            <a:r>
              <a:rPr lang="hu-HU" sz="1600" err="1" smtClean="0"/>
              <a:t>asset</a:t>
            </a:r>
            <a:r>
              <a:rPr lang="hu-HU" sz="1600" smtClean="0"/>
              <a:t> </a:t>
            </a:r>
            <a:r>
              <a:rPr lang="hu-HU" sz="1600" err="1" smtClean="0"/>
              <a:t>value</a:t>
            </a:r>
            <a:r>
              <a:rPr lang="hu-HU" sz="1600" smtClean="0"/>
              <a:t> is </a:t>
            </a:r>
            <a:r>
              <a:rPr lang="hu-HU" sz="1600" err="1" smtClean="0"/>
              <a:t>unknown</a:t>
            </a: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The </a:t>
            </a:r>
            <a:r>
              <a:rPr lang="hu-HU" sz="1600" err="1" smtClean="0"/>
              <a:t>heritage</a:t>
            </a:r>
            <a:r>
              <a:rPr lang="hu-HU" sz="1600" smtClean="0"/>
              <a:t>: an old, </a:t>
            </a:r>
            <a:r>
              <a:rPr lang="hu-HU" sz="1600" err="1" smtClean="0"/>
              <a:t>mismanaged</a:t>
            </a:r>
            <a:r>
              <a:rPr lang="hu-HU" sz="1600" smtClean="0"/>
              <a:t>, </a:t>
            </a:r>
            <a:r>
              <a:rPr lang="hu-HU" sz="1600" err="1" smtClean="0"/>
              <a:t>deteriorated</a:t>
            </a:r>
            <a:r>
              <a:rPr lang="hu-HU" sz="1600" smtClean="0"/>
              <a:t> </a:t>
            </a:r>
            <a:r>
              <a:rPr lang="hu-HU" sz="1600" err="1" smtClean="0"/>
              <a:t>cluster</a:t>
            </a:r>
            <a:r>
              <a:rPr lang="hu-HU" sz="1600" smtClean="0"/>
              <a:t> of </a:t>
            </a:r>
            <a:r>
              <a:rPr lang="hu-HU" sz="1600" err="1" smtClean="0"/>
              <a:t>buildings</a:t>
            </a: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err="1" smtClean="0"/>
              <a:t>Missing</a:t>
            </a:r>
            <a:r>
              <a:rPr lang="hu-HU" sz="1600" smtClean="0"/>
              <a:t> </a:t>
            </a:r>
            <a:r>
              <a:rPr lang="hu-HU" sz="1600" err="1" smtClean="0"/>
              <a:t>drawings</a:t>
            </a:r>
            <a:r>
              <a:rPr lang="hu-HU" sz="1600" smtClean="0"/>
              <a:t/>
            </a:r>
            <a:br>
              <a:rPr lang="hu-HU" sz="1600" smtClean="0"/>
            </a:b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err="1" smtClean="0"/>
              <a:t>Complicated</a:t>
            </a:r>
            <a:r>
              <a:rPr lang="hu-HU" sz="1600" smtClean="0"/>
              <a:t> </a:t>
            </a:r>
            <a:r>
              <a:rPr lang="hu-HU" sz="1600" err="1" smtClean="0"/>
              <a:t>legal</a:t>
            </a:r>
            <a:r>
              <a:rPr lang="hu-HU" sz="1600" smtClean="0"/>
              <a:t> </a:t>
            </a:r>
            <a:r>
              <a:rPr lang="hu-HU" sz="1600" err="1" smtClean="0"/>
              <a:t>situation</a:t>
            </a: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err="1" smtClean="0"/>
              <a:t>Tenants</a:t>
            </a:r>
            <a:r>
              <a:rPr lang="hu-HU" sz="1600" smtClean="0"/>
              <a:t> </a:t>
            </a:r>
            <a:r>
              <a:rPr lang="hu-HU" sz="1600" err="1" smtClean="0"/>
              <a:t>without</a:t>
            </a:r>
            <a:r>
              <a:rPr lang="hu-HU" sz="1600" smtClean="0"/>
              <a:t> </a:t>
            </a:r>
            <a:r>
              <a:rPr lang="hu-HU" sz="1600" err="1" smtClean="0"/>
              <a:t>tenancy</a:t>
            </a:r>
            <a:r>
              <a:rPr lang="hu-HU" sz="1600" smtClean="0"/>
              <a:t> </a:t>
            </a:r>
            <a:r>
              <a:rPr lang="hu-HU" sz="1600" err="1" smtClean="0"/>
              <a:t>agreements</a:t>
            </a: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err="1" smtClean="0"/>
              <a:t>Extremely</a:t>
            </a:r>
            <a:r>
              <a:rPr lang="hu-HU" sz="1600" smtClean="0"/>
              <a:t> </a:t>
            </a:r>
            <a:r>
              <a:rPr lang="hu-HU" sz="1600" err="1" smtClean="0"/>
              <a:t>lengthy</a:t>
            </a:r>
            <a:r>
              <a:rPr lang="hu-HU" sz="1600" smtClean="0"/>
              <a:t> </a:t>
            </a:r>
            <a:r>
              <a:rPr lang="hu-HU" sz="1600" err="1" smtClean="0"/>
              <a:t>legal</a:t>
            </a:r>
            <a:r>
              <a:rPr lang="hu-HU" sz="1600" smtClean="0"/>
              <a:t> </a:t>
            </a:r>
            <a:r>
              <a:rPr lang="hu-HU" sz="1600" err="1" smtClean="0"/>
              <a:t>procedure</a:t>
            </a:r>
            <a:r>
              <a:rPr lang="hu-HU" sz="1600" smtClean="0"/>
              <a:t> </a:t>
            </a:r>
            <a:r>
              <a:rPr lang="hu-HU" sz="1600" err="1" smtClean="0"/>
              <a:t>to</a:t>
            </a:r>
            <a:r>
              <a:rPr lang="hu-HU" sz="1600" smtClean="0"/>
              <a:t> </a:t>
            </a:r>
            <a:r>
              <a:rPr lang="hu-HU" sz="1600" err="1" smtClean="0"/>
              <a:t>vacate</a:t>
            </a:r>
            <a:r>
              <a:rPr lang="hu-HU" sz="1600" smtClean="0"/>
              <a:t> </a:t>
            </a:r>
            <a:r>
              <a:rPr lang="hu-HU" sz="1600" err="1" smtClean="0"/>
              <a:t>occupied</a:t>
            </a:r>
            <a:r>
              <a:rPr lang="hu-HU" sz="1600" smtClean="0"/>
              <a:t> </a:t>
            </a:r>
            <a:r>
              <a:rPr lang="hu-HU" sz="1600" err="1" smtClean="0"/>
              <a:t>properties</a:t>
            </a:r>
            <a:r>
              <a:rPr lang="hu-HU" sz="1600" smtClean="0"/>
              <a:t/>
            </a:r>
            <a:br>
              <a:rPr lang="hu-HU" sz="1600" smtClean="0"/>
            </a:b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Service </a:t>
            </a:r>
            <a:r>
              <a:rPr lang="hu-HU" sz="1600" err="1" smtClean="0"/>
              <a:t>usage</a:t>
            </a:r>
            <a:r>
              <a:rPr lang="hu-HU" sz="1600" smtClean="0"/>
              <a:t> </a:t>
            </a:r>
            <a:r>
              <a:rPr lang="hu-HU" sz="1600" err="1" smtClean="0"/>
              <a:t>not</a:t>
            </a:r>
            <a:r>
              <a:rPr lang="hu-HU" sz="1600" smtClean="0"/>
              <a:t> </a:t>
            </a:r>
            <a:r>
              <a:rPr lang="hu-HU" sz="1600" err="1" smtClean="0"/>
              <a:t>measured</a:t>
            </a:r>
            <a:r>
              <a:rPr lang="hu-HU" sz="1600" smtClean="0"/>
              <a:t> </a:t>
            </a:r>
            <a:r>
              <a:rPr lang="hu-HU" sz="1600" err="1" smtClean="0"/>
              <a:t>by</a:t>
            </a:r>
            <a:r>
              <a:rPr lang="hu-HU" sz="1600" smtClean="0"/>
              <a:t> </a:t>
            </a:r>
            <a:r>
              <a:rPr lang="hu-HU" sz="1600" err="1" smtClean="0"/>
              <a:t>separate</a:t>
            </a:r>
            <a:r>
              <a:rPr lang="hu-HU" sz="1600" smtClean="0"/>
              <a:t> </a:t>
            </a:r>
            <a:r>
              <a:rPr lang="hu-HU" sz="1600" err="1" smtClean="0"/>
              <a:t>meters</a:t>
            </a:r>
            <a:r>
              <a:rPr lang="hu-HU" sz="1600" smtClean="0"/>
              <a:t>, </a:t>
            </a:r>
            <a:r>
              <a:rPr lang="hu-HU" sz="1600" err="1" smtClean="0"/>
              <a:t>sometimes</a:t>
            </a:r>
            <a:r>
              <a:rPr lang="hu-HU" sz="1600" smtClean="0"/>
              <a:t> </a:t>
            </a:r>
            <a:r>
              <a:rPr lang="hu-HU" sz="1600" err="1" smtClean="0"/>
              <a:t>not</a:t>
            </a:r>
            <a:r>
              <a:rPr lang="hu-HU" sz="1600" smtClean="0"/>
              <a:t> </a:t>
            </a:r>
            <a:r>
              <a:rPr lang="hu-HU" sz="1600" err="1" smtClean="0"/>
              <a:t>even</a:t>
            </a:r>
            <a:r>
              <a:rPr lang="hu-HU" sz="1600" smtClean="0"/>
              <a:t> </a:t>
            </a:r>
            <a:r>
              <a:rPr lang="hu-HU" sz="1600" err="1" smtClean="0"/>
              <a:t>measured</a:t>
            </a: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err="1" smtClean="0"/>
              <a:t>There</a:t>
            </a:r>
            <a:r>
              <a:rPr lang="hu-HU" sz="1600" smtClean="0"/>
              <a:t> is no </a:t>
            </a:r>
            <a:r>
              <a:rPr lang="hu-HU" sz="1600" err="1" smtClean="0"/>
              <a:t>linear</a:t>
            </a:r>
            <a:r>
              <a:rPr lang="hu-HU" sz="1600" smtClean="0"/>
              <a:t> </a:t>
            </a:r>
            <a:r>
              <a:rPr lang="hu-HU" sz="1600" err="1" smtClean="0"/>
              <a:t>corellation</a:t>
            </a:r>
            <a:r>
              <a:rPr lang="hu-HU" sz="1600" smtClean="0"/>
              <a:t> </a:t>
            </a:r>
            <a:r>
              <a:rPr lang="hu-HU" sz="1600" err="1" smtClean="0"/>
              <a:t>between</a:t>
            </a:r>
            <a:r>
              <a:rPr lang="hu-HU" sz="1600" smtClean="0"/>
              <a:t> </a:t>
            </a:r>
            <a:r>
              <a:rPr lang="hu-HU" sz="1600" err="1" smtClean="0"/>
              <a:t>the</a:t>
            </a:r>
            <a:r>
              <a:rPr lang="hu-HU" sz="1600" smtClean="0"/>
              <a:t> service </a:t>
            </a:r>
            <a:r>
              <a:rPr lang="hu-HU" sz="1600" err="1" smtClean="0"/>
              <a:t>bills</a:t>
            </a:r>
            <a:r>
              <a:rPr lang="hu-HU" sz="1600" smtClean="0"/>
              <a:t> and </a:t>
            </a:r>
            <a:r>
              <a:rPr lang="hu-HU" sz="1600" err="1" smtClean="0"/>
              <a:t>the</a:t>
            </a:r>
            <a:r>
              <a:rPr lang="hu-HU" sz="1600" smtClean="0"/>
              <a:t> </a:t>
            </a:r>
            <a:r>
              <a:rPr lang="hu-HU" sz="1600" err="1" smtClean="0"/>
              <a:t>measured</a:t>
            </a:r>
            <a:r>
              <a:rPr lang="hu-HU" sz="1600" smtClean="0"/>
              <a:t> m3 </a:t>
            </a:r>
            <a:r>
              <a:rPr lang="hu-HU" sz="1600" err="1" smtClean="0"/>
              <a:t>quantities</a:t>
            </a:r>
            <a:r>
              <a:rPr lang="hu-HU" sz="1600" smtClean="0"/>
              <a:t> </a:t>
            </a:r>
            <a:r>
              <a:rPr lang="hu-HU" sz="1600" err="1" smtClean="0"/>
              <a:t>due</a:t>
            </a:r>
            <a:r>
              <a:rPr lang="hu-HU" sz="1600" smtClean="0"/>
              <a:t> </a:t>
            </a:r>
            <a:r>
              <a:rPr lang="hu-HU" sz="1600" err="1" smtClean="0"/>
              <a:t>to</a:t>
            </a:r>
            <a:r>
              <a:rPr lang="hu-HU" sz="1600" smtClean="0"/>
              <a:t> </a:t>
            </a:r>
            <a:r>
              <a:rPr lang="hu-HU" sz="1600" err="1" smtClean="0"/>
              <a:t>high</a:t>
            </a:r>
            <a:r>
              <a:rPr lang="hu-HU" sz="1600" smtClean="0"/>
              <a:t> standing </a:t>
            </a:r>
            <a:r>
              <a:rPr lang="hu-HU" sz="1600" err="1" smtClean="0"/>
              <a:t>fees</a:t>
            </a:r>
            <a:r>
              <a:rPr lang="hu-HU" sz="1600" smtClean="0"/>
              <a:t/>
            </a:r>
            <a:br>
              <a:rPr lang="hu-HU" sz="1600" smtClean="0"/>
            </a:br>
            <a:endParaRPr lang="hu-HU" sz="1600" smtClean="0"/>
          </a:p>
          <a:p>
            <a:pPr>
              <a:buFont typeface="Arial" pitchFamily="34" charset="0"/>
              <a:buChar char="•"/>
            </a:pPr>
            <a:r>
              <a:rPr lang="hu-HU" sz="1600" err="1" smtClean="0"/>
              <a:t>Comfortable</a:t>
            </a:r>
            <a:r>
              <a:rPr lang="hu-HU" sz="1600" smtClean="0"/>
              <a:t> </a:t>
            </a:r>
            <a:r>
              <a:rPr lang="hu-HU" sz="1600" err="1" smtClean="0"/>
              <a:t>managers</a:t>
            </a:r>
            <a:r>
              <a:rPr lang="hu-HU" sz="1600" smtClean="0"/>
              <a:t>’ </a:t>
            </a:r>
            <a:r>
              <a:rPr lang="hu-HU" sz="1600" err="1" smtClean="0"/>
              <a:t>chairs</a:t>
            </a:r>
            <a:r>
              <a:rPr lang="hu-HU" sz="1600" smtClean="0"/>
              <a:t>, no </a:t>
            </a:r>
            <a:r>
              <a:rPr lang="hu-HU" sz="1600" err="1" smtClean="0"/>
              <a:t>innovation</a:t>
            </a:r>
            <a:r>
              <a:rPr lang="hu-HU" sz="1600" smtClean="0"/>
              <a:t>, „</a:t>
            </a:r>
            <a:r>
              <a:rPr lang="hu-HU" sz="1600" err="1" smtClean="0"/>
              <a:t>why</a:t>
            </a:r>
            <a:r>
              <a:rPr lang="hu-HU" sz="1600" smtClean="0"/>
              <a:t> </a:t>
            </a:r>
            <a:r>
              <a:rPr lang="hu-HU" sz="1600" err="1" smtClean="0"/>
              <a:t>to</a:t>
            </a:r>
            <a:r>
              <a:rPr lang="hu-HU" sz="1600" smtClean="0"/>
              <a:t> </a:t>
            </a:r>
            <a:r>
              <a:rPr lang="hu-HU" sz="1600" err="1" smtClean="0"/>
              <a:t>change</a:t>
            </a:r>
            <a:r>
              <a:rPr lang="hu-HU" sz="1600" smtClean="0"/>
              <a:t>, </a:t>
            </a:r>
            <a:r>
              <a:rPr lang="hu-HU" sz="1600" err="1" smtClean="0"/>
              <a:t>why</a:t>
            </a:r>
            <a:r>
              <a:rPr lang="hu-HU" sz="1600" smtClean="0"/>
              <a:t> </a:t>
            </a:r>
            <a:r>
              <a:rPr lang="hu-HU" sz="1600" err="1" smtClean="0"/>
              <a:t>bother</a:t>
            </a:r>
            <a:r>
              <a:rPr lang="hu-HU" sz="1600" smtClean="0"/>
              <a:t>” </a:t>
            </a:r>
            <a:r>
              <a:rPr lang="hu-HU" sz="1600" err="1" smtClean="0"/>
              <a:t>attitude</a:t>
            </a:r>
            <a:r>
              <a:rPr lang="hu-HU" sz="1600" smtClean="0"/>
              <a:t> </a:t>
            </a:r>
          </a:p>
          <a:p>
            <a:pPr>
              <a:buFont typeface="Wingdings" pitchFamily="2" charset="2"/>
              <a:buNone/>
            </a:pPr>
            <a:endParaRPr lang="hu-HU" sz="16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5063832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899592" y="6165304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63575"/>
            <a:ext cx="8604448" cy="677193"/>
          </a:xfrm>
        </p:spPr>
        <p:txBody>
          <a:bodyPr>
            <a:normAutofit fontScale="90000"/>
          </a:bodyPr>
          <a:lstStyle/>
          <a:p>
            <a:r>
              <a:rPr lang="hu-HU" noProof="1" smtClean="0"/>
              <a:t>Introduction 2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 </a:t>
            </a:r>
            <a:endParaRPr lang="hu-HU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280920" cy="230425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sz="1600" smtClean="0"/>
              <a:t>Construction market sharply dropped</a:t>
            </a:r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Limited number of new-built office complexes</a:t>
            </a:r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Strong sensitivity of rental-fee at all companies</a:t>
            </a:r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The rent is generally the third biggest cost to most companies</a:t>
            </a:r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Internet give new type of access to each business: the corporate headquarter-look is not so important any more</a:t>
            </a:r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Growing need for type B offices or lower grade storages</a:t>
            </a:r>
          </a:p>
          <a:p>
            <a:pPr>
              <a:buFont typeface="Arial" pitchFamily="34" charset="0"/>
              <a:buChar char="•"/>
            </a:pPr>
            <a:r>
              <a:rPr lang="hu-HU" sz="1600" smtClean="0"/>
              <a:t>Old buildings get higher comparative values</a:t>
            </a:r>
            <a:endParaRPr lang="hu-HU" sz="16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5063832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899592" y="6165304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63575"/>
            <a:ext cx="8604448" cy="677193"/>
          </a:xfrm>
        </p:spPr>
        <p:txBody>
          <a:bodyPr>
            <a:normAutofit fontScale="90000"/>
          </a:bodyPr>
          <a:lstStyle/>
          <a:p>
            <a:r>
              <a:rPr lang="hu-HU" noProof="1" smtClean="0"/>
              <a:t>Introduction 3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 </a:t>
            </a:r>
            <a:endParaRPr lang="hu-HU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280920" cy="432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1600" smtClean="0"/>
              <a:t>GKI – Economy Research Institue Report</a:t>
            </a:r>
          </a:p>
          <a:p>
            <a:pPr>
              <a:buNone/>
            </a:pPr>
            <a:r>
              <a:rPr lang="hu-HU" sz="1600" smtClean="0"/>
              <a:t>Property Indexfor 2001-2011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5063832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899592" y="6165304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  <p:pic>
        <p:nvPicPr>
          <p:cNvPr id="7" name="Kép 6" descr="GKI real estate index 2001-20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" y="1628800"/>
            <a:ext cx="7635240" cy="407477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763688" y="5445224"/>
            <a:ext cx="970137" cy="215444"/>
          </a:xfrm>
          <a:prstGeom prst="rect">
            <a:avLst/>
          </a:prstGeom>
          <a:solidFill>
            <a:srgbClr val="5F5F5F"/>
          </a:solidFill>
        </p:spPr>
        <p:txBody>
          <a:bodyPr wrap="none" rtlCol="0">
            <a:spAutoFit/>
          </a:bodyPr>
          <a:lstStyle/>
          <a:p>
            <a:r>
              <a:rPr lang="hu-HU" sz="800" smtClean="0"/>
              <a:t>Residential index</a:t>
            </a:r>
            <a:endParaRPr lang="hu-HU" sz="800"/>
          </a:p>
        </p:txBody>
      </p:sp>
      <p:sp>
        <p:nvSpPr>
          <p:cNvPr id="9" name="Szövegdoboz 8"/>
          <p:cNvSpPr txBox="1"/>
          <p:nvPr/>
        </p:nvSpPr>
        <p:spPr>
          <a:xfrm>
            <a:off x="3203848" y="5445224"/>
            <a:ext cx="936104" cy="2154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00" smtClean="0"/>
              <a:t>Office index</a:t>
            </a:r>
            <a:endParaRPr lang="hu-HU" sz="800"/>
          </a:p>
        </p:txBody>
      </p:sp>
      <p:sp>
        <p:nvSpPr>
          <p:cNvPr id="10" name="Szövegdoboz 9"/>
          <p:cNvSpPr txBox="1"/>
          <p:nvPr/>
        </p:nvSpPr>
        <p:spPr>
          <a:xfrm>
            <a:off x="4572000" y="5445224"/>
            <a:ext cx="1386918" cy="2154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00" smtClean="0"/>
              <a:t>Retail index                       </a:t>
            </a:r>
            <a:endParaRPr lang="hu-HU" sz="800"/>
          </a:p>
        </p:txBody>
      </p:sp>
      <p:sp>
        <p:nvSpPr>
          <p:cNvPr id="11" name="Szövegdoboz 10"/>
          <p:cNvSpPr txBox="1"/>
          <p:nvPr/>
        </p:nvSpPr>
        <p:spPr>
          <a:xfrm>
            <a:off x="6372200" y="5445224"/>
            <a:ext cx="1224136" cy="2154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00" smtClean="0"/>
              <a:t>Warehouse index</a:t>
            </a:r>
            <a:endParaRPr lang="hu-HU" sz="8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Develop</a:t>
            </a:r>
            <a:r>
              <a:rPr lang="hu-HU" smtClean="0"/>
              <a:t> </a:t>
            </a:r>
            <a:r>
              <a:rPr lang="hu-HU" err="1" smtClean="0"/>
              <a:t>KPIs</a:t>
            </a:r>
            <a:r>
              <a:rPr lang="hu-HU" smtClean="0"/>
              <a:t> - 1</a:t>
            </a:r>
            <a:endParaRPr lang="hu-HU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8991600" cy="3352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hu-HU" smtClean="0"/>
              <a:t>	</a:t>
            </a:r>
            <a:r>
              <a:rPr lang="hu-HU" err="1" smtClean="0"/>
              <a:t>Any</a:t>
            </a:r>
            <a:r>
              <a:rPr lang="hu-HU" smtClean="0"/>
              <a:t> </a:t>
            </a:r>
            <a:r>
              <a:rPr lang="hu-HU" err="1" smtClean="0"/>
              <a:t>value</a:t>
            </a:r>
            <a:r>
              <a:rPr lang="hu-HU" smtClean="0"/>
              <a:t> must be </a:t>
            </a:r>
            <a:r>
              <a:rPr lang="hu-HU" err="1" smtClean="0"/>
              <a:t>realistic</a:t>
            </a:r>
            <a:r>
              <a:rPr lang="hu-HU" smtClean="0"/>
              <a:t> and </a:t>
            </a:r>
            <a:r>
              <a:rPr lang="hu-HU" err="1" smtClean="0"/>
              <a:t>useful</a:t>
            </a:r>
            <a:r>
              <a:rPr lang="hu-HU" smtClean="0"/>
              <a:t> </a:t>
            </a:r>
            <a:r>
              <a:rPr lang="hu-HU" err="1" smtClean="0"/>
              <a:t>for</a:t>
            </a:r>
            <a:r>
              <a:rPr lang="hu-HU" smtClean="0"/>
              <a:t> </a:t>
            </a:r>
            <a:r>
              <a:rPr lang="hu-HU" err="1" smtClean="0"/>
              <a:t>further</a:t>
            </a:r>
            <a:r>
              <a:rPr lang="hu-HU" smtClean="0"/>
              <a:t> </a:t>
            </a:r>
            <a:r>
              <a:rPr lang="hu-HU" err="1" smtClean="0"/>
              <a:t>calculation</a:t>
            </a:r>
            <a:r>
              <a:rPr lang="hu-HU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hu-HU" smtClean="0"/>
              <a:t>	</a:t>
            </a:r>
            <a:r>
              <a:rPr lang="hu-HU" err="1" smtClean="0"/>
              <a:t>What</a:t>
            </a:r>
            <a:r>
              <a:rPr lang="hu-HU" smtClean="0"/>
              <a:t> </a:t>
            </a:r>
            <a:r>
              <a:rPr lang="hu-HU" err="1" smtClean="0"/>
              <a:t>values</a:t>
            </a:r>
            <a:r>
              <a:rPr lang="hu-HU" smtClean="0"/>
              <a:t> </a:t>
            </a:r>
            <a:r>
              <a:rPr lang="hu-HU" err="1" smtClean="0"/>
              <a:t>can</a:t>
            </a:r>
            <a:r>
              <a:rPr lang="hu-HU" smtClean="0"/>
              <a:t> </a:t>
            </a:r>
            <a:r>
              <a:rPr lang="hu-HU" err="1" smtClean="0"/>
              <a:t>we</a:t>
            </a:r>
            <a:r>
              <a:rPr lang="hu-HU" smtClean="0"/>
              <a:t> </a:t>
            </a:r>
            <a:r>
              <a:rPr lang="hu-HU" err="1" smtClean="0"/>
              <a:t>measure</a:t>
            </a:r>
            <a:r>
              <a:rPr lang="hu-HU" smtClean="0"/>
              <a:t>?</a:t>
            </a:r>
          </a:p>
          <a:p>
            <a:pPr>
              <a:buFont typeface="Wingdings" pitchFamily="2" charset="2"/>
              <a:buNone/>
            </a:pPr>
            <a:endParaRPr lang="hu-HU" smtClean="0"/>
          </a:p>
          <a:p>
            <a:r>
              <a:rPr lang="hu-HU" smtClean="0"/>
              <a:t>performance of </a:t>
            </a:r>
            <a:r>
              <a:rPr lang="hu-HU" err="1" smtClean="0"/>
              <a:t>bdgs</a:t>
            </a:r>
            <a:r>
              <a:rPr lang="hu-HU" smtClean="0"/>
              <a:t>: </a:t>
            </a:r>
            <a:r>
              <a:rPr lang="hu-HU" err="1" smtClean="0"/>
              <a:t>public</a:t>
            </a:r>
            <a:r>
              <a:rPr lang="hu-HU" smtClean="0"/>
              <a:t> </a:t>
            </a:r>
            <a:r>
              <a:rPr lang="hu-HU" err="1" smtClean="0"/>
              <a:t>utilities</a:t>
            </a:r>
            <a:r>
              <a:rPr lang="hu-HU" smtClean="0"/>
              <a:t>, </a:t>
            </a:r>
            <a:r>
              <a:rPr lang="hu-HU" err="1" smtClean="0"/>
              <a:t>fees</a:t>
            </a:r>
            <a:r>
              <a:rPr lang="hu-HU" smtClean="0"/>
              <a:t> </a:t>
            </a:r>
            <a:r>
              <a:rPr lang="hu-HU" err="1" smtClean="0"/>
              <a:t>of</a:t>
            </a:r>
            <a:r>
              <a:rPr lang="hu-HU" smtClean="0"/>
              <a:t> </a:t>
            </a:r>
            <a:r>
              <a:rPr lang="hu-HU" err="1" smtClean="0"/>
              <a:t>insurance</a:t>
            </a:r>
            <a:r>
              <a:rPr lang="hu-HU" smtClean="0"/>
              <a:t>, </a:t>
            </a:r>
            <a:r>
              <a:rPr lang="hu-HU" err="1" smtClean="0"/>
              <a:t>security</a:t>
            </a:r>
            <a:r>
              <a:rPr lang="hu-HU" smtClean="0"/>
              <a:t>, </a:t>
            </a:r>
            <a:r>
              <a:rPr lang="hu-HU" err="1" smtClean="0"/>
              <a:t>cleaning</a:t>
            </a:r>
            <a:r>
              <a:rPr lang="hu-HU" smtClean="0"/>
              <a:t>, etc.  </a:t>
            </a:r>
          </a:p>
          <a:p>
            <a:r>
              <a:rPr lang="hu-HU" smtClean="0"/>
              <a:t>Performance of </a:t>
            </a:r>
            <a:r>
              <a:rPr lang="hu-HU" err="1" smtClean="0"/>
              <a:t>the</a:t>
            </a:r>
            <a:r>
              <a:rPr lang="hu-HU" smtClean="0"/>
              <a:t> management (</a:t>
            </a:r>
            <a:r>
              <a:rPr lang="hu-HU" err="1" smtClean="0"/>
              <a:t>outsorcing</a:t>
            </a:r>
            <a:r>
              <a:rPr lang="hu-HU" smtClean="0"/>
              <a:t>: is </a:t>
            </a:r>
            <a:r>
              <a:rPr lang="hu-HU" err="1" smtClean="0"/>
              <a:t>it</a:t>
            </a:r>
            <a:r>
              <a:rPr lang="hu-HU" smtClean="0"/>
              <a:t> </a:t>
            </a:r>
            <a:r>
              <a:rPr lang="hu-HU" err="1" smtClean="0"/>
              <a:t>worth</a:t>
            </a:r>
            <a:r>
              <a:rPr lang="hu-HU" smtClean="0"/>
              <a:t> </a:t>
            </a:r>
            <a:r>
              <a:rPr lang="hu-HU" err="1" smtClean="0"/>
              <a:t>or</a:t>
            </a:r>
            <a:r>
              <a:rPr lang="hu-HU" smtClean="0"/>
              <a:t> </a:t>
            </a:r>
          </a:p>
          <a:p>
            <a:r>
              <a:rPr lang="hu-HU" smtClean="0"/>
              <a:t>Is </a:t>
            </a:r>
            <a:r>
              <a:rPr lang="hu-HU" err="1" smtClean="0"/>
              <a:t>the</a:t>
            </a:r>
            <a:r>
              <a:rPr lang="hu-HU" smtClean="0"/>
              <a:t> </a:t>
            </a:r>
            <a:r>
              <a:rPr lang="hu-HU" err="1" smtClean="0"/>
              <a:t>usage</a:t>
            </a:r>
            <a:r>
              <a:rPr lang="hu-HU" smtClean="0"/>
              <a:t> </a:t>
            </a:r>
            <a:r>
              <a:rPr lang="hu-HU" err="1" smtClean="0"/>
              <a:t>appropriate</a:t>
            </a:r>
            <a:r>
              <a:rPr lang="hu-HU" smtClean="0"/>
              <a:t> </a:t>
            </a:r>
            <a:r>
              <a:rPr lang="hu-HU" err="1" smtClean="0"/>
              <a:t>for</a:t>
            </a:r>
            <a:r>
              <a:rPr lang="hu-HU" smtClean="0"/>
              <a:t> </a:t>
            </a:r>
            <a:r>
              <a:rPr lang="hu-HU" err="1" smtClean="0"/>
              <a:t>its</a:t>
            </a:r>
            <a:r>
              <a:rPr lang="hu-HU" smtClean="0"/>
              <a:t> </a:t>
            </a:r>
            <a:r>
              <a:rPr lang="hu-HU" err="1" smtClean="0"/>
              <a:t>intended</a:t>
            </a:r>
            <a:r>
              <a:rPr lang="hu-HU" smtClean="0"/>
              <a:t> </a:t>
            </a:r>
            <a:r>
              <a:rPr lang="hu-HU" err="1" smtClean="0"/>
              <a:t>purpose</a:t>
            </a:r>
            <a:endParaRPr lang="hu-HU" smtClean="0"/>
          </a:p>
          <a:p>
            <a:r>
              <a:rPr lang="hu-HU" err="1" smtClean="0"/>
              <a:t>Sustaniability</a:t>
            </a:r>
            <a:r>
              <a:rPr lang="hu-HU" smtClean="0"/>
              <a:t>? </a:t>
            </a:r>
            <a:r>
              <a:rPr lang="hu-HU" err="1" smtClean="0"/>
              <a:t>Do</a:t>
            </a:r>
            <a:r>
              <a:rPr lang="hu-HU" smtClean="0"/>
              <a:t> </a:t>
            </a:r>
            <a:r>
              <a:rPr lang="hu-HU" err="1" smtClean="0"/>
              <a:t>we</a:t>
            </a:r>
            <a:r>
              <a:rPr lang="hu-HU" smtClean="0"/>
              <a:t> </a:t>
            </a:r>
            <a:r>
              <a:rPr lang="hu-HU" err="1" smtClean="0"/>
              <a:t>comply</a:t>
            </a:r>
            <a:r>
              <a:rPr lang="hu-HU" smtClean="0"/>
              <a:t>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new</a:t>
            </a:r>
            <a:r>
              <a:rPr lang="hu-HU" smtClean="0"/>
              <a:t> </a:t>
            </a:r>
            <a:r>
              <a:rPr lang="hu-HU" err="1" smtClean="0"/>
              <a:t>requirements</a:t>
            </a:r>
            <a:r>
              <a:rPr lang="hu-HU" smtClean="0"/>
              <a:t>? </a:t>
            </a:r>
            <a:r>
              <a:rPr lang="hu-HU" err="1" smtClean="0"/>
              <a:t>Energy</a:t>
            </a:r>
            <a:r>
              <a:rPr lang="hu-HU" smtClean="0"/>
              <a:t> saving, </a:t>
            </a:r>
            <a:r>
              <a:rPr lang="hu-HU" err="1" smtClean="0"/>
              <a:t>dust</a:t>
            </a:r>
            <a:r>
              <a:rPr lang="hu-HU" smtClean="0"/>
              <a:t> </a:t>
            </a:r>
            <a:r>
              <a:rPr lang="hu-HU" err="1" smtClean="0"/>
              <a:t>collection</a:t>
            </a:r>
            <a:r>
              <a:rPr lang="hu-HU" smtClean="0"/>
              <a:t>, </a:t>
            </a:r>
            <a:r>
              <a:rPr lang="hu-HU" err="1" smtClean="0"/>
              <a:t>noise</a:t>
            </a:r>
            <a:r>
              <a:rPr lang="hu-HU" smtClean="0"/>
              <a:t> </a:t>
            </a:r>
            <a:r>
              <a:rPr lang="hu-HU" err="1" smtClean="0"/>
              <a:t>protection</a:t>
            </a:r>
            <a:r>
              <a:rPr lang="hu-HU" smtClean="0"/>
              <a:t>, etc.</a:t>
            </a:r>
          </a:p>
          <a:p>
            <a:pPr>
              <a:buFont typeface="Wingdings" pitchFamily="2" charset="2"/>
              <a:buNone/>
            </a:pPr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4847808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395536" y="6021288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Develop</a:t>
            </a:r>
            <a:r>
              <a:rPr lang="hu-HU" smtClean="0"/>
              <a:t> </a:t>
            </a:r>
            <a:r>
              <a:rPr lang="hu-HU" err="1" smtClean="0"/>
              <a:t>KPIs</a:t>
            </a:r>
            <a:r>
              <a:rPr lang="hu-HU" smtClean="0"/>
              <a:t> - 2</a:t>
            </a:r>
            <a:endParaRPr lang="hu-HU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2362200"/>
            <a:ext cx="8524056" cy="3352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hu-HU" smtClean="0"/>
              <a:t>	</a:t>
            </a:r>
            <a:r>
              <a:rPr lang="hu-HU" err="1" smtClean="0"/>
              <a:t>What</a:t>
            </a:r>
            <a:r>
              <a:rPr lang="hu-HU" smtClean="0"/>
              <a:t> </a:t>
            </a:r>
            <a:r>
              <a:rPr lang="hu-HU" err="1" smtClean="0"/>
              <a:t>shall</a:t>
            </a:r>
            <a:r>
              <a:rPr lang="hu-HU" smtClean="0"/>
              <a:t> </a:t>
            </a:r>
            <a:r>
              <a:rPr lang="hu-HU" err="1" smtClean="0"/>
              <a:t>our</a:t>
            </a:r>
            <a:r>
              <a:rPr lang="hu-HU" smtClean="0"/>
              <a:t> </a:t>
            </a:r>
            <a:r>
              <a:rPr lang="hu-HU" err="1" smtClean="0"/>
              <a:t>measured</a:t>
            </a:r>
            <a:r>
              <a:rPr lang="hu-HU" smtClean="0"/>
              <a:t> </a:t>
            </a:r>
            <a:r>
              <a:rPr lang="hu-HU" err="1" smtClean="0"/>
              <a:t>value</a:t>
            </a:r>
            <a:r>
              <a:rPr lang="hu-HU" smtClean="0"/>
              <a:t> </a:t>
            </a:r>
            <a:r>
              <a:rPr lang="hu-HU" err="1" smtClean="0"/>
              <a:t>relate</a:t>
            </a:r>
            <a:r>
              <a:rPr lang="hu-HU" smtClean="0"/>
              <a:t> </a:t>
            </a:r>
            <a:r>
              <a:rPr lang="hu-HU" err="1" smtClean="0"/>
              <a:t>to</a:t>
            </a:r>
            <a:r>
              <a:rPr lang="hu-HU" smtClean="0"/>
              <a:t>?</a:t>
            </a:r>
          </a:p>
          <a:p>
            <a:pPr>
              <a:buFont typeface="Wingdings" pitchFamily="2" charset="2"/>
              <a:buNone/>
            </a:pPr>
            <a:endParaRPr lang="hu-HU" smtClean="0"/>
          </a:p>
          <a:p>
            <a:r>
              <a:rPr lang="hu-HU" smtClean="0"/>
              <a:t>Gross </a:t>
            </a:r>
            <a:r>
              <a:rPr lang="hu-HU" err="1" smtClean="0"/>
              <a:t>external</a:t>
            </a:r>
            <a:r>
              <a:rPr lang="hu-HU" smtClean="0"/>
              <a:t> </a:t>
            </a:r>
            <a:r>
              <a:rPr lang="hu-HU" err="1" smtClean="0"/>
              <a:t>area</a:t>
            </a:r>
            <a:r>
              <a:rPr lang="hu-HU" smtClean="0"/>
              <a:t>? (GEA)</a:t>
            </a:r>
          </a:p>
          <a:p>
            <a:r>
              <a:rPr lang="hu-HU" smtClean="0"/>
              <a:t>Gross </a:t>
            </a:r>
            <a:r>
              <a:rPr lang="hu-HU" err="1" smtClean="0"/>
              <a:t>internal</a:t>
            </a:r>
            <a:r>
              <a:rPr lang="hu-HU" smtClean="0"/>
              <a:t> </a:t>
            </a:r>
            <a:r>
              <a:rPr lang="hu-HU" err="1" smtClean="0"/>
              <a:t>area</a:t>
            </a:r>
            <a:r>
              <a:rPr lang="hu-HU" smtClean="0"/>
              <a:t>? (GIA) – </a:t>
            </a:r>
            <a:r>
              <a:rPr lang="hu-HU" err="1" smtClean="0"/>
              <a:t>available</a:t>
            </a:r>
            <a:r>
              <a:rPr lang="hu-HU" smtClean="0"/>
              <a:t> </a:t>
            </a:r>
            <a:r>
              <a:rPr lang="hu-HU" err="1" smtClean="0"/>
              <a:t>on</a:t>
            </a:r>
            <a:r>
              <a:rPr lang="hu-HU" smtClean="0"/>
              <a:t> </a:t>
            </a:r>
            <a:r>
              <a:rPr lang="hu-HU" err="1" smtClean="0"/>
              <a:t>architects</a:t>
            </a:r>
            <a:r>
              <a:rPr lang="hu-HU" smtClean="0"/>
              <a:t> </a:t>
            </a:r>
            <a:r>
              <a:rPr lang="hu-HU" err="1" smtClean="0"/>
              <a:t>drawings</a:t>
            </a:r>
            <a:endParaRPr lang="hu-HU" smtClean="0"/>
          </a:p>
          <a:p>
            <a:r>
              <a:rPr lang="hu-HU" smtClean="0"/>
              <a:t>Net </a:t>
            </a:r>
            <a:r>
              <a:rPr lang="hu-HU" err="1" smtClean="0"/>
              <a:t>internal</a:t>
            </a:r>
            <a:r>
              <a:rPr lang="hu-HU" smtClean="0"/>
              <a:t> </a:t>
            </a:r>
            <a:r>
              <a:rPr lang="hu-HU" err="1" smtClean="0"/>
              <a:t>area</a:t>
            </a:r>
            <a:r>
              <a:rPr lang="hu-HU" smtClean="0"/>
              <a:t> (NIA) </a:t>
            </a:r>
            <a:r>
              <a:rPr lang="hu-HU" err="1" smtClean="0"/>
              <a:t>or</a:t>
            </a:r>
            <a:r>
              <a:rPr lang="hu-HU" smtClean="0"/>
              <a:t> Gross </a:t>
            </a:r>
            <a:r>
              <a:rPr lang="hu-HU" err="1" smtClean="0"/>
              <a:t>leasable</a:t>
            </a:r>
            <a:r>
              <a:rPr lang="hu-HU" smtClean="0"/>
              <a:t> </a:t>
            </a:r>
            <a:r>
              <a:rPr lang="hu-HU" err="1" smtClean="0"/>
              <a:t>area</a:t>
            </a:r>
            <a:r>
              <a:rPr lang="hu-HU" smtClean="0"/>
              <a:t>?</a:t>
            </a:r>
          </a:p>
          <a:p>
            <a:r>
              <a:rPr lang="hu-HU" smtClean="0"/>
              <a:t>Net </a:t>
            </a:r>
            <a:r>
              <a:rPr lang="hu-HU" err="1" smtClean="0"/>
              <a:t>rented</a:t>
            </a:r>
            <a:r>
              <a:rPr lang="hu-HU" smtClean="0"/>
              <a:t> </a:t>
            </a:r>
            <a:r>
              <a:rPr lang="hu-HU" err="1" smtClean="0"/>
              <a:t>area</a:t>
            </a:r>
            <a:endParaRPr lang="hu-HU" smtClean="0"/>
          </a:p>
          <a:p>
            <a:r>
              <a:rPr lang="hu-HU" err="1" smtClean="0"/>
              <a:t>Common</a:t>
            </a:r>
            <a:r>
              <a:rPr lang="hu-HU" smtClean="0"/>
              <a:t> </a:t>
            </a:r>
            <a:r>
              <a:rPr lang="hu-HU" err="1" smtClean="0"/>
              <a:t>use</a:t>
            </a:r>
            <a:r>
              <a:rPr lang="hu-HU" smtClean="0"/>
              <a:t> </a:t>
            </a:r>
            <a:r>
              <a:rPr lang="hu-HU" err="1" smtClean="0"/>
              <a:t>areas</a:t>
            </a:r>
            <a:r>
              <a:rPr lang="hu-HU" smtClean="0"/>
              <a:t>: </a:t>
            </a:r>
            <a:r>
              <a:rPr lang="hu-HU" err="1" smtClean="0"/>
              <a:t>how</a:t>
            </a:r>
            <a:r>
              <a:rPr lang="hu-HU" smtClean="0"/>
              <a:t>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incorporate</a:t>
            </a:r>
            <a:r>
              <a:rPr lang="hu-HU" smtClean="0"/>
              <a:t>?</a:t>
            </a:r>
          </a:p>
          <a:p>
            <a:pPr>
              <a:buFont typeface="Wingdings" pitchFamily="2" charset="2"/>
              <a:buNone/>
            </a:pPr>
            <a:endParaRPr lang="hu-H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13632" y="4847808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67544" y="6021288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Develop</a:t>
            </a:r>
            <a:r>
              <a:rPr lang="hu-HU" smtClean="0"/>
              <a:t> </a:t>
            </a:r>
            <a:r>
              <a:rPr lang="hu-HU" err="1" smtClean="0"/>
              <a:t>KPIs</a:t>
            </a:r>
            <a:r>
              <a:rPr lang="hu-HU" smtClean="0"/>
              <a:t> - 3</a:t>
            </a:r>
            <a:endParaRPr lang="hu-HU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2362200"/>
            <a:ext cx="8596064" cy="3352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hu-HU" smtClean="0"/>
              <a:t>	</a:t>
            </a:r>
            <a:r>
              <a:rPr lang="hu-HU" err="1" smtClean="0"/>
              <a:t>Once</a:t>
            </a:r>
            <a:r>
              <a:rPr lang="hu-HU" smtClean="0"/>
              <a:t> </a:t>
            </a:r>
            <a:r>
              <a:rPr lang="hu-HU" err="1" smtClean="0"/>
              <a:t>we</a:t>
            </a:r>
            <a:r>
              <a:rPr lang="hu-HU" smtClean="0"/>
              <a:t> </a:t>
            </a:r>
            <a:r>
              <a:rPr lang="hu-HU" err="1" smtClean="0"/>
              <a:t>calculated</a:t>
            </a:r>
            <a:r>
              <a:rPr lang="hu-HU" smtClean="0"/>
              <a:t> </a:t>
            </a:r>
            <a:r>
              <a:rPr lang="hu-HU" err="1" smtClean="0"/>
              <a:t>our</a:t>
            </a:r>
            <a:r>
              <a:rPr lang="hu-HU" smtClean="0"/>
              <a:t> KPI, </a:t>
            </a:r>
            <a:r>
              <a:rPr lang="hu-HU" err="1" smtClean="0"/>
              <a:t>where</a:t>
            </a:r>
            <a:r>
              <a:rPr lang="hu-HU" smtClean="0"/>
              <a:t> and </a:t>
            </a:r>
            <a:r>
              <a:rPr lang="hu-HU" err="1" smtClean="0"/>
              <a:t>how</a:t>
            </a:r>
            <a:r>
              <a:rPr lang="hu-HU" smtClean="0"/>
              <a:t> </a:t>
            </a:r>
            <a:r>
              <a:rPr lang="hu-HU" err="1" smtClean="0"/>
              <a:t>shall</a:t>
            </a:r>
            <a:r>
              <a:rPr lang="hu-HU" smtClean="0"/>
              <a:t> </a:t>
            </a:r>
            <a:r>
              <a:rPr lang="hu-HU" err="1" smtClean="0"/>
              <a:t>we</a:t>
            </a:r>
            <a:r>
              <a:rPr lang="hu-HU" smtClean="0"/>
              <a:t> </a:t>
            </a:r>
            <a:r>
              <a:rPr lang="hu-HU" err="1" smtClean="0"/>
              <a:t>use</a:t>
            </a:r>
            <a:r>
              <a:rPr lang="hu-HU" smtClean="0"/>
              <a:t> </a:t>
            </a:r>
            <a:r>
              <a:rPr lang="hu-HU" err="1" smtClean="0"/>
              <a:t>it</a:t>
            </a:r>
            <a:r>
              <a:rPr lang="hu-HU" smtClean="0"/>
              <a:t>?</a:t>
            </a:r>
          </a:p>
          <a:p>
            <a:pPr>
              <a:buFont typeface="Wingdings" pitchFamily="2" charset="2"/>
              <a:buNone/>
            </a:pPr>
            <a:endParaRPr lang="hu-HU" smtClean="0"/>
          </a:p>
          <a:p>
            <a:r>
              <a:rPr lang="hu-HU" err="1" smtClean="0"/>
              <a:t>Internal</a:t>
            </a:r>
            <a:r>
              <a:rPr lang="hu-HU" smtClean="0"/>
              <a:t> benchmarking: </a:t>
            </a:r>
            <a:r>
              <a:rPr lang="hu-HU" err="1" smtClean="0"/>
              <a:t>schools</a:t>
            </a:r>
            <a:r>
              <a:rPr lang="hu-HU" smtClean="0"/>
              <a:t>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schools</a:t>
            </a:r>
            <a:endParaRPr lang="hu-HU" smtClean="0"/>
          </a:p>
          <a:p>
            <a:r>
              <a:rPr lang="hu-HU" err="1" smtClean="0"/>
              <a:t>Competition</a:t>
            </a:r>
            <a:r>
              <a:rPr lang="hu-HU" smtClean="0"/>
              <a:t> benchmarking: </a:t>
            </a:r>
            <a:r>
              <a:rPr lang="hu-HU" err="1" smtClean="0"/>
              <a:t>private</a:t>
            </a:r>
            <a:r>
              <a:rPr lang="hu-HU" smtClean="0"/>
              <a:t> </a:t>
            </a:r>
            <a:r>
              <a:rPr lang="hu-HU" err="1" smtClean="0"/>
              <a:t>school</a:t>
            </a:r>
            <a:r>
              <a:rPr lang="hu-HU" smtClean="0"/>
              <a:t>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municipal</a:t>
            </a:r>
            <a:r>
              <a:rPr lang="hu-HU" smtClean="0"/>
              <a:t> </a:t>
            </a:r>
            <a:r>
              <a:rPr lang="hu-HU" err="1" smtClean="0"/>
              <a:t>school</a:t>
            </a:r>
            <a:endParaRPr lang="hu-HU" smtClean="0"/>
          </a:p>
          <a:p>
            <a:r>
              <a:rPr lang="hu-HU" err="1" smtClean="0"/>
              <a:t>Functional</a:t>
            </a:r>
            <a:r>
              <a:rPr lang="hu-HU" smtClean="0"/>
              <a:t> benchmarking: </a:t>
            </a:r>
            <a:r>
              <a:rPr lang="hu-HU" err="1" smtClean="0"/>
              <a:t>waiting</a:t>
            </a:r>
            <a:r>
              <a:rPr lang="hu-HU" smtClean="0"/>
              <a:t> </a:t>
            </a:r>
            <a:r>
              <a:rPr lang="hu-HU" err="1" smtClean="0"/>
              <a:t>room</a:t>
            </a:r>
            <a:r>
              <a:rPr lang="hu-HU" smtClean="0"/>
              <a:t> of a </a:t>
            </a:r>
            <a:r>
              <a:rPr lang="hu-HU" err="1" smtClean="0"/>
              <a:t>hospital</a:t>
            </a:r>
            <a:r>
              <a:rPr lang="hu-HU" smtClean="0"/>
              <a:t>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 smtClean="0"/>
              <a:t>a</a:t>
            </a:r>
            <a:r>
              <a:rPr lang="hu-HU" smtClean="0"/>
              <a:t> </a:t>
            </a:r>
            <a:r>
              <a:rPr lang="hu-HU" err="1" smtClean="0"/>
              <a:t>municipal</a:t>
            </a:r>
            <a:r>
              <a:rPr lang="hu-HU" smtClean="0"/>
              <a:t> </a:t>
            </a:r>
            <a:r>
              <a:rPr lang="hu-HU" err="1" smtClean="0"/>
              <a:t>office</a:t>
            </a:r>
            <a:endParaRPr lang="hu-HU" smtClean="0"/>
          </a:p>
          <a:p>
            <a:r>
              <a:rPr lang="hu-HU" err="1" smtClean="0"/>
              <a:t>Work</a:t>
            </a:r>
            <a:r>
              <a:rPr lang="hu-HU" smtClean="0"/>
              <a:t> </a:t>
            </a:r>
            <a:r>
              <a:rPr lang="hu-HU" err="1" smtClean="0"/>
              <a:t>Process</a:t>
            </a:r>
            <a:r>
              <a:rPr lang="hu-HU" smtClean="0"/>
              <a:t> benchmarking: </a:t>
            </a:r>
            <a:r>
              <a:rPr lang="hu-HU" err="1" smtClean="0"/>
              <a:t>used</a:t>
            </a:r>
            <a:r>
              <a:rPr lang="hu-HU" smtClean="0"/>
              <a:t> </a:t>
            </a:r>
            <a:r>
              <a:rPr lang="hu-HU" err="1" smtClean="0"/>
              <a:t>electricity</a:t>
            </a:r>
            <a:r>
              <a:rPr lang="hu-HU" smtClean="0"/>
              <a:t> of an </a:t>
            </a:r>
            <a:r>
              <a:rPr lang="hu-HU" err="1" smtClean="0"/>
              <a:t>assistant</a:t>
            </a:r>
            <a:r>
              <a:rPr lang="hu-HU" smtClean="0"/>
              <a:t> </a:t>
            </a:r>
            <a:r>
              <a:rPr lang="hu-HU" err="1" smtClean="0"/>
              <a:t>in</a:t>
            </a:r>
            <a:r>
              <a:rPr lang="hu-HU" smtClean="0"/>
              <a:t> </a:t>
            </a:r>
            <a:r>
              <a:rPr lang="hu-HU" err="1" smtClean="0"/>
              <a:t>various</a:t>
            </a:r>
            <a:r>
              <a:rPr lang="hu-HU" smtClean="0"/>
              <a:t> </a:t>
            </a:r>
            <a:r>
              <a:rPr lang="hu-HU" err="1" smtClean="0"/>
              <a:t>workplaces</a:t>
            </a:r>
            <a:endParaRPr lang="hu-HU" smtClean="0"/>
          </a:p>
          <a:p>
            <a:pPr>
              <a:buFont typeface="Wingdings" pitchFamily="2" charset="2"/>
              <a:buNone/>
            </a:pPr>
            <a:endParaRPr lang="hu-H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4847808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70237" y="34620"/>
            <a:ext cx="1661613" cy="22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467544" y="5949280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The </a:t>
            </a:r>
            <a:r>
              <a:rPr lang="hu-HU" err="1" smtClean="0"/>
              <a:t>aims</a:t>
            </a:r>
            <a:r>
              <a:rPr lang="hu-HU" smtClean="0"/>
              <a:t> 1</a:t>
            </a:r>
            <a:endParaRPr lang="hu-HU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596064" cy="29523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endParaRPr lang="hu-HU" smtClean="0"/>
          </a:p>
          <a:p>
            <a:pPr>
              <a:buFont typeface="Wingdings" pitchFamily="2" charset="2"/>
              <a:buNone/>
            </a:pPr>
            <a:endParaRPr lang="hu-HU" smtClean="0"/>
          </a:p>
          <a:p>
            <a:r>
              <a:rPr lang="hu-HU" sz="2800" err="1" smtClean="0"/>
              <a:t>We</a:t>
            </a:r>
            <a:r>
              <a:rPr lang="hu-HU" sz="2800" smtClean="0"/>
              <a:t> must stop </a:t>
            </a:r>
            <a:r>
              <a:rPr lang="hu-HU" sz="2800" err="1" smtClean="0"/>
              <a:t>Property</a:t>
            </a:r>
            <a:r>
              <a:rPr lang="hu-HU" sz="2800" smtClean="0"/>
              <a:t> </a:t>
            </a:r>
            <a:r>
              <a:rPr lang="hu-HU" sz="2800" err="1" smtClean="0"/>
              <a:t>enthropy</a:t>
            </a:r>
            <a:r>
              <a:rPr lang="hu-HU" sz="2800" smtClean="0"/>
              <a:t> </a:t>
            </a:r>
            <a:br>
              <a:rPr lang="hu-HU" sz="2800" smtClean="0"/>
            </a:br>
            <a:endParaRPr lang="hu-HU" sz="2800" smtClean="0"/>
          </a:p>
          <a:p>
            <a:r>
              <a:rPr lang="hu-HU" sz="2800" err="1" smtClean="0"/>
              <a:t>Technical</a:t>
            </a:r>
            <a:r>
              <a:rPr lang="hu-HU" sz="2800" smtClean="0"/>
              <a:t> </a:t>
            </a:r>
            <a:r>
              <a:rPr lang="hu-HU" sz="2800" err="1" smtClean="0"/>
              <a:t>obscolescence</a:t>
            </a:r>
            <a:r>
              <a:rPr lang="hu-HU" sz="2800" smtClean="0"/>
              <a:t> (</a:t>
            </a:r>
            <a:r>
              <a:rPr lang="hu-HU" sz="2800" err="1" smtClean="0"/>
              <a:t>deterioration</a:t>
            </a:r>
            <a:r>
              <a:rPr lang="hu-HU" sz="2800" smtClean="0"/>
              <a:t>)</a:t>
            </a:r>
          </a:p>
          <a:p>
            <a:r>
              <a:rPr lang="hu-HU" sz="2800" err="1" smtClean="0"/>
              <a:t>Functional</a:t>
            </a:r>
            <a:r>
              <a:rPr lang="hu-HU" sz="2800" smtClean="0"/>
              <a:t> </a:t>
            </a:r>
            <a:r>
              <a:rPr lang="hu-HU" sz="2800" err="1" smtClean="0"/>
              <a:t>obscolescence</a:t>
            </a:r>
            <a:r>
              <a:rPr lang="hu-HU" sz="2800" smtClean="0"/>
              <a:t> (</a:t>
            </a:r>
            <a:r>
              <a:rPr lang="hu-HU" sz="2800" err="1" smtClean="0"/>
              <a:t>new</a:t>
            </a:r>
            <a:r>
              <a:rPr lang="hu-HU" sz="2800" smtClean="0"/>
              <a:t> </a:t>
            </a:r>
            <a:r>
              <a:rPr lang="hu-HU" sz="2800" err="1" smtClean="0"/>
              <a:t>need</a:t>
            </a:r>
            <a:r>
              <a:rPr lang="hu-HU" sz="2800" smtClean="0"/>
              <a:t> </a:t>
            </a:r>
            <a:r>
              <a:rPr lang="hu-HU" sz="2800" err="1" smtClean="0"/>
              <a:t>for</a:t>
            </a:r>
            <a:r>
              <a:rPr lang="hu-HU" sz="2800" smtClean="0"/>
              <a:t> </a:t>
            </a:r>
            <a:r>
              <a:rPr lang="hu-HU" sz="2800" err="1" smtClean="0"/>
              <a:t>small</a:t>
            </a:r>
            <a:r>
              <a:rPr lang="hu-HU" sz="2800" smtClean="0"/>
              <a:t> </a:t>
            </a:r>
            <a:r>
              <a:rPr lang="hu-HU" sz="2800" err="1" smtClean="0"/>
              <a:t>cube</a:t>
            </a:r>
            <a:r>
              <a:rPr lang="hu-HU" sz="2800" smtClean="0"/>
              <a:t> </a:t>
            </a:r>
            <a:r>
              <a:rPr lang="hu-HU" sz="2800" err="1" smtClean="0"/>
              <a:t>offices</a:t>
            </a:r>
            <a:r>
              <a:rPr lang="hu-HU" sz="2800" smtClean="0"/>
              <a:t> </a:t>
            </a:r>
            <a:r>
              <a:rPr lang="hu-HU" sz="2800" err="1" smtClean="0"/>
              <a:t>or</a:t>
            </a:r>
            <a:r>
              <a:rPr lang="hu-HU" sz="2800" smtClean="0"/>
              <a:t> „telex </a:t>
            </a:r>
            <a:r>
              <a:rPr lang="hu-HU" sz="2800" err="1" smtClean="0"/>
              <a:t>rooms</a:t>
            </a:r>
            <a:r>
              <a:rPr lang="hu-HU" sz="2800" smtClean="0"/>
              <a:t>”)</a:t>
            </a:r>
          </a:p>
          <a:p>
            <a:r>
              <a:rPr lang="hu-HU" sz="2800" err="1" smtClean="0"/>
              <a:t>Locational</a:t>
            </a:r>
            <a:r>
              <a:rPr lang="hu-HU" sz="2800" smtClean="0"/>
              <a:t> </a:t>
            </a:r>
            <a:r>
              <a:rPr lang="hu-HU" sz="2800" err="1" smtClean="0"/>
              <a:t>obsolescence</a:t>
            </a:r>
            <a:r>
              <a:rPr lang="hu-HU" sz="2800" smtClean="0"/>
              <a:t> („</a:t>
            </a:r>
            <a:r>
              <a:rPr lang="hu-HU" sz="2800" err="1" smtClean="0"/>
              <a:t>slumming</a:t>
            </a:r>
            <a:r>
              <a:rPr lang="hu-HU" sz="2800" smtClean="0"/>
              <a:t>”: a </a:t>
            </a:r>
            <a:r>
              <a:rPr lang="hu-HU" sz="2800" err="1" smtClean="0"/>
              <a:t>a</a:t>
            </a:r>
            <a:r>
              <a:rPr lang="hu-HU" sz="2800" smtClean="0"/>
              <a:t> shop </a:t>
            </a:r>
            <a:r>
              <a:rPr lang="hu-HU" sz="2800" err="1" smtClean="0"/>
              <a:t>in</a:t>
            </a:r>
            <a:r>
              <a:rPr lang="hu-HU" sz="2800" smtClean="0"/>
              <a:t> a 50 </a:t>
            </a:r>
            <a:r>
              <a:rPr lang="hu-HU" sz="2800" err="1" smtClean="0"/>
              <a:t>years</a:t>
            </a:r>
            <a:r>
              <a:rPr lang="hu-HU" sz="2800" smtClean="0"/>
              <a:t> </a:t>
            </a:r>
            <a:r>
              <a:rPr lang="hu-HU" sz="2800" err="1" smtClean="0"/>
              <a:t>ago</a:t>
            </a:r>
            <a:r>
              <a:rPr lang="hu-HU" sz="2800" smtClean="0"/>
              <a:t> </a:t>
            </a:r>
            <a:r>
              <a:rPr lang="hu-HU" sz="2800" err="1" smtClean="0"/>
              <a:t>high-street</a:t>
            </a:r>
            <a:r>
              <a:rPr lang="hu-HU" sz="2800" smtClean="0"/>
              <a:t> </a:t>
            </a:r>
            <a:r>
              <a:rPr lang="hu-HU" sz="2800" err="1" smtClean="0"/>
              <a:t>now</a:t>
            </a:r>
            <a:r>
              <a:rPr lang="hu-HU" sz="2800" smtClean="0"/>
              <a:t> is </a:t>
            </a:r>
            <a:r>
              <a:rPr lang="hu-HU" sz="2800" err="1" smtClean="0"/>
              <a:t>not</a:t>
            </a:r>
            <a:r>
              <a:rPr lang="hu-HU" sz="2800" smtClean="0"/>
              <a:t> </a:t>
            </a:r>
            <a:r>
              <a:rPr lang="hu-HU" sz="2800" err="1" smtClean="0"/>
              <a:t>sought</a:t>
            </a:r>
            <a:r>
              <a:rPr lang="hu-HU" sz="2800" smtClean="0"/>
              <a:t> </a:t>
            </a:r>
            <a:r>
              <a:rPr lang="hu-HU" sz="2800" err="1" smtClean="0"/>
              <a:t>after</a:t>
            </a:r>
            <a:r>
              <a:rPr lang="hu-HU" sz="2800" smtClean="0"/>
              <a:t> )</a:t>
            </a:r>
            <a:endParaRPr lang="hu-H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69616" y="4775800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28359" y="408545"/>
            <a:ext cx="1447921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539552" y="5949280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The </a:t>
            </a:r>
            <a:r>
              <a:rPr lang="hu-HU" err="1" smtClean="0"/>
              <a:t>aims</a:t>
            </a:r>
            <a:r>
              <a:rPr lang="hu-HU" smtClean="0"/>
              <a:t> 2</a:t>
            </a:r>
            <a:endParaRPr lang="hu-HU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2362200"/>
            <a:ext cx="8452048" cy="33528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None/>
            </a:pPr>
            <a:endParaRPr lang="hu-HU" smtClean="0"/>
          </a:p>
          <a:p>
            <a:pPr>
              <a:buNone/>
            </a:pPr>
            <a:r>
              <a:rPr lang="hu-HU" sz="3800" err="1" smtClean="0"/>
              <a:t>Target</a:t>
            </a:r>
            <a:r>
              <a:rPr lang="hu-HU" sz="3800" smtClean="0"/>
              <a:t> 1</a:t>
            </a:r>
            <a:r>
              <a:rPr lang="hu-HU" sz="2800" smtClean="0"/>
              <a:t/>
            </a:r>
            <a:br>
              <a:rPr lang="hu-HU" sz="28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err="1" smtClean="0"/>
              <a:t>increase</a:t>
            </a:r>
            <a:r>
              <a:rPr lang="hu-HU" sz="3200" smtClean="0"/>
              <a:t> </a:t>
            </a:r>
            <a:r>
              <a:rPr lang="hu-HU" sz="3200" err="1" smtClean="0"/>
              <a:t>income</a:t>
            </a:r>
            <a:r>
              <a:rPr lang="hu-HU" sz="3200" smtClean="0"/>
              <a:t>:</a:t>
            </a:r>
            <a:br>
              <a:rPr lang="hu-HU" sz="3200" smtClean="0"/>
            </a:br>
            <a:r>
              <a:rPr lang="hu-HU" sz="3200" smtClean="0"/>
              <a:t> </a:t>
            </a:r>
          </a:p>
          <a:p>
            <a:pPr lvl="1"/>
            <a:r>
              <a:rPr lang="hu-HU" sz="3200" err="1" smtClean="0"/>
              <a:t>let</a:t>
            </a:r>
            <a:r>
              <a:rPr lang="hu-HU" sz="3200" smtClean="0"/>
              <a:t> out more, </a:t>
            </a:r>
          </a:p>
          <a:p>
            <a:pPr lvl="1"/>
            <a:r>
              <a:rPr lang="hu-HU" sz="3200" err="1" smtClean="0"/>
              <a:t>increase</a:t>
            </a:r>
            <a:r>
              <a:rPr lang="hu-HU" sz="3200" smtClean="0"/>
              <a:t> </a:t>
            </a:r>
            <a:r>
              <a:rPr lang="hu-HU" sz="3200" err="1" smtClean="0"/>
              <a:t>lettable</a:t>
            </a:r>
            <a:r>
              <a:rPr lang="hu-HU" sz="3200" smtClean="0"/>
              <a:t> </a:t>
            </a:r>
            <a:r>
              <a:rPr lang="hu-HU" sz="3200" err="1" smtClean="0"/>
              <a:t>area</a:t>
            </a:r>
            <a:r>
              <a:rPr lang="hu-HU" sz="3200" smtClean="0"/>
              <a:t>, </a:t>
            </a:r>
          </a:p>
          <a:p>
            <a:pPr lvl="1"/>
            <a:r>
              <a:rPr lang="hu-HU" sz="3200" err="1" smtClean="0"/>
              <a:t>decrease</a:t>
            </a:r>
            <a:r>
              <a:rPr lang="hu-HU" sz="3200" smtClean="0"/>
              <a:t> </a:t>
            </a:r>
            <a:r>
              <a:rPr lang="hu-HU" sz="3200" err="1" smtClean="0"/>
              <a:t>common</a:t>
            </a:r>
            <a:r>
              <a:rPr lang="hu-HU" sz="3200" smtClean="0"/>
              <a:t> </a:t>
            </a:r>
            <a:r>
              <a:rPr lang="hu-HU" sz="3200" err="1" smtClean="0"/>
              <a:t>areas</a:t>
            </a:r>
            <a:r>
              <a:rPr lang="hu-HU" sz="3200" smtClean="0"/>
              <a:t>, </a:t>
            </a:r>
          </a:p>
          <a:p>
            <a:pPr lvl="1"/>
            <a:r>
              <a:rPr lang="hu-HU" sz="3200" err="1" smtClean="0"/>
              <a:t>decrease</a:t>
            </a:r>
            <a:r>
              <a:rPr lang="hu-HU" sz="3200" smtClean="0"/>
              <a:t> </a:t>
            </a:r>
            <a:r>
              <a:rPr lang="hu-HU" sz="3200" err="1" smtClean="0"/>
              <a:t>useless</a:t>
            </a:r>
            <a:r>
              <a:rPr lang="hu-HU" sz="3200" smtClean="0"/>
              <a:t> </a:t>
            </a:r>
            <a:r>
              <a:rPr lang="hu-HU" sz="3200" err="1" smtClean="0"/>
              <a:t>areas</a:t>
            </a:r>
            <a:endParaRPr lang="hu-HU" sz="3200" smtClean="0"/>
          </a:p>
          <a:p>
            <a:pPr lvl="1"/>
            <a:r>
              <a:rPr lang="hu-HU" sz="3200" err="1" smtClean="0"/>
              <a:t>Find</a:t>
            </a:r>
            <a:r>
              <a:rPr lang="hu-HU" sz="3200" smtClean="0"/>
              <a:t> </a:t>
            </a:r>
            <a:r>
              <a:rPr lang="hu-HU" sz="3200" err="1" smtClean="0"/>
              <a:t>new</a:t>
            </a:r>
            <a:r>
              <a:rPr lang="hu-HU" sz="3200" smtClean="0"/>
              <a:t> </a:t>
            </a:r>
            <a:r>
              <a:rPr lang="hu-HU" sz="3200" err="1" smtClean="0"/>
              <a:t>functions</a:t>
            </a:r>
            <a:endParaRPr lang="hu-HU" sz="3200" smtClean="0"/>
          </a:p>
          <a:p>
            <a:pPr lvl="1"/>
            <a:r>
              <a:rPr lang="hu-HU" sz="3200" smtClean="0"/>
              <a:t>Good marketing</a:t>
            </a:r>
          </a:p>
          <a:p>
            <a:pPr lvl="1"/>
            <a:r>
              <a:rPr lang="hu-HU" sz="3200" smtClean="0"/>
              <a:t>Etc.</a:t>
            </a:r>
            <a:r>
              <a:rPr lang="hu-HU" smtClean="0"/>
              <a:t/>
            </a:r>
            <a:br>
              <a:rPr lang="hu-HU" smtClean="0"/>
            </a:br>
            <a:endParaRPr lang="hu-HU" smtClean="0"/>
          </a:p>
          <a:p>
            <a:endParaRPr lang="hu-HU" sz="28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1624" y="4847808"/>
            <a:ext cx="53336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683568" y="5949280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noProof="1" smtClean="0"/>
              <a:t>www.bfvk.hu</a:t>
            </a:r>
            <a:endParaRPr lang="en-US" noProof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45273" y="903599"/>
            <a:ext cx="2222004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555</Words>
  <Application>Microsoft Office PowerPoint</Application>
  <PresentationFormat>Diavetítés a képernyőre (4:3 oldalarány)</PresentationFormat>
  <Paragraphs>216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Áramlás</vt:lpstr>
      <vt:lpstr>Budapest New Property Policy</vt:lpstr>
      <vt:lpstr>Introduction There are no problems at all! Just challenges! </vt:lpstr>
      <vt:lpstr>Introduction 2  </vt:lpstr>
      <vt:lpstr>Introduction 3  </vt:lpstr>
      <vt:lpstr>Develop KPIs - 1</vt:lpstr>
      <vt:lpstr>Develop KPIs - 2</vt:lpstr>
      <vt:lpstr>Develop KPIs - 3</vt:lpstr>
      <vt:lpstr>The aims 1</vt:lpstr>
      <vt:lpstr>The aims 2</vt:lpstr>
      <vt:lpstr>The aims 3</vt:lpstr>
      <vt:lpstr>Research </vt:lpstr>
      <vt:lpstr>Baross 61 (Office)</vt:lpstr>
      <vt:lpstr>Curia utca 3. (Office)</vt:lpstr>
      <vt:lpstr>Kassák utca 81. (Residential)</vt:lpstr>
      <vt:lpstr>Gvadányi út 33-39. (Office/storage)</vt:lpstr>
      <vt:lpstr>Lenkei utca 17-19</vt:lpstr>
      <vt:lpstr>KPIs</vt:lpstr>
      <vt:lpstr>Conclusion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 New Property Policy</dc:title>
  <dc:creator>balla</dc:creator>
  <cp:lastModifiedBy>balla</cp:lastModifiedBy>
  <cp:revision>68</cp:revision>
  <dcterms:created xsi:type="dcterms:W3CDTF">2011-10-19T08:37:15Z</dcterms:created>
  <dcterms:modified xsi:type="dcterms:W3CDTF">2011-10-20T16:14:09Z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TC010183731038</vt:lpwstr>
  </property>
</Properties>
</file>