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Default Extension="vml" ContentType="application/vnd.openxmlformats-officedocument.vmlDrawing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Default Extension="doc" ContentType="application/msword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534" r:id="rId2"/>
    <p:sldId id="518" r:id="rId3"/>
    <p:sldId id="487" r:id="rId4"/>
    <p:sldId id="507" r:id="rId5"/>
    <p:sldId id="451" r:id="rId6"/>
    <p:sldId id="524" r:id="rId7"/>
    <p:sldId id="514" r:id="rId8"/>
    <p:sldId id="502" r:id="rId9"/>
    <p:sldId id="525" r:id="rId10"/>
    <p:sldId id="536" r:id="rId11"/>
    <p:sldId id="537" r:id="rId12"/>
    <p:sldId id="538" r:id="rId13"/>
    <p:sldId id="535" r:id="rId14"/>
    <p:sldId id="540" r:id="rId15"/>
    <p:sldId id="532" r:id="rId16"/>
    <p:sldId id="539" r:id="rId17"/>
    <p:sldId id="533" r:id="rId18"/>
  </p:sldIdLst>
  <p:sldSz cx="9144000" cy="6858000" type="screen4x3"/>
  <p:notesSz cx="6797675" cy="9874250"/>
  <p:defaultTextStyle>
    <a:defPPr>
      <a:defRPr lang="en-GB"/>
    </a:defPPr>
    <a:lvl1pPr algn="l" rtl="0" fontAlgn="base">
      <a:spcBef>
        <a:spcPct val="50000"/>
      </a:spcBef>
      <a:spcAft>
        <a:spcPct val="0"/>
      </a:spcAft>
      <a:buChar char="•"/>
      <a:defRPr kern="1200">
        <a:solidFill>
          <a:schemeClr val="tx1"/>
        </a:solidFill>
        <a:latin typeface="Tahoma" pitchFamily="-110" charset="0"/>
        <a:ea typeface="ＭＳ Ｐゴシック" pitchFamily="-110" charset="-128"/>
        <a:cs typeface="+mn-cs"/>
      </a:defRPr>
    </a:lvl1pPr>
    <a:lvl2pPr marL="457200" algn="l" rtl="0" fontAlgn="base">
      <a:spcBef>
        <a:spcPct val="50000"/>
      </a:spcBef>
      <a:spcAft>
        <a:spcPct val="0"/>
      </a:spcAft>
      <a:buChar char="•"/>
      <a:defRPr kern="1200">
        <a:solidFill>
          <a:schemeClr val="tx1"/>
        </a:solidFill>
        <a:latin typeface="Tahoma" pitchFamily="-110" charset="0"/>
        <a:ea typeface="ＭＳ Ｐゴシック" pitchFamily="-110" charset="-128"/>
        <a:cs typeface="+mn-cs"/>
      </a:defRPr>
    </a:lvl2pPr>
    <a:lvl3pPr marL="914400" algn="l" rtl="0" fontAlgn="base">
      <a:spcBef>
        <a:spcPct val="50000"/>
      </a:spcBef>
      <a:spcAft>
        <a:spcPct val="0"/>
      </a:spcAft>
      <a:buChar char="•"/>
      <a:defRPr kern="1200">
        <a:solidFill>
          <a:schemeClr val="tx1"/>
        </a:solidFill>
        <a:latin typeface="Tahoma" pitchFamily="-110" charset="0"/>
        <a:ea typeface="ＭＳ Ｐゴシック" pitchFamily="-110" charset="-128"/>
        <a:cs typeface="+mn-cs"/>
      </a:defRPr>
    </a:lvl3pPr>
    <a:lvl4pPr marL="1371600" algn="l" rtl="0" fontAlgn="base">
      <a:spcBef>
        <a:spcPct val="50000"/>
      </a:spcBef>
      <a:spcAft>
        <a:spcPct val="0"/>
      </a:spcAft>
      <a:buChar char="•"/>
      <a:defRPr kern="1200">
        <a:solidFill>
          <a:schemeClr val="tx1"/>
        </a:solidFill>
        <a:latin typeface="Tahoma" pitchFamily="-110" charset="0"/>
        <a:ea typeface="ＭＳ Ｐゴシック" pitchFamily="-110" charset="-128"/>
        <a:cs typeface="+mn-cs"/>
      </a:defRPr>
    </a:lvl4pPr>
    <a:lvl5pPr marL="1828800" algn="l" rtl="0" fontAlgn="base">
      <a:spcBef>
        <a:spcPct val="50000"/>
      </a:spcBef>
      <a:spcAft>
        <a:spcPct val="0"/>
      </a:spcAft>
      <a:buChar char="•"/>
      <a:defRPr kern="1200">
        <a:solidFill>
          <a:schemeClr val="tx1"/>
        </a:solidFill>
        <a:latin typeface="Tahoma" pitchFamily="-110" charset="0"/>
        <a:ea typeface="ＭＳ Ｐゴシック" pitchFamily="-110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-110" charset="0"/>
        <a:ea typeface="ＭＳ Ｐゴシック" pitchFamily="-110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-110" charset="0"/>
        <a:ea typeface="ＭＳ Ｐゴシック" pitchFamily="-110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-110" charset="0"/>
        <a:ea typeface="ＭＳ Ｐゴシック" pitchFamily="-110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-110" charset="0"/>
        <a:ea typeface="ＭＳ Ｐゴシック" pitchFamily="-110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schemeClr val="tx1"/>
    </p:penClr>
  </p:showPr>
  <p:clrMru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080" y="-72"/>
      </p:cViewPr>
      <p:guideLst>
        <p:guide orient="horz" pos="2160"/>
        <p:guide pos="2880"/>
      </p:guideLst>
    </p:cSldViewPr>
  </p:slideViewPr>
  <p:outlineViewPr>
    <p:cViewPr>
      <p:scale>
        <a:sx n="28" d="100"/>
        <a:sy n="28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770" y="-84"/>
      </p:cViewPr>
      <p:guideLst>
        <p:guide orient="horz" pos="3110"/>
        <p:guide pos="2142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200">
                <a:latin typeface="Times New Roman" pitchFamily="-112" charset="0"/>
                <a:ea typeface="+mn-ea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200">
                <a:latin typeface="Times New Roman" pitchFamily="-112" charset="0"/>
                <a:ea typeface="+mn-ea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81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895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200">
                <a:latin typeface="Times New Roman" pitchFamily="-112" charset="0"/>
                <a:ea typeface="+mn-ea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81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37895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200">
                <a:latin typeface="Times New Roman" pitchFamily="-110" charset="0"/>
              </a:defRPr>
            </a:lvl1pPr>
          </a:lstStyle>
          <a:p>
            <a:pPr>
              <a:defRPr/>
            </a:pPr>
            <a:fld id="{60601DA4-B472-4B10-A14E-12CEDD193DC2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200">
                <a:latin typeface="Times New Roman" pitchFamily="-112" charset="0"/>
                <a:ea typeface="+mn-ea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200">
                <a:latin typeface="Times New Roman" pitchFamily="-112" charset="0"/>
                <a:ea typeface="+mn-ea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0275" y="741363"/>
            <a:ext cx="4937125" cy="3702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7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689475"/>
            <a:ext cx="4984750" cy="444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80538"/>
            <a:ext cx="2946400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200">
                <a:latin typeface="Times New Roman" pitchFamily="-112" charset="0"/>
                <a:ea typeface="+mn-ea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380538"/>
            <a:ext cx="2946400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200">
                <a:latin typeface="Times New Roman" pitchFamily="-110" charset="0"/>
              </a:defRPr>
            </a:lvl1pPr>
          </a:lstStyle>
          <a:p>
            <a:pPr>
              <a:defRPr/>
            </a:pPr>
            <a:fld id="{EBD95A48-4220-463D-8A7F-A7E1B49085EA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2" charset="0"/>
        <a:ea typeface="ＭＳ Ｐゴシック" pitchFamily="-112" charset="-128"/>
        <a:cs typeface="ＭＳ Ｐゴシック" pitchFamily="-112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2" charset="0"/>
        <a:ea typeface="ＭＳ Ｐゴシック" pitchFamily="-112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2" charset="0"/>
        <a:ea typeface="ＭＳ Ｐゴシック" pitchFamily="-112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2" charset="0"/>
        <a:ea typeface="ＭＳ Ｐゴシック" pitchFamily="-112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2" charset="0"/>
        <a:ea typeface="ＭＳ Ｐゴシック" pitchFamily="-112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684A1BE-F229-44F3-B7DD-C6104A2D19A5}" type="slidenum">
              <a:rPr lang="nl-NL" smtClean="0"/>
              <a:pPr/>
              <a:t>1</a:t>
            </a:fld>
            <a:endParaRPr lang="nl-NL" smtClean="0"/>
          </a:p>
        </p:txBody>
      </p:sp>
      <p:sp>
        <p:nvSpPr>
          <p:cNvPr id="19459" name="Rectangle 7"/>
          <p:cNvSpPr txBox="1">
            <a:spLocks noGrp="1" noChangeArrowheads="1"/>
          </p:cNvSpPr>
          <p:nvPr/>
        </p:nvSpPr>
        <p:spPr bwMode="auto">
          <a:xfrm>
            <a:off x="3852016" y="9378824"/>
            <a:ext cx="2944086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324" tIns="46662" rIns="93324" bIns="46662" anchor="b"/>
          <a:lstStyle/>
          <a:p>
            <a:pPr algn="r"/>
            <a:fld id="{51B3C5FE-E5EA-4B26-84D9-E90026BD2DF8}" type="slidenum">
              <a:rPr lang="en-US" sz="1200"/>
              <a:pPr algn="r"/>
              <a:t>1</a:t>
            </a:fld>
            <a:endParaRPr lang="en-US" sz="1200"/>
          </a:p>
        </p:txBody>
      </p:sp>
      <p:sp>
        <p:nvSpPr>
          <p:cNvPr id="1946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93324" tIns="46662" rIns="93324" bIns="46662"/>
          <a:lstStyle/>
          <a:p>
            <a:pPr eaLnBrk="1" hangingPunct="1">
              <a:defRPr/>
            </a:pPr>
            <a:r>
              <a:rPr lang="en-US" sz="10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Some firms have a “preference” for green space</a:t>
            </a:r>
          </a:p>
          <a:p>
            <a:pPr eaLnBrk="1" hangingPunct="1">
              <a:defRPr/>
            </a:pPr>
            <a:r>
              <a:rPr lang="en-US" sz="10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Why understand those preferences?</a:t>
            </a:r>
          </a:p>
          <a:p>
            <a:pPr eaLnBrk="1" hangingPunct="1">
              <a:defRPr/>
            </a:pPr>
            <a:r>
              <a:rPr lang="en-US" sz="10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To undertake green development, understand potential demand</a:t>
            </a:r>
          </a:p>
          <a:p>
            <a:pPr eaLnBrk="1" hangingPunct="1">
              <a:defRPr/>
            </a:pPr>
            <a:r>
              <a:rPr lang="en-US" sz="10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To understand scope for voluntary measures to promote green investments</a:t>
            </a:r>
          </a:p>
          <a:p>
            <a:pPr eaLnBrk="1" hangingPunct="1">
              <a:lnSpc>
                <a:spcPct val="80000"/>
              </a:lnSpc>
              <a:defRPr/>
            </a:pPr>
            <a:endParaRPr lang="en-GB" sz="1400" b="1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B66867D-DE13-48AE-9917-EB1D4DB6B81D}" type="slidenum">
              <a:rPr lang="nl-NL" smtClean="0"/>
              <a:pPr/>
              <a:t>10</a:t>
            </a:fld>
            <a:endParaRPr lang="nl-NL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357" y="4690269"/>
            <a:ext cx="4984962" cy="4443413"/>
          </a:xfrm>
          <a:noFill/>
          <a:ln/>
        </p:spPr>
        <p:txBody>
          <a:bodyPr/>
          <a:lstStyle/>
          <a:p>
            <a:pPr eaLnBrk="1" hangingPunct="1"/>
            <a:r>
              <a:rPr lang="en-GB" smtClean="0"/>
              <a:t>ABN AMRO Chicago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0622F1-BB25-4F8B-8CF7-BF65C1C8BC2D}" type="slidenum">
              <a:rPr lang="nl-NL" smtClean="0"/>
              <a:pPr/>
              <a:t>11</a:t>
            </a:fld>
            <a:endParaRPr lang="nl-NL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357" y="4690269"/>
            <a:ext cx="4984962" cy="4443413"/>
          </a:xfrm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BAF6E47-62AB-4560-9059-AAA3A64461B9}" type="slidenum">
              <a:rPr lang="nl-NL" smtClean="0"/>
              <a:pPr/>
              <a:t>12</a:t>
            </a:fld>
            <a:endParaRPr lang="nl-NL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357" y="4690269"/>
            <a:ext cx="4984962" cy="4443413"/>
          </a:xfrm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>
                <a:latin typeface="Arial" pitchFamily="34" charset="0"/>
                <a:ea typeface="ＭＳ Ｐゴシック" pitchFamily="34" charset="-128"/>
              </a:rPr>
              <a:t>[TEXT]</a:t>
            </a: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DF9565A-FAC4-4FDD-BEA1-1C5A9916ADE6}" type="slidenum">
              <a:rPr lang="nl-NL" smtClean="0">
                <a:latin typeface="Arial" pitchFamily="34" charset="0"/>
                <a:ea typeface="ＭＳ Ｐゴシック" pitchFamily="34" charset="-128"/>
              </a:rPr>
              <a:pPr>
                <a:defRPr/>
              </a:pPr>
              <a:t>15</a:t>
            </a:fld>
            <a:endParaRPr lang="nl-NL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5E7DBBD-A5C8-446E-8DE4-BA0BAC7809C9}" type="slidenum">
              <a:rPr lang="en-GB" smtClean="0">
                <a:latin typeface="Times New Roman" pitchFamily="18" charset="0"/>
                <a:ea typeface="ＭＳ Ｐゴシック" pitchFamily="34" charset="-128"/>
              </a:rPr>
              <a:pPr/>
              <a:t>17</a:t>
            </a:fld>
            <a:endParaRPr lang="en-GB" smtClean="0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nl-NL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NL" smtClean="0">
              <a:latin typeface="Times New Roman" pitchFamily="-110" charset="0"/>
              <a:ea typeface="ＭＳ Ｐゴシック" pitchFamily="-110" charset="-128"/>
            </a:endParaRPr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9E19F94-965A-442B-AD14-0619D15F402F}" type="slidenum">
              <a:rPr lang="en-GB" smtClean="0"/>
              <a:pPr/>
              <a:t>2</a:t>
            </a:fld>
            <a:endParaRPr lang="en-GB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NL" smtClean="0">
              <a:latin typeface="Times New Roman" pitchFamily="-110" charset="0"/>
              <a:ea typeface="ＭＳ Ｐゴシック" pitchFamily="-110" charset="-128"/>
            </a:endParaRPr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76637F9-29B6-4318-B92A-32AAAAD8C8E6}" type="slidenum">
              <a:rPr lang="en-GB" smtClean="0"/>
              <a:pPr/>
              <a:t>3</a:t>
            </a:fld>
            <a:endParaRPr lang="en-GB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-110" charset="0"/>
              <a:ea typeface="ＭＳ Ｐゴシック" pitchFamily="-110" charset="-128"/>
            </a:endParaRP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0ABE55B-009D-4EE5-9D70-42B3446F65B2}" type="slidenum">
              <a:rPr lang="en-GB" smtClean="0"/>
              <a:pPr/>
              <a:t>4</a:t>
            </a:fld>
            <a:endParaRPr lang="en-GB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-110" charset="0"/>
              <a:ea typeface="ＭＳ Ｐゴシック" pitchFamily="-110" charset="-128"/>
            </a:endParaRPr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B4CC469-2C37-40DB-A761-EC55732BFCD1}" type="slidenum">
              <a:rPr lang="en-GB" smtClean="0"/>
              <a:pPr/>
              <a:t>5</a:t>
            </a:fld>
            <a:endParaRPr lang="en-GB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9D9D5C9-F825-445D-9133-AD0C0F14F89F}" type="slidenum">
              <a:rPr lang="en-GB" smtClean="0"/>
              <a:pPr/>
              <a:t>6</a:t>
            </a:fld>
            <a:endParaRPr lang="en-GB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Times New Roman" pitchFamily="-110" charset="0"/>
              <a:ea typeface="ＭＳ Ｐゴシック" pitchFamily="-110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NL" smtClean="0">
              <a:latin typeface="Times New Roman" pitchFamily="-110" charset="0"/>
              <a:ea typeface="ＭＳ Ｐゴシック" pitchFamily="-110" charset="-128"/>
            </a:endParaRP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66114A-5C10-41D8-B028-ED31FE2971A3}" type="slidenum">
              <a:rPr lang="en-GB" smtClean="0"/>
              <a:pPr/>
              <a:t>7</a:t>
            </a:fld>
            <a:endParaRPr lang="en-GB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>
                <a:latin typeface="Times New Roman" pitchFamily="-110" charset="0"/>
                <a:ea typeface="ＭＳ Ｐゴシック" pitchFamily="-110" charset="-128"/>
              </a:rPr>
              <a:t>Discrepancy between total Energy Star in sample and subset of sample with data due to: Energy Star data only available after 2003 through 2007</a:t>
            </a:r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F475DC3-89AB-427B-AE62-E55447E30C0E}" type="slidenum">
              <a:rPr lang="en-GB" smtClean="0"/>
              <a:pPr/>
              <a:t>8</a:t>
            </a:fld>
            <a:endParaRPr lang="en-GB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NL" smtClean="0">
              <a:latin typeface="Times New Roman" pitchFamily="-110" charset="0"/>
              <a:ea typeface="ＭＳ Ｐゴシック" pitchFamily="-110" charset="-128"/>
            </a:endParaRP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0193B4A-A23B-4376-8E20-F95FF77E629A}" type="slidenum">
              <a:rPr lang="en-GB" smtClean="0"/>
              <a:pPr/>
              <a:t>9</a:t>
            </a:fld>
            <a:endParaRPr lang="en-GB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0764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2400"/>
            <a:ext cx="60769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767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371600"/>
            <a:ext cx="40767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00339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152400" y="152400"/>
            <a:ext cx="8839200" cy="6553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Tahoma" pitchFamily="-112" charset="0"/>
              <a:ea typeface="+mn-ea"/>
            </a:endParaRP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"/>
            <a:ext cx="8305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71600"/>
            <a:ext cx="83058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4008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400">
                <a:latin typeface="Times New Roman" pitchFamily="-112" charset="0"/>
                <a:ea typeface="+mn-ea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00800"/>
            <a:ext cx="2895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1400">
                <a:latin typeface="Times New Roman" pitchFamily="-112" charset="0"/>
                <a:ea typeface="+mn-ea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4008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400">
                <a:latin typeface="Times New Roman" pitchFamily="-112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pic>
        <p:nvPicPr>
          <p:cNvPr id="2056" name="Picture 8" descr="umlogo-voorkant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43815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ＭＳ Ｐゴシック" pitchFamily="-112" charset="-128"/>
          <a:cs typeface="ＭＳ Ｐゴシック" pitchFamily="-112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-112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-112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-112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-11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120000"/>
        <a:buFont typeface="Wingdings" pitchFamily="-110" charset="2"/>
        <a:buChar char="§"/>
        <a:defRPr sz="2000">
          <a:solidFill>
            <a:schemeClr val="tx1"/>
          </a:solidFill>
          <a:latin typeface="+mn-lt"/>
          <a:ea typeface="ＭＳ Ｐゴシック" pitchFamily="-112" charset="-128"/>
          <a:cs typeface="ＭＳ Ｐゴシック" pitchFamily="-112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65000"/>
        <a:buFont typeface="Wingdings" pitchFamily="-110" charset="2"/>
        <a:buChar char="q"/>
        <a:defRPr sz="2800">
          <a:solidFill>
            <a:schemeClr val="tx1"/>
          </a:solidFill>
          <a:latin typeface="+mn-lt"/>
          <a:ea typeface="ＭＳ Ｐゴシック" pitchFamily="-112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65000"/>
        <a:buFont typeface="Wingdings" pitchFamily="-110" charset="2"/>
        <a:buChar char="q"/>
        <a:defRPr sz="2400">
          <a:solidFill>
            <a:schemeClr val="tx1"/>
          </a:solidFill>
          <a:latin typeface="+mn-lt"/>
          <a:ea typeface="ＭＳ Ｐゴシック" pitchFamily="-112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65000"/>
        <a:buFont typeface="Wingdings" pitchFamily="-110" charset="2"/>
        <a:buChar char="q"/>
        <a:defRPr sz="2000">
          <a:solidFill>
            <a:schemeClr val="tx1"/>
          </a:solidFill>
          <a:latin typeface="+mn-lt"/>
          <a:ea typeface="ＭＳ Ｐゴシック" pitchFamily="-112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pitchFamily="-112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pitchFamily="-112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pitchFamily="-112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pitchFamily="-112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Microsoft_Office_Word_97_-_2003_document1.doc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p.eichholtz@maastrichtuniversity.nl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gresb.com/" TargetMode="External"/><Relationship Id="rId4" Type="http://schemas.openxmlformats.org/officeDocument/2006/relationships/hyperlink" Target="http://www.epri.eu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3"/>
          <p:cNvSpPr>
            <a:spLocks noChangeArrowheads="1"/>
          </p:cNvSpPr>
          <p:nvPr/>
        </p:nvSpPr>
        <p:spPr bwMode="auto">
          <a:xfrm>
            <a:off x="152400" y="5132388"/>
            <a:ext cx="8875713" cy="93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folHlink"/>
              </a:buClr>
              <a:buFont typeface="Times" pitchFamily="28" charset="0"/>
              <a:buNone/>
            </a:pPr>
            <a:r>
              <a:rPr lang="en-US" sz="2400" dirty="0" smtClean="0"/>
              <a:t>June 2011, ERES Eindhoven</a:t>
            </a:r>
            <a:endParaRPr lang="en-US" sz="2400" dirty="0"/>
          </a:p>
        </p:txBody>
      </p:sp>
      <p:sp>
        <p:nvSpPr>
          <p:cNvPr id="4101" name="Rectangle 17"/>
          <p:cNvSpPr>
            <a:spLocks noChangeArrowheads="1"/>
          </p:cNvSpPr>
          <p:nvPr/>
        </p:nvSpPr>
        <p:spPr bwMode="auto">
          <a:xfrm>
            <a:off x="3299569" y="3294063"/>
            <a:ext cx="2568575" cy="849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folHlink"/>
              </a:buClr>
              <a:buFont typeface="Times" pitchFamily="28" charset="0"/>
              <a:buNone/>
            </a:pPr>
            <a:r>
              <a:rPr lang="en-US" sz="2800" dirty="0" smtClean="0"/>
              <a:t>Piet </a:t>
            </a:r>
            <a:r>
              <a:rPr lang="en-US" sz="2800" dirty="0" err="1" smtClean="0"/>
              <a:t>Eichholtz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dirty="0"/>
              <a:t>Maastricht University</a:t>
            </a:r>
            <a:endParaRPr lang="en-US" sz="1600" dirty="0"/>
          </a:p>
        </p:txBody>
      </p:sp>
      <p:sp>
        <p:nvSpPr>
          <p:cNvPr id="4102" name="Rectangle 7"/>
          <p:cNvSpPr>
            <a:spLocks noGrp="1" noChangeArrowheads="1"/>
          </p:cNvSpPr>
          <p:nvPr>
            <p:ph type="ctrTitle"/>
          </p:nvPr>
        </p:nvSpPr>
        <p:spPr>
          <a:xfrm>
            <a:off x="214313" y="1571625"/>
            <a:ext cx="8610600" cy="1143000"/>
          </a:xfrm>
        </p:spPr>
        <p:txBody>
          <a:bodyPr/>
          <a:lstStyle/>
          <a:p>
            <a:pPr algn="ctr" eaLnBrk="1" hangingPunct="1"/>
            <a:r>
              <a:rPr lang="en-GB" sz="4000" dirty="0" smtClean="0">
                <a:solidFill>
                  <a:srgbClr val="000000"/>
                </a:solidFill>
              </a:rPr>
              <a:t>Sustainable Buildings:</a:t>
            </a:r>
            <a:br>
              <a:rPr lang="en-GB" sz="4000" dirty="0" smtClean="0">
                <a:solidFill>
                  <a:srgbClr val="000000"/>
                </a:solidFill>
              </a:rPr>
            </a:br>
            <a:r>
              <a:rPr lang="en-GB" sz="4000" dirty="0" smtClean="0">
                <a:solidFill>
                  <a:srgbClr val="000000"/>
                </a:solidFill>
              </a:rPr>
              <a:t>Performance, Users, Investors</a:t>
            </a:r>
            <a:endParaRPr lang="en-GB" sz="4000" dirty="0" smtClean="0">
              <a:solidFill>
                <a:srgbClr val="00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b="1" dirty="0" smtClean="0"/>
              <a:t>Why would users rent green (and pay more)?</a:t>
            </a:r>
            <a:br>
              <a:rPr lang="en-US" b="1" dirty="0" smtClean="0"/>
            </a:br>
            <a:r>
              <a:rPr lang="en-US" sz="2400" i="1" dirty="0" smtClean="0"/>
              <a:t>Theoretical</a:t>
            </a:r>
            <a:r>
              <a:rPr lang="en-US" b="1" dirty="0" smtClean="0"/>
              <a:t> </a:t>
            </a:r>
            <a:r>
              <a:rPr lang="en-US" sz="2400" i="1" dirty="0" smtClean="0"/>
              <a:t>framework</a:t>
            </a:r>
            <a:endParaRPr lang="en-GB" sz="3200" dirty="0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507413" cy="5257800"/>
          </a:xfrm>
        </p:spPr>
        <p:txBody>
          <a:bodyPr/>
          <a:lstStyle/>
          <a:p>
            <a:pPr marL="381000" indent="-381000" eaLnBrk="1" hangingPunct="1">
              <a:lnSpc>
                <a:spcPct val="90000"/>
              </a:lnSpc>
              <a:buFont typeface="Arial" charset="0"/>
              <a:buAutoNum type="arabicPeriod"/>
            </a:pPr>
            <a:r>
              <a:rPr lang="en-US" dirty="0" smtClean="0"/>
              <a:t>Direct economic benefits</a:t>
            </a:r>
          </a:p>
          <a:p>
            <a:pPr marL="800100" lvl="1" indent="-342900" eaLnBrk="1" hangingPunct="1">
              <a:lnSpc>
                <a:spcPct val="90000"/>
              </a:lnSpc>
            </a:pPr>
            <a:r>
              <a:rPr lang="en-US" sz="2000" dirty="0" smtClean="0"/>
              <a:t>Lower service costs of housing by reduced energy costs</a:t>
            </a:r>
          </a:p>
          <a:p>
            <a:pPr marL="800100" lvl="1" indent="-342900" eaLnBrk="1" hangingPunct="1">
              <a:lnSpc>
                <a:spcPct val="90000"/>
              </a:lnSpc>
            </a:pPr>
            <a:r>
              <a:rPr lang="en-US" sz="2000" dirty="0" smtClean="0"/>
              <a:t>Higher employee productivity </a:t>
            </a:r>
          </a:p>
          <a:p>
            <a:pPr marL="800100" lvl="1" indent="-342900" eaLnBrk="1" hangingPunct="1">
              <a:lnSpc>
                <a:spcPct val="90000"/>
              </a:lnSpc>
            </a:pPr>
            <a:endParaRPr lang="en-US" sz="2000" dirty="0" smtClean="0"/>
          </a:p>
          <a:p>
            <a:pPr marL="381000" indent="-381000" eaLnBrk="1" hangingPunct="1">
              <a:lnSpc>
                <a:spcPct val="90000"/>
              </a:lnSpc>
              <a:buNone/>
            </a:pPr>
            <a:r>
              <a:rPr lang="en-US" dirty="0" smtClean="0"/>
              <a:t>2.  Indirect economic benefits: Improved reputation and image</a:t>
            </a:r>
          </a:p>
          <a:p>
            <a:pPr marL="800100" lvl="1" indent="-342900" eaLnBrk="1" hangingPunct="1">
              <a:lnSpc>
                <a:spcPct val="90000"/>
              </a:lnSpc>
            </a:pPr>
            <a:r>
              <a:rPr lang="en-US" sz="2000" dirty="0" smtClean="0"/>
              <a:t>Investors – cost of capital </a:t>
            </a:r>
          </a:p>
          <a:p>
            <a:pPr marL="800100" lvl="1" indent="-342900" eaLnBrk="1" hangingPunct="1">
              <a:lnSpc>
                <a:spcPct val="90000"/>
              </a:lnSpc>
            </a:pPr>
            <a:r>
              <a:rPr lang="en-US" sz="2000" dirty="0" smtClean="0"/>
              <a:t>Employees – labor market</a:t>
            </a:r>
          </a:p>
          <a:p>
            <a:pPr marL="800100" lvl="1" indent="-342900" eaLnBrk="1" hangingPunct="1">
              <a:lnSpc>
                <a:spcPct val="90000"/>
              </a:lnSpc>
            </a:pPr>
            <a:r>
              <a:rPr lang="en-US" sz="2000" dirty="0" smtClean="0"/>
              <a:t>Customers – sales and prices</a:t>
            </a:r>
          </a:p>
          <a:p>
            <a:pPr marL="800100" lvl="1" indent="-342900" eaLnBrk="1" hangingPunct="1">
              <a:lnSpc>
                <a:spcPct val="90000"/>
              </a:lnSpc>
            </a:pPr>
            <a:endParaRPr lang="en-US" sz="2000" dirty="0" smtClean="0"/>
          </a:p>
          <a:p>
            <a:pPr marL="381000" indent="-381000" eaLnBrk="1" hangingPunct="1">
              <a:lnSpc>
                <a:spcPct val="90000"/>
              </a:lnSpc>
              <a:buNone/>
            </a:pPr>
            <a:r>
              <a:rPr lang="nl-NL" dirty="0" smtClean="0"/>
              <a:t>3. </a:t>
            </a:r>
            <a:r>
              <a:rPr lang="nl-NL" dirty="0" err="1" smtClean="0"/>
              <a:t>Ethical</a:t>
            </a:r>
            <a:r>
              <a:rPr lang="nl-NL" dirty="0" smtClean="0"/>
              <a:t> </a:t>
            </a:r>
            <a:r>
              <a:rPr lang="nl-NL" dirty="0" err="1" smtClean="0"/>
              <a:t>behavior</a:t>
            </a:r>
            <a:endParaRPr lang="nl-NL" dirty="0" smtClean="0"/>
          </a:p>
          <a:p>
            <a:pPr marL="800100" lvl="1" indent="-342900" eaLnBrk="1" hangingPunct="1">
              <a:lnSpc>
                <a:spcPct val="90000"/>
              </a:lnSpc>
            </a:pPr>
            <a:r>
              <a:rPr lang="nl-NL" sz="2000" dirty="0" smtClean="0"/>
              <a:t>“Do the right </a:t>
            </a:r>
            <a:r>
              <a:rPr lang="nl-NL" sz="2000" dirty="0" err="1" smtClean="0"/>
              <a:t>thing</a:t>
            </a:r>
            <a:r>
              <a:rPr lang="nl-NL" sz="2000" dirty="0" smtClean="0"/>
              <a:t>”</a:t>
            </a:r>
          </a:p>
          <a:p>
            <a:pPr marL="800100" lvl="1" indent="-342900" eaLnBrk="1" hangingPunct="1">
              <a:lnSpc>
                <a:spcPct val="90000"/>
              </a:lnSpc>
            </a:pPr>
            <a:r>
              <a:rPr lang="nl-NL" sz="2000" dirty="0" smtClean="0"/>
              <a:t>Non-profit, </a:t>
            </a:r>
            <a:r>
              <a:rPr lang="nl-NL" sz="2000" dirty="0" err="1" smtClean="0"/>
              <a:t>government</a:t>
            </a:r>
            <a:r>
              <a:rPr lang="nl-NL" sz="2000" dirty="0" smtClean="0"/>
              <a:t>, and </a:t>
            </a:r>
            <a:r>
              <a:rPr lang="nl-NL" sz="2000" dirty="0" err="1" smtClean="0"/>
              <a:t>governmental</a:t>
            </a:r>
            <a:r>
              <a:rPr lang="nl-NL" sz="2000" dirty="0" smtClean="0"/>
              <a:t> </a:t>
            </a:r>
            <a:r>
              <a:rPr lang="nl-NL" sz="2000" dirty="0" err="1" smtClean="0"/>
              <a:t>organizations</a:t>
            </a:r>
            <a:endParaRPr lang="en-US" sz="2000" dirty="0" smtClean="0"/>
          </a:p>
          <a:p>
            <a:pPr marL="1257300" lvl="2" indent="-342900" eaLnBrk="1" hangingPunct="1">
              <a:lnSpc>
                <a:spcPct val="90000"/>
              </a:lnSpc>
            </a:pPr>
            <a:endParaRPr lang="en-GB" sz="1600" dirty="0" smtClean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/>
          <a:srcRect l="15237" t="7144" r="16191" b="29411"/>
          <a:stretch>
            <a:fillRect/>
          </a:stretch>
        </p:blipFill>
        <p:spPr bwMode="auto">
          <a:xfrm>
            <a:off x="914400" y="1225550"/>
            <a:ext cx="7315200" cy="548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1" name="Rectangle 3"/>
          <p:cNvSpPr>
            <a:spLocks noChangeArrowheads="1"/>
          </p:cNvSpPr>
          <p:nvPr/>
        </p:nvSpPr>
        <p:spPr bwMode="auto">
          <a:xfrm>
            <a:off x="1066800" y="5562600"/>
            <a:ext cx="7391400" cy="2286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nl-NL"/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b="1" dirty="0" smtClean="0"/>
              <a:t>Green </a:t>
            </a:r>
            <a:r>
              <a:rPr lang="en-GB" b="1" dirty="0" smtClean="0"/>
              <a:t>space utilization </a:t>
            </a:r>
            <a:r>
              <a:rPr lang="en-GB" b="1" dirty="0" smtClean="0"/>
              <a:t>of major </a:t>
            </a:r>
            <a:r>
              <a:rPr lang="en-GB" b="1" dirty="0" smtClean="0"/>
              <a:t>tenants</a:t>
            </a:r>
            <a:r>
              <a:rPr lang="en-GB" sz="2400" i="1" dirty="0" smtClean="0"/>
              <a:t/>
            </a:r>
            <a:br>
              <a:rPr lang="en-GB" sz="2400" i="1" dirty="0" smtClean="0"/>
            </a:br>
            <a:r>
              <a:rPr lang="en-GB" sz="2400" i="1" dirty="0" smtClean="0"/>
              <a:t>Fraction of firm’s office space housed in green buildings</a:t>
            </a:r>
            <a:endParaRPr lang="en-GB" dirty="0" smtClean="0"/>
          </a:p>
        </p:txBody>
      </p:sp>
      <p:sp>
        <p:nvSpPr>
          <p:cNvPr id="43013" name="Rectangle 5"/>
          <p:cNvSpPr>
            <a:spLocks noChangeArrowheads="1"/>
          </p:cNvSpPr>
          <p:nvPr/>
        </p:nvSpPr>
        <p:spPr bwMode="auto">
          <a:xfrm>
            <a:off x="1066800" y="3352800"/>
            <a:ext cx="7391400" cy="3048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nl-NL"/>
          </a:p>
        </p:txBody>
      </p:sp>
      <p:sp>
        <p:nvSpPr>
          <p:cNvPr id="43014" name="Rectangle 6"/>
          <p:cNvSpPr>
            <a:spLocks noChangeArrowheads="1"/>
          </p:cNvSpPr>
          <p:nvPr/>
        </p:nvSpPr>
        <p:spPr bwMode="auto">
          <a:xfrm>
            <a:off x="1066800" y="2743200"/>
            <a:ext cx="7391400" cy="3048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nl-NL"/>
          </a:p>
        </p:txBody>
      </p:sp>
      <p:sp>
        <p:nvSpPr>
          <p:cNvPr id="43015" name="Rectangle 7"/>
          <p:cNvSpPr>
            <a:spLocks noChangeArrowheads="1"/>
          </p:cNvSpPr>
          <p:nvPr/>
        </p:nvSpPr>
        <p:spPr bwMode="auto">
          <a:xfrm>
            <a:off x="1066800" y="3962400"/>
            <a:ext cx="7391400" cy="3048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nl-NL"/>
          </a:p>
        </p:txBody>
      </p:sp>
      <p:sp>
        <p:nvSpPr>
          <p:cNvPr id="43016" name="Rectangle 8"/>
          <p:cNvSpPr>
            <a:spLocks noChangeArrowheads="1"/>
          </p:cNvSpPr>
          <p:nvPr/>
        </p:nvSpPr>
        <p:spPr bwMode="auto">
          <a:xfrm>
            <a:off x="1066800" y="2590800"/>
            <a:ext cx="7391400" cy="3048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nl-NL"/>
          </a:p>
        </p:txBody>
      </p:sp>
      <p:sp>
        <p:nvSpPr>
          <p:cNvPr id="43017" name="Rectangle 9"/>
          <p:cNvSpPr>
            <a:spLocks noChangeArrowheads="1"/>
          </p:cNvSpPr>
          <p:nvPr/>
        </p:nvSpPr>
        <p:spPr bwMode="auto">
          <a:xfrm>
            <a:off x="1066800" y="2971800"/>
            <a:ext cx="7391400" cy="4572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nl-NL"/>
          </a:p>
        </p:txBody>
      </p:sp>
      <p:sp>
        <p:nvSpPr>
          <p:cNvPr id="43018" name="Rectangle 10"/>
          <p:cNvSpPr>
            <a:spLocks noChangeArrowheads="1"/>
          </p:cNvSpPr>
          <p:nvPr/>
        </p:nvSpPr>
        <p:spPr bwMode="auto">
          <a:xfrm>
            <a:off x="1066800" y="5181600"/>
            <a:ext cx="7391400" cy="3810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nl-NL"/>
          </a:p>
        </p:txBody>
      </p:sp>
      <p:sp>
        <p:nvSpPr>
          <p:cNvPr id="43019" name="Rectangle 11"/>
          <p:cNvSpPr>
            <a:spLocks noChangeArrowheads="1"/>
          </p:cNvSpPr>
          <p:nvPr/>
        </p:nvSpPr>
        <p:spPr bwMode="auto">
          <a:xfrm>
            <a:off x="1066800" y="5943600"/>
            <a:ext cx="7391400" cy="2286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nl-NL"/>
          </a:p>
        </p:txBody>
      </p:sp>
      <p:sp>
        <p:nvSpPr>
          <p:cNvPr id="43020" name="Rectangle 12"/>
          <p:cNvSpPr>
            <a:spLocks noChangeArrowheads="1"/>
          </p:cNvSpPr>
          <p:nvPr/>
        </p:nvSpPr>
        <p:spPr bwMode="auto">
          <a:xfrm>
            <a:off x="1066800" y="4191000"/>
            <a:ext cx="7391400" cy="4572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nl-NL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1" grpId="0" animBg="1"/>
      <p:bldP spid="43013" grpId="0" animBg="1"/>
      <p:bldP spid="43014" grpId="0" animBg="1"/>
      <p:bldP spid="43015" grpId="0" animBg="1"/>
      <p:bldP spid="43016" grpId="0" animBg="1"/>
      <p:bldP spid="43017" grpId="0" animBg="1"/>
      <p:bldP spid="43018" grpId="0" animBg="1"/>
      <p:bldP spid="43019" grpId="0" animBg="1"/>
      <p:bldP spid="4302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304800" y="1447800"/>
          <a:ext cx="8839200" cy="5029200"/>
        </p:xfrm>
        <a:graphic>
          <a:graphicData uri="http://schemas.openxmlformats.org/presentationml/2006/ole">
            <p:oleObj spid="_x0000_s56322" name="Document" r:id="rId4" imgW="8329172" imgH="4888526" progId="Word.Document.8">
              <p:embed/>
            </p:oleObj>
          </a:graphicData>
        </a:graphic>
      </p:graphicFrame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304800" y="3276600"/>
            <a:ext cx="8382000" cy="2286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nl-NL"/>
          </a:p>
        </p:txBody>
      </p:sp>
      <p:sp>
        <p:nvSpPr>
          <p:cNvPr id="45060" name="Rectangle 4"/>
          <p:cNvSpPr>
            <a:spLocks noChangeArrowheads="1"/>
          </p:cNvSpPr>
          <p:nvPr/>
        </p:nvSpPr>
        <p:spPr bwMode="auto">
          <a:xfrm>
            <a:off x="304800" y="2743200"/>
            <a:ext cx="8382000" cy="2286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nl-NL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686800" cy="1143000"/>
          </a:xfrm>
        </p:spPr>
        <p:txBody>
          <a:bodyPr/>
          <a:lstStyle/>
          <a:p>
            <a:pPr eaLnBrk="1" hangingPunct="1"/>
            <a:r>
              <a:rPr lang="en-GB" b="1" dirty="0" smtClean="0"/>
              <a:t>Green </a:t>
            </a:r>
            <a:r>
              <a:rPr lang="en-GB" b="1" dirty="0" smtClean="0"/>
              <a:t>space utilization per industry</a:t>
            </a:r>
            <a:br>
              <a:rPr lang="en-GB" b="1" dirty="0" smtClean="0"/>
            </a:br>
            <a:r>
              <a:rPr lang="en-GB" sz="2400" i="1" dirty="0" smtClean="0"/>
              <a:t>Fraction of office space located in green buildings</a:t>
            </a:r>
            <a:endParaRPr lang="en-GB" dirty="0" smtClean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9" grpId="0" animBg="1"/>
      <p:bldP spid="4506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a typeface="ＭＳ Ｐゴシック" pitchFamily="34" charset="-128"/>
              </a:rPr>
              <a:t>And what do property investors do?</a:t>
            </a:r>
            <a:br>
              <a:rPr lang="en-US" b="1" dirty="0" smtClean="0">
                <a:ea typeface="ＭＳ Ｐゴシック" pitchFamily="34" charset="-128"/>
              </a:rPr>
            </a:br>
            <a:r>
              <a:rPr lang="en-US" sz="2400" i="1" dirty="0" smtClean="0">
                <a:ea typeface="ＭＳ Ｐゴシック" pitchFamily="34" charset="-128"/>
              </a:rPr>
              <a:t>Global sustainability survey: GRESB</a:t>
            </a:r>
            <a:endParaRPr lang="nl-NL" sz="2400" i="1" dirty="0"/>
          </a:p>
        </p:txBody>
      </p:sp>
      <p:sp>
        <p:nvSpPr>
          <p:cNvPr id="7" name="Tijdelijke aanduiding voor inhoud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r>
              <a:rPr lang="en-US" dirty="0" smtClean="0">
                <a:ea typeface="ＭＳ Ｐゴシック" pitchFamily="34" charset="-128"/>
              </a:rPr>
              <a:t>Maastricht University surveyed global universe of property investors</a:t>
            </a:r>
          </a:p>
          <a:p>
            <a:pPr lvl="1">
              <a:spcBef>
                <a:spcPct val="0"/>
              </a:spcBef>
            </a:pPr>
            <a:r>
              <a:rPr lang="en-US" sz="1800" dirty="0" smtClean="0">
                <a:ea typeface="ＭＳ Ｐゴシック" pitchFamily="34" charset="-128"/>
              </a:rPr>
              <a:t>Initial collaboration with APG, PGGM, USS</a:t>
            </a:r>
          </a:p>
          <a:p>
            <a:pPr lvl="1">
              <a:spcBef>
                <a:spcPct val="0"/>
              </a:spcBef>
            </a:pPr>
            <a:r>
              <a:rPr lang="en-US" sz="1800" dirty="0" smtClean="0">
                <a:ea typeface="ＭＳ Ｐゴシック" pitchFamily="34" charset="-128"/>
              </a:rPr>
              <a:t>Tool for engagement and dialogue between investors and managers</a:t>
            </a:r>
          </a:p>
          <a:p>
            <a:pPr>
              <a:spcBef>
                <a:spcPct val="0"/>
              </a:spcBef>
            </a:pPr>
            <a:endParaRPr lang="en-US" dirty="0" smtClean="0">
              <a:ea typeface="ＭＳ Ｐゴシック" pitchFamily="34" charset="-128"/>
            </a:endParaRPr>
          </a:p>
          <a:p>
            <a:pPr>
              <a:spcBef>
                <a:spcPct val="0"/>
              </a:spcBef>
            </a:pPr>
            <a:r>
              <a:rPr lang="en-US" dirty="0" smtClean="0">
                <a:ea typeface="ＭＳ Ｐゴシック" pitchFamily="34" charset="-128"/>
              </a:rPr>
              <a:t>Survey develops Global Real Estate Sustainability Benchmark: GRESB 2009</a:t>
            </a:r>
          </a:p>
          <a:p>
            <a:pPr lvl="1">
              <a:spcBef>
                <a:spcPct val="0"/>
              </a:spcBef>
            </a:pPr>
            <a:r>
              <a:rPr lang="en-US" sz="1800" b="1" dirty="0" smtClean="0">
                <a:ea typeface="ＭＳ Ｐゴシック" pitchFamily="34" charset="-128"/>
              </a:rPr>
              <a:t>Policy issues</a:t>
            </a:r>
            <a:r>
              <a:rPr lang="en-US" sz="1800" dirty="0" smtClean="0">
                <a:ea typeface="ＭＳ Ｐゴシック" pitchFamily="34" charset="-128"/>
              </a:rPr>
              <a:t>: transparency, environmental policy, ...</a:t>
            </a:r>
          </a:p>
          <a:p>
            <a:pPr lvl="1">
              <a:spcBef>
                <a:spcPct val="0"/>
              </a:spcBef>
            </a:pPr>
            <a:r>
              <a:rPr lang="en-US" sz="1800" b="1" dirty="0" smtClean="0">
                <a:ea typeface="ＭＳ Ｐゴシック" pitchFamily="34" charset="-128"/>
              </a:rPr>
              <a:t>Implementation issues</a:t>
            </a:r>
            <a:r>
              <a:rPr lang="en-US" sz="1800" dirty="0" smtClean="0">
                <a:ea typeface="ＭＳ Ｐゴシック" pitchFamily="34" charset="-128"/>
              </a:rPr>
              <a:t>: environmental information systems, actual consumption of resources, employee training and remuneration, …</a:t>
            </a:r>
          </a:p>
          <a:p>
            <a:pPr lvl="1">
              <a:spcBef>
                <a:spcPct val="0"/>
              </a:spcBef>
            </a:pPr>
            <a:r>
              <a:rPr lang="en-US" sz="1800" dirty="0" smtClean="0">
                <a:ea typeface="ＭＳ Ｐゴシック" pitchFamily="34" charset="-128"/>
              </a:rPr>
              <a:t>Score of 100 means that potential for shareholder value creation is used</a:t>
            </a:r>
          </a:p>
          <a:p>
            <a:endParaRPr lang="nl-NL" dirty="0" smtClean="0"/>
          </a:p>
          <a:p>
            <a:r>
              <a:rPr lang="nl-NL" dirty="0" smtClean="0"/>
              <a:t>GRESB 2011 </a:t>
            </a:r>
            <a:r>
              <a:rPr lang="nl-NL" dirty="0" err="1" smtClean="0"/>
              <a:t>now</a:t>
            </a:r>
            <a:r>
              <a:rPr lang="nl-NL" dirty="0" smtClean="0"/>
              <a:t> </a:t>
            </a:r>
            <a:r>
              <a:rPr lang="nl-NL" dirty="0" err="1" smtClean="0"/>
              <a:t>underway</a:t>
            </a:r>
            <a:r>
              <a:rPr lang="nl-NL" dirty="0" smtClean="0"/>
              <a:t>, </a:t>
            </a:r>
            <a:r>
              <a:rPr lang="nl-NL" dirty="0" err="1" smtClean="0"/>
              <a:t>results</a:t>
            </a:r>
            <a:r>
              <a:rPr lang="nl-NL" dirty="0" smtClean="0"/>
              <a:t> </a:t>
            </a:r>
            <a:r>
              <a:rPr lang="nl-NL" dirty="0" err="1" smtClean="0"/>
              <a:t>expected</a:t>
            </a:r>
            <a:r>
              <a:rPr lang="nl-NL" dirty="0" smtClean="0"/>
              <a:t> in </a:t>
            </a:r>
            <a:r>
              <a:rPr lang="nl-NL" dirty="0" err="1" smtClean="0"/>
              <a:t>Fall</a:t>
            </a:r>
            <a:r>
              <a:rPr lang="nl-NL" dirty="0" smtClean="0"/>
              <a:t> 2011</a:t>
            </a:r>
          </a:p>
          <a:p>
            <a:pPr lvl="1"/>
            <a:r>
              <a:rPr lang="nl-NL" sz="1800" dirty="0" err="1" smtClean="0"/>
              <a:t>Now</a:t>
            </a:r>
            <a:r>
              <a:rPr lang="nl-NL" sz="1800" dirty="0" smtClean="0"/>
              <a:t> in </a:t>
            </a:r>
            <a:r>
              <a:rPr lang="nl-NL" sz="1800" dirty="0" err="1" smtClean="0"/>
              <a:t>cooperation</a:t>
            </a:r>
            <a:r>
              <a:rPr lang="nl-NL" sz="1800" dirty="0" smtClean="0"/>
              <a:t> </a:t>
            </a:r>
            <a:r>
              <a:rPr lang="nl-NL" sz="1800" dirty="0" err="1" smtClean="0"/>
              <a:t>with</a:t>
            </a:r>
            <a:r>
              <a:rPr lang="nl-NL" sz="1800" dirty="0" smtClean="0"/>
              <a:t> 15 </a:t>
            </a:r>
            <a:r>
              <a:rPr lang="nl-NL" sz="1800" dirty="0" err="1" smtClean="0"/>
              <a:t>leading</a:t>
            </a:r>
            <a:r>
              <a:rPr lang="nl-NL" sz="1800" dirty="0" smtClean="0"/>
              <a:t> pension </a:t>
            </a:r>
            <a:r>
              <a:rPr lang="nl-NL" sz="1800" dirty="0" err="1" smtClean="0"/>
              <a:t>investors</a:t>
            </a:r>
            <a:r>
              <a:rPr lang="nl-NL" sz="1800" dirty="0" smtClean="0"/>
              <a:t> </a:t>
            </a:r>
            <a:r>
              <a:rPr lang="nl-NL" sz="1800" dirty="0" err="1" smtClean="0"/>
              <a:t>worldwide</a:t>
            </a:r>
            <a:endParaRPr lang="nl-NL" sz="1800" dirty="0" smtClean="0"/>
          </a:p>
          <a:p>
            <a:pPr lvl="1"/>
            <a:r>
              <a:rPr lang="nl-NL" sz="1800" dirty="0" smtClean="0"/>
              <a:t>All major </a:t>
            </a:r>
            <a:r>
              <a:rPr lang="nl-NL" sz="1800" dirty="0" err="1" smtClean="0"/>
              <a:t>industry</a:t>
            </a:r>
            <a:r>
              <a:rPr lang="nl-NL" sz="1800" dirty="0" smtClean="0"/>
              <a:t> </a:t>
            </a:r>
            <a:r>
              <a:rPr lang="nl-NL" sz="1800" dirty="0" err="1" smtClean="0"/>
              <a:t>bodies</a:t>
            </a:r>
            <a:r>
              <a:rPr lang="nl-NL" sz="1800" dirty="0" smtClean="0"/>
              <a:t> </a:t>
            </a:r>
            <a:r>
              <a:rPr lang="nl-NL" sz="1800" dirty="0" err="1" smtClean="0"/>
              <a:t>involved</a:t>
            </a:r>
            <a:endParaRPr lang="nl-NL" sz="1800" dirty="0"/>
          </a:p>
        </p:txBody>
      </p:sp>
    </p:spTree>
  </p:cSld>
  <p:clrMapOvr>
    <a:masterClrMapping/>
  </p:clrMapOvr>
  <p:transition advClick="0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/>
              <a:t>GRESB 2009 </a:t>
            </a:r>
            <a:r>
              <a:rPr lang="nl-NL" b="1" dirty="0" err="1" smtClean="0"/>
              <a:t>results</a:t>
            </a:r>
            <a:r>
              <a:rPr lang="nl-NL" dirty="0" smtClean="0"/>
              <a:t/>
            </a:r>
            <a:br>
              <a:rPr lang="nl-NL" dirty="0" smtClean="0"/>
            </a:br>
            <a:r>
              <a:rPr lang="nl-NL" sz="2400" i="1" dirty="0" smtClean="0"/>
              <a:t>Response </a:t>
            </a:r>
            <a:endParaRPr lang="nl-NL" sz="2400" i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spcBef>
                <a:spcPct val="0"/>
              </a:spcBef>
              <a:buSzPct val="120000"/>
              <a:buFont typeface="Wingdings" pitchFamily="-110" charset="2"/>
              <a:buChar char="§"/>
            </a:pPr>
            <a:r>
              <a:rPr lang="en-US" sz="2000" dirty="0" smtClean="0">
                <a:ea typeface="ＭＳ Ｐゴシック" pitchFamily="34" charset="-128"/>
              </a:rPr>
              <a:t>688 listed property companies and unlisted property funds surveyed</a:t>
            </a:r>
          </a:p>
          <a:p>
            <a:pPr marL="342900" lvl="1" indent="-342900">
              <a:spcBef>
                <a:spcPct val="0"/>
              </a:spcBef>
              <a:buSzPct val="120000"/>
              <a:buFont typeface="Wingdings" pitchFamily="-110" charset="2"/>
              <a:buChar char="§"/>
            </a:pPr>
            <a:r>
              <a:rPr lang="en-US" sz="2000" dirty="0" smtClean="0">
                <a:ea typeface="ＭＳ Ｐゴシック" pitchFamily="34" charset="-128"/>
              </a:rPr>
              <a:t>Response rate </a:t>
            </a:r>
          </a:p>
          <a:p>
            <a:pPr marL="742950" lvl="2" indent="-342900">
              <a:spcBef>
                <a:spcPct val="0"/>
              </a:spcBef>
              <a:buSzPct val="120000"/>
              <a:buFont typeface="Wingdings" pitchFamily="-110" charset="2"/>
              <a:buChar char="§"/>
            </a:pPr>
            <a:r>
              <a:rPr lang="en-US" sz="1800" dirty="0" smtClean="0">
                <a:ea typeface="ＭＳ Ｐゴシック" pitchFamily="34" charset="-128"/>
              </a:rPr>
              <a:t>198 respondents, or 29% of total</a:t>
            </a:r>
          </a:p>
          <a:p>
            <a:pPr marL="742950" lvl="2" indent="-342900">
              <a:spcBef>
                <a:spcPct val="0"/>
              </a:spcBef>
              <a:buSzPct val="120000"/>
              <a:buFont typeface="Wingdings" pitchFamily="-110" charset="2"/>
              <a:buChar char="§"/>
            </a:pPr>
            <a:r>
              <a:rPr lang="en-US" sz="1800" dirty="0" smtClean="0">
                <a:ea typeface="ＭＳ Ｐゴシック" pitchFamily="34" charset="-128"/>
              </a:rPr>
              <a:t>Market-weighted response rate was over 50%</a:t>
            </a:r>
          </a:p>
          <a:p>
            <a:pPr marL="742950" lvl="2" indent="-342900">
              <a:spcBef>
                <a:spcPct val="0"/>
              </a:spcBef>
              <a:buSzPct val="120000"/>
              <a:buFont typeface="Wingdings" pitchFamily="-110" charset="2"/>
              <a:buChar char="§"/>
            </a:pPr>
            <a:r>
              <a:rPr lang="en-US" sz="1800" dirty="0" smtClean="0">
                <a:ea typeface="ＭＳ Ｐゴシック" pitchFamily="34" charset="-128"/>
              </a:rPr>
              <a:t>Response rate related to score on JLL transparency index </a:t>
            </a:r>
          </a:p>
          <a:p>
            <a:pPr>
              <a:spcBef>
                <a:spcPct val="0"/>
              </a:spcBef>
            </a:pPr>
            <a:endParaRPr lang="en-US" dirty="0" smtClean="0">
              <a:ea typeface="ＭＳ Ｐゴシック" pitchFamily="34" charset="-128"/>
            </a:endParaRPr>
          </a:p>
          <a:p>
            <a:pPr>
              <a:spcBef>
                <a:spcPct val="0"/>
              </a:spcBef>
            </a:pPr>
            <a:r>
              <a:rPr lang="en-US" dirty="0" smtClean="0">
                <a:ea typeface="ＭＳ Ｐゴシック" pitchFamily="34" charset="-128"/>
              </a:rPr>
              <a:t>Strong variation in environmental performance across respondents</a:t>
            </a:r>
          </a:p>
          <a:p>
            <a:pPr lvl="1">
              <a:spcBef>
                <a:spcPct val="0"/>
              </a:spcBef>
            </a:pPr>
            <a:r>
              <a:rPr lang="en-US" sz="1800" dirty="0" smtClean="0">
                <a:ea typeface="ＭＳ Ｐゴシック" pitchFamily="34" charset="-128"/>
              </a:rPr>
              <a:t>Better performers are</a:t>
            </a:r>
          </a:p>
          <a:p>
            <a:pPr lvl="2">
              <a:spcBef>
                <a:spcPct val="0"/>
              </a:spcBef>
              <a:buClr>
                <a:srgbClr val="95B3D7"/>
              </a:buClr>
            </a:pPr>
            <a:r>
              <a:rPr lang="en-US" sz="1800" dirty="0" smtClean="0">
                <a:ea typeface="ＭＳ Ｐゴシック" pitchFamily="34" charset="-128"/>
              </a:rPr>
              <a:t>from Australia, Sweden, U.K.</a:t>
            </a:r>
          </a:p>
          <a:p>
            <a:pPr lvl="2">
              <a:spcBef>
                <a:spcPct val="0"/>
              </a:spcBef>
              <a:buClr>
                <a:srgbClr val="95B3D7"/>
              </a:buClr>
            </a:pPr>
            <a:r>
              <a:rPr lang="en-US" sz="1800" dirty="0" smtClean="0">
                <a:ea typeface="ＭＳ Ｐゴシック" pitchFamily="34" charset="-128"/>
              </a:rPr>
              <a:t>listed</a:t>
            </a:r>
          </a:p>
          <a:p>
            <a:pPr lvl="1">
              <a:spcBef>
                <a:spcPct val="0"/>
              </a:spcBef>
              <a:buClr>
                <a:srgbClr val="95B3D7"/>
              </a:buClr>
            </a:pPr>
            <a:r>
              <a:rPr lang="en-US" sz="1800" dirty="0" smtClean="0">
                <a:ea typeface="ＭＳ Ｐゴシック" pitchFamily="34" charset="-128"/>
              </a:rPr>
              <a:t>Weaker performers are</a:t>
            </a:r>
          </a:p>
          <a:p>
            <a:pPr lvl="2">
              <a:spcBef>
                <a:spcPct val="0"/>
              </a:spcBef>
              <a:buClr>
                <a:srgbClr val="95B3D7"/>
              </a:buClr>
            </a:pPr>
            <a:r>
              <a:rPr lang="en-US" sz="1800" dirty="0" smtClean="0">
                <a:ea typeface="ＭＳ Ｐゴシック" pitchFamily="34" charset="-128"/>
              </a:rPr>
              <a:t>from Asia, the U.S., southern Europe, Germany</a:t>
            </a:r>
          </a:p>
          <a:p>
            <a:pPr lvl="2">
              <a:spcBef>
                <a:spcPct val="0"/>
              </a:spcBef>
              <a:buClr>
                <a:srgbClr val="95B3D7"/>
              </a:buClr>
            </a:pPr>
            <a:r>
              <a:rPr lang="en-US" sz="1800" dirty="0" smtClean="0">
                <a:ea typeface="ＭＳ Ｐゴシック" pitchFamily="34" charset="-128"/>
              </a:rPr>
              <a:t>non-listed</a:t>
            </a:r>
          </a:p>
          <a:p>
            <a:endParaRPr lang="nl-NL" dirty="0"/>
          </a:p>
        </p:txBody>
      </p:sp>
    </p:spTree>
  </p:cSld>
  <p:clrMapOvr>
    <a:masterClrMapping/>
  </p:clrMapOvr>
  <p:transition advClick="0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a typeface="ＭＳ Ｐゴシック" pitchFamily="34" charset="-128"/>
              </a:rPr>
              <a:t>Do </a:t>
            </a:r>
            <a:r>
              <a:rPr lang="en-US" b="1" smtClean="0">
                <a:ea typeface="ＭＳ Ｐゴシック" pitchFamily="34" charset="-128"/>
              </a:rPr>
              <a:t>investors do what </a:t>
            </a:r>
            <a:r>
              <a:rPr lang="en-US" b="1" dirty="0" smtClean="0">
                <a:ea typeface="ＭＳ Ｐゴシック" pitchFamily="34" charset="-128"/>
              </a:rPr>
              <a:t>they say?</a:t>
            </a:r>
            <a:br>
              <a:rPr lang="en-US" b="1" dirty="0" smtClean="0">
                <a:ea typeface="ＭＳ Ｐゴシック" pitchFamily="34" charset="-128"/>
              </a:rPr>
            </a:br>
            <a:r>
              <a:rPr lang="en-US" sz="2400" b="0" i="1" dirty="0" smtClean="0">
                <a:ea typeface="ＭＳ Ｐゴシック" pitchFamily="34" charset="-128"/>
              </a:rPr>
              <a:t>Property investors talk the talk, but hardly walk the walk</a:t>
            </a:r>
            <a:endParaRPr lang="nl-NL" sz="2400" b="0" i="1" dirty="0" smtClean="0">
              <a:ea typeface="ＭＳ Ｐゴシック" pitchFamily="34" charset="-128"/>
            </a:endParaRPr>
          </a:p>
        </p:txBody>
      </p:sp>
      <p:pic>
        <p:nvPicPr>
          <p:cNvPr id="17411" name="Picture 2"/>
          <p:cNvPicPr>
            <a:picLocks noChangeAspect="1" noChangeArrowheads="1"/>
          </p:cNvPicPr>
          <p:nvPr/>
        </p:nvPicPr>
        <p:blipFill>
          <a:blip r:embed="rId3"/>
          <a:srcRect l="2538" r="21976"/>
          <a:stretch>
            <a:fillRect/>
          </a:stretch>
        </p:blipFill>
        <p:spPr bwMode="auto">
          <a:xfrm>
            <a:off x="685685" y="1295401"/>
            <a:ext cx="7696315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a typeface="ＭＳ Ｐゴシック" pitchFamily="34" charset="-128"/>
              </a:rPr>
              <a:t>And the relation with financial indicators?</a:t>
            </a:r>
            <a:br>
              <a:rPr lang="en-US" b="1" dirty="0" smtClean="0">
                <a:ea typeface="ＭＳ Ｐゴシック" pitchFamily="34" charset="-128"/>
              </a:rPr>
            </a:br>
            <a:r>
              <a:rPr lang="en-US" sz="2400" i="1" dirty="0" smtClean="0">
                <a:ea typeface="ＭＳ Ｐゴシック" pitchFamily="34" charset="-128"/>
              </a:rPr>
              <a:t>Size matters, as do ROA and openness to equity market</a:t>
            </a:r>
            <a:endParaRPr lang="nl-NL" sz="2400" dirty="0"/>
          </a:p>
        </p:txBody>
      </p:sp>
      <p:graphicFrame>
        <p:nvGraphicFramePr>
          <p:cNvPr id="3" name="Table 6"/>
          <p:cNvGraphicFramePr>
            <a:graphicFrameLocks noGrp="1"/>
          </p:cNvGraphicFramePr>
          <p:nvPr/>
        </p:nvGraphicFramePr>
        <p:xfrm>
          <a:off x="533398" y="1447800"/>
          <a:ext cx="8229601" cy="4574430"/>
        </p:xfrm>
        <a:graphic>
          <a:graphicData uri="http://schemas.openxmlformats.org/drawingml/2006/table">
            <a:tbl>
              <a:tblPr/>
              <a:tblGrid>
                <a:gridCol w="2865074"/>
                <a:gridCol w="1783406"/>
                <a:gridCol w="2255409"/>
                <a:gridCol w="1325712"/>
              </a:tblGrid>
              <a:tr h="239493">
                <a:tc>
                  <a:txBody>
                    <a:bodyPr/>
                    <a:lstStyle/>
                    <a:p>
                      <a:pPr indent="-226695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endParaRPr lang="en-US" sz="1500" dirty="0">
                        <a:latin typeface="+mn-lt"/>
                        <a:ea typeface="Garamond"/>
                        <a:cs typeface="Times New Roman"/>
                      </a:endParaRPr>
                    </a:p>
                  </a:txBody>
                  <a:tcPr marL="10037" marR="10037" marT="10037" marB="10037" anchor="ctr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indent="-226695"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en-GB" sz="1500" b="1" dirty="0">
                          <a:solidFill>
                            <a:srgbClr val="FFFFFF"/>
                          </a:solidFill>
                          <a:latin typeface="+mn-lt"/>
                          <a:ea typeface="Garamond"/>
                          <a:cs typeface="Times New Roman"/>
                        </a:rPr>
                        <a:t>M&amp;P</a:t>
                      </a:r>
                      <a:endParaRPr lang="en-US" sz="1500" dirty="0">
                        <a:latin typeface="+mn-lt"/>
                        <a:ea typeface="Garamond"/>
                        <a:cs typeface="Times New Roman"/>
                      </a:endParaRPr>
                    </a:p>
                  </a:txBody>
                  <a:tcPr marL="10037" marR="10037" marT="10037" marB="10037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indent="-226695"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en-GB" sz="1500" b="1" dirty="0">
                          <a:solidFill>
                            <a:srgbClr val="FFFFFF"/>
                          </a:solidFill>
                          <a:latin typeface="+mn-lt"/>
                          <a:ea typeface="Garamond"/>
                          <a:cs typeface="Times New Roman"/>
                        </a:rPr>
                        <a:t>I&amp;M</a:t>
                      </a:r>
                      <a:endParaRPr lang="en-US" sz="1500" dirty="0">
                        <a:latin typeface="+mn-lt"/>
                        <a:ea typeface="Garamond"/>
                        <a:cs typeface="Times New Roman"/>
                      </a:endParaRPr>
                    </a:p>
                  </a:txBody>
                  <a:tcPr marL="10037" marR="10037" marT="10037" marB="10037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indent="-226695"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en-GB" sz="1500" b="1" dirty="0">
                          <a:solidFill>
                            <a:srgbClr val="FFFFFF"/>
                          </a:solidFill>
                          <a:latin typeface="+mn-lt"/>
                          <a:ea typeface="Garamond"/>
                          <a:cs typeface="Times New Roman"/>
                        </a:rPr>
                        <a:t>Total</a:t>
                      </a:r>
                      <a:endParaRPr lang="en-US" sz="1500" dirty="0">
                        <a:latin typeface="+mn-lt"/>
                        <a:ea typeface="Garamond"/>
                        <a:cs typeface="Times New Roman"/>
                      </a:endParaRPr>
                    </a:p>
                  </a:txBody>
                  <a:tcPr marL="10037" marR="10037" marT="10037" marB="10037" anchor="ctr">
                    <a:lnL>
                      <a:noFill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</a:tr>
              <a:tr h="239493">
                <a:tc>
                  <a:txBody>
                    <a:bodyPr/>
                    <a:lstStyle/>
                    <a:p>
                      <a:pPr marL="18415" indent="-226695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en-GB" sz="1500" b="1" dirty="0">
                          <a:latin typeface="+mn-lt"/>
                          <a:ea typeface="Garamond"/>
                          <a:cs typeface="Times New Roman"/>
                        </a:rPr>
                        <a:t>Financials</a:t>
                      </a:r>
                      <a:endParaRPr lang="en-US" sz="1500" dirty="0">
                        <a:latin typeface="+mn-lt"/>
                        <a:ea typeface="Garamond"/>
                        <a:cs typeface="Times New Roman"/>
                      </a:endParaRPr>
                    </a:p>
                  </a:txBody>
                  <a:tcPr marL="10037" marR="10037" marT="10037" marB="10037" anchor="ctr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indent="-226695"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endParaRPr lang="en-US" sz="1500" dirty="0">
                        <a:latin typeface="+mn-lt"/>
                        <a:ea typeface="Garamond"/>
                        <a:cs typeface="Times New Roman"/>
                      </a:endParaRPr>
                    </a:p>
                  </a:txBody>
                  <a:tcPr marL="10037" marR="10037" marT="10037" marB="10037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indent="-226695"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endParaRPr lang="en-US" sz="1500" dirty="0">
                        <a:latin typeface="+mn-lt"/>
                        <a:ea typeface="Garamond"/>
                        <a:cs typeface="Times New Roman"/>
                      </a:endParaRPr>
                    </a:p>
                  </a:txBody>
                  <a:tcPr marL="10037" marR="10037" marT="10037" marB="10037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indent="-226695"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endParaRPr lang="en-US" sz="1500" dirty="0">
                        <a:latin typeface="+mn-lt"/>
                        <a:ea typeface="Garamond"/>
                        <a:cs typeface="Times New Roman"/>
                      </a:endParaRPr>
                    </a:p>
                  </a:txBody>
                  <a:tcPr marL="10037" marR="10037" marT="10037" marB="10037" anchor="ctr">
                    <a:lnL>
                      <a:noFill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</a:tr>
              <a:tr h="239493">
                <a:tc>
                  <a:txBody>
                    <a:bodyPr/>
                    <a:lstStyle/>
                    <a:p>
                      <a:pPr marL="18415" indent="-226695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>
                          <a:latin typeface="+mn-lt"/>
                          <a:ea typeface="Garamond"/>
                          <a:cs typeface="Times New Roman"/>
                        </a:rPr>
                        <a:t>Market Capitalization</a:t>
                      </a:r>
                      <a:endParaRPr lang="en-US" sz="1500" dirty="0">
                        <a:latin typeface="+mn-lt"/>
                        <a:ea typeface="Garamond"/>
                        <a:cs typeface="Times New Roman"/>
                      </a:endParaRPr>
                    </a:p>
                  </a:txBody>
                  <a:tcPr marL="10037" marR="10037" marT="10037" marB="10037" anchor="ctr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226695" algn="ctr">
                        <a:lnSpc>
                          <a:spcPct val="97000"/>
                        </a:lnSpc>
                        <a:spcAft>
                          <a:spcPts val="0"/>
                        </a:spcAft>
                        <a:tabLst>
                          <a:tab pos="274320" algn="dec"/>
                        </a:tabLst>
                      </a:pPr>
                      <a:r>
                        <a:rPr lang="en-US" sz="1500" dirty="0">
                          <a:latin typeface="+mn-lt"/>
                          <a:ea typeface="Garamond"/>
                          <a:cs typeface="Times New Roman"/>
                        </a:rPr>
                        <a:t>5.620*</a:t>
                      </a:r>
                    </a:p>
                  </a:txBody>
                  <a:tcPr marL="10037" marR="10037" marT="10037" marB="10037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226695" algn="ctr">
                        <a:lnSpc>
                          <a:spcPct val="97000"/>
                        </a:lnSpc>
                        <a:spcAft>
                          <a:spcPts val="0"/>
                        </a:spcAft>
                        <a:tabLst>
                          <a:tab pos="274320" algn="dec"/>
                        </a:tabLst>
                      </a:pPr>
                      <a:r>
                        <a:rPr lang="en-US" sz="1500" dirty="0">
                          <a:latin typeface="+mn-lt"/>
                          <a:ea typeface="Garamond"/>
                          <a:cs typeface="Times New Roman"/>
                        </a:rPr>
                        <a:t>7.897***</a:t>
                      </a:r>
                    </a:p>
                  </a:txBody>
                  <a:tcPr marL="10037" marR="10037" marT="10037" marB="10037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226695" algn="ctr">
                        <a:lnSpc>
                          <a:spcPct val="97000"/>
                        </a:lnSpc>
                        <a:spcAft>
                          <a:spcPts val="0"/>
                        </a:spcAft>
                        <a:tabLst>
                          <a:tab pos="274320" algn="dec"/>
                        </a:tabLst>
                      </a:pPr>
                      <a:r>
                        <a:rPr lang="en-US" sz="1500" dirty="0">
                          <a:latin typeface="+mn-lt"/>
                          <a:ea typeface="Garamond"/>
                          <a:cs typeface="Times New Roman"/>
                        </a:rPr>
                        <a:t>6.994***</a:t>
                      </a:r>
                    </a:p>
                  </a:txBody>
                  <a:tcPr marL="10037" marR="10037" marT="10037" marB="10037" anchor="ctr">
                    <a:lnL>
                      <a:noFill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9493">
                <a:tc>
                  <a:txBody>
                    <a:bodyPr/>
                    <a:lstStyle/>
                    <a:p>
                      <a:pPr marL="18415" indent="-226695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>
                          <a:latin typeface="+mn-lt"/>
                          <a:ea typeface="Garamond"/>
                          <a:cs typeface="Times New Roman"/>
                        </a:rPr>
                        <a:t>(log)</a:t>
                      </a:r>
                      <a:endParaRPr lang="en-US" sz="1500" dirty="0">
                        <a:latin typeface="+mn-lt"/>
                        <a:ea typeface="Garamond"/>
                        <a:cs typeface="Times New Roman"/>
                      </a:endParaRPr>
                    </a:p>
                  </a:txBody>
                  <a:tcPr marL="10037" marR="10037" marT="10037" marB="10037" anchor="ctr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indent="-226695" algn="ctr">
                        <a:lnSpc>
                          <a:spcPct val="97000"/>
                        </a:lnSpc>
                        <a:spcAft>
                          <a:spcPts val="0"/>
                        </a:spcAft>
                        <a:tabLst>
                          <a:tab pos="274320" algn="dec"/>
                        </a:tabLst>
                      </a:pPr>
                      <a:r>
                        <a:rPr lang="en-US" sz="1500" dirty="0">
                          <a:latin typeface="+mn-lt"/>
                          <a:ea typeface="Garamond"/>
                          <a:cs typeface="Times New Roman"/>
                        </a:rPr>
                        <a:t>[3.014]</a:t>
                      </a:r>
                    </a:p>
                  </a:txBody>
                  <a:tcPr marL="10037" marR="10037" marT="10037" marB="10037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indent="-226695" algn="ctr">
                        <a:lnSpc>
                          <a:spcPct val="97000"/>
                        </a:lnSpc>
                        <a:spcAft>
                          <a:spcPts val="0"/>
                        </a:spcAft>
                        <a:tabLst>
                          <a:tab pos="274320" algn="dec"/>
                        </a:tabLst>
                      </a:pPr>
                      <a:r>
                        <a:rPr lang="en-US" sz="1500" dirty="0">
                          <a:latin typeface="+mn-lt"/>
                          <a:ea typeface="Garamond"/>
                          <a:cs typeface="Times New Roman"/>
                        </a:rPr>
                        <a:t>[2.183]</a:t>
                      </a:r>
                    </a:p>
                  </a:txBody>
                  <a:tcPr marL="10037" marR="10037" marT="10037" marB="10037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indent="-226695" algn="ctr">
                        <a:lnSpc>
                          <a:spcPct val="97000"/>
                        </a:lnSpc>
                        <a:spcAft>
                          <a:spcPts val="0"/>
                        </a:spcAft>
                        <a:tabLst>
                          <a:tab pos="274320" algn="dec"/>
                        </a:tabLst>
                      </a:pPr>
                      <a:r>
                        <a:rPr lang="en-US" sz="1500" dirty="0">
                          <a:latin typeface="+mn-lt"/>
                          <a:ea typeface="Garamond"/>
                          <a:cs typeface="Times New Roman"/>
                        </a:rPr>
                        <a:t>[2.269]</a:t>
                      </a:r>
                    </a:p>
                  </a:txBody>
                  <a:tcPr marL="10037" marR="10037" marT="10037" marB="10037" anchor="ctr">
                    <a:lnL>
                      <a:noFill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</a:tr>
              <a:tr h="239493">
                <a:tc>
                  <a:txBody>
                    <a:bodyPr/>
                    <a:lstStyle/>
                    <a:p>
                      <a:pPr marL="18415" indent="-226695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>
                          <a:latin typeface="+mn-lt"/>
                          <a:ea typeface="Garamond"/>
                          <a:cs typeface="Times New Roman"/>
                        </a:rPr>
                        <a:t>Debt to Total Assets</a:t>
                      </a:r>
                      <a:endParaRPr lang="en-US" sz="1500" dirty="0">
                        <a:latin typeface="+mn-lt"/>
                        <a:ea typeface="Garamond"/>
                        <a:cs typeface="Times New Roman"/>
                      </a:endParaRPr>
                    </a:p>
                  </a:txBody>
                  <a:tcPr marL="10037" marR="10037" marT="10037" marB="10037" anchor="ctr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226695" algn="ctr">
                        <a:lnSpc>
                          <a:spcPct val="97000"/>
                        </a:lnSpc>
                        <a:spcAft>
                          <a:spcPts val="0"/>
                        </a:spcAft>
                        <a:tabLst>
                          <a:tab pos="274320" algn="dec"/>
                        </a:tabLst>
                      </a:pPr>
                      <a:r>
                        <a:rPr lang="en-US" sz="1500" dirty="0">
                          <a:latin typeface="+mn-lt"/>
                          <a:ea typeface="Garamond"/>
                          <a:cs typeface="Times New Roman"/>
                        </a:rPr>
                        <a:t>-0.0186</a:t>
                      </a:r>
                    </a:p>
                  </a:txBody>
                  <a:tcPr marL="10037" marR="10037" marT="10037" marB="10037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226695" algn="ctr">
                        <a:lnSpc>
                          <a:spcPct val="97000"/>
                        </a:lnSpc>
                        <a:spcAft>
                          <a:spcPts val="0"/>
                        </a:spcAft>
                        <a:tabLst>
                          <a:tab pos="274320" algn="dec"/>
                        </a:tabLst>
                      </a:pPr>
                      <a:r>
                        <a:rPr lang="en-US" sz="1500" dirty="0">
                          <a:latin typeface="+mn-lt"/>
                          <a:ea typeface="Garamond"/>
                          <a:cs typeface="Times New Roman"/>
                        </a:rPr>
                        <a:t>-0.0809</a:t>
                      </a:r>
                    </a:p>
                  </a:txBody>
                  <a:tcPr marL="10037" marR="10037" marT="10037" marB="10037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226695" algn="ctr">
                        <a:lnSpc>
                          <a:spcPct val="97000"/>
                        </a:lnSpc>
                        <a:spcAft>
                          <a:spcPts val="0"/>
                        </a:spcAft>
                        <a:tabLst>
                          <a:tab pos="274320" algn="dec"/>
                        </a:tabLst>
                      </a:pPr>
                      <a:r>
                        <a:rPr lang="en-US" sz="1500" dirty="0">
                          <a:latin typeface="+mn-lt"/>
                          <a:ea typeface="Garamond"/>
                          <a:cs typeface="Times New Roman"/>
                        </a:rPr>
                        <a:t>-0.0562</a:t>
                      </a:r>
                    </a:p>
                  </a:txBody>
                  <a:tcPr marL="10037" marR="10037" marT="10037" marB="10037" anchor="ctr">
                    <a:lnL>
                      <a:noFill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9493">
                <a:tc>
                  <a:txBody>
                    <a:bodyPr/>
                    <a:lstStyle/>
                    <a:p>
                      <a:pPr marL="18415" indent="-226695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endParaRPr lang="en-GB" sz="1500" dirty="0">
                        <a:latin typeface="+mn-lt"/>
                        <a:ea typeface="Garamond"/>
                        <a:cs typeface="Times New Roman"/>
                      </a:endParaRPr>
                    </a:p>
                  </a:txBody>
                  <a:tcPr marL="10037" marR="10037" marT="10037" marB="10037" anchor="ctr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indent="-226695" algn="ctr">
                        <a:lnSpc>
                          <a:spcPct val="97000"/>
                        </a:lnSpc>
                        <a:spcAft>
                          <a:spcPts val="0"/>
                        </a:spcAft>
                        <a:tabLst>
                          <a:tab pos="274320" algn="dec"/>
                        </a:tabLst>
                      </a:pPr>
                      <a:r>
                        <a:rPr lang="en-US" sz="1500" dirty="0">
                          <a:latin typeface="+mn-lt"/>
                          <a:ea typeface="Garamond"/>
                          <a:cs typeface="Times New Roman"/>
                        </a:rPr>
                        <a:t>[0.319]</a:t>
                      </a:r>
                    </a:p>
                  </a:txBody>
                  <a:tcPr marL="10037" marR="10037" marT="10037" marB="10037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indent="-226695" algn="ctr">
                        <a:lnSpc>
                          <a:spcPct val="97000"/>
                        </a:lnSpc>
                        <a:spcAft>
                          <a:spcPts val="0"/>
                        </a:spcAft>
                        <a:tabLst>
                          <a:tab pos="274320" algn="dec"/>
                        </a:tabLst>
                      </a:pPr>
                      <a:r>
                        <a:rPr lang="en-US" sz="1500" dirty="0">
                          <a:latin typeface="+mn-lt"/>
                          <a:ea typeface="Garamond"/>
                          <a:cs typeface="Times New Roman"/>
                        </a:rPr>
                        <a:t>[0.192]</a:t>
                      </a:r>
                    </a:p>
                  </a:txBody>
                  <a:tcPr marL="10037" marR="10037" marT="10037" marB="10037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indent="-226695" algn="ctr">
                        <a:lnSpc>
                          <a:spcPct val="97000"/>
                        </a:lnSpc>
                        <a:spcAft>
                          <a:spcPts val="0"/>
                        </a:spcAft>
                        <a:tabLst>
                          <a:tab pos="274320" algn="dec"/>
                        </a:tabLst>
                      </a:pPr>
                      <a:r>
                        <a:rPr lang="en-US" sz="1500" dirty="0">
                          <a:latin typeface="+mn-lt"/>
                          <a:ea typeface="Garamond"/>
                          <a:cs typeface="Times New Roman"/>
                        </a:rPr>
                        <a:t>[0.230]</a:t>
                      </a:r>
                    </a:p>
                  </a:txBody>
                  <a:tcPr marL="10037" marR="10037" marT="10037" marB="10037" anchor="ctr">
                    <a:lnL>
                      <a:noFill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</a:tr>
              <a:tr h="239493">
                <a:tc>
                  <a:txBody>
                    <a:bodyPr/>
                    <a:lstStyle/>
                    <a:p>
                      <a:pPr marL="18415" indent="-226695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>
                          <a:latin typeface="+mn-lt"/>
                          <a:ea typeface="Garamond"/>
                          <a:cs typeface="Times New Roman"/>
                        </a:rPr>
                        <a:t>Return on Assets</a:t>
                      </a:r>
                      <a:endParaRPr lang="en-US" sz="1500" dirty="0">
                        <a:latin typeface="+mn-lt"/>
                        <a:ea typeface="Garamond"/>
                        <a:cs typeface="Times New Roman"/>
                      </a:endParaRPr>
                    </a:p>
                  </a:txBody>
                  <a:tcPr marL="10037" marR="10037" marT="10037" marB="10037" anchor="ctr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226695" algn="ctr">
                        <a:lnSpc>
                          <a:spcPct val="97000"/>
                        </a:lnSpc>
                        <a:spcAft>
                          <a:spcPts val="0"/>
                        </a:spcAft>
                        <a:tabLst>
                          <a:tab pos="274320" algn="dec"/>
                        </a:tabLst>
                      </a:pPr>
                      <a:r>
                        <a:rPr lang="en-US" sz="1500" dirty="0">
                          <a:latin typeface="+mn-lt"/>
                          <a:ea typeface="Garamond"/>
                          <a:cs typeface="Times New Roman"/>
                        </a:rPr>
                        <a:t>0.582</a:t>
                      </a:r>
                    </a:p>
                  </a:txBody>
                  <a:tcPr marL="10037" marR="10037" marT="10037" marB="10037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226695" algn="ctr">
                        <a:lnSpc>
                          <a:spcPct val="97000"/>
                        </a:lnSpc>
                        <a:spcAft>
                          <a:spcPts val="0"/>
                        </a:spcAft>
                        <a:tabLst>
                          <a:tab pos="274320" algn="dec"/>
                        </a:tabLst>
                      </a:pPr>
                      <a:r>
                        <a:rPr lang="en-US" sz="1500" dirty="0">
                          <a:latin typeface="+mn-lt"/>
                          <a:ea typeface="Garamond"/>
                          <a:cs typeface="Times New Roman"/>
                        </a:rPr>
                        <a:t>0.978**</a:t>
                      </a:r>
                    </a:p>
                  </a:txBody>
                  <a:tcPr marL="10037" marR="10037" marT="10037" marB="10037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226695" algn="ctr">
                        <a:lnSpc>
                          <a:spcPct val="97000"/>
                        </a:lnSpc>
                        <a:spcAft>
                          <a:spcPts val="0"/>
                        </a:spcAft>
                        <a:tabLst>
                          <a:tab pos="274320" algn="dec"/>
                        </a:tabLst>
                      </a:pPr>
                      <a:r>
                        <a:rPr lang="en-US" sz="1500" dirty="0">
                          <a:latin typeface="+mn-lt"/>
                          <a:ea typeface="Garamond"/>
                          <a:cs typeface="Times New Roman"/>
                        </a:rPr>
                        <a:t>0.821*</a:t>
                      </a:r>
                    </a:p>
                  </a:txBody>
                  <a:tcPr marL="10037" marR="10037" marT="10037" marB="10037" anchor="ctr">
                    <a:lnL>
                      <a:noFill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9493">
                <a:tc>
                  <a:txBody>
                    <a:bodyPr/>
                    <a:lstStyle/>
                    <a:p>
                      <a:pPr marL="18415" indent="-226695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endParaRPr lang="en-GB" sz="1500" dirty="0">
                        <a:latin typeface="+mn-lt"/>
                        <a:ea typeface="Garamond"/>
                        <a:cs typeface="Times New Roman"/>
                      </a:endParaRPr>
                    </a:p>
                  </a:txBody>
                  <a:tcPr marL="10037" marR="10037" marT="10037" marB="10037" anchor="ctr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indent="-226695" algn="ctr">
                        <a:lnSpc>
                          <a:spcPct val="97000"/>
                        </a:lnSpc>
                        <a:spcAft>
                          <a:spcPts val="0"/>
                        </a:spcAft>
                        <a:tabLst>
                          <a:tab pos="274320" algn="dec"/>
                        </a:tabLst>
                      </a:pPr>
                      <a:r>
                        <a:rPr lang="en-US" sz="1500" dirty="0">
                          <a:latin typeface="+mn-lt"/>
                          <a:ea typeface="Garamond"/>
                          <a:cs typeface="Times New Roman"/>
                        </a:rPr>
                        <a:t>[0.487]</a:t>
                      </a:r>
                    </a:p>
                  </a:txBody>
                  <a:tcPr marL="10037" marR="10037" marT="10037" marB="10037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indent="-226695" algn="ctr">
                        <a:lnSpc>
                          <a:spcPct val="97000"/>
                        </a:lnSpc>
                        <a:spcAft>
                          <a:spcPts val="0"/>
                        </a:spcAft>
                        <a:tabLst>
                          <a:tab pos="274320" algn="dec"/>
                        </a:tabLst>
                      </a:pPr>
                      <a:r>
                        <a:rPr lang="en-US" sz="1500" dirty="0">
                          <a:latin typeface="+mn-lt"/>
                          <a:ea typeface="Garamond"/>
                          <a:cs typeface="Times New Roman"/>
                        </a:rPr>
                        <a:t>[0.446]</a:t>
                      </a:r>
                    </a:p>
                  </a:txBody>
                  <a:tcPr marL="10037" marR="10037" marT="10037" marB="10037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indent="-226695" algn="ctr">
                        <a:lnSpc>
                          <a:spcPct val="97000"/>
                        </a:lnSpc>
                        <a:spcAft>
                          <a:spcPts val="0"/>
                        </a:spcAft>
                        <a:tabLst>
                          <a:tab pos="274320" algn="dec"/>
                        </a:tabLst>
                      </a:pPr>
                      <a:r>
                        <a:rPr lang="en-US" sz="1500" dirty="0">
                          <a:latin typeface="+mn-lt"/>
                          <a:ea typeface="Garamond"/>
                          <a:cs typeface="Times New Roman"/>
                        </a:rPr>
                        <a:t>[0.441]</a:t>
                      </a:r>
                    </a:p>
                  </a:txBody>
                  <a:tcPr marL="10037" marR="10037" marT="10037" marB="10037" anchor="ctr">
                    <a:lnL>
                      <a:noFill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</a:tr>
              <a:tr h="459105">
                <a:tc>
                  <a:txBody>
                    <a:bodyPr/>
                    <a:lstStyle/>
                    <a:p>
                      <a:pPr indent="-226695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>
                          <a:latin typeface="+mn-lt"/>
                          <a:ea typeface="Garamond"/>
                          <a:cs typeface="Times New Roman"/>
                        </a:rPr>
                        <a:t>Percentage of Closely Held Shares</a:t>
                      </a:r>
                      <a:endParaRPr lang="en-US" sz="1500" dirty="0">
                        <a:latin typeface="+mn-lt"/>
                        <a:ea typeface="Garamond"/>
                        <a:cs typeface="Times New Roman"/>
                      </a:endParaRPr>
                    </a:p>
                  </a:txBody>
                  <a:tcPr marL="10037" marR="10037" marT="10037" marB="10037" anchor="ctr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226695" algn="ctr">
                        <a:lnSpc>
                          <a:spcPct val="97000"/>
                        </a:lnSpc>
                        <a:spcAft>
                          <a:spcPts val="0"/>
                        </a:spcAft>
                        <a:tabLst>
                          <a:tab pos="274320" algn="dec"/>
                        </a:tabLst>
                      </a:pPr>
                      <a:r>
                        <a:rPr lang="en-US" sz="1500" dirty="0">
                          <a:latin typeface="+mn-lt"/>
                          <a:ea typeface="Garamond"/>
                          <a:cs typeface="Times New Roman"/>
                        </a:rPr>
                        <a:t>-0.207</a:t>
                      </a:r>
                    </a:p>
                  </a:txBody>
                  <a:tcPr marL="10037" marR="10037" marT="10037" marB="10037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226695" algn="ctr">
                        <a:lnSpc>
                          <a:spcPct val="97000"/>
                        </a:lnSpc>
                        <a:spcAft>
                          <a:spcPts val="0"/>
                        </a:spcAft>
                        <a:tabLst>
                          <a:tab pos="274320" algn="dec"/>
                        </a:tabLst>
                      </a:pPr>
                      <a:r>
                        <a:rPr lang="en-US" sz="1500" dirty="0">
                          <a:latin typeface="+mn-lt"/>
                          <a:ea typeface="Garamond"/>
                          <a:cs typeface="Times New Roman"/>
                        </a:rPr>
                        <a:t>-0.296**</a:t>
                      </a:r>
                    </a:p>
                  </a:txBody>
                  <a:tcPr marL="10037" marR="10037" marT="10037" marB="10037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226695" algn="ctr">
                        <a:lnSpc>
                          <a:spcPct val="97000"/>
                        </a:lnSpc>
                        <a:spcAft>
                          <a:spcPts val="0"/>
                        </a:spcAft>
                        <a:tabLst>
                          <a:tab pos="274320" algn="dec"/>
                        </a:tabLst>
                      </a:pPr>
                      <a:r>
                        <a:rPr lang="en-US" sz="1500" dirty="0">
                          <a:latin typeface="+mn-lt"/>
                          <a:ea typeface="Garamond"/>
                          <a:cs typeface="Times New Roman"/>
                        </a:rPr>
                        <a:t>-0.260**</a:t>
                      </a:r>
                    </a:p>
                  </a:txBody>
                  <a:tcPr marL="10037" marR="10037" marT="10037" marB="10037" anchor="ctr">
                    <a:lnL>
                      <a:noFill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9493">
                <a:tc>
                  <a:txBody>
                    <a:bodyPr/>
                    <a:lstStyle/>
                    <a:p>
                      <a:pPr indent="-226695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endParaRPr lang="en-GB" sz="1500" dirty="0">
                        <a:latin typeface="+mn-lt"/>
                        <a:ea typeface="Garamond"/>
                        <a:cs typeface="Times New Roman"/>
                      </a:endParaRPr>
                    </a:p>
                  </a:txBody>
                  <a:tcPr marL="10037" marR="10037" marT="10037" marB="10037" anchor="ctr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indent="-226695" algn="ctr">
                        <a:lnSpc>
                          <a:spcPct val="97000"/>
                        </a:lnSpc>
                        <a:spcAft>
                          <a:spcPts val="0"/>
                        </a:spcAft>
                        <a:tabLst>
                          <a:tab pos="274320" algn="dec"/>
                        </a:tabLst>
                      </a:pPr>
                      <a:r>
                        <a:rPr lang="en-US" sz="1500" dirty="0">
                          <a:latin typeface="+mn-lt"/>
                          <a:ea typeface="Garamond"/>
                          <a:cs typeface="Times New Roman"/>
                        </a:rPr>
                        <a:t>[0.159]</a:t>
                      </a:r>
                    </a:p>
                  </a:txBody>
                  <a:tcPr marL="10037" marR="10037" marT="10037" marB="10037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indent="-226695" algn="ctr">
                        <a:lnSpc>
                          <a:spcPct val="97000"/>
                        </a:lnSpc>
                        <a:spcAft>
                          <a:spcPts val="0"/>
                        </a:spcAft>
                        <a:tabLst>
                          <a:tab pos="274320" algn="dec"/>
                        </a:tabLst>
                      </a:pPr>
                      <a:r>
                        <a:rPr lang="en-US" sz="1500" dirty="0">
                          <a:latin typeface="+mn-lt"/>
                          <a:ea typeface="Garamond"/>
                          <a:cs typeface="Times New Roman"/>
                        </a:rPr>
                        <a:t>[0.129]</a:t>
                      </a:r>
                    </a:p>
                  </a:txBody>
                  <a:tcPr marL="10037" marR="10037" marT="10037" marB="10037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indent="-226695" algn="ctr">
                        <a:lnSpc>
                          <a:spcPct val="97000"/>
                        </a:lnSpc>
                        <a:spcAft>
                          <a:spcPts val="0"/>
                        </a:spcAft>
                        <a:tabLst>
                          <a:tab pos="274320" algn="dec"/>
                        </a:tabLst>
                      </a:pPr>
                      <a:r>
                        <a:rPr lang="en-US" sz="1500" dirty="0">
                          <a:latin typeface="+mn-lt"/>
                          <a:ea typeface="Garamond"/>
                          <a:cs typeface="Times New Roman"/>
                        </a:rPr>
                        <a:t>[0.128]</a:t>
                      </a:r>
                    </a:p>
                  </a:txBody>
                  <a:tcPr marL="10037" marR="10037" marT="10037" marB="10037" anchor="ctr">
                    <a:lnL>
                      <a:noFill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</a:tr>
              <a:tr h="239493">
                <a:tc>
                  <a:txBody>
                    <a:bodyPr/>
                    <a:lstStyle/>
                    <a:p>
                      <a:pPr indent="-226695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endParaRPr lang="en-US" sz="1500" dirty="0">
                        <a:latin typeface="+mn-lt"/>
                        <a:ea typeface="Garamond"/>
                        <a:cs typeface="Times New Roman"/>
                      </a:endParaRPr>
                    </a:p>
                  </a:txBody>
                  <a:tcPr marL="10037" marR="10037" marT="10037" marB="10037" anchor="ctr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226695" algn="ctr">
                        <a:lnSpc>
                          <a:spcPct val="97000"/>
                        </a:lnSpc>
                        <a:spcAft>
                          <a:spcPts val="0"/>
                        </a:spcAft>
                        <a:tabLst>
                          <a:tab pos="274320" algn="dec"/>
                        </a:tabLst>
                      </a:pPr>
                      <a:endParaRPr lang="en-US" sz="1500" dirty="0">
                        <a:latin typeface="+mn-lt"/>
                        <a:ea typeface="Garamond"/>
                        <a:cs typeface="Times New Roman"/>
                      </a:endParaRPr>
                    </a:p>
                  </a:txBody>
                  <a:tcPr marL="10037" marR="10037" marT="10037" marB="10037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226695" algn="ctr">
                        <a:lnSpc>
                          <a:spcPct val="97000"/>
                        </a:lnSpc>
                        <a:spcAft>
                          <a:spcPts val="0"/>
                        </a:spcAft>
                        <a:tabLst>
                          <a:tab pos="274320" algn="dec"/>
                        </a:tabLst>
                      </a:pPr>
                      <a:endParaRPr lang="en-US" sz="1500" dirty="0">
                        <a:latin typeface="+mn-lt"/>
                        <a:ea typeface="Garamond"/>
                        <a:cs typeface="Times New Roman"/>
                      </a:endParaRPr>
                    </a:p>
                  </a:txBody>
                  <a:tcPr marL="10037" marR="10037" marT="10037" marB="10037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226695" algn="ctr">
                        <a:lnSpc>
                          <a:spcPct val="97000"/>
                        </a:lnSpc>
                        <a:spcAft>
                          <a:spcPts val="0"/>
                        </a:spcAft>
                        <a:tabLst>
                          <a:tab pos="274320" algn="dec"/>
                        </a:tabLst>
                      </a:pPr>
                      <a:endParaRPr lang="en-US" sz="1500" dirty="0">
                        <a:latin typeface="+mn-lt"/>
                        <a:ea typeface="Garamond"/>
                        <a:cs typeface="Times New Roman"/>
                      </a:endParaRPr>
                    </a:p>
                  </a:txBody>
                  <a:tcPr marL="10037" marR="10037" marT="10037" marB="10037" anchor="ctr">
                    <a:lnL>
                      <a:noFill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9493">
                <a:tc>
                  <a:txBody>
                    <a:bodyPr/>
                    <a:lstStyle/>
                    <a:p>
                      <a:pPr indent="-226695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en-GB" sz="1500" b="1" dirty="0">
                          <a:latin typeface="+mn-lt"/>
                          <a:ea typeface="Garamond"/>
                          <a:cs typeface="Times New Roman"/>
                        </a:rPr>
                        <a:t>Property </a:t>
                      </a:r>
                      <a:r>
                        <a:rPr lang="en-GB" sz="1500" b="1" dirty="0" smtClean="0">
                          <a:latin typeface="+mn-lt"/>
                          <a:ea typeface="Garamond"/>
                          <a:cs typeface="Times New Roman"/>
                        </a:rPr>
                        <a:t>Type Controls</a:t>
                      </a:r>
                      <a:endParaRPr lang="en-US" sz="1500" dirty="0">
                        <a:latin typeface="+mn-lt"/>
                        <a:ea typeface="Garamond"/>
                        <a:cs typeface="Times New Roman"/>
                      </a:endParaRPr>
                    </a:p>
                  </a:txBody>
                  <a:tcPr marL="10037" marR="10037" marT="10037" marB="10037" anchor="ctr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indent="-226695" algn="ctr">
                        <a:lnSpc>
                          <a:spcPct val="97000"/>
                        </a:lnSpc>
                        <a:spcAft>
                          <a:spcPts val="0"/>
                        </a:spcAft>
                        <a:tabLst>
                          <a:tab pos="274320" algn="dec"/>
                        </a:tabLst>
                      </a:pPr>
                      <a:r>
                        <a:rPr lang="en-US" sz="1500" dirty="0" smtClean="0">
                          <a:latin typeface="+mn-lt"/>
                          <a:ea typeface="Garamond"/>
                          <a:cs typeface="Times New Roman"/>
                        </a:rPr>
                        <a:t>Y</a:t>
                      </a:r>
                      <a:endParaRPr lang="en-US" sz="1500" dirty="0">
                        <a:latin typeface="+mn-lt"/>
                        <a:ea typeface="Garamond"/>
                        <a:cs typeface="Times New Roman"/>
                      </a:endParaRPr>
                    </a:p>
                  </a:txBody>
                  <a:tcPr marL="10037" marR="10037" marT="10037" marB="10037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indent="-226695" algn="ctr">
                        <a:lnSpc>
                          <a:spcPct val="97000"/>
                        </a:lnSpc>
                        <a:spcAft>
                          <a:spcPts val="0"/>
                        </a:spcAft>
                        <a:tabLst>
                          <a:tab pos="274320" algn="dec"/>
                        </a:tabLst>
                      </a:pPr>
                      <a:r>
                        <a:rPr lang="en-US" sz="1500" dirty="0" smtClean="0">
                          <a:latin typeface="+mn-lt"/>
                          <a:ea typeface="Garamond"/>
                          <a:cs typeface="Times New Roman"/>
                        </a:rPr>
                        <a:t>Y</a:t>
                      </a:r>
                      <a:endParaRPr lang="en-US" sz="1500" dirty="0">
                        <a:latin typeface="+mn-lt"/>
                        <a:ea typeface="Garamond"/>
                        <a:cs typeface="Times New Roman"/>
                      </a:endParaRPr>
                    </a:p>
                  </a:txBody>
                  <a:tcPr marL="10037" marR="10037" marT="10037" marB="10037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indent="-226695" algn="ctr">
                        <a:lnSpc>
                          <a:spcPct val="97000"/>
                        </a:lnSpc>
                        <a:spcAft>
                          <a:spcPts val="0"/>
                        </a:spcAft>
                        <a:tabLst>
                          <a:tab pos="274320" algn="dec"/>
                        </a:tabLst>
                      </a:pPr>
                      <a:r>
                        <a:rPr lang="en-US" sz="1500" dirty="0" smtClean="0">
                          <a:latin typeface="+mn-lt"/>
                          <a:ea typeface="Garamond"/>
                          <a:cs typeface="Times New Roman"/>
                        </a:rPr>
                        <a:t>Y</a:t>
                      </a:r>
                      <a:endParaRPr lang="en-US" sz="1500" dirty="0">
                        <a:latin typeface="+mn-lt"/>
                        <a:ea typeface="Garamond"/>
                        <a:cs typeface="Times New Roman"/>
                      </a:endParaRPr>
                    </a:p>
                  </a:txBody>
                  <a:tcPr marL="10037" marR="10037" marT="10037" marB="10037" anchor="ctr">
                    <a:lnL>
                      <a:noFill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</a:tr>
              <a:tr h="239493">
                <a:tc>
                  <a:txBody>
                    <a:bodyPr/>
                    <a:lstStyle/>
                    <a:p>
                      <a:pPr marL="18415" indent="-226695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endParaRPr lang="en-GB" sz="1500" dirty="0">
                        <a:latin typeface="+mn-lt"/>
                        <a:ea typeface="Garamond"/>
                        <a:cs typeface="Times New Roman"/>
                      </a:endParaRPr>
                    </a:p>
                  </a:txBody>
                  <a:tcPr marL="10037" marR="10037" marT="10037" marB="10037" anchor="ctr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226695" algn="ctr">
                        <a:lnSpc>
                          <a:spcPct val="97000"/>
                        </a:lnSpc>
                        <a:spcAft>
                          <a:spcPts val="0"/>
                        </a:spcAft>
                        <a:tabLst>
                          <a:tab pos="274320" algn="dec"/>
                        </a:tabLst>
                      </a:pPr>
                      <a:endParaRPr lang="en-US" sz="1500" dirty="0">
                        <a:latin typeface="+mn-lt"/>
                        <a:ea typeface="Garamond"/>
                        <a:cs typeface="Times New Roman"/>
                      </a:endParaRPr>
                    </a:p>
                  </a:txBody>
                  <a:tcPr marL="10037" marR="10037" marT="10037" marB="10037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226695" algn="ctr">
                        <a:lnSpc>
                          <a:spcPct val="97000"/>
                        </a:lnSpc>
                        <a:spcAft>
                          <a:spcPts val="0"/>
                        </a:spcAft>
                        <a:tabLst>
                          <a:tab pos="274320" algn="dec"/>
                        </a:tabLst>
                      </a:pPr>
                      <a:endParaRPr lang="en-US" sz="1500" dirty="0">
                        <a:latin typeface="+mn-lt"/>
                        <a:ea typeface="Garamond"/>
                        <a:cs typeface="Times New Roman"/>
                      </a:endParaRPr>
                    </a:p>
                  </a:txBody>
                  <a:tcPr marL="10037" marR="10037" marT="10037" marB="10037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226695" algn="ctr">
                        <a:lnSpc>
                          <a:spcPct val="97000"/>
                        </a:lnSpc>
                        <a:spcAft>
                          <a:spcPts val="0"/>
                        </a:spcAft>
                        <a:tabLst>
                          <a:tab pos="274320" algn="dec"/>
                        </a:tabLst>
                      </a:pPr>
                      <a:endParaRPr lang="en-US" sz="1500" dirty="0">
                        <a:latin typeface="+mn-lt"/>
                        <a:ea typeface="Garamond"/>
                        <a:cs typeface="Times New Roman"/>
                      </a:endParaRPr>
                    </a:p>
                  </a:txBody>
                  <a:tcPr marL="10037" marR="10037" marT="10037" marB="10037" anchor="ctr">
                    <a:lnL>
                      <a:noFill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9493">
                <a:tc>
                  <a:txBody>
                    <a:bodyPr/>
                    <a:lstStyle/>
                    <a:p>
                      <a:pPr indent="-226695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en-GB" sz="1500" b="1" dirty="0" smtClean="0">
                          <a:latin typeface="+mn-lt"/>
                          <a:ea typeface="Garamond"/>
                          <a:cs typeface="Times New Roman"/>
                        </a:rPr>
                        <a:t>Country Controls</a:t>
                      </a:r>
                      <a:endParaRPr lang="en-US" sz="1500" dirty="0">
                        <a:latin typeface="+mn-lt"/>
                        <a:ea typeface="Garamond"/>
                        <a:cs typeface="Times New Roman"/>
                      </a:endParaRPr>
                    </a:p>
                  </a:txBody>
                  <a:tcPr marL="10037" marR="10037" marT="10037" marB="10037" anchor="ctr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indent="-226695" algn="ctr">
                        <a:lnSpc>
                          <a:spcPct val="97000"/>
                        </a:lnSpc>
                        <a:spcAft>
                          <a:spcPts val="0"/>
                        </a:spcAft>
                        <a:tabLst>
                          <a:tab pos="274320" algn="dec"/>
                        </a:tabLst>
                      </a:pPr>
                      <a:r>
                        <a:rPr lang="en-US" sz="1500" dirty="0" smtClean="0">
                          <a:latin typeface="+mn-lt"/>
                          <a:ea typeface="Garamond"/>
                          <a:cs typeface="Times New Roman"/>
                        </a:rPr>
                        <a:t>Y</a:t>
                      </a:r>
                      <a:endParaRPr lang="en-US" sz="1500" dirty="0">
                        <a:latin typeface="+mn-lt"/>
                        <a:ea typeface="Garamond"/>
                        <a:cs typeface="Times New Roman"/>
                      </a:endParaRPr>
                    </a:p>
                  </a:txBody>
                  <a:tcPr marL="10037" marR="10037" marT="10037" marB="10037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indent="-226695" algn="ctr">
                        <a:lnSpc>
                          <a:spcPct val="97000"/>
                        </a:lnSpc>
                        <a:spcAft>
                          <a:spcPts val="0"/>
                        </a:spcAft>
                        <a:tabLst>
                          <a:tab pos="274320" algn="dec"/>
                        </a:tabLst>
                      </a:pPr>
                      <a:r>
                        <a:rPr lang="en-US" sz="1500" dirty="0" smtClean="0">
                          <a:latin typeface="+mn-lt"/>
                          <a:ea typeface="Garamond"/>
                          <a:cs typeface="Times New Roman"/>
                        </a:rPr>
                        <a:t>Y</a:t>
                      </a:r>
                      <a:endParaRPr lang="en-US" sz="1500" dirty="0">
                        <a:latin typeface="+mn-lt"/>
                        <a:ea typeface="Garamond"/>
                        <a:cs typeface="Times New Roman"/>
                      </a:endParaRPr>
                    </a:p>
                  </a:txBody>
                  <a:tcPr marL="10037" marR="10037" marT="10037" marB="10037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indent="-226695" algn="ctr">
                        <a:lnSpc>
                          <a:spcPct val="97000"/>
                        </a:lnSpc>
                        <a:spcAft>
                          <a:spcPts val="0"/>
                        </a:spcAft>
                        <a:tabLst>
                          <a:tab pos="274320" algn="dec"/>
                        </a:tabLst>
                      </a:pPr>
                      <a:r>
                        <a:rPr lang="en-US" sz="1500" dirty="0" smtClean="0">
                          <a:latin typeface="+mn-lt"/>
                          <a:ea typeface="Garamond"/>
                          <a:cs typeface="Times New Roman"/>
                        </a:rPr>
                        <a:t>Y</a:t>
                      </a:r>
                      <a:endParaRPr lang="en-US" sz="1500" dirty="0">
                        <a:latin typeface="+mn-lt"/>
                        <a:ea typeface="Garamond"/>
                        <a:cs typeface="Times New Roman"/>
                      </a:endParaRPr>
                    </a:p>
                  </a:txBody>
                  <a:tcPr marL="10037" marR="10037" marT="10037" marB="10037" anchor="ctr">
                    <a:lnL>
                      <a:noFill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</a:tr>
              <a:tr h="239493">
                <a:tc>
                  <a:txBody>
                    <a:bodyPr/>
                    <a:lstStyle/>
                    <a:p>
                      <a:pPr indent="-226695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endParaRPr lang="en-US" sz="1500" dirty="0">
                        <a:latin typeface="+mn-lt"/>
                        <a:ea typeface="Garamond"/>
                        <a:cs typeface="Times New Roman"/>
                      </a:endParaRPr>
                    </a:p>
                  </a:txBody>
                  <a:tcPr marL="10037" marR="10037" marT="10037" marB="10037" anchor="ctr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-226695" algn="ctr">
                        <a:lnSpc>
                          <a:spcPct val="97000"/>
                        </a:lnSpc>
                        <a:spcAft>
                          <a:spcPts val="0"/>
                        </a:spcAft>
                        <a:tabLst>
                          <a:tab pos="274320" algn="dec"/>
                        </a:tabLst>
                      </a:pPr>
                      <a:endParaRPr lang="en-US" sz="1500" dirty="0">
                        <a:latin typeface="+mn-lt"/>
                        <a:ea typeface="Garamond"/>
                        <a:cs typeface="Times New Roman"/>
                      </a:endParaRPr>
                    </a:p>
                  </a:txBody>
                  <a:tcPr marL="10037" marR="10037" marT="10037" marB="10037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-226695" algn="ctr">
                        <a:lnSpc>
                          <a:spcPct val="97000"/>
                        </a:lnSpc>
                        <a:spcAft>
                          <a:spcPts val="0"/>
                        </a:spcAft>
                        <a:tabLst>
                          <a:tab pos="274320" algn="dec"/>
                        </a:tabLst>
                      </a:pPr>
                      <a:endParaRPr lang="en-US" sz="1500" dirty="0">
                        <a:latin typeface="+mn-lt"/>
                        <a:ea typeface="Garamond"/>
                        <a:cs typeface="Times New Roman"/>
                      </a:endParaRPr>
                    </a:p>
                  </a:txBody>
                  <a:tcPr marL="10037" marR="10037" marT="10037" marB="10037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-226695" algn="ctr">
                        <a:lnSpc>
                          <a:spcPct val="97000"/>
                        </a:lnSpc>
                        <a:spcAft>
                          <a:spcPts val="0"/>
                        </a:spcAft>
                        <a:tabLst>
                          <a:tab pos="274320" algn="dec"/>
                        </a:tabLst>
                      </a:pPr>
                      <a:endParaRPr lang="en-US" sz="1500" dirty="0">
                        <a:latin typeface="+mn-lt"/>
                        <a:ea typeface="Garamond"/>
                        <a:cs typeface="Times New Roman"/>
                      </a:endParaRPr>
                    </a:p>
                  </a:txBody>
                  <a:tcPr marL="10037" marR="10037" marT="10037" marB="10037" anchor="ctr">
                    <a:lnL>
                      <a:noFill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9493">
                <a:tc>
                  <a:txBody>
                    <a:bodyPr/>
                    <a:lstStyle/>
                    <a:p>
                      <a:pPr indent="-226695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en-GB" sz="1500" b="1" dirty="0">
                          <a:latin typeface="+mn-lt"/>
                          <a:ea typeface="Garamond"/>
                          <a:cs typeface="Times New Roman"/>
                        </a:rPr>
                        <a:t>Observations</a:t>
                      </a:r>
                      <a:endParaRPr lang="en-US" sz="1500" dirty="0">
                        <a:latin typeface="+mn-lt"/>
                        <a:ea typeface="Garamond"/>
                        <a:cs typeface="Times New Roman"/>
                      </a:endParaRPr>
                    </a:p>
                  </a:txBody>
                  <a:tcPr marL="10037" marR="10037" marT="10037" marB="10037" anchor="ctr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indent="-226695" algn="ctr">
                        <a:lnSpc>
                          <a:spcPct val="97000"/>
                        </a:lnSpc>
                        <a:spcAft>
                          <a:spcPts val="0"/>
                        </a:spcAft>
                        <a:tabLst>
                          <a:tab pos="274320" algn="dec"/>
                        </a:tabLst>
                      </a:pPr>
                      <a:r>
                        <a:rPr lang="en-US" sz="1500" dirty="0">
                          <a:latin typeface="+mn-lt"/>
                          <a:ea typeface="Garamond"/>
                          <a:cs typeface="Times New Roman"/>
                        </a:rPr>
                        <a:t>61</a:t>
                      </a:r>
                    </a:p>
                  </a:txBody>
                  <a:tcPr marL="10037" marR="10037" marT="10037" marB="10037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indent="-226695" algn="ctr">
                        <a:lnSpc>
                          <a:spcPct val="97000"/>
                        </a:lnSpc>
                        <a:spcAft>
                          <a:spcPts val="0"/>
                        </a:spcAft>
                        <a:tabLst>
                          <a:tab pos="274320" algn="dec"/>
                        </a:tabLst>
                      </a:pPr>
                      <a:r>
                        <a:rPr lang="en-US" sz="1500" dirty="0">
                          <a:latin typeface="+mn-lt"/>
                          <a:ea typeface="Garamond"/>
                          <a:cs typeface="Times New Roman"/>
                        </a:rPr>
                        <a:t>61</a:t>
                      </a:r>
                    </a:p>
                  </a:txBody>
                  <a:tcPr marL="10037" marR="10037" marT="10037" marB="10037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indent="-226695" algn="ctr">
                        <a:lnSpc>
                          <a:spcPct val="97000"/>
                        </a:lnSpc>
                        <a:spcAft>
                          <a:spcPts val="0"/>
                        </a:spcAft>
                        <a:tabLst>
                          <a:tab pos="274320" algn="dec"/>
                        </a:tabLst>
                      </a:pPr>
                      <a:r>
                        <a:rPr lang="en-US" sz="1500" dirty="0">
                          <a:latin typeface="+mn-lt"/>
                          <a:ea typeface="Garamond"/>
                          <a:cs typeface="Times New Roman"/>
                        </a:rPr>
                        <a:t>61</a:t>
                      </a:r>
                    </a:p>
                  </a:txBody>
                  <a:tcPr marL="10037" marR="10037" marT="10037" marB="10037" anchor="ctr">
                    <a:lnL>
                      <a:noFill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</a:tr>
              <a:tr h="239493">
                <a:tc>
                  <a:txBody>
                    <a:bodyPr/>
                    <a:lstStyle/>
                    <a:p>
                      <a:pPr indent="-226695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en-GB" sz="1500" b="1" dirty="0">
                          <a:latin typeface="+mn-lt"/>
                          <a:ea typeface="Garamond"/>
                          <a:cs typeface="Times New Roman"/>
                        </a:rPr>
                        <a:t>R-squared</a:t>
                      </a:r>
                      <a:endParaRPr lang="en-US" sz="1500" dirty="0">
                        <a:latin typeface="+mn-lt"/>
                        <a:ea typeface="Garamond"/>
                        <a:cs typeface="Times New Roman"/>
                      </a:endParaRPr>
                    </a:p>
                  </a:txBody>
                  <a:tcPr marL="10037" marR="10037" marT="10037" marB="10037" anchor="ctr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226695" algn="ctr">
                        <a:lnSpc>
                          <a:spcPct val="97000"/>
                        </a:lnSpc>
                        <a:spcAft>
                          <a:spcPts val="0"/>
                        </a:spcAft>
                        <a:tabLst>
                          <a:tab pos="274320" algn="dec"/>
                        </a:tabLst>
                      </a:pPr>
                      <a:r>
                        <a:rPr lang="en-US" sz="1500" dirty="0">
                          <a:latin typeface="+mn-lt"/>
                          <a:ea typeface="Garamond"/>
                          <a:cs typeface="Times New Roman"/>
                        </a:rPr>
                        <a:t>0.436</a:t>
                      </a:r>
                    </a:p>
                  </a:txBody>
                  <a:tcPr marL="10037" marR="10037" marT="10037" marB="10037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226695" algn="ctr">
                        <a:lnSpc>
                          <a:spcPct val="97000"/>
                        </a:lnSpc>
                        <a:spcAft>
                          <a:spcPts val="0"/>
                        </a:spcAft>
                        <a:tabLst>
                          <a:tab pos="274320" algn="dec"/>
                        </a:tabLst>
                      </a:pPr>
                      <a:r>
                        <a:rPr lang="en-US" sz="1500" dirty="0">
                          <a:latin typeface="+mn-lt"/>
                          <a:ea typeface="Garamond"/>
                          <a:cs typeface="Times New Roman"/>
                        </a:rPr>
                        <a:t>0.640</a:t>
                      </a:r>
                    </a:p>
                  </a:txBody>
                  <a:tcPr marL="10037" marR="10037" marT="10037" marB="10037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226695" algn="ctr">
                        <a:lnSpc>
                          <a:spcPct val="97000"/>
                        </a:lnSpc>
                        <a:spcAft>
                          <a:spcPts val="0"/>
                        </a:spcAft>
                        <a:tabLst>
                          <a:tab pos="274320" algn="dec"/>
                        </a:tabLst>
                      </a:pPr>
                      <a:r>
                        <a:rPr lang="en-US" sz="1500" dirty="0">
                          <a:latin typeface="+mn-lt"/>
                          <a:ea typeface="Garamond"/>
                          <a:cs typeface="Times New Roman"/>
                        </a:rPr>
                        <a:t>0.588</a:t>
                      </a:r>
                    </a:p>
                  </a:txBody>
                  <a:tcPr marL="10037" marR="10037" marT="10037" marB="10037" anchor="ctr">
                    <a:lnL>
                      <a:noFill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9493">
                <a:tc>
                  <a:txBody>
                    <a:bodyPr/>
                    <a:lstStyle/>
                    <a:p>
                      <a:pPr indent="-226695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en-GB" sz="1500" b="1" dirty="0">
                          <a:latin typeface="+mn-lt"/>
                          <a:ea typeface="Garamond"/>
                          <a:cs typeface="Times New Roman"/>
                        </a:rPr>
                        <a:t>Adj R2</a:t>
                      </a:r>
                      <a:endParaRPr lang="en-US" sz="1500" dirty="0">
                        <a:latin typeface="+mn-lt"/>
                        <a:ea typeface="Garamond"/>
                        <a:cs typeface="Times New Roman"/>
                      </a:endParaRPr>
                    </a:p>
                  </a:txBody>
                  <a:tcPr marL="10037" marR="10037" marT="10037" marB="10037" anchor="ctr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indent="-226695" algn="ctr">
                        <a:lnSpc>
                          <a:spcPct val="97000"/>
                        </a:lnSpc>
                        <a:spcAft>
                          <a:spcPts val="0"/>
                        </a:spcAft>
                        <a:tabLst>
                          <a:tab pos="274320" algn="dec"/>
                        </a:tabLst>
                      </a:pPr>
                      <a:r>
                        <a:rPr lang="en-US" sz="1500" dirty="0">
                          <a:latin typeface="+mn-lt"/>
                          <a:ea typeface="Garamond"/>
                          <a:cs typeface="Times New Roman"/>
                        </a:rPr>
                        <a:t>0.231</a:t>
                      </a:r>
                    </a:p>
                  </a:txBody>
                  <a:tcPr marL="10037" marR="10037" marT="10037" marB="10037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indent="-226695" algn="ctr">
                        <a:lnSpc>
                          <a:spcPct val="97000"/>
                        </a:lnSpc>
                        <a:spcAft>
                          <a:spcPts val="0"/>
                        </a:spcAft>
                        <a:tabLst>
                          <a:tab pos="274320" algn="dec"/>
                        </a:tabLst>
                      </a:pPr>
                      <a:r>
                        <a:rPr lang="en-US" sz="1500" dirty="0">
                          <a:latin typeface="+mn-lt"/>
                          <a:ea typeface="Garamond"/>
                          <a:cs typeface="Times New Roman"/>
                        </a:rPr>
                        <a:t>0.509</a:t>
                      </a:r>
                    </a:p>
                  </a:txBody>
                  <a:tcPr marL="10037" marR="10037" marT="10037" marB="10037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indent="-226695" algn="ctr">
                        <a:lnSpc>
                          <a:spcPct val="97000"/>
                        </a:lnSpc>
                        <a:spcAft>
                          <a:spcPts val="0"/>
                        </a:spcAft>
                        <a:tabLst>
                          <a:tab pos="274320" algn="dec"/>
                        </a:tabLst>
                      </a:pPr>
                      <a:r>
                        <a:rPr lang="en-US" sz="1500" dirty="0">
                          <a:latin typeface="+mn-lt"/>
                          <a:ea typeface="Garamond"/>
                          <a:cs typeface="Times New Roman"/>
                        </a:rPr>
                        <a:t>0.439</a:t>
                      </a:r>
                    </a:p>
                  </a:txBody>
                  <a:tcPr marL="10037" marR="10037" marT="10037" marB="10037" anchor="ctr">
                    <a:lnL>
                      <a:noFill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advClick="0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305800" cy="4876800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endParaRPr lang="nl-NL" sz="2400" dirty="0" smtClean="0">
              <a:ea typeface="ＭＳ Ｐゴシック" pitchFamily="34" charset="-128"/>
            </a:endParaRPr>
          </a:p>
          <a:p>
            <a:pPr algn="ctr">
              <a:buFont typeface="Wingdings" pitchFamily="2" charset="2"/>
              <a:buNone/>
            </a:pPr>
            <a:r>
              <a:rPr lang="nl-NL" sz="3600" dirty="0" smtClean="0">
                <a:ea typeface="ＭＳ Ｐゴシック" pitchFamily="34" charset="-128"/>
              </a:rPr>
              <a:t>For </a:t>
            </a:r>
            <a:r>
              <a:rPr lang="nl-NL" sz="3600" dirty="0" err="1" smtClean="0">
                <a:ea typeface="ＭＳ Ｐゴシック" pitchFamily="34" charset="-128"/>
              </a:rPr>
              <a:t>questions</a:t>
            </a:r>
            <a:r>
              <a:rPr lang="nl-NL" sz="3600" dirty="0" smtClean="0">
                <a:ea typeface="ＭＳ Ｐゴシック" pitchFamily="34" charset="-128"/>
              </a:rPr>
              <a:t> and </a:t>
            </a:r>
            <a:r>
              <a:rPr lang="nl-NL" sz="3600" dirty="0" err="1" smtClean="0">
                <a:ea typeface="ＭＳ Ｐゴシック" pitchFamily="34" charset="-128"/>
              </a:rPr>
              <a:t>remarks</a:t>
            </a:r>
            <a:r>
              <a:rPr lang="nl-NL" sz="3600" dirty="0" smtClean="0">
                <a:ea typeface="ＭＳ Ｐゴシック" pitchFamily="34" charset="-128"/>
              </a:rPr>
              <a:t>:</a:t>
            </a:r>
          </a:p>
          <a:p>
            <a:pPr algn="ctr"/>
            <a:endParaRPr lang="nl-NL" sz="2400" dirty="0" smtClean="0">
              <a:ea typeface="ＭＳ Ｐゴシック" pitchFamily="34" charset="-128"/>
            </a:endParaRPr>
          </a:p>
          <a:p>
            <a:pPr algn="ctr" eaLnBrk="1" hangingPunct="1">
              <a:buNone/>
            </a:pPr>
            <a:r>
              <a:rPr lang="en-US" sz="2800" b="1" dirty="0" smtClean="0">
                <a:solidFill>
                  <a:srgbClr val="7030A0"/>
                </a:solidFill>
                <a:ea typeface="ＭＳ Ｐゴシック" pitchFamily="34" charset="-128"/>
                <a:hlinkClick r:id="rId3"/>
              </a:rPr>
              <a:t>p.eichholtz@maastrichtuniversity.nl</a:t>
            </a:r>
            <a:endParaRPr lang="en-US" sz="2800" b="1" dirty="0" smtClean="0">
              <a:solidFill>
                <a:srgbClr val="7030A0"/>
              </a:solidFill>
              <a:ea typeface="ＭＳ Ｐゴシック" pitchFamily="34" charset="-128"/>
            </a:endParaRPr>
          </a:p>
          <a:p>
            <a:pPr algn="ctr" eaLnBrk="1" hangingPunct="1">
              <a:buFont typeface="Wingdings" pitchFamily="2" charset="2"/>
              <a:buNone/>
            </a:pPr>
            <a:endParaRPr lang="nl-NL" sz="2800" dirty="0" smtClean="0">
              <a:ea typeface="ＭＳ Ｐゴシック" pitchFamily="34" charset="-128"/>
            </a:endParaRPr>
          </a:p>
          <a:p>
            <a:pPr algn="ctr" eaLnBrk="1" hangingPunct="1">
              <a:buFont typeface="Wingdings" pitchFamily="2" charset="2"/>
              <a:buNone/>
            </a:pPr>
            <a:r>
              <a:rPr lang="nl-NL" sz="3600" dirty="0" smtClean="0">
                <a:ea typeface="ＭＳ Ｐゴシック" pitchFamily="34" charset="-128"/>
              </a:rPr>
              <a:t>For more research:</a:t>
            </a:r>
            <a:endParaRPr lang="nl-NL" sz="3600" b="1" dirty="0" smtClean="0">
              <a:solidFill>
                <a:srgbClr val="7030A0"/>
              </a:solidFill>
              <a:ea typeface="ＭＳ Ｐゴシック" pitchFamily="34" charset="-128"/>
            </a:endParaRPr>
          </a:p>
          <a:p>
            <a:pPr algn="ctr" eaLnBrk="1" hangingPunct="1">
              <a:buFont typeface="Wingdings" pitchFamily="2" charset="2"/>
              <a:buNone/>
            </a:pPr>
            <a:endParaRPr lang="nl-NL" sz="2800" b="1" dirty="0" smtClean="0">
              <a:solidFill>
                <a:srgbClr val="7030A0"/>
              </a:solidFill>
              <a:ea typeface="ＭＳ Ｐゴシック" pitchFamily="34" charset="-128"/>
            </a:endParaRPr>
          </a:p>
          <a:p>
            <a:pPr algn="ctr" eaLnBrk="1" hangingPunct="1">
              <a:buFont typeface="Wingdings" pitchFamily="2" charset="2"/>
              <a:buNone/>
            </a:pPr>
            <a:r>
              <a:rPr lang="nl-NL" sz="2800" b="1" dirty="0" err="1" smtClean="0">
                <a:solidFill>
                  <a:srgbClr val="7030A0"/>
                </a:solidFill>
                <a:ea typeface="ＭＳ Ｐゴシック" pitchFamily="34" charset="-128"/>
                <a:hlinkClick r:id="rId4"/>
              </a:rPr>
              <a:t>www.epri.eu</a:t>
            </a:r>
            <a:endParaRPr lang="nl-NL" sz="2800" b="1" dirty="0" smtClean="0">
              <a:solidFill>
                <a:srgbClr val="7030A0"/>
              </a:solidFill>
              <a:ea typeface="ＭＳ Ｐゴシック" pitchFamily="34" charset="-128"/>
            </a:endParaRPr>
          </a:p>
          <a:p>
            <a:pPr algn="ctr" eaLnBrk="1" hangingPunct="1">
              <a:buFont typeface="Wingdings" pitchFamily="2" charset="2"/>
              <a:buNone/>
            </a:pPr>
            <a:r>
              <a:rPr lang="nl-NL" sz="2800" b="1" dirty="0" err="1" smtClean="0">
                <a:solidFill>
                  <a:srgbClr val="7030A0"/>
                </a:solidFill>
                <a:ea typeface="ＭＳ Ｐゴシック" pitchFamily="34" charset="-128"/>
                <a:hlinkClick r:id="rId5"/>
              </a:rPr>
              <a:t>www.gresb.com</a:t>
            </a:r>
            <a:endParaRPr lang="nl-NL" sz="2800" b="1" dirty="0" smtClean="0">
              <a:solidFill>
                <a:srgbClr val="7030A0"/>
              </a:solidFill>
              <a:ea typeface="ＭＳ Ｐゴシック" pitchFamily="34" charset="-128"/>
            </a:endParaRPr>
          </a:p>
          <a:p>
            <a:pPr algn="ctr" eaLnBrk="1" hangingPunct="1">
              <a:buFont typeface="Wingdings" pitchFamily="2" charset="2"/>
              <a:buNone/>
            </a:pPr>
            <a:endParaRPr lang="nl-NL" dirty="0" smtClean="0">
              <a:ea typeface="ＭＳ Ｐゴシック" pitchFamily="34" charset="-128"/>
            </a:endParaRPr>
          </a:p>
          <a:p>
            <a:pPr algn="ctr" eaLnBrk="1" hangingPunct="1"/>
            <a:endParaRPr lang="en-GB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" descr="office area 2009.jpg"/>
          <p:cNvPicPr>
            <a:picLocks noChangeAspect="1"/>
          </p:cNvPicPr>
          <p:nvPr/>
        </p:nvPicPr>
        <p:blipFill>
          <a:blip r:embed="rId3"/>
          <a:srcRect l="9647" t="18889" r="9647" b="5556"/>
          <a:stretch>
            <a:fillRect/>
          </a:stretch>
        </p:blipFill>
        <p:spPr bwMode="auto">
          <a:xfrm>
            <a:off x="-152400" y="0"/>
            <a:ext cx="94805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686800" cy="1143000"/>
          </a:xfrm>
        </p:spPr>
        <p:txBody>
          <a:bodyPr/>
          <a:lstStyle/>
          <a:p>
            <a:r>
              <a:rPr lang="en-GB" b="1" dirty="0" smtClean="0">
                <a:ea typeface="ＭＳ Ｐゴシック" pitchFamily="-110" charset="-128"/>
              </a:rPr>
              <a:t>Do we still see economic effects of green </a:t>
            </a:r>
            <a:r>
              <a:rPr lang="en-GB" b="1" dirty="0" smtClean="0">
                <a:ea typeface="ＭＳ Ｐゴシック" pitchFamily="-110" charset="-128"/>
              </a:rPr>
              <a:t>labels?</a:t>
            </a:r>
            <a:r>
              <a:rPr lang="en-US" b="1" dirty="0" smtClean="0">
                <a:ea typeface="ＭＳ Ｐゴシック" pitchFamily="-110" charset="-128"/>
              </a:rPr>
              <a:t/>
            </a:r>
            <a:br>
              <a:rPr lang="en-US" b="1" dirty="0" smtClean="0">
                <a:ea typeface="ＭＳ Ｐゴシック" pitchFamily="-110" charset="-128"/>
              </a:rPr>
            </a:br>
            <a:r>
              <a:rPr lang="en-US" sz="2400" i="1" dirty="0" smtClean="0">
                <a:ea typeface="ＭＳ Ｐゴシック" pitchFamily="-110" charset="-128"/>
              </a:rPr>
              <a:t>Investment dynamics and the source of green increments</a:t>
            </a:r>
            <a:endParaRPr lang="en-US" sz="2400" b="1" dirty="0" smtClean="0">
              <a:ea typeface="ＭＳ Ｐゴシック" pitchFamily="-110" charset="-128"/>
            </a:endParaRP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81000" indent="-381000" eaLnBrk="1" hangingPunct="1">
              <a:lnSpc>
                <a:spcPct val="80000"/>
              </a:lnSpc>
              <a:buSzPct val="100000"/>
              <a:buFont typeface="Wingdings" pitchFamily="-110" charset="2"/>
              <a:buNone/>
            </a:pPr>
            <a:r>
              <a:rPr lang="en-US" i="1" dirty="0" smtClean="0">
                <a:ea typeface="ＭＳ Ｐゴシック" pitchFamily="-110" charset="-128"/>
              </a:rPr>
              <a:t>Sample of 28,000 office buildings (2009 cross section), 3,000 of which are certified by EPA or USGBC</a:t>
            </a:r>
          </a:p>
          <a:p>
            <a:pPr marL="781050" lvl="1" indent="-381000" eaLnBrk="1" hangingPunct="1">
              <a:lnSpc>
                <a:spcPct val="80000"/>
              </a:lnSpc>
              <a:buSzPct val="100000"/>
              <a:buFont typeface="Arial" charset="0"/>
              <a:buAutoNum type="arabicPeriod" startAt="2"/>
            </a:pPr>
            <a:endParaRPr lang="en-US" sz="1800" dirty="0" smtClean="0">
              <a:ea typeface="ＭＳ Ｐゴシック" pitchFamily="-110" charset="-128"/>
            </a:endParaRPr>
          </a:p>
          <a:p>
            <a:pPr marL="781050" lvl="1" indent="-381000" eaLnBrk="1" hangingPunct="1">
              <a:lnSpc>
                <a:spcPct val="80000"/>
              </a:lnSpc>
              <a:buSzPct val="100000"/>
              <a:buFont typeface="Arial" charset="0"/>
              <a:buAutoNum type="arabicPeriod"/>
            </a:pPr>
            <a:r>
              <a:rPr lang="en-US" sz="1800" dirty="0" smtClean="0">
                <a:ea typeface="ＭＳ Ｐゴシック" pitchFamily="-110" charset="-128"/>
              </a:rPr>
              <a:t>New evidence on the economic premium for green office buildings</a:t>
            </a:r>
          </a:p>
          <a:p>
            <a:pPr marL="1181100" lvl="2" indent="-381000" eaLnBrk="1" hangingPunct="1">
              <a:lnSpc>
                <a:spcPct val="80000"/>
              </a:lnSpc>
            </a:pPr>
            <a:r>
              <a:rPr lang="en-US" sz="1800" dirty="0" smtClean="0">
                <a:ea typeface="ＭＳ Ｐゴシック" pitchFamily="-110" charset="-128"/>
              </a:rPr>
              <a:t>Rigorous control for quality differences (PSM)</a:t>
            </a:r>
          </a:p>
          <a:p>
            <a:pPr marL="1181100" lvl="2" indent="-381000" eaLnBrk="1" hangingPunct="1">
              <a:lnSpc>
                <a:spcPct val="80000"/>
              </a:lnSpc>
            </a:pPr>
            <a:r>
              <a:rPr lang="en-US" sz="1800" dirty="0" smtClean="0">
                <a:ea typeface="ＭＳ Ｐゴシック" pitchFamily="-110" charset="-128"/>
              </a:rPr>
              <a:t>Label vintage</a:t>
            </a:r>
          </a:p>
          <a:p>
            <a:pPr marL="1181100" lvl="2" indent="-381000" eaLnBrk="1" hangingPunct="1">
              <a:lnSpc>
                <a:spcPct val="80000"/>
              </a:lnSpc>
            </a:pPr>
            <a:endParaRPr lang="en-US" sz="1800" dirty="0" smtClean="0">
              <a:ea typeface="ＭＳ Ｐゴシック" pitchFamily="-110" charset="-128"/>
            </a:endParaRPr>
          </a:p>
          <a:p>
            <a:pPr marL="781050" lvl="1" indent="-381000" eaLnBrk="1" hangingPunct="1">
              <a:lnSpc>
                <a:spcPct val="80000"/>
              </a:lnSpc>
              <a:buSzPct val="100000"/>
              <a:buFont typeface="Arial" charset="0"/>
              <a:buAutoNum type="arabicPeriod"/>
            </a:pPr>
            <a:r>
              <a:rPr lang="en-US" sz="1800" dirty="0" smtClean="0">
                <a:ea typeface="ＭＳ Ｐゴシック" pitchFamily="-110" charset="-128"/>
              </a:rPr>
              <a:t>Identify the sources of rent and value increments</a:t>
            </a:r>
          </a:p>
          <a:p>
            <a:pPr marL="1181100" lvl="2" indent="-381000" eaLnBrk="1" hangingPunct="1">
              <a:lnSpc>
                <a:spcPct val="80000"/>
              </a:lnSpc>
            </a:pPr>
            <a:r>
              <a:rPr lang="en-US" sz="1800" dirty="0" smtClean="0">
                <a:ea typeface="ＭＳ Ｐゴシック" pitchFamily="-110" charset="-128"/>
              </a:rPr>
              <a:t>Explicit link to</a:t>
            </a:r>
          </a:p>
          <a:p>
            <a:pPr marL="1638300" lvl="3" indent="-381000" eaLnBrk="1" hangingPunct="1">
              <a:lnSpc>
                <a:spcPct val="80000"/>
              </a:lnSpc>
            </a:pPr>
            <a:r>
              <a:rPr lang="en-US" sz="1800" dirty="0" smtClean="0">
                <a:ea typeface="ＭＳ Ｐゴシック" pitchFamily="-110" charset="-128"/>
              </a:rPr>
              <a:t>LEED: the USGBC measure of “sustainability”</a:t>
            </a:r>
          </a:p>
          <a:p>
            <a:pPr marL="1638300" lvl="3" indent="-381000" eaLnBrk="1" hangingPunct="1">
              <a:lnSpc>
                <a:spcPct val="80000"/>
              </a:lnSpc>
            </a:pPr>
            <a:r>
              <a:rPr lang="en-US" sz="1800" dirty="0" smtClean="0">
                <a:ea typeface="ＭＳ Ｐゴシック" pitchFamily="-110" charset="-128"/>
              </a:rPr>
              <a:t>Energy Star: the EPA measures of energy efficiency</a:t>
            </a:r>
          </a:p>
          <a:p>
            <a:pPr marL="1638300" lvl="3" indent="-381000" eaLnBrk="1" hangingPunct="1">
              <a:lnSpc>
                <a:spcPct val="80000"/>
              </a:lnSpc>
              <a:buNone/>
            </a:pPr>
            <a:endParaRPr lang="en-US" sz="1800" dirty="0" smtClean="0">
              <a:ea typeface="ＭＳ Ｐゴシック" pitchFamily="-110" charset="-128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>
                <a:ea typeface="ＭＳ Ｐゴシック" pitchFamily="-110" charset="-128"/>
              </a:rPr>
              <a:t>Example: 101 California St, San Francisco</a:t>
            </a:r>
            <a:r>
              <a:rPr lang="en-US" smtClean="0">
                <a:ea typeface="ＭＳ Ｐゴシック" pitchFamily="-110" charset="-128"/>
              </a:rPr>
              <a:t/>
            </a:r>
            <a:br>
              <a:rPr lang="en-US" smtClean="0">
                <a:ea typeface="ＭＳ Ｐゴシック" pitchFamily="-110" charset="-128"/>
              </a:rPr>
            </a:br>
            <a:r>
              <a:rPr lang="en-US" sz="2400" i="1" smtClean="0">
                <a:ea typeface="ＭＳ Ｐゴシック" pitchFamily="-110" charset="-128"/>
              </a:rPr>
              <a:t>Energy Star certified, LEED Gold</a:t>
            </a:r>
            <a:endParaRPr lang="en-US" i="1" smtClean="0">
              <a:ea typeface="ＭＳ Ｐゴシック" pitchFamily="-110" charset="-128"/>
            </a:endParaRPr>
          </a:p>
        </p:txBody>
      </p:sp>
      <p:pic>
        <p:nvPicPr>
          <p:cNvPr id="6147" name="Picture 34"/>
          <p:cNvPicPr>
            <a:picLocks noChangeAspect="1" noChangeArrowheads="1"/>
          </p:cNvPicPr>
          <p:nvPr/>
        </p:nvPicPr>
        <p:blipFill>
          <a:blip r:embed="rId3"/>
          <a:srcRect t="2579" b="14322"/>
          <a:stretch>
            <a:fillRect/>
          </a:stretch>
        </p:blipFill>
        <p:spPr bwMode="auto">
          <a:xfrm>
            <a:off x="685800" y="1336675"/>
            <a:ext cx="7848600" cy="521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>
                <a:ea typeface="ＭＳ Ｐゴシック" pitchFamily="-110" charset="-128"/>
              </a:rPr>
              <a:t>Example: 101 California St, San Francisco</a:t>
            </a:r>
            <a:r>
              <a:rPr lang="en-US" smtClean="0">
                <a:ea typeface="ＭＳ Ｐゴシック" pitchFamily="-110" charset="-128"/>
              </a:rPr>
              <a:t/>
            </a:r>
            <a:br>
              <a:rPr lang="en-US" smtClean="0">
                <a:ea typeface="ＭＳ Ｐゴシック" pitchFamily="-110" charset="-128"/>
              </a:rPr>
            </a:br>
            <a:r>
              <a:rPr lang="en-US" sz="2400" i="1" smtClean="0">
                <a:ea typeface="ＭＳ Ｐゴシック" pitchFamily="-110" charset="-128"/>
              </a:rPr>
              <a:t>Energy Star certified, LEED Gold</a:t>
            </a:r>
            <a:endParaRPr lang="en-US" i="1" smtClean="0">
              <a:ea typeface="ＭＳ Ｐゴシック" pitchFamily="-110" charset="-128"/>
            </a:endParaRPr>
          </a:p>
        </p:txBody>
      </p:sp>
      <p:pic>
        <p:nvPicPr>
          <p:cNvPr id="4" name="Picture 32"/>
          <p:cNvPicPr>
            <a:picLocks noChangeAspect="1" noChangeArrowheads="1"/>
          </p:cNvPicPr>
          <p:nvPr/>
        </p:nvPicPr>
        <p:blipFill>
          <a:blip r:embed="rId3"/>
          <a:srcRect l="9244" t="22603" r="2740" b="5563"/>
          <a:stretch>
            <a:fillRect/>
          </a:stretch>
        </p:blipFill>
        <p:spPr bwMode="auto">
          <a:xfrm>
            <a:off x="479425" y="1347788"/>
            <a:ext cx="8207375" cy="520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GB" b="1" dirty="0" smtClean="0">
                <a:ea typeface="ＭＳ Ｐゴシック" pitchFamily="-110" charset="-128"/>
              </a:rPr>
              <a:t>Findings and implications</a:t>
            </a:r>
            <a:br>
              <a:rPr lang="en-GB" b="1" dirty="0" smtClean="0">
                <a:ea typeface="ＭＳ Ｐゴシック" pitchFamily="-110" charset="-128"/>
              </a:rPr>
            </a:br>
            <a:r>
              <a:rPr lang="en-GB" sz="2400" i="1" dirty="0" smtClean="0">
                <a:ea typeface="ＭＳ Ｐゴシック" pitchFamily="-110" charset="-128"/>
              </a:rPr>
              <a:t>Eco-investment real estate sector is not only “doing good”</a:t>
            </a:r>
          </a:p>
        </p:txBody>
      </p:sp>
      <p:sp>
        <p:nvSpPr>
          <p:cNvPr id="59395" name="Rectangle 3"/>
          <p:cNvSpPr>
            <a:spLocks noChangeArrowheads="1"/>
          </p:cNvSpPr>
          <p:nvPr/>
        </p:nvSpPr>
        <p:spPr bwMode="auto">
          <a:xfrm>
            <a:off x="457200" y="1371600"/>
            <a:ext cx="83058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81000" indent="-381000">
              <a:spcBef>
                <a:spcPct val="20000"/>
              </a:spcBef>
              <a:buSzPct val="120000"/>
              <a:buFont typeface="Wingdings" pitchFamily="-110" charset="2"/>
              <a:buChar char="§"/>
            </a:pPr>
            <a:r>
              <a:rPr lang="en-US" sz="2000" i="1" dirty="0">
                <a:latin typeface="Arial" charset="0"/>
              </a:rPr>
              <a:t>Ceteris Paribus,</a:t>
            </a:r>
            <a:r>
              <a:rPr lang="en-US" sz="2000" dirty="0">
                <a:latin typeface="Arial" charset="0"/>
              </a:rPr>
              <a:t> green buildings</a:t>
            </a:r>
          </a:p>
          <a:p>
            <a:pPr marL="800100" lvl="1" indent="-342900">
              <a:spcBef>
                <a:spcPct val="20000"/>
              </a:spcBef>
              <a:buFont typeface="Arial" charset="0"/>
              <a:buAutoNum type="arabicPeriod"/>
            </a:pPr>
            <a:r>
              <a:rPr lang="en-US" dirty="0">
                <a:latin typeface="Arial" charset="0"/>
              </a:rPr>
              <a:t>Have Higher Rents by 2-5%</a:t>
            </a:r>
          </a:p>
          <a:p>
            <a:pPr marL="800100" lvl="1" indent="-342900">
              <a:spcBef>
                <a:spcPct val="20000"/>
              </a:spcBef>
              <a:buFont typeface="Arial" charset="0"/>
              <a:buAutoNum type="arabicPeriod"/>
            </a:pPr>
            <a:r>
              <a:rPr lang="en-US" dirty="0">
                <a:latin typeface="Arial" charset="0"/>
              </a:rPr>
              <a:t>Have Higher Effective Rents by 6-7%</a:t>
            </a:r>
          </a:p>
          <a:p>
            <a:pPr marL="800100" lvl="1" indent="-342900">
              <a:spcBef>
                <a:spcPct val="20000"/>
              </a:spcBef>
              <a:buFont typeface="Arial" charset="0"/>
              <a:buAutoNum type="arabicPeriod"/>
            </a:pPr>
            <a:r>
              <a:rPr lang="en-US" dirty="0">
                <a:latin typeface="Arial" charset="0"/>
              </a:rPr>
              <a:t>Have Higher Selling Prices by 11-13% </a:t>
            </a:r>
          </a:p>
          <a:p>
            <a:pPr marL="800100" lvl="1" indent="-342900">
              <a:spcBef>
                <a:spcPct val="20000"/>
              </a:spcBef>
              <a:buSzPct val="65000"/>
              <a:buFontTx/>
              <a:buNone/>
            </a:pPr>
            <a:endParaRPr lang="en-US" sz="2000" dirty="0">
              <a:latin typeface="Arial" charset="0"/>
            </a:endParaRPr>
          </a:p>
          <a:p>
            <a:pPr marL="381000" indent="-381000">
              <a:spcBef>
                <a:spcPct val="20000"/>
              </a:spcBef>
              <a:buSzPct val="120000"/>
              <a:buFont typeface="Wingdings" pitchFamily="-110" charset="2"/>
              <a:buChar char="§"/>
            </a:pPr>
            <a:r>
              <a:rPr lang="en-US" sz="2000" dirty="0">
                <a:latin typeface="Arial" charset="0"/>
              </a:rPr>
              <a:t>The average non-green building in the rental sample would be worth $5.6 M more if it were converted to green.</a:t>
            </a:r>
          </a:p>
          <a:p>
            <a:pPr marL="381000" indent="-381000">
              <a:spcBef>
                <a:spcPct val="20000"/>
              </a:spcBef>
              <a:buSzPct val="120000"/>
              <a:buFont typeface="Wingdings" pitchFamily="-110" charset="2"/>
              <a:buChar char="§"/>
            </a:pPr>
            <a:endParaRPr lang="en-US" sz="2000" dirty="0">
              <a:latin typeface="Arial" charset="0"/>
            </a:endParaRPr>
          </a:p>
          <a:p>
            <a:pPr marL="381000" indent="-381000">
              <a:spcBef>
                <a:spcPct val="20000"/>
              </a:spcBef>
              <a:buSzPct val="120000"/>
              <a:buFont typeface="Wingdings" pitchFamily="-110" charset="2"/>
              <a:buChar char="§"/>
            </a:pPr>
            <a:r>
              <a:rPr lang="en-US" sz="2000" dirty="0">
                <a:latin typeface="Arial" charset="0"/>
              </a:rPr>
              <a:t>The average non-green building sold in 2004-2009 would have been worth $11.1 M more if it had been converted to green.</a:t>
            </a:r>
          </a:p>
          <a:p>
            <a:pPr marL="381000" indent="-381000">
              <a:spcBef>
                <a:spcPct val="20000"/>
              </a:spcBef>
              <a:buSzPct val="120000"/>
              <a:buFont typeface="Wingdings" pitchFamily="-110" charset="2"/>
              <a:buChar char="§"/>
            </a:pPr>
            <a:endParaRPr lang="en-US" sz="2000" dirty="0">
              <a:latin typeface="Arial" charset="0"/>
            </a:endParaRPr>
          </a:p>
          <a:p>
            <a:pPr marL="381000" indent="-381000">
              <a:spcBef>
                <a:spcPct val="20000"/>
              </a:spcBef>
              <a:buSzPct val="120000"/>
              <a:buFont typeface="Wingdings" pitchFamily="-110" charset="2"/>
              <a:buChar char="§"/>
            </a:pPr>
            <a:r>
              <a:rPr lang="en-US" sz="2000" dirty="0">
                <a:latin typeface="Arial" charset="0"/>
              </a:rPr>
              <a:t>This suggests that property investors value the lower risk premium inherent in certified commercial office buildings</a:t>
            </a:r>
          </a:p>
          <a:p>
            <a:pPr marL="381000" indent="-381000">
              <a:spcBef>
                <a:spcPct val="20000"/>
              </a:spcBef>
              <a:buSzPct val="120000"/>
              <a:buFont typeface="Wingdings" pitchFamily="-110" charset="2"/>
              <a:buChar char="§"/>
            </a:pPr>
            <a:endParaRPr lang="en-US" sz="2000" dirty="0">
              <a:latin typeface="Arial" charset="0"/>
            </a:endParaRPr>
          </a:p>
          <a:p>
            <a:pPr marL="381000" indent="-381000">
              <a:spcBef>
                <a:spcPct val="20000"/>
              </a:spcBef>
              <a:buSzPct val="120000"/>
              <a:buFont typeface="Wingdings" pitchFamily="-110" charset="2"/>
              <a:buChar char="§"/>
            </a:pPr>
            <a:r>
              <a:rPr lang="en-US" sz="2000" dirty="0">
                <a:latin typeface="Arial" charset="0"/>
              </a:rPr>
              <a:t>The missing piece…what are the costs of “greening” properties</a:t>
            </a:r>
            <a:r>
              <a:rPr lang="en-US" sz="2000" dirty="0" smtClean="0">
                <a:latin typeface="Arial" charset="0"/>
              </a:rPr>
              <a:t>?</a:t>
            </a:r>
            <a:endParaRPr lang="en-US" sz="2000" dirty="0">
              <a:latin typeface="Arial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>
                <a:ea typeface="ＭＳ Ｐゴシック" pitchFamily="-110" charset="-128"/>
              </a:rPr>
              <a:t>Further regression results </a:t>
            </a:r>
            <a:br>
              <a:rPr lang="en-US" b="1" smtClean="0">
                <a:ea typeface="ＭＳ Ｐゴシック" pitchFamily="-110" charset="-128"/>
              </a:rPr>
            </a:br>
            <a:r>
              <a:rPr lang="en-US" sz="2400" i="1" smtClean="0">
                <a:ea typeface="ＭＳ Ｐゴシック" pitchFamily="-110" charset="-128"/>
              </a:rPr>
              <a:t>There seems to be an optimal LEED rating</a:t>
            </a:r>
            <a:endParaRPr lang="en-US" sz="2400" smtClean="0">
              <a:ea typeface="ＭＳ Ｐゴシック" pitchFamily="-110" charset="-128"/>
            </a:endParaRPr>
          </a:p>
        </p:txBody>
      </p:sp>
      <p:sp>
        <p:nvSpPr>
          <p:cNvPr id="10243" name="Vertical Text Placeholder 7"/>
          <p:cNvSpPr>
            <a:spLocks noGrp="1"/>
          </p:cNvSpPr>
          <p:nvPr>
            <p:ph type="body" orient="vert" idx="1"/>
          </p:nvPr>
        </p:nvSpPr>
        <p:spPr/>
        <p:txBody>
          <a:bodyPr vert="horz"/>
          <a:lstStyle/>
          <a:p>
            <a:endParaRPr lang="en-US" smtClean="0">
              <a:ea typeface="ＭＳ Ｐゴシック" pitchFamily="-110" charset="-128"/>
            </a:endParaRPr>
          </a:p>
          <a:p>
            <a:endParaRPr lang="en-US" smtClean="0">
              <a:ea typeface="ＭＳ Ｐゴシック" pitchFamily="-110" charset="-128"/>
            </a:endParaRPr>
          </a:p>
          <a:p>
            <a:endParaRPr lang="en-US" smtClean="0">
              <a:ea typeface="ＭＳ Ｐゴシック" pitchFamily="-110" charset="-128"/>
            </a:endParaRPr>
          </a:p>
          <a:p>
            <a:endParaRPr lang="en-US" smtClean="0">
              <a:ea typeface="ＭＳ Ｐゴシック" pitchFamily="-110" charset="-128"/>
            </a:endParaRPr>
          </a:p>
          <a:p>
            <a:endParaRPr lang="en-US" smtClean="0">
              <a:ea typeface="ＭＳ Ｐゴシック" pitchFamily="-110" charset="-128"/>
            </a:endParaRPr>
          </a:p>
          <a:p>
            <a:endParaRPr lang="en-US" smtClean="0">
              <a:ea typeface="ＭＳ Ｐゴシック" pitchFamily="-110" charset="-128"/>
            </a:endParaRPr>
          </a:p>
          <a:p>
            <a:endParaRPr lang="en-US" smtClean="0">
              <a:ea typeface="ＭＳ Ｐゴシック" pitchFamily="-110" charset="-128"/>
            </a:endParaRPr>
          </a:p>
          <a:p>
            <a:endParaRPr lang="en-US" smtClean="0">
              <a:ea typeface="ＭＳ Ｐゴシック" pitchFamily="-110" charset="-128"/>
            </a:endParaRPr>
          </a:p>
          <a:p>
            <a:endParaRPr lang="en-US" smtClean="0">
              <a:ea typeface="ＭＳ Ｐゴシック" pitchFamily="-110" charset="-128"/>
            </a:endParaRPr>
          </a:p>
          <a:p>
            <a:endParaRPr lang="en-US" smtClean="0">
              <a:ea typeface="ＭＳ Ｐゴシック" pitchFamily="-110" charset="-128"/>
            </a:endParaRPr>
          </a:p>
          <a:p>
            <a:endParaRPr lang="en-US" smtClean="0">
              <a:ea typeface="ＭＳ Ｐゴシック" pitchFamily="-110" charset="-128"/>
            </a:endParaRPr>
          </a:p>
        </p:txBody>
      </p:sp>
      <p:pic>
        <p:nvPicPr>
          <p:cNvPr id="10244" name="Picture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35113" y="1828800"/>
            <a:ext cx="6084887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>
                <a:ea typeface="ＭＳ Ｐゴシック" pitchFamily="-110" charset="-128"/>
              </a:rPr>
              <a:t>Information on Energy Star-rated buildings</a:t>
            </a:r>
            <a:br>
              <a:rPr lang="en-US" b="1" smtClean="0">
                <a:ea typeface="ＭＳ Ｐゴシック" pitchFamily="-110" charset="-128"/>
              </a:rPr>
            </a:br>
            <a:r>
              <a:rPr lang="en-US" sz="2400" i="1" smtClean="0">
                <a:ea typeface="ＭＳ Ｐゴシック" pitchFamily="-110" charset="-128"/>
              </a:rPr>
              <a:t>Emissions are substantial, and energy savings create value</a:t>
            </a:r>
            <a:endParaRPr lang="en-US" smtClean="0">
              <a:ea typeface="ＭＳ Ｐゴシック" pitchFamily="-110" charset="-128"/>
            </a:endParaRPr>
          </a:p>
        </p:txBody>
      </p:sp>
      <p:sp>
        <p:nvSpPr>
          <p:cNvPr id="9220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305800" cy="48768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Average emission of a building in our sample: 4,326 tons of CO2</a:t>
            </a:r>
          </a:p>
          <a:p>
            <a:pPr marL="800100" lvl="1" indent="-342900">
              <a:buSzPct val="120000"/>
              <a:buFont typeface="Wingdings" pitchFamily="-110" charset="2"/>
              <a:buChar char="§"/>
              <a:defRPr/>
            </a:pPr>
            <a:r>
              <a:rPr lang="en-US" sz="2000" dirty="0" smtClean="0"/>
              <a:t>750 cars, 9,000 barrels of oil, …</a:t>
            </a:r>
          </a:p>
          <a:p>
            <a:pPr marL="800100" lvl="1" indent="-342900">
              <a:buSzPct val="120000"/>
              <a:buFont typeface="Wingdings" pitchFamily="-110" charset="2"/>
              <a:buChar char="§"/>
              <a:defRPr/>
            </a:pPr>
            <a:r>
              <a:rPr lang="en-US" sz="2000" dirty="0" smtClean="0"/>
              <a:t>Energy Star-rated buildings emit at least a quarter less carbon as compared to conventional office buildings</a:t>
            </a:r>
          </a:p>
          <a:p>
            <a:pPr marL="400050">
              <a:defRPr/>
            </a:pPr>
            <a:r>
              <a:rPr lang="en-US" dirty="0" smtClean="0">
                <a:ea typeface="ＭＳ Ｐゴシック" pitchFamily="-110" charset="-128"/>
              </a:rPr>
              <a:t>A $1 saving in energy costs is associated with an increase in effective rent of 95 cents</a:t>
            </a:r>
          </a:p>
          <a:p>
            <a:pPr marL="400050">
              <a:defRPr/>
            </a:pPr>
            <a:r>
              <a:rPr lang="en-US" dirty="0" smtClean="0">
                <a:ea typeface="ＭＳ Ｐゴシック" pitchFamily="-110" charset="-128"/>
              </a:rPr>
              <a:t>A $1 saving in energy costs is associated with a 4.9 percent premium in market capitalization, which is equivalent to $13/</a:t>
            </a:r>
            <a:r>
              <a:rPr lang="en-US" dirty="0" err="1" smtClean="0">
                <a:ea typeface="ＭＳ Ｐゴシック" pitchFamily="-110" charset="-128"/>
              </a:rPr>
              <a:t>sq.ft</a:t>
            </a:r>
            <a:r>
              <a:rPr lang="en-US" dirty="0" smtClean="0">
                <a:ea typeface="ＭＳ Ｐゴシック" pitchFamily="-110" charset="-128"/>
              </a:rPr>
              <a:t>.</a:t>
            </a:r>
          </a:p>
          <a:p>
            <a:pPr marL="800100" lvl="1">
              <a:buSzPct val="100000"/>
              <a:buFont typeface="Wingdings" pitchFamily="2" charset="2"/>
              <a:buChar char="§"/>
              <a:defRPr/>
            </a:pPr>
            <a:r>
              <a:rPr lang="en-US" sz="2000" dirty="0" smtClean="0">
                <a:ea typeface="ＭＳ Ｐゴシック" pitchFamily="-110" charset="-128"/>
              </a:rPr>
              <a:t>This implies a cap rate of about 8 percent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57200" y="5105400"/>
            <a:ext cx="83058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SzPct val="120000"/>
              <a:buFont typeface="Wingdings" pitchFamily="-110" charset="2"/>
              <a:buChar char="§"/>
            </a:pPr>
            <a:endParaRPr lang="en-US" sz="2000">
              <a:latin typeface="Arial" charset="0"/>
            </a:endParaRPr>
          </a:p>
          <a:p>
            <a:pPr marL="342900" indent="-342900" eaLnBrk="0" hangingPunct="0">
              <a:spcBef>
                <a:spcPct val="20000"/>
              </a:spcBef>
              <a:buSzPct val="120000"/>
              <a:buFont typeface="Wingdings" pitchFamily="-110" charset="2"/>
              <a:buChar char="§"/>
            </a:pPr>
            <a:endParaRPr lang="en-US" sz="2000">
              <a:latin typeface="Arial" charset="0"/>
            </a:endParaRPr>
          </a:p>
          <a:p>
            <a:pPr marL="342900" indent="-342900" eaLnBrk="0" hangingPunct="0">
              <a:spcBef>
                <a:spcPct val="20000"/>
              </a:spcBef>
              <a:buSzPct val="120000"/>
              <a:buFont typeface="Wingdings" pitchFamily="-110" charset="2"/>
              <a:buChar char="§"/>
            </a:pPr>
            <a:endParaRPr lang="en-US" sz="2000">
              <a:latin typeface="Arial" charset="0"/>
            </a:endParaRPr>
          </a:p>
          <a:p>
            <a:pPr marL="342900" indent="-342900" eaLnBrk="0" hangingPunct="0">
              <a:spcBef>
                <a:spcPct val="20000"/>
              </a:spcBef>
              <a:buSzPct val="120000"/>
              <a:buFont typeface="Wingdings" pitchFamily="-110" charset="2"/>
              <a:buChar char="§"/>
            </a:pPr>
            <a:endParaRPr lang="en-US" sz="2000">
              <a:latin typeface="Arial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00"/>
                </a:solidFill>
                <a:ea typeface="ＭＳ Ｐゴシック" pitchFamily="-110" charset="-128"/>
              </a:rPr>
              <a:t>Conclusions </a:t>
            </a:r>
            <a:r>
              <a:rPr lang="en-US" b="1" dirty="0" smtClean="0">
                <a:solidFill>
                  <a:srgbClr val="000000"/>
                </a:solidFill>
                <a:ea typeface="ＭＳ Ｐゴシック" pitchFamily="-110" charset="-128"/>
              </a:rPr>
              <a:t>on building performance</a:t>
            </a:r>
            <a:r>
              <a:rPr lang="en-US" b="1" dirty="0" smtClean="0">
                <a:solidFill>
                  <a:srgbClr val="000000"/>
                </a:solidFill>
                <a:ea typeface="ＭＳ Ｐゴシック" pitchFamily="-110" charset="-128"/>
              </a:rPr>
              <a:t/>
            </a:r>
            <a:br>
              <a:rPr lang="en-US" b="1" dirty="0" smtClean="0">
                <a:solidFill>
                  <a:srgbClr val="000000"/>
                </a:solidFill>
                <a:ea typeface="ＭＳ Ｐゴシック" pitchFamily="-110" charset="-128"/>
              </a:rPr>
            </a:br>
            <a:r>
              <a:rPr lang="en-US" sz="2400" i="1" dirty="0" smtClean="0">
                <a:solidFill>
                  <a:srgbClr val="000000"/>
                </a:solidFill>
                <a:ea typeface="ＭＳ Ｐゴシック" pitchFamily="-110" charset="-128"/>
              </a:rPr>
              <a:t>LEED and Energy Star labels seem to be complimentary</a:t>
            </a:r>
            <a:endParaRPr lang="en-US" dirty="0" smtClean="0">
              <a:ea typeface="ＭＳ Ｐゴシック" pitchFamily="-110" charset="-128"/>
            </a:endParaRP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ea typeface="ＭＳ Ｐゴシック" pitchFamily="-110" charset="-128"/>
              </a:rPr>
              <a:t>Effects on rent and value still present despite economic crisis and increased supply of green office space</a:t>
            </a:r>
          </a:p>
          <a:p>
            <a:endParaRPr lang="en-US" dirty="0" smtClean="0">
              <a:ea typeface="ＭＳ Ｐゴシック" pitchFamily="-110" charset="-128"/>
            </a:endParaRPr>
          </a:p>
          <a:p>
            <a:r>
              <a:rPr lang="en-US" dirty="0" smtClean="0">
                <a:ea typeface="ＭＳ Ｐゴシック" pitchFamily="-110" charset="-128"/>
              </a:rPr>
              <a:t>The </a:t>
            </a:r>
            <a:r>
              <a:rPr lang="en-US" dirty="0" smtClean="0">
                <a:ea typeface="ＭＳ Ｐゴシック" pitchFamily="-110" charset="-128"/>
              </a:rPr>
              <a:t>green </a:t>
            </a:r>
            <a:r>
              <a:rPr lang="en-US" dirty="0" smtClean="0">
                <a:ea typeface="ＭＳ Ｐゴシック" pitchFamily="-110" charset="-128"/>
              </a:rPr>
              <a:t>value effects are </a:t>
            </a:r>
            <a:r>
              <a:rPr lang="en-US" dirty="0" smtClean="0">
                <a:ea typeface="ＭＳ Ｐゴシック" pitchFamily="-110" charset="-128"/>
              </a:rPr>
              <a:t>systematically related to the underlying characteristics of energy efficiency or “sustainability”</a:t>
            </a:r>
          </a:p>
          <a:p>
            <a:pPr lvl="1"/>
            <a:r>
              <a:rPr lang="en-US" sz="1800" dirty="0" smtClean="0">
                <a:ea typeface="ＭＳ Ｐゴシック" pitchFamily="-110" charset="-128"/>
              </a:rPr>
              <a:t>Market seems to be relatively efficient in pricing these aspects</a:t>
            </a:r>
          </a:p>
          <a:p>
            <a:endParaRPr lang="en-US" dirty="0" smtClean="0">
              <a:ea typeface="ＭＳ Ｐゴシック" pitchFamily="-110" charset="-128"/>
            </a:endParaRPr>
          </a:p>
          <a:p>
            <a:r>
              <a:rPr lang="en-US" dirty="0" smtClean="0">
                <a:ea typeface="ＭＳ Ｐゴシック" pitchFamily="-110" charset="-128"/>
              </a:rPr>
              <a:t>LEED and Energy Star measure somewhat different aspects of “sustainability” and complement each other</a:t>
            </a:r>
          </a:p>
          <a:p>
            <a:pPr lvl="1"/>
            <a:r>
              <a:rPr lang="en-US" sz="1800" dirty="0" smtClean="0">
                <a:ea typeface="ＭＳ Ｐゴシック" pitchFamily="-110" charset="-128"/>
              </a:rPr>
              <a:t>Low correlation between LEED-score and EUI-score</a:t>
            </a:r>
          </a:p>
          <a:p>
            <a:pPr lvl="1"/>
            <a:r>
              <a:rPr lang="en-US" sz="1800" dirty="0" smtClean="0">
                <a:ea typeface="ＭＳ Ｐゴシック" pitchFamily="-110" charset="-128"/>
              </a:rPr>
              <a:t>Low correlation between LEED score and energy consumption</a:t>
            </a:r>
          </a:p>
          <a:p>
            <a:pPr lvl="1"/>
            <a:endParaRPr lang="en-US" sz="1800" dirty="0" smtClean="0">
              <a:ea typeface="ＭＳ Ｐゴシック" pitchFamily="-110" charset="-128"/>
            </a:endParaRPr>
          </a:p>
          <a:p>
            <a:endParaRPr lang="en-US" dirty="0" smtClean="0">
              <a:ea typeface="ＭＳ Ｐゴシック" pitchFamily="-110" charset="-128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ahoma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ahoma" pitchFamily="-112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29557</TotalTime>
  <Words>845</Words>
  <Application>Microsoft Office PowerPoint</Application>
  <PresentationFormat>Diavoorstelling (4:3)</PresentationFormat>
  <Paragraphs>185</Paragraphs>
  <Slides>17</Slides>
  <Notes>14</Notes>
  <HiddenSlides>0</HiddenSlides>
  <MMClips>0</MMClips>
  <ScaleCrop>false</ScaleCrop>
  <HeadingPairs>
    <vt:vector size="6" baseType="variant">
      <vt:variant>
        <vt:lpstr>Thema</vt:lpstr>
      </vt:variant>
      <vt:variant>
        <vt:i4>1</vt:i4>
      </vt:variant>
      <vt:variant>
        <vt:lpstr>Ingesloten OLE-bronprogramma's</vt:lpstr>
      </vt:variant>
      <vt:variant>
        <vt:i4>1</vt:i4>
      </vt:variant>
      <vt:variant>
        <vt:lpstr>Diatitels</vt:lpstr>
      </vt:variant>
      <vt:variant>
        <vt:i4>17</vt:i4>
      </vt:variant>
    </vt:vector>
  </HeadingPairs>
  <TitlesOfParts>
    <vt:vector size="19" baseType="lpstr">
      <vt:lpstr>Default Design</vt:lpstr>
      <vt:lpstr>Document</vt:lpstr>
      <vt:lpstr>Sustainable Buildings: Performance, Users, Investors</vt:lpstr>
      <vt:lpstr>Dia 2</vt:lpstr>
      <vt:lpstr>Do we still see economic effects of green labels? Investment dynamics and the source of green increments</vt:lpstr>
      <vt:lpstr>Example: 101 California St, San Francisco Energy Star certified, LEED Gold</vt:lpstr>
      <vt:lpstr>Example: 101 California St, San Francisco Energy Star certified, LEED Gold</vt:lpstr>
      <vt:lpstr>Findings and implications Eco-investment real estate sector is not only “doing good”</vt:lpstr>
      <vt:lpstr>Further regression results  There seems to be an optimal LEED rating</vt:lpstr>
      <vt:lpstr>Information on Energy Star-rated buildings Emissions are substantial, and energy savings create value</vt:lpstr>
      <vt:lpstr>Conclusions on building performance LEED and Energy Star labels seem to be complimentary</vt:lpstr>
      <vt:lpstr>Why would users rent green (and pay more)? Theoretical framework</vt:lpstr>
      <vt:lpstr>Green space utilization of major tenants Fraction of firm’s office space housed in green buildings</vt:lpstr>
      <vt:lpstr>Green space utilization per industry Fraction of office space located in green buildings</vt:lpstr>
      <vt:lpstr>And what do property investors do? Global sustainability survey: GRESB</vt:lpstr>
      <vt:lpstr>GRESB 2009 results Response </vt:lpstr>
      <vt:lpstr>Do investors do what they say? Property investors talk the talk, but hardly walk the walk</vt:lpstr>
      <vt:lpstr>And the relation with financial indicators? Size matters, as do ROA and openness to equity market</vt:lpstr>
      <vt:lpstr>Dia 17</vt:lpstr>
    </vt:vector>
  </TitlesOfParts>
  <Company>The Nils Kok Corp.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Nils</dc:creator>
  <cp:lastModifiedBy>Piet</cp:lastModifiedBy>
  <cp:revision>332</cp:revision>
  <cp:lastPrinted>2010-02-15T22:46:49Z</cp:lastPrinted>
  <dcterms:created xsi:type="dcterms:W3CDTF">2010-04-28T19:13:18Z</dcterms:created>
  <dcterms:modified xsi:type="dcterms:W3CDTF">2011-06-11T09:38:27Z</dcterms:modified>
</cp:coreProperties>
</file>