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sldIdLst>
    <p:sldId id="256" r:id="rId2"/>
    <p:sldId id="258" r:id="rId3"/>
    <p:sldId id="260" r:id="rId4"/>
    <p:sldId id="306" r:id="rId5"/>
    <p:sldId id="307" r:id="rId6"/>
    <p:sldId id="308" r:id="rId7"/>
    <p:sldId id="309" r:id="rId8"/>
    <p:sldId id="310" r:id="rId9"/>
    <p:sldId id="311" r:id="rId10"/>
    <p:sldId id="312" r:id="rId11"/>
    <p:sldId id="275" r:id="rId12"/>
    <p:sldId id="276" r:id="rId13"/>
    <p:sldId id="313" r:id="rId14"/>
    <p:sldId id="282" r:id="rId15"/>
    <p:sldId id="314" r:id="rId16"/>
    <p:sldId id="315" r:id="rId17"/>
    <p:sldId id="316" r:id="rId18"/>
    <p:sldId id="317" r:id="rId19"/>
    <p:sldId id="318" r:id="rId20"/>
    <p:sldId id="319" r:id="rId21"/>
    <p:sldId id="320" r:id="rId22"/>
    <p:sldId id="321" r:id="rId23"/>
    <p:sldId id="302" r:id="rId24"/>
    <p:sldId id="303" r:id="rId25"/>
    <p:sldId id="305" r:id="rId26"/>
    <p:sldId id="322" r:id="rId27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8F8F8"/>
    <a:srgbClr val="930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829" autoAdjust="0"/>
  </p:normalViewPr>
  <p:slideViewPr>
    <p:cSldViewPr>
      <p:cViewPr varScale="1">
        <p:scale>
          <a:sx n="98" d="100"/>
          <a:sy n="98" d="100"/>
        </p:scale>
        <p:origin x="-9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soc1\ekolbre$\Documents\ERES%202011\Saaty%20v&#245;rdlustabelid%20ja%20joonised%20ERES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soc1\ekolbre$\Documents\ERES%202011\Saaty%20v&#245;rdlustabelid%20ja%20joonised%20ERES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soc1\ekolbre$\Documents\ERES%202011\Saaty%20v&#245;rdlustabelid%20ja%20joonised%20ERES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soc1\ekolbre$\Documents\ERES%202011\Saaty%20v&#245;rdlustabelid%20ja%20joonised%20ERES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soc1\ekolbre$\Documents\ERES%202011\Saaty%20v&#245;rdlustabelid%20ja%20joonised%20ERES20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soc1\ekolbre$\Documents\ERES%202011\Saaty%20v&#245;rdlustabelid%20ja%20joonised%20ERES201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soc1\ekolbre$\Documents\ERES%202011\Saaty%20v&#245;rdlustabelid%20ja%20joonised%20ERES201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ecosoc1\ekolbre$\Documents\ERES%202011\Saaty%20v&#245;rdlustabelid%20ja%20joonised%20ERES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Büroo!$O$3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Büroo!$N$4:$N$12</c:f>
              <c:strCache>
                <c:ptCount val="9"/>
                <c:pt idx="0">
                  <c:v>Location within the region</c:v>
                </c:pt>
                <c:pt idx="1">
                  <c:v>Passing traffic and visibility</c:v>
                </c:pt>
                <c:pt idx="2">
                  <c:v>Supply of utilities on the plot</c:v>
                </c:pt>
                <c:pt idx="3">
                  <c:v>Parking facilities </c:v>
                </c:pt>
                <c:pt idx="4">
                  <c:v>Conformity to the building right of the plot</c:v>
                </c:pt>
                <c:pt idx="5">
                  <c:v>General plan and usage of the object</c:v>
                </c:pt>
                <c:pt idx="6">
                  <c:v>Maintenance of local roads</c:v>
                </c:pt>
                <c:pt idx="7">
                  <c:v>Services provided in the region (catering facilities etc)</c:v>
                </c:pt>
                <c:pt idx="8">
                  <c:v>Greenery and maintenance of the plot </c:v>
                </c:pt>
              </c:strCache>
            </c:strRef>
          </c:cat>
          <c:val>
            <c:numRef>
              <c:f>Büroo!$O$4:$O$12</c:f>
              <c:numCache>
                <c:formatCode>0.00</c:formatCode>
                <c:ptCount val="9"/>
                <c:pt idx="0">
                  <c:v>0.27820736204685853</c:v>
                </c:pt>
                <c:pt idx="1">
                  <c:v>0.14033943864519177</c:v>
                </c:pt>
                <c:pt idx="2">
                  <c:v>0.10782693325828518</c:v>
                </c:pt>
                <c:pt idx="3">
                  <c:v>0.10969889813125591</c:v>
                </c:pt>
                <c:pt idx="4">
                  <c:v>9.6683341846147491E-2</c:v>
                </c:pt>
                <c:pt idx="5">
                  <c:v>8.4982237527554155E-2</c:v>
                </c:pt>
                <c:pt idx="6">
                  <c:v>7.8511522025932395E-2</c:v>
                </c:pt>
                <c:pt idx="7">
                  <c:v>6.977567543599289E-2</c:v>
                </c:pt>
                <c:pt idx="8">
                  <c:v>3.3974591082781676E-2</c:v>
                </c:pt>
              </c:numCache>
            </c:numRef>
          </c:val>
        </c:ser>
        <c:ser>
          <c:idx val="1"/>
          <c:order val="1"/>
          <c:tx>
            <c:strRef>
              <c:f>Büroo!$P$3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Büroo!$N$4:$N$12</c:f>
              <c:strCache>
                <c:ptCount val="9"/>
                <c:pt idx="0">
                  <c:v>Location within the region</c:v>
                </c:pt>
                <c:pt idx="1">
                  <c:v>Passing traffic and visibility</c:v>
                </c:pt>
                <c:pt idx="2">
                  <c:v>Supply of utilities on the plot</c:v>
                </c:pt>
                <c:pt idx="3">
                  <c:v>Parking facilities </c:v>
                </c:pt>
                <c:pt idx="4">
                  <c:v>Conformity to the building right of the plot</c:v>
                </c:pt>
                <c:pt idx="5">
                  <c:v>General plan and usage of the object</c:v>
                </c:pt>
                <c:pt idx="6">
                  <c:v>Maintenance of local roads</c:v>
                </c:pt>
                <c:pt idx="7">
                  <c:v>Services provided in the region (catering facilities etc)</c:v>
                </c:pt>
                <c:pt idx="8">
                  <c:v>Greenery and maintenance of the plot </c:v>
                </c:pt>
              </c:strCache>
            </c:strRef>
          </c:cat>
          <c:val>
            <c:numRef>
              <c:f>Büroo!$P$4:$P$12</c:f>
              <c:numCache>
                <c:formatCode>General</c:formatCode>
                <c:ptCount val="9"/>
                <c:pt idx="0">
                  <c:v>0.2</c:v>
                </c:pt>
                <c:pt idx="1">
                  <c:v>0.09</c:v>
                </c:pt>
                <c:pt idx="2">
                  <c:v>0.15</c:v>
                </c:pt>
                <c:pt idx="3">
                  <c:v>0.11</c:v>
                </c:pt>
                <c:pt idx="4">
                  <c:v>0.05</c:v>
                </c:pt>
                <c:pt idx="5">
                  <c:v>0.13</c:v>
                </c:pt>
                <c:pt idx="6">
                  <c:v>0.1</c:v>
                </c:pt>
                <c:pt idx="7">
                  <c:v>0.09</c:v>
                </c:pt>
                <c:pt idx="8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791488"/>
        <c:axId val="96615424"/>
      </c:barChart>
      <c:catAx>
        <c:axId val="457914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t-EE"/>
          </a:p>
        </c:txPr>
        <c:crossAx val="96615424"/>
        <c:crosses val="autoZero"/>
        <c:auto val="1"/>
        <c:lblAlgn val="ctr"/>
        <c:lblOffset val="100"/>
        <c:noMultiLvlLbl val="0"/>
      </c:catAx>
      <c:valAx>
        <c:axId val="96615424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crossAx val="457914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+mj-lt"/>
            </a:defRPr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elamispind!$R$3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elamispind!$Q$4:$Q$12</c:f>
              <c:strCache>
                <c:ptCount val="9"/>
                <c:pt idx="0">
                  <c:v>Location within the region</c:v>
                </c:pt>
                <c:pt idx="1">
                  <c:v>Supply of utilities on the plot</c:v>
                </c:pt>
                <c:pt idx="2">
                  <c:v>Infrastructure for public services in the vicinity (schools, kindergartens, shops etc)</c:v>
                </c:pt>
                <c:pt idx="3">
                  <c:v>Noise</c:v>
                </c:pt>
                <c:pt idx="4">
                  <c:v>Greenery and maintenance of the region</c:v>
                </c:pt>
                <c:pt idx="5">
                  <c:v>Parking facilities </c:v>
                </c:pt>
                <c:pt idx="6">
                  <c:v>Conformity to the building right of the plot</c:v>
                </c:pt>
                <c:pt idx="7">
                  <c:v>Greenery and maintenance of the plot </c:v>
                </c:pt>
                <c:pt idx="8">
                  <c:v>General plan and usage of the object</c:v>
                </c:pt>
              </c:strCache>
            </c:strRef>
          </c:cat>
          <c:val>
            <c:numRef>
              <c:f>elamispind!$R$4:$R$12</c:f>
              <c:numCache>
                <c:formatCode>0.00</c:formatCode>
                <c:ptCount val="9"/>
                <c:pt idx="0">
                  <c:v>0.28999999999999998</c:v>
                </c:pt>
                <c:pt idx="1">
                  <c:v>0.13</c:v>
                </c:pt>
                <c:pt idx="2">
                  <c:v>0.12</c:v>
                </c:pt>
                <c:pt idx="3">
                  <c:v>0.11</c:v>
                </c:pt>
                <c:pt idx="4">
                  <c:v>0.1</c:v>
                </c:pt>
                <c:pt idx="5">
                  <c:v>7.0000000000000007E-2</c:v>
                </c:pt>
                <c:pt idx="6">
                  <c:v>6.3003205541194804E-2</c:v>
                </c:pt>
                <c:pt idx="7">
                  <c:v>6.1379719925414328E-2</c:v>
                </c:pt>
                <c:pt idx="8">
                  <c:v>0.06</c:v>
                </c:pt>
              </c:numCache>
            </c:numRef>
          </c:val>
        </c:ser>
        <c:ser>
          <c:idx val="1"/>
          <c:order val="1"/>
          <c:tx>
            <c:strRef>
              <c:f>elamispind!$S$3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elamispind!$Q$4:$Q$12</c:f>
              <c:strCache>
                <c:ptCount val="9"/>
                <c:pt idx="0">
                  <c:v>Location within the region</c:v>
                </c:pt>
                <c:pt idx="1">
                  <c:v>Supply of utilities on the plot</c:v>
                </c:pt>
                <c:pt idx="2">
                  <c:v>Infrastructure for public services in the vicinity (schools, kindergartens, shops etc)</c:v>
                </c:pt>
                <c:pt idx="3">
                  <c:v>Noise</c:v>
                </c:pt>
                <c:pt idx="4">
                  <c:v>Greenery and maintenance of the region</c:v>
                </c:pt>
                <c:pt idx="5">
                  <c:v>Parking facilities </c:v>
                </c:pt>
                <c:pt idx="6">
                  <c:v>Conformity to the building right of the plot</c:v>
                </c:pt>
                <c:pt idx="7">
                  <c:v>Greenery and maintenance of the plot </c:v>
                </c:pt>
                <c:pt idx="8">
                  <c:v>General plan and usage of the object</c:v>
                </c:pt>
              </c:strCache>
            </c:strRef>
          </c:cat>
          <c:val>
            <c:numRef>
              <c:f>elamispind!$S$4:$S$12</c:f>
              <c:numCache>
                <c:formatCode>General</c:formatCode>
                <c:ptCount val="9"/>
                <c:pt idx="0">
                  <c:v>0.25</c:v>
                </c:pt>
                <c:pt idx="1">
                  <c:v>0.13</c:v>
                </c:pt>
                <c:pt idx="2">
                  <c:v>0.15</c:v>
                </c:pt>
                <c:pt idx="3">
                  <c:v>0.11</c:v>
                </c:pt>
                <c:pt idx="4">
                  <c:v>0.1</c:v>
                </c:pt>
                <c:pt idx="5">
                  <c:v>0.1</c:v>
                </c:pt>
                <c:pt idx="6">
                  <c:v>0.04</c:v>
                </c:pt>
                <c:pt idx="7">
                  <c:v>0.06</c:v>
                </c:pt>
                <c:pt idx="8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909952"/>
        <c:axId val="50911488"/>
      </c:barChart>
      <c:catAx>
        <c:axId val="5090995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t-EE"/>
          </a:p>
        </c:txPr>
        <c:crossAx val="50911488"/>
        <c:crosses val="autoZero"/>
        <c:auto val="1"/>
        <c:lblAlgn val="ctr"/>
        <c:lblOffset val="100"/>
        <c:noMultiLvlLbl val="0"/>
      </c:catAx>
      <c:valAx>
        <c:axId val="50911488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crossAx val="509099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+mj-lt"/>
            </a:defRPr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Büroo!$O$17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Büroo!$N$18:$N$23</c:f>
              <c:strCache>
                <c:ptCount val="6"/>
                <c:pt idx="0">
                  <c:v>Condition of structures  </c:v>
                </c:pt>
                <c:pt idx="1">
                  <c:v>Functionality of the building </c:v>
                </c:pt>
                <c:pt idx="2">
                  <c:v>Condition of technical installations in the building </c:v>
                </c:pt>
                <c:pt idx="3">
                  <c:v>Architectural solution </c:v>
                </c:pt>
                <c:pt idx="4">
                  <c:v>Exterior finishing of the building</c:v>
                </c:pt>
                <c:pt idx="5">
                  <c:v>Quality of the interior finishing and fixed interior fittings in the building </c:v>
                </c:pt>
              </c:strCache>
            </c:strRef>
          </c:cat>
          <c:val>
            <c:numRef>
              <c:f>Büroo!$O$18:$O$23</c:f>
              <c:numCache>
                <c:formatCode>0.00</c:formatCode>
                <c:ptCount val="6"/>
                <c:pt idx="0">
                  <c:v>0.27944162203894629</c:v>
                </c:pt>
                <c:pt idx="1">
                  <c:v>0.19807229069112708</c:v>
                </c:pt>
                <c:pt idx="2">
                  <c:v>0.16501990908189279</c:v>
                </c:pt>
                <c:pt idx="3">
                  <c:v>0.15292070913564257</c:v>
                </c:pt>
                <c:pt idx="4">
                  <c:v>0.11081311331293328</c:v>
                </c:pt>
                <c:pt idx="5">
                  <c:v>9.3732355739457998E-2</c:v>
                </c:pt>
              </c:numCache>
            </c:numRef>
          </c:val>
        </c:ser>
        <c:ser>
          <c:idx val="1"/>
          <c:order val="1"/>
          <c:tx>
            <c:strRef>
              <c:f>Büroo!$P$17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Büroo!$N$18:$N$23</c:f>
              <c:strCache>
                <c:ptCount val="6"/>
                <c:pt idx="0">
                  <c:v>Condition of structures  </c:v>
                </c:pt>
                <c:pt idx="1">
                  <c:v>Functionality of the building </c:v>
                </c:pt>
                <c:pt idx="2">
                  <c:v>Condition of technical installations in the building </c:v>
                </c:pt>
                <c:pt idx="3">
                  <c:v>Architectural solution </c:v>
                </c:pt>
                <c:pt idx="4">
                  <c:v>Exterior finishing of the building</c:v>
                </c:pt>
                <c:pt idx="5">
                  <c:v>Quality of the interior finishing and fixed interior fittings in the building </c:v>
                </c:pt>
              </c:strCache>
            </c:strRef>
          </c:cat>
          <c:val>
            <c:numRef>
              <c:f>Büroo!$P$18:$P$23</c:f>
              <c:numCache>
                <c:formatCode>General</c:formatCode>
                <c:ptCount val="6"/>
                <c:pt idx="0">
                  <c:v>0.28999999999999998</c:v>
                </c:pt>
                <c:pt idx="1">
                  <c:v>0.15</c:v>
                </c:pt>
                <c:pt idx="2">
                  <c:v>0.24</c:v>
                </c:pt>
                <c:pt idx="3">
                  <c:v>0.1</c:v>
                </c:pt>
                <c:pt idx="4">
                  <c:v>7.0000000000000007E-2</c:v>
                </c:pt>
                <c:pt idx="5">
                  <c:v>0.15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092864"/>
        <c:axId val="51115136"/>
      </c:barChart>
      <c:catAx>
        <c:axId val="510928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t-EE"/>
          </a:p>
        </c:txPr>
        <c:crossAx val="51115136"/>
        <c:crosses val="autoZero"/>
        <c:auto val="1"/>
        <c:lblAlgn val="ctr"/>
        <c:lblOffset val="100"/>
        <c:noMultiLvlLbl val="0"/>
      </c:catAx>
      <c:valAx>
        <c:axId val="51115136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crossAx val="5109286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+mj-lt"/>
            </a:defRPr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elamispind!$R$16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elamispind!$Q$17:$Q$22</c:f>
              <c:strCache>
                <c:ptCount val="6"/>
                <c:pt idx="0">
                  <c:v>Condition of structures  </c:v>
                </c:pt>
                <c:pt idx="1">
                  <c:v>Condition of technical installations in the building </c:v>
                </c:pt>
                <c:pt idx="2">
                  <c:v>Functionality of the building </c:v>
                </c:pt>
                <c:pt idx="3">
                  <c:v>Architectural solution </c:v>
                </c:pt>
                <c:pt idx="4">
                  <c:v>Quality of the interior finishing and fixed interior fittings in the building </c:v>
                </c:pt>
                <c:pt idx="5">
                  <c:v>Exterior finishing of the building</c:v>
                </c:pt>
              </c:strCache>
            </c:strRef>
          </c:cat>
          <c:val>
            <c:numRef>
              <c:f>elamispind!$R$17:$R$22</c:f>
              <c:numCache>
                <c:formatCode>0.00</c:formatCode>
                <c:ptCount val="6"/>
                <c:pt idx="0">
                  <c:v>0.30506901364900074</c:v>
                </c:pt>
                <c:pt idx="1">
                  <c:v>0.20025854754223879</c:v>
                </c:pt>
                <c:pt idx="2">
                  <c:v>0.19396440021168329</c:v>
                </c:pt>
                <c:pt idx="3">
                  <c:v>0.12349777358621934</c:v>
                </c:pt>
                <c:pt idx="4">
                  <c:v>0.10439636604136432</c:v>
                </c:pt>
                <c:pt idx="5">
                  <c:v>7.2813898969493571E-2</c:v>
                </c:pt>
              </c:numCache>
            </c:numRef>
          </c:val>
        </c:ser>
        <c:ser>
          <c:idx val="1"/>
          <c:order val="1"/>
          <c:tx>
            <c:strRef>
              <c:f>elamispind!$S$16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elamispind!$Q$17:$Q$22</c:f>
              <c:strCache>
                <c:ptCount val="6"/>
                <c:pt idx="0">
                  <c:v>Condition of structures  </c:v>
                </c:pt>
                <c:pt idx="1">
                  <c:v>Condition of technical installations in the building </c:v>
                </c:pt>
                <c:pt idx="2">
                  <c:v>Functionality of the building </c:v>
                </c:pt>
                <c:pt idx="3">
                  <c:v>Architectural solution </c:v>
                </c:pt>
                <c:pt idx="4">
                  <c:v>Quality of the interior finishing and fixed interior fittings in the building </c:v>
                </c:pt>
                <c:pt idx="5">
                  <c:v>Exterior finishing of the building</c:v>
                </c:pt>
              </c:strCache>
            </c:strRef>
          </c:cat>
          <c:val>
            <c:numRef>
              <c:f>elamispind!$S$17:$S$22</c:f>
              <c:numCache>
                <c:formatCode>General</c:formatCode>
                <c:ptCount val="6"/>
                <c:pt idx="0">
                  <c:v>0.35</c:v>
                </c:pt>
                <c:pt idx="1">
                  <c:v>0.25</c:v>
                </c:pt>
                <c:pt idx="2">
                  <c:v>0.16</c:v>
                </c:pt>
                <c:pt idx="3">
                  <c:v>0.08</c:v>
                </c:pt>
                <c:pt idx="4">
                  <c:v>0.09</c:v>
                </c:pt>
                <c:pt idx="5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6647424"/>
        <c:axId val="100089856"/>
      </c:barChart>
      <c:catAx>
        <c:axId val="966474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t-EE"/>
          </a:p>
        </c:txPr>
        <c:crossAx val="100089856"/>
        <c:crosses val="autoZero"/>
        <c:auto val="1"/>
        <c:lblAlgn val="ctr"/>
        <c:lblOffset val="100"/>
        <c:noMultiLvlLbl val="0"/>
      </c:catAx>
      <c:valAx>
        <c:axId val="100089856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crossAx val="966474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+mj-lt"/>
            </a:defRPr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Büroo!$O$28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Büroo!$N$29:$N$35</c:f>
              <c:strCache>
                <c:ptCount val="7"/>
                <c:pt idx="0">
                  <c:v>Rental rate</c:v>
                </c:pt>
                <c:pt idx="1">
                  <c:v>Management of a property</c:v>
                </c:pt>
                <c:pt idx="2">
                  <c:v>Homogeneity and solvency of the property users </c:v>
                </c:pt>
                <c:pt idx="3">
                  <c:v>Utility service costs (energy, water, heating expenses measured in cash)</c:v>
                </c:pt>
                <c:pt idx="4">
                  <c:v>Energy consumption of the building (kWh/m²/y)</c:v>
                </c:pt>
                <c:pt idx="5">
                  <c:v>Use/non-use of electricity saving measures as a result of which energy expenses are lower</c:v>
                </c:pt>
                <c:pt idx="6">
                  <c:v>Waste disposal and assortment</c:v>
                </c:pt>
              </c:strCache>
            </c:strRef>
          </c:cat>
          <c:val>
            <c:numRef>
              <c:f>Büroo!$O$29:$O$35</c:f>
              <c:numCache>
                <c:formatCode>0.00</c:formatCode>
                <c:ptCount val="7"/>
                <c:pt idx="0" formatCode="General">
                  <c:v>0.28999999999999998</c:v>
                </c:pt>
                <c:pt idx="1">
                  <c:v>0.16390451765365321</c:v>
                </c:pt>
                <c:pt idx="2">
                  <c:v>0.15489062210595506</c:v>
                </c:pt>
                <c:pt idx="3">
                  <c:v>0.14617795475944956</c:v>
                </c:pt>
                <c:pt idx="4">
                  <c:v>0.12402626116508966</c:v>
                </c:pt>
                <c:pt idx="5">
                  <c:v>7.0196810472827734E-2</c:v>
                </c:pt>
                <c:pt idx="6">
                  <c:v>5.2520325137080201E-2</c:v>
                </c:pt>
              </c:numCache>
            </c:numRef>
          </c:val>
        </c:ser>
        <c:ser>
          <c:idx val="1"/>
          <c:order val="1"/>
          <c:tx>
            <c:strRef>
              <c:f>Büroo!$P$28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Büroo!$N$29:$N$35</c:f>
              <c:strCache>
                <c:ptCount val="7"/>
                <c:pt idx="0">
                  <c:v>Rental rate</c:v>
                </c:pt>
                <c:pt idx="1">
                  <c:v>Management of a property</c:v>
                </c:pt>
                <c:pt idx="2">
                  <c:v>Homogeneity and solvency of the property users </c:v>
                </c:pt>
                <c:pt idx="3">
                  <c:v>Utility service costs (energy, water, heating expenses measured in cash)</c:v>
                </c:pt>
                <c:pt idx="4">
                  <c:v>Energy consumption of the building (kWh/m²/y)</c:v>
                </c:pt>
                <c:pt idx="5">
                  <c:v>Use/non-use of electricity saving measures as a result of which energy expenses are lower</c:v>
                </c:pt>
                <c:pt idx="6">
                  <c:v>Waste disposal and assortment</c:v>
                </c:pt>
              </c:strCache>
            </c:strRef>
          </c:cat>
          <c:val>
            <c:numRef>
              <c:f>Büroo!$P$29:$P$35</c:f>
              <c:numCache>
                <c:formatCode>General</c:formatCode>
                <c:ptCount val="7"/>
                <c:pt idx="0">
                  <c:v>0.18</c:v>
                </c:pt>
                <c:pt idx="1">
                  <c:v>0.1</c:v>
                </c:pt>
                <c:pt idx="2">
                  <c:v>0.26</c:v>
                </c:pt>
                <c:pt idx="3">
                  <c:v>0.12</c:v>
                </c:pt>
                <c:pt idx="4">
                  <c:v>0.13</c:v>
                </c:pt>
                <c:pt idx="5">
                  <c:v>0.15</c:v>
                </c:pt>
                <c:pt idx="6">
                  <c:v>0.06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099200"/>
        <c:axId val="100100736"/>
      </c:barChart>
      <c:catAx>
        <c:axId val="1000992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t-EE"/>
          </a:p>
        </c:txPr>
        <c:crossAx val="100100736"/>
        <c:crosses val="autoZero"/>
        <c:auto val="1"/>
        <c:lblAlgn val="ctr"/>
        <c:lblOffset val="100"/>
        <c:noMultiLvlLbl val="0"/>
      </c:catAx>
      <c:valAx>
        <c:axId val="10010073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1000992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+mj-lt"/>
            </a:defRPr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elamispind!$R$26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elamispind!$Q$27:$Q$32</c:f>
              <c:strCache>
                <c:ptCount val="6"/>
                <c:pt idx="0">
                  <c:v>Management of a property</c:v>
                </c:pt>
                <c:pt idx="1">
                  <c:v>Homogeneity and solvency of the property users </c:v>
                </c:pt>
                <c:pt idx="2">
                  <c:v>Use/non-use of electricity saving measures as a result of which energy expenses are lower</c:v>
                </c:pt>
                <c:pt idx="3">
                  <c:v>Energy consumption of the building (kWh/m²/y)</c:v>
                </c:pt>
                <c:pt idx="4">
                  <c:v>Waste disposal and assortment</c:v>
                </c:pt>
                <c:pt idx="5">
                  <c:v>Utility service costs (energy, water, heating expenses measured in cash)</c:v>
                </c:pt>
              </c:strCache>
            </c:strRef>
          </c:cat>
          <c:val>
            <c:numRef>
              <c:f>elamispind!$R$27:$R$32</c:f>
              <c:numCache>
                <c:formatCode>0.00</c:formatCode>
                <c:ptCount val="6"/>
                <c:pt idx="0">
                  <c:v>0.31</c:v>
                </c:pt>
                <c:pt idx="1">
                  <c:v>0.17</c:v>
                </c:pt>
                <c:pt idx="2">
                  <c:v>0.16</c:v>
                </c:pt>
                <c:pt idx="3">
                  <c:v>0.16</c:v>
                </c:pt>
                <c:pt idx="4">
                  <c:v>0.13</c:v>
                </c:pt>
                <c:pt idx="5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elamispind!$S$26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elamispind!$Q$27:$Q$32</c:f>
              <c:strCache>
                <c:ptCount val="6"/>
                <c:pt idx="0">
                  <c:v>Management of a property</c:v>
                </c:pt>
                <c:pt idx="1">
                  <c:v>Homogeneity and solvency of the property users </c:v>
                </c:pt>
                <c:pt idx="2">
                  <c:v>Use/non-use of electricity saving measures as a result of which energy expenses are lower</c:v>
                </c:pt>
                <c:pt idx="3">
                  <c:v>Energy consumption of the building (kWh/m²/y)</c:v>
                </c:pt>
                <c:pt idx="4">
                  <c:v>Waste disposal and assortment</c:v>
                </c:pt>
                <c:pt idx="5">
                  <c:v>Utility service costs (energy, water, heating expenses measured in cash)</c:v>
                </c:pt>
              </c:strCache>
            </c:strRef>
          </c:cat>
          <c:val>
            <c:numRef>
              <c:f>elamispind!$S$27:$S$32</c:f>
              <c:numCache>
                <c:formatCode>General</c:formatCode>
                <c:ptCount val="6"/>
                <c:pt idx="0">
                  <c:v>0.25</c:v>
                </c:pt>
                <c:pt idx="1">
                  <c:v>0.13</c:v>
                </c:pt>
                <c:pt idx="2">
                  <c:v>0.19</c:v>
                </c:pt>
                <c:pt idx="3">
                  <c:v>0.2</c:v>
                </c:pt>
                <c:pt idx="4">
                  <c:v>0.09</c:v>
                </c:pt>
                <c:pt idx="5">
                  <c:v>0.14000000000000001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936960"/>
        <c:axId val="80938496"/>
      </c:barChart>
      <c:catAx>
        <c:axId val="8093696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t-EE"/>
          </a:p>
        </c:txPr>
        <c:crossAx val="80938496"/>
        <c:crosses val="autoZero"/>
        <c:auto val="1"/>
        <c:lblAlgn val="ctr"/>
        <c:lblOffset val="100"/>
        <c:noMultiLvlLbl val="0"/>
      </c:catAx>
      <c:valAx>
        <c:axId val="80938496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crossAx val="8093696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+mj-lt"/>
            </a:defRPr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osatähtsused!$U$6</c:f>
              <c:strCache>
                <c:ptCount val="1"/>
                <c:pt idx="0">
                  <c:v> Location and plot</c:v>
                </c:pt>
              </c:strCache>
            </c:strRef>
          </c:tx>
          <c:invertIfNegative val="0"/>
          <c:cat>
            <c:multiLvlStrRef>
              <c:f>osatähtsused!$V$4:$AA$5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2010</c:v>
                  </c:pt>
                  <c:pt idx="3">
                    <c:v>2011</c:v>
                  </c:pt>
                  <c:pt idx="4">
                    <c:v>2010</c:v>
                  </c:pt>
                  <c:pt idx="5">
                    <c:v>2011</c:v>
                  </c:pt>
                </c:lvl>
                <c:lvl>
                  <c:pt idx="0">
                    <c:v>Market expectations</c:v>
                  </c:pt>
                  <c:pt idx="2">
                    <c:v>Valuers</c:v>
                  </c:pt>
                  <c:pt idx="4">
                    <c:v>Developers/investors</c:v>
                  </c:pt>
                </c:lvl>
              </c:multiLvlStrCache>
            </c:multiLvlStrRef>
          </c:cat>
          <c:val>
            <c:numRef>
              <c:f>osatähtsused!$V$6:$AA$6</c:f>
              <c:numCache>
                <c:formatCode>0.00</c:formatCode>
                <c:ptCount val="6"/>
                <c:pt idx="0">
                  <c:v>0.71973032494088807</c:v>
                </c:pt>
                <c:pt idx="1">
                  <c:v>0.49</c:v>
                </c:pt>
                <c:pt idx="2">
                  <c:v>0.69</c:v>
                </c:pt>
                <c:pt idx="3">
                  <c:v>0.59</c:v>
                </c:pt>
                <c:pt idx="4">
                  <c:v>0.55000000000000004</c:v>
                </c:pt>
                <c:pt idx="5">
                  <c:v>0.36</c:v>
                </c:pt>
              </c:numCache>
            </c:numRef>
          </c:val>
        </c:ser>
        <c:ser>
          <c:idx val="1"/>
          <c:order val="1"/>
          <c:tx>
            <c:strRef>
              <c:f>osatähtsused!$U$7</c:f>
              <c:strCache>
                <c:ptCount val="1"/>
                <c:pt idx="0">
                  <c:v>Construction quality</c:v>
                </c:pt>
              </c:strCache>
            </c:strRef>
          </c:tx>
          <c:invertIfNegative val="0"/>
          <c:cat>
            <c:multiLvlStrRef>
              <c:f>osatähtsused!$V$4:$AA$5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2010</c:v>
                  </c:pt>
                  <c:pt idx="3">
                    <c:v>2011</c:v>
                  </c:pt>
                  <c:pt idx="4">
                    <c:v>2010</c:v>
                  </c:pt>
                  <c:pt idx="5">
                    <c:v>2011</c:v>
                  </c:pt>
                </c:lvl>
                <c:lvl>
                  <c:pt idx="0">
                    <c:v>Market expectations</c:v>
                  </c:pt>
                  <c:pt idx="2">
                    <c:v>Valuers</c:v>
                  </c:pt>
                  <c:pt idx="4">
                    <c:v>Developers/investors</c:v>
                  </c:pt>
                </c:lvl>
              </c:multiLvlStrCache>
            </c:multiLvlStrRef>
          </c:cat>
          <c:val>
            <c:numRef>
              <c:f>osatähtsused!$V$7:$AA$7</c:f>
              <c:numCache>
                <c:formatCode>0.00</c:formatCode>
                <c:ptCount val="6"/>
                <c:pt idx="0">
                  <c:v>0.20430587220066579</c:v>
                </c:pt>
                <c:pt idx="1">
                  <c:v>0.39</c:v>
                </c:pt>
                <c:pt idx="2">
                  <c:v>0.29715293610033289</c:v>
                </c:pt>
                <c:pt idx="3">
                  <c:v>0.28000000000000003</c:v>
                </c:pt>
                <c:pt idx="4">
                  <c:v>0.28999999999999998</c:v>
                </c:pt>
                <c:pt idx="5">
                  <c:v>0.34</c:v>
                </c:pt>
              </c:numCache>
            </c:numRef>
          </c:val>
        </c:ser>
        <c:ser>
          <c:idx val="2"/>
          <c:order val="2"/>
          <c:tx>
            <c:strRef>
              <c:f>osatähtsused!$U$8</c:f>
              <c:strCache>
                <c:ptCount val="1"/>
                <c:pt idx="0">
                  <c:v>Real estate management </c:v>
                </c:pt>
              </c:strCache>
            </c:strRef>
          </c:tx>
          <c:invertIfNegative val="0"/>
          <c:cat>
            <c:multiLvlStrRef>
              <c:f>osatähtsused!$V$4:$AA$5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2010</c:v>
                  </c:pt>
                  <c:pt idx="3">
                    <c:v>2011</c:v>
                  </c:pt>
                  <c:pt idx="4">
                    <c:v>2010</c:v>
                  </c:pt>
                  <c:pt idx="5">
                    <c:v>2011</c:v>
                  </c:pt>
                </c:lvl>
                <c:lvl>
                  <c:pt idx="0">
                    <c:v>Market expectations</c:v>
                  </c:pt>
                  <c:pt idx="2">
                    <c:v>Valuers</c:v>
                  </c:pt>
                  <c:pt idx="4">
                    <c:v>Developers/investors</c:v>
                  </c:pt>
                </c:lvl>
              </c:multiLvlStrCache>
            </c:multiLvlStrRef>
          </c:cat>
          <c:val>
            <c:numRef>
              <c:f>osatähtsused!$V$8:$AA$8</c:f>
              <c:numCache>
                <c:formatCode>0.00</c:formatCode>
                <c:ptCount val="6"/>
                <c:pt idx="0">
                  <c:v>7.5963802858446214E-2</c:v>
                </c:pt>
                <c:pt idx="1">
                  <c:v>0.12</c:v>
                </c:pt>
                <c:pt idx="2">
                  <c:v>0.09</c:v>
                </c:pt>
                <c:pt idx="3">
                  <c:v>0.13</c:v>
                </c:pt>
                <c:pt idx="4">
                  <c:v>0.17</c:v>
                </c:pt>
                <c:pt idx="5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956800"/>
        <c:axId val="80987264"/>
      </c:barChart>
      <c:catAx>
        <c:axId val="809568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t-EE"/>
          </a:p>
        </c:txPr>
        <c:crossAx val="80987264"/>
        <c:crosses val="autoZero"/>
        <c:auto val="1"/>
        <c:lblAlgn val="ctr"/>
        <c:lblOffset val="100"/>
        <c:noMultiLvlLbl val="0"/>
      </c:catAx>
      <c:valAx>
        <c:axId val="80987264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crossAx val="8095680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+mj-lt"/>
            </a:defRPr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t-E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osatähtsused!$AK$6</c:f>
              <c:strCache>
                <c:ptCount val="1"/>
                <c:pt idx="0">
                  <c:v> Location and plot</c:v>
                </c:pt>
              </c:strCache>
            </c:strRef>
          </c:tx>
          <c:invertIfNegative val="0"/>
          <c:cat>
            <c:multiLvlStrRef>
              <c:f>osatähtsused!$AL$4:$AQ$5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2010</c:v>
                  </c:pt>
                  <c:pt idx="3">
                    <c:v>2011</c:v>
                  </c:pt>
                  <c:pt idx="4">
                    <c:v>2010</c:v>
                  </c:pt>
                  <c:pt idx="5">
                    <c:v>2011</c:v>
                  </c:pt>
                </c:lvl>
                <c:lvl>
                  <c:pt idx="0">
                    <c:v>Market expectations</c:v>
                  </c:pt>
                  <c:pt idx="2">
                    <c:v>Valuers </c:v>
                  </c:pt>
                  <c:pt idx="4">
                    <c:v>Developers/investors</c:v>
                  </c:pt>
                </c:lvl>
              </c:multiLvlStrCache>
            </c:multiLvlStrRef>
          </c:cat>
          <c:val>
            <c:numRef>
              <c:f>osatähtsused!$AL$6:$AQ$6</c:f>
              <c:numCache>
                <c:formatCode>0.00</c:formatCode>
                <c:ptCount val="6"/>
                <c:pt idx="0">
                  <c:v>0.71</c:v>
                </c:pt>
                <c:pt idx="1">
                  <c:v>0.51</c:v>
                </c:pt>
                <c:pt idx="2">
                  <c:v>0.70425801906815222</c:v>
                </c:pt>
                <c:pt idx="3">
                  <c:v>0.53</c:v>
                </c:pt>
                <c:pt idx="4">
                  <c:v>0.65412316202660781</c:v>
                </c:pt>
                <c:pt idx="5">
                  <c:v>0.46</c:v>
                </c:pt>
              </c:numCache>
            </c:numRef>
          </c:val>
        </c:ser>
        <c:ser>
          <c:idx val="1"/>
          <c:order val="1"/>
          <c:tx>
            <c:strRef>
              <c:f>osatähtsused!$AK$7</c:f>
              <c:strCache>
                <c:ptCount val="1"/>
                <c:pt idx="0">
                  <c:v>Construction quality</c:v>
                </c:pt>
              </c:strCache>
            </c:strRef>
          </c:tx>
          <c:invertIfNegative val="0"/>
          <c:cat>
            <c:multiLvlStrRef>
              <c:f>osatähtsused!$AL$4:$AQ$5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2010</c:v>
                  </c:pt>
                  <c:pt idx="3">
                    <c:v>2011</c:v>
                  </c:pt>
                  <c:pt idx="4">
                    <c:v>2010</c:v>
                  </c:pt>
                  <c:pt idx="5">
                    <c:v>2011</c:v>
                  </c:pt>
                </c:lvl>
                <c:lvl>
                  <c:pt idx="0">
                    <c:v>Market expectations</c:v>
                  </c:pt>
                  <c:pt idx="2">
                    <c:v>Valuers </c:v>
                  </c:pt>
                  <c:pt idx="4">
                    <c:v>Developers/investors</c:v>
                  </c:pt>
                </c:lvl>
              </c:multiLvlStrCache>
            </c:multiLvlStrRef>
          </c:cat>
          <c:val>
            <c:numRef>
              <c:f>osatähtsused!$AL$7:$AQ$7</c:f>
              <c:numCache>
                <c:formatCode>0.00</c:formatCode>
                <c:ptCount val="6"/>
                <c:pt idx="0">
                  <c:v>0.23351391319771017</c:v>
                </c:pt>
                <c:pt idx="1">
                  <c:v>0.3</c:v>
                </c:pt>
                <c:pt idx="2">
                  <c:v>0.24210952570478642</c:v>
                </c:pt>
                <c:pt idx="3">
                  <c:v>0.28999999999999998</c:v>
                </c:pt>
                <c:pt idx="4">
                  <c:v>0.27046400229173329</c:v>
                </c:pt>
                <c:pt idx="5">
                  <c:v>0.32</c:v>
                </c:pt>
              </c:numCache>
            </c:numRef>
          </c:val>
        </c:ser>
        <c:ser>
          <c:idx val="2"/>
          <c:order val="2"/>
          <c:tx>
            <c:strRef>
              <c:f>osatähtsused!$AK$8</c:f>
              <c:strCache>
                <c:ptCount val="1"/>
                <c:pt idx="0">
                  <c:v>Real estate management </c:v>
                </c:pt>
              </c:strCache>
            </c:strRef>
          </c:tx>
          <c:invertIfNegative val="0"/>
          <c:cat>
            <c:multiLvlStrRef>
              <c:f>osatähtsused!$AL$4:$AQ$5</c:f>
              <c:multiLvlStrCache>
                <c:ptCount val="6"/>
                <c:lvl>
                  <c:pt idx="0">
                    <c:v>2010</c:v>
                  </c:pt>
                  <c:pt idx="1">
                    <c:v>2011</c:v>
                  </c:pt>
                  <c:pt idx="2">
                    <c:v>2010</c:v>
                  </c:pt>
                  <c:pt idx="3">
                    <c:v>2011</c:v>
                  </c:pt>
                  <c:pt idx="4">
                    <c:v>2010</c:v>
                  </c:pt>
                  <c:pt idx="5">
                    <c:v>2011</c:v>
                  </c:pt>
                </c:lvl>
                <c:lvl>
                  <c:pt idx="0">
                    <c:v>Market expectations</c:v>
                  </c:pt>
                  <c:pt idx="2">
                    <c:v>Valuers </c:v>
                  </c:pt>
                  <c:pt idx="4">
                    <c:v>Developers/investors</c:v>
                  </c:pt>
                </c:lvl>
              </c:multiLvlStrCache>
            </c:multiLvlStrRef>
          </c:cat>
          <c:val>
            <c:numRef>
              <c:f>osatähtsused!$AL$8:$AQ$8</c:f>
              <c:numCache>
                <c:formatCode>0.00</c:formatCode>
                <c:ptCount val="6"/>
                <c:pt idx="0">
                  <c:v>6.1874217766811346E-2</c:v>
                </c:pt>
                <c:pt idx="1">
                  <c:v>0.19</c:v>
                </c:pt>
                <c:pt idx="2">
                  <c:v>5.3632455227061337E-2</c:v>
                </c:pt>
                <c:pt idx="3">
                  <c:v>0.18</c:v>
                </c:pt>
                <c:pt idx="4">
                  <c:v>7.5412835681658949E-2</c:v>
                </c:pt>
                <c:pt idx="5">
                  <c:v>0.22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014144"/>
        <c:axId val="81015936"/>
      </c:barChart>
      <c:catAx>
        <c:axId val="8101414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+mj-lt"/>
              </a:defRPr>
            </a:pPr>
            <a:endParaRPr lang="et-EE"/>
          </a:p>
        </c:txPr>
        <c:crossAx val="81015936"/>
        <c:crosses val="autoZero"/>
        <c:auto val="1"/>
        <c:lblAlgn val="ctr"/>
        <c:lblOffset val="100"/>
        <c:noMultiLvlLbl val="0"/>
      </c:catAx>
      <c:valAx>
        <c:axId val="81015936"/>
        <c:scaling>
          <c:orientation val="minMax"/>
        </c:scaling>
        <c:delete val="0"/>
        <c:axPos val="b"/>
        <c:majorGridlines/>
        <c:numFmt formatCode="0.00" sourceLinked="1"/>
        <c:majorTickMark val="out"/>
        <c:minorTickMark val="none"/>
        <c:tickLblPos val="nextTo"/>
        <c:crossAx val="8101414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>
              <a:latin typeface="+mj-lt"/>
            </a:defRPr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129EC-0D2D-4E12-8B06-085A8CD220D2}" type="datetimeFigureOut">
              <a:rPr lang="et-EE" smtClean="0"/>
              <a:pPr/>
              <a:t>13.06.2011</a:t>
            </a:fld>
            <a:endParaRPr lang="et-E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8EBEA-9F44-4008-BCF6-830EBCD3E637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89042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8EBEA-9F44-4008-BCF6-830EBCD3E637}" type="slidenum">
              <a:rPr lang="et-EE" smtClean="0"/>
              <a:pPr/>
              <a:t>2</a:t>
            </a:fld>
            <a:endParaRPr lang="et-E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8EBEA-9F44-4008-BCF6-830EBCD3E637}" type="slidenum">
              <a:rPr lang="et-EE" smtClean="0"/>
              <a:pPr/>
              <a:t>25</a:t>
            </a:fld>
            <a:endParaRPr lang="et-E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131" name="Rectangle 11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93004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 dirty="0"/>
            </a:p>
          </p:txBody>
        </p:sp>
        <p:sp>
          <p:nvSpPr>
            <p:cNvPr id="5132" name="Rectangle 12"/>
            <p:cNvSpPr>
              <a:spLocks noChangeArrowheads="1"/>
            </p:cNvSpPr>
            <p:nvPr userDrawn="1"/>
          </p:nvSpPr>
          <p:spPr bwMode="auto">
            <a:xfrm>
              <a:off x="0" y="432"/>
              <a:ext cx="5760" cy="17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 dirty="0"/>
            </a:p>
          </p:txBody>
        </p:sp>
        <p:pic>
          <p:nvPicPr>
            <p:cNvPr id="5133" name="Picture 13" descr="Logo_tsent_tiitel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004" y="464"/>
              <a:ext cx="1752" cy="16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3733800"/>
            <a:ext cx="6400800" cy="1447800"/>
          </a:xfrm>
          <a:ln w="76200" cmpd="tri"/>
        </p:spPr>
        <p:txBody>
          <a:bodyPr anchor="b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10200"/>
            <a:ext cx="6400800" cy="685800"/>
          </a:xfrm>
          <a:ln w="6350"/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09600" y="6400800"/>
            <a:ext cx="1905000" cy="457200"/>
          </a:xfrm>
        </p:spPr>
        <p:txBody>
          <a:bodyPr anchorCtr="0"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200400" y="6400800"/>
            <a:ext cx="2895600" cy="457200"/>
          </a:xfrm>
        </p:spPr>
        <p:txBody>
          <a:bodyPr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05600" y="6400800"/>
            <a:ext cx="1905000" cy="457200"/>
          </a:xfrm>
        </p:spPr>
        <p:txBody>
          <a:bodyPr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9FFA2B5-9EB8-48FB-BA3D-F68BE878AEE6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65BB7-1D40-4D54-9854-38B2C45D8385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4563" y="381000"/>
            <a:ext cx="1849437" cy="5740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44663" y="381000"/>
            <a:ext cx="5397500" cy="5740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29FCA-987C-4E9D-93A0-EA84ADC9EDCD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81000"/>
            <a:ext cx="7239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744663" y="1701800"/>
            <a:ext cx="7399337" cy="4419600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0" y="6400800"/>
            <a:ext cx="1600200" cy="457200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770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86938D7-4CA4-4C29-AFAA-8F8E2889EC5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58C90-BA94-48E4-B58F-568D22107E6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ED3A9-8E8B-4F60-BD36-A255F4F2CB14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44663" y="1701800"/>
            <a:ext cx="362267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19738" y="1701800"/>
            <a:ext cx="3624262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A237E-9E4D-46CC-859C-520894EEB2AF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BDC55-078F-49B4-8FD1-1AD3AD98F816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0D3A9-EB25-4370-BD8C-78442B2A6C8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4D460-F3A6-4664-A6B7-2817F5638D2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07CC8-D9FD-4B37-8A2E-D81B63E23AAA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F826F-EC8E-47D5-923A-9368A259978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68" name="Picture 172" descr="skulpt_vekto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905000" y="0"/>
            <a:ext cx="3333750" cy="6858000"/>
          </a:xfrm>
          <a:prstGeom prst="rect">
            <a:avLst/>
          </a:prstGeom>
          <a:noFill/>
        </p:spPr>
      </p:pic>
      <p:sp>
        <p:nvSpPr>
          <p:cNvPr id="4113" name="Rectangle 17"/>
          <p:cNvSpPr>
            <a:spLocks noChangeArrowheads="1"/>
          </p:cNvSpPr>
          <p:nvPr/>
        </p:nvSpPr>
        <p:spPr bwMode="auto">
          <a:xfrm>
            <a:off x="0" y="0"/>
            <a:ext cx="1600200" cy="6858000"/>
          </a:xfrm>
          <a:prstGeom prst="rect">
            <a:avLst/>
          </a:prstGeom>
          <a:solidFill>
            <a:srgbClr val="971C5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t-EE" dirty="0"/>
          </a:p>
        </p:txBody>
      </p:sp>
      <p:grpSp>
        <p:nvGrpSpPr>
          <p:cNvPr id="4267" name="Group 171"/>
          <p:cNvGrpSpPr>
            <a:grpSpLocks/>
          </p:cNvGrpSpPr>
          <p:nvPr/>
        </p:nvGrpSpPr>
        <p:grpSpPr bwMode="auto">
          <a:xfrm>
            <a:off x="0" y="1752600"/>
            <a:ext cx="1600200" cy="393700"/>
            <a:chOff x="0" y="857"/>
            <a:chExt cx="1194" cy="248"/>
          </a:xfrm>
        </p:grpSpPr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1172" y="996"/>
              <a:ext cx="22" cy="34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0" y="0"/>
                </a:cxn>
                <a:cxn ang="0">
                  <a:pos x="89" y="44"/>
                </a:cxn>
                <a:cxn ang="0">
                  <a:pos x="89" y="134"/>
                </a:cxn>
                <a:cxn ang="0">
                  <a:pos x="0" y="90"/>
                </a:cxn>
              </a:cxnLst>
              <a:rect l="0" t="0" r="r" b="b"/>
              <a:pathLst>
                <a:path w="89" h="134">
                  <a:moveTo>
                    <a:pt x="0" y="90"/>
                  </a:moveTo>
                  <a:lnTo>
                    <a:pt x="0" y="0"/>
                  </a:lnTo>
                  <a:lnTo>
                    <a:pt x="89" y="44"/>
                  </a:lnTo>
                  <a:lnTo>
                    <a:pt x="89" y="134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7270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1153" y="987"/>
              <a:ext cx="37" cy="41"/>
            </a:xfrm>
            <a:custGeom>
              <a:avLst/>
              <a:gdLst/>
              <a:ahLst/>
              <a:cxnLst>
                <a:cxn ang="0">
                  <a:pos x="148" y="76"/>
                </a:cxn>
                <a:cxn ang="0">
                  <a:pos x="148" y="165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6"/>
                </a:cxn>
              </a:cxnLst>
              <a:rect l="0" t="0" r="r" b="b"/>
              <a:pathLst>
                <a:path w="148" h="165">
                  <a:moveTo>
                    <a:pt x="148" y="76"/>
                  </a:moveTo>
                  <a:lnTo>
                    <a:pt x="148" y="165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6"/>
                  </a:lnTo>
                  <a:close/>
                </a:path>
              </a:pathLst>
            </a:custGeom>
            <a:solidFill>
              <a:srgbClr val="74727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16" name="Freeform 20"/>
            <p:cNvSpPr>
              <a:spLocks/>
            </p:cNvSpPr>
            <p:nvPr userDrawn="1"/>
          </p:nvSpPr>
          <p:spPr bwMode="auto">
            <a:xfrm>
              <a:off x="1135" y="978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76757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17" name="Freeform 21"/>
            <p:cNvSpPr>
              <a:spLocks/>
            </p:cNvSpPr>
            <p:nvPr userDrawn="1"/>
          </p:nvSpPr>
          <p:spPr bwMode="auto">
            <a:xfrm>
              <a:off x="1116" y="968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79777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18" name="Freeform 22"/>
            <p:cNvSpPr>
              <a:spLocks/>
            </p:cNvSpPr>
            <p:nvPr userDrawn="1"/>
          </p:nvSpPr>
          <p:spPr bwMode="auto">
            <a:xfrm>
              <a:off x="1098" y="959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3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3">
                  <a:moveTo>
                    <a:pt x="148" y="75"/>
                  </a:moveTo>
                  <a:lnTo>
                    <a:pt x="148" y="163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7C7A7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auto">
            <a:xfrm>
              <a:off x="1079" y="950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5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5">
                  <a:moveTo>
                    <a:pt x="148" y="75"/>
                  </a:moveTo>
                  <a:lnTo>
                    <a:pt x="148" y="165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7E7D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20" name="Freeform 24"/>
            <p:cNvSpPr>
              <a:spLocks/>
            </p:cNvSpPr>
            <p:nvPr userDrawn="1"/>
          </p:nvSpPr>
          <p:spPr bwMode="auto">
            <a:xfrm>
              <a:off x="1061" y="940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3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3">
                  <a:moveTo>
                    <a:pt x="148" y="74"/>
                  </a:moveTo>
                  <a:lnTo>
                    <a:pt x="148" y="163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8180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21" name="Freeform 25"/>
            <p:cNvSpPr>
              <a:spLocks/>
            </p:cNvSpPr>
            <p:nvPr userDrawn="1"/>
          </p:nvSpPr>
          <p:spPr bwMode="auto">
            <a:xfrm>
              <a:off x="1042" y="931"/>
              <a:ext cx="37" cy="41"/>
            </a:xfrm>
            <a:custGeom>
              <a:avLst/>
              <a:gdLst/>
              <a:ahLst/>
              <a:cxnLst>
                <a:cxn ang="0">
                  <a:pos x="149" y="74"/>
                </a:cxn>
                <a:cxn ang="0">
                  <a:pos x="149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9" y="74"/>
                </a:cxn>
              </a:cxnLst>
              <a:rect l="0" t="0" r="r" b="b"/>
              <a:pathLst>
                <a:path w="149" h="164">
                  <a:moveTo>
                    <a:pt x="149" y="74"/>
                  </a:moveTo>
                  <a:lnTo>
                    <a:pt x="149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9" y="74"/>
                  </a:lnTo>
                  <a:close/>
                </a:path>
              </a:pathLst>
            </a:custGeom>
            <a:solidFill>
              <a:srgbClr val="83828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22" name="Freeform 26"/>
            <p:cNvSpPr>
              <a:spLocks/>
            </p:cNvSpPr>
            <p:nvPr userDrawn="1"/>
          </p:nvSpPr>
          <p:spPr bwMode="auto">
            <a:xfrm>
              <a:off x="1024" y="922"/>
              <a:ext cx="37" cy="41"/>
            </a:xfrm>
            <a:custGeom>
              <a:avLst/>
              <a:gdLst/>
              <a:ahLst/>
              <a:cxnLst>
                <a:cxn ang="0">
                  <a:pos x="148" y="76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6"/>
                </a:cxn>
              </a:cxnLst>
              <a:rect l="0" t="0" r="r" b="b"/>
              <a:pathLst>
                <a:path w="148" h="164">
                  <a:moveTo>
                    <a:pt x="148" y="76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6"/>
                  </a:lnTo>
                  <a:close/>
                </a:path>
              </a:pathLst>
            </a:custGeom>
            <a:solidFill>
              <a:srgbClr val="8685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23" name="Freeform 27"/>
            <p:cNvSpPr>
              <a:spLocks/>
            </p:cNvSpPr>
            <p:nvPr userDrawn="1"/>
          </p:nvSpPr>
          <p:spPr bwMode="auto">
            <a:xfrm>
              <a:off x="1005" y="912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88878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24" name="Freeform 28"/>
            <p:cNvSpPr>
              <a:spLocks/>
            </p:cNvSpPr>
            <p:nvPr userDrawn="1"/>
          </p:nvSpPr>
          <p:spPr bwMode="auto">
            <a:xfrm>
              <a:off x="987" y="903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8B898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25" name="Freeform 29"/>
            <p:cNvSpPr>
              <a:spLocks/>
            </p:cNvSpPr>
            <p:nvPr userDrawn="1"/>
          </p:nvSpPr>
          <p:spPr bwMode="auto">
            <a:xfrm>
              <a:off x="968" y="894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8C8B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26" name="Freeform 30"/>
            <p:cNvSpPr>
              <a:spLocks/>
            </p:cNvSpPr>
            <p:nvPr userDrawn="1"/>
          </p:nvSpPr>
          <p:spPr bwMode="auto">
            <a:xfrm>
              <a:off x="950" y="884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8F8E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27" name="Freeform 31"/>
            <p:cNvSpPr>
              <a:spLocks/>
            </p:cNvSpPr>
            <p:nvPr userDrawn="1"/>
          </p:nvSpPr>
          <p:spPr bwMode="auto">
            <a:xfrm>
              <a:off x="931" y="875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3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3">
                  <a:moveTo>
                    <a:pt x="148" y="75"/>
                  </a:moveTo>
                  <a:lnTo>
                    <a:pt x="148" y="163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91909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28" name="Freeform 32"/>
            <p:cNvSpPr>
              <a:spLocks/>
            </p:cNvSpPr>
            <p:nvPr userDrawn="1"/>
          </p:nvSpPr>
          <p:spPr bwMode="auto">
            <a:xfrm>
              <a:off x="913" y="866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5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5">
                  <a:moveTo>
                    <a:pt x="148" y="75"/>
                  </a:moveTo>
                  <a:lnTo>
                    <a:pt x="148" y="165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9594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29" name="Freeform 33"/>
            <p:cNvSpPr>
              <a:spLocks/>
            </p:cNvSpPr>
            <p:nvPr userDrawn="1"/>
          </p:nvSpPr>
          <p:spPr bwMode="auto">
            <a:xfrm>
              <a:off x="894" y="857"/>
              <a:ext cx="37" cy="40"/>
            </a:xfrm>
            <a:custGeom>
              <a:avLst/>
              <a:gdLst/>
              <a:ahLst/>
              <a:cxnLst>
                <a:cxn ang="0">
                  <a:pos x="148" y="72"/>
                </a:cxn>
                <a:cxn ang="0">
                  <a:pos x="148" y="161"/>
                </a:cxn>
                <a:cxn ang="0">
                  <a:pos x="5" y="88"/>
                </a:cxn>
                <a:cxn ang="0">
                  <a:pos x="0" y="92"/>
                </a:cxn>
                <a:cxn ang="0">
                  <a:pos x="0" y="2"/>
                </a:cxn>
                <a:cxn ang="0">
                  <a:pos x="5" y="0"/>
                </a:cxn>
                <a:cxn ang="0">
                  <a:pos x="148" y="72"/>
                </a:cxn>
              </a:cxnLst>
              <a:rect l="0" t="0" r="r" b="b"/>
              <a:pathLst>
                <a:path w="148" h="161">
                  <a:moveTo>
                    <a:pt x="148" y="72"/>
                  </a:moveTo>
                  <a:lnTo>
                    <a:pt x="148" y="161"/>
                  </a:lnTo>
                  <a:lnTo>
                    <a:pt x="5" y="88"/>
                  </a:lnTo>
                  <a:lnTo>
                    <a:pt x="0" y="92"/>
                  </a:lnTo>
                  <a:lnTo>
                    <a:pt x="0" y="2"/>
                  </a:lnTo>
                  <a:lnTo>
                    <a:pt x="5" y="0"/>
                  </a:lnTo>
                  <a:lnTo>
                    <a:pt x="148" y="72"/>
                  </a:lnTo>
                  <a:close/>
                </a:path>
              </a:pathLst>
            </a:custGeom>
            <a:solidFill>
              <a:srgbClr val="97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30" name="Freeform 34"/>
            <p:cNvSpPr>
              <a:spLocks/>
            </p:cNvSpPr>
            <p:nvPr userDrawn="1"/>
          </p:nvSpPr>
          <p:spPr bwMode="auto">
            <a:xfrm>
              <a:off x="876" y="857"/>
              <a:ext cx="37" cy="32"/>
            </a:xfrm>
            <a:custGeom>
              <a:avLst/>
              <a:gdLst/>
              <a:ahLst/>
              <a:cxnLst>
                <a:cxn ang="0">
                  <a:pos x="148" y="34"/>
                </a:cxn>
                <a:cxn ang="0">
                  <a:pos x="148" y="124"/>
                </a:cxn>
                <a:cxn ang="0">
                  <a:pos x="79" y="88"/>
                </a:cxn>
                <a:cxn ang="0">
                  <a:pos x="0" y="128"/>
                </a:cxn>
                <a:cxn ang="0">
                  <a:pos x="0" y="40"/>
                </a:cxn>
                <a:cxn ang="0">
                  <a:pos x="79" y="0"/>
                </a:cxn>
                <a:cxn ang="0">
                  <a:pos x="148" y="34"/>
                </a:cxn>
              </a:cxnLst>
              <a:rect l="0" t="0" r="r" b="b"/>
              <a:pathLst>
                <a:path w="148" h="128">
                  <a:moveTo>
                    <a:pt x="148" y="34"/>
                  </a:moveTo>
                  <a:lnTo>
                    <a:pt x="148" y="124"/>
                  </a:lnTo>
                  <a:lnTo>
                    <a:pt x="79" y="88"/>
                  </a:lnTo>
                  <a:lnTo>
                    <a:pt x="0" y="128"/>
                  </a:lnTo>
                  <a:lnTo>
                    <a:pt x="0" y="40"/>
                  </a:lnTo>
                  <a:lnTo>
                    <a:pt x="79" y="0"/>
                  </a:lnTo>
                  <a:lnTo>
                    <a:pt x="148" y="34"/>
                  </a:lnTo>
                  <a:close/>
                </a:path>
              </a:pathLst>
            </a:custGeom>
            <a:solidFill>
              <a:srgbClr val="9A9A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auto">
            <a:xfrm>
              <a:off x="857" y="858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90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9D9C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auto">
            <a:xfrm>
              <a:off x="839" y="867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8"/>
                </a:cxn>
                <a:cxn ang="0">
                  <a:pos x="0" y="163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3">
                  <a:moveTo>
                    <a:pt x="148" y="0"/>
                  </a:moveTo>
                  <a:lnTo>
                    <a:pt x="148" y="88"/>
                  </a:lnTo>
                  <a:lnTo>
                    <a:pt x="0" y="163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09F9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33" name="Freeform 37"/>
            <p:cNvSpPr>
              <a:spLocks/>
            </p:cNvSpPr>
            <p:nvPr userDrawn="1"/>
          </p:nvSpPr>
          <p:spPr bwMode="auto">
            <a:xfrm>
              <a:off x="820" y="876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2A1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34" name="Freeform 38"/>
            <p:cNvSpPr>
              <a:spLocks/>
            </p:cNvSpPr>
            <p:nvPr userDrawn="1"/>
          </p:nvSpPr>
          <p:spPr bwMode="auto">
            <a:xfrm>
              <a:off x="802" y="886"/>
              <a:ext cx="37" cy="40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3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3">
                  <a:moveTo>
                    <a:pt x="148" y="0"/>
                  </a:moveTo>
                  <a:lnTo>
                    <a:pt x="148" y="89"/>
                  </a:lnTo>
                  <a:lnTo>
                    <a:pt x="0" y="163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3A2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>
              <a:off x="783" y="895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90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5A4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36" name="Freeform 40"/>
            <p:cNvSpPr>
              <a:spLocks/>
            </p:cNvSpPr>
            <p:nvPr userDrawn="1"/>
          </p:nvSpPr>
          <p:spPr bwMode="auto">
            <a:xfrm>
              <a:off x="765" y="904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8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8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6A5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37" name="Freeform 41"/>
            <p:cNvSpPr>
              <a:spLocks/>
            </p:cNvSpPr>
            <p:nvPr userDrawn="1"/>
          </p:nvSpPr>
          <p:spPr bwMode="auto">
            <a:xfrm>
              <a:off x="746" y="913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8A7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38" name="Freeform 42"/>
            <p:cNvSpPr>
              <a:spLocks/>
            </p:cNvSpPr>
            <p:nvPr userDrawn="1"/>
          </p:nvSpPr>
          <p:spPr bwMode="auto">
            <a:xfrm>
              <a:off x="728" y="923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5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5">
                  <a:moveTo>
                    <a:pt x="148" y="0"/>
                  </a:moveTo>
                  <a:lnTo>
                    <a:pt x="148" y="90"/>
                  </a:lnTo>
                  <a:lnTo>
                    <a:pt x="0" y="165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9A8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39" name="Freeform 43"/>
            <p:cNvSpPr>
              <a:spLocks/>
            </p:cNvSpPr>
            <p:nvPr userDrawn="1"/>
          </p:nvSpPr>
          <p:spPr bwMode="auto">
            <a:xfrm>
              <a:off x="709" y="932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3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3">
                  <a:moveTo>
                    <a:pt x="148" y="0"/>
                  </a:moveTo>
                  <a:lnTo>
                    <a:pt x="148" y="89"/>
                  </a:lnTo>
                  <a:lnTo>
                    <a:pt x="0" y="163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BAAA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40" name="Freeform 44"/>
            <p:cNvSpPr>
              <a:spLocks/>
            </p:cNvSpPr>
            <p:nvPr userDrawn="1"/>
          </p:nvSpPr>
          <p:spPr bwMode="auto">
            <a:xfrm>
              <a:off x="691" y="941"/>
              <a:ext cx="37" cy="42"/>
            </a:xfrm>
            <a:custGeom>
              <a:avLst/>
              <a:gdLst/>
              <a:ahLst/>
              <a:cxnLst>
                <a:cxn ang="0">
                  <a:pos x="149" y="0"/>
                </a:cxn>
                <a:cxn ang="0">
                  <a:pos x="149" y="90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9" y="0"/>
                </a:cxn>
              </a:cxnLst>
              <a:rect l="0" t="0" r="r" b="b"/>
              <a:pathLst>
                <a:path w="149" h="164">
                  <a:moveTo>
                    <a:pt x="149" y="0"/>
                  </a:moveTo>
                  <a:lnTo>
                    <a:pt x="149" y="90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ACABA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41" name="Freeform 45"/>
            <p:cNvSpPr>
              <a:spLocks/>
            </p:cNvSpPr>
            <p:nvPr userDrawn="1"/>
          </p:nvSpPr>
          <p:spPr bwMode="auto">
            <a:xfrm>
              <a:off x="672" y="951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8"/>
                </a:cxn>
                <a:cxn ang="0">
                  <a:pos x="0" y="163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3">
                  <a:moveTo>
                    <a:pt x="148" y="0"/>
                  </a:moveTo>
                  <a:lnTo>
                    <a:pt x="148" y="88"/>
                  </a:lnTo>
                  <a:lnTo>
                    <a:pt x="0" y="163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EAD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42" name="Freeform 46"/>
            <p:cNvSpPr>
              <a:spLocks/>
            </p:cNvSpPr>
            <p:nvPr userDrawn="1"/>
          </p:nvSpPr>
          <p:spPr bwMode="auto">
            <a:xfrm>
              <a:off x="654" y="960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5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5">
                  <a:moveTo>
                    <a:pt x="148" y="0"/>
                  </a:moveTo>
                  <a:lnTo>
                    <a:pt x="148" y="90"/>
                  </a:lnTo>
                  <a:lnTo>
                    <a:pt x="0" y="165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0AF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43" name="Freeform 47"/>
            <p:cNvSpPr>
              <a:spLocks/>
            </p:cNvSpPr>
            <p:nvPr userDrawn="1"/>
          </p:nvSpPr>
          <p:spPr bwMode="auto">
            <a:xfrm>
              <a:off x="635" y="970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3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44" name="Freeform 48"/>
            <p:cNvSpPr>
              <a:spLocks/>
            </p:cNvSpPr>
            <p:nvPr userDrawn="1"/>
          </p:nvSpPr>
          <p:spPr bwMode="auto">
            <a:xfrm>
              <a:off x="617" y="979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90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5B5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45" name="Freeform 49"/>
            <p:cNvSpPr>
              <a:spLocks/>
            </p:cNvSpPr>
            <p:nvPr userDrawn="1"/>
          </p:nvSpPr>
          <p:spPr bwMode="auto">
            <a:xfrm>
              <a:off x="598" y="988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7B7B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46" name="Freeform 50"/>
            <p:cNvSpPr>
              <a:spLocks/>
            </p:cNvSpPr>
            <p:nvPr userDrawn="1"/>
          </p:nvSpPr>
          <p:spPr bwMode="auto">
            <a:xfrm>
              <a:off x="580" y="997"/>
              <a:ext cx="37" cy="33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71" y="129"/>
                </a:cxn>
                <a:cxn ang="0">
                  <a:pos x="0" y="95"/>
                </a:cxn>
                <a:cxn ang="0">
                  <a:pos x="0" y="5"/>
                </a:cxn>
                <a:cxn ang="0">
                  <a:pos x="71" y="39"/>
                </a:cxn>
                <a:cxn ang="0">
                  <a:pos x="148" y="0"/>
                </a:cxn>
              </a:cxnLst>
              <a:rect l="0" t="0" r="r" b="b"/>
              <a:pathLst>
                <a:path w="148" h="129">
                  <a:moveTo>
                    <a:pt x="148" y="0"/>
                  </a:moveTo>
                  <a:lnTo>
                    <a:pt x="148" y="89"/>
                  </a:lnTo>
                  <a:lnTo>
                    <a:pt x="71" y="129"/>
                  </a:lnTo>
                  <a:lnTo>
                    <a:pt x="0" y="95"/>
                  </a:lnTo>
                  <a:lnTo>
                    <a:pt x="0" y="5"/>
                  </a:lnTo>
                  <a:lnTo>
                    <a:pt x="71" y="39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9B9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47" name="Freeform 51"/>
            <p:cNvSpPr>
              <a:spLocks/>
            </p:cNvSpPr>
            <p:nvPr userDrawn="1"/>
          </p:nvSpPr>
          <p:spPr bwMode="auto">
            <a:xfrm>
              <a:off x="561" y="989"/>
              <a:ext cx="37" cy="41"/>
            </a:xfrm>
            <a:custGeom>
              <a:avLst/>
              <a:gdLst/>
              <a:ahLst/>
              <a:cxnLst>
                <a:cxn ang="0">
                  <a:pos x="148" y="70"/>
                </a:cxn>
                <a:cxn ang="0">
                  <a:pos x="148" y="160"/>
                </a:cxn>
                <a:cxn ang="0">
                  <a:pos x="144" y="162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4" y="72"/>
                </a:cxn>
                <a:cxn ang="0">
                  <a:pos x="148" y="70"/>
                </a:cxn>
              </a:cxnLst>
              <a:rect l="0" t="0" r="r" b="b"/>
              <a:pathLst>
                <a:path w="148" h="162">
                  <a:moveTo>
                    <a:pt x="148" y="70"/>
                  </a:moveTo>
                  <a:lnTo>
                    <a:pt x="148" y="160"/>
                  </a:lnTo>
                  <a:lnTo>
                    <a:pt x="144" y="162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4" y="72"/>
                  </a:lnTo>
                  <a:lnTo>
                    <a:pt x="148" y="70"/>
                  </a:lnTo>
                  <a:close/>
                </a:path>
              </a:pathLst>
            </a:custGeom>
            <a:solidFill>
              <a:srgbClr val="BBBB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48" name="Freeform 52"/>
            <p:cNvSpPr>
              <a:spLocks/>
            </p:cNvSpPr>
            <p:nvPr userDrawn="1"/>
          </p:nvSpPr>
          <p:spPr bwMode="auto">
            <a:xfrm>
              <a:off x="543" y="980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5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5">
                  <a:moveTo>
                    <a:pt x="148" y="75"/>
                  </a:moveTo>
                  <a:lnTo>
                    <a:pt x="148" y="165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BDBD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49" name="Freeform 53"/>
            <p:cNvSpPr>
              <a:spLocks/>
            </p:cNvSpPr>
            <p:nvPr userDrawn="1"/>
          </p:nvSpPr>
          <p:spPr bwMode="auto">
            <a:xfrm>
              <a:off x="524" y="971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BFB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50" name="Freeform 54"/>
            <p:cNvSpPr>
              <a:spLocks/>
            </p:cNvSpPr>
            <p:nvPr userDrawn="1"/>
          </p:nvSpPr>
          <p:spPr bwMode="auto">
            <a:xfrm>
              <a:off x="506" y="961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3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3">
                  <a:moveTo>
                    <a:pt x="148" y="74"/>
                  </a:moveTo>
                  <a:lnTo>
                    <a:pt x="148" y="163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C1C1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51" name="Freeform 55"/>
            <p:cNvSpPr>
              <a:spLocks/>
            </p:cNvSpPr>
            <p:nvPr userDrawn="1"/>
          </p:nvSpPr>
          <p:spPr bwMode="auto">
            <a:xfrm>
              <a:off x="487" y="952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3C3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52" name="Freeform 56"/>
            <p:cNvSpPr>
              <a:spLocks/>
            </p:cNvSpPr>
            <p:nvPr userDrawn="1"/>
          </p:nvSpPr>
          <p:spPr bwMode="auto">
            <a:xfrm>
              <a:off x="469" y="943"/>
              <a:ext cx="37" cy="41"/>
            </a:xfrm>
            <a:custGeom>
              <a:avLst/>
              <a:gdLst/>
              <a:ahLst/>
              <a:cxnLst>
                <a:cxn ang="0">
                  <a:pos x="148" y="76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6"/>
                </a:cxn>
              </a:cxnLst>
              <a:rect l="0" t="0" r="r" b="b"/>
              <a:pathLst>
                <a:path w="148" h="164">
                  <a:moveTo>
                    <a:pt x="148" y="76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6"/>
                  </a:lnTo>
                  <a:close/>
                </a:path>
              </a:pathLst>
            </a:custGeom>
            <a:solidFill>
              <a:srgbClr val="C5C4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53" name="Freeform 57"/>
            <p:cNvSpPr>
              <a:spLocks/>
            </p:cNvSpPr>
            <p:nvPr userDrawn="1"/>
          </p:nvSpPr>
          <p:spPr bwMode="auto">
            <a:xfrm>
              <a:off x="450" y="933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C7C6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54" name="Freeform 58"/>
            <p:cNvSpPr>
              <a:spLocks/>
            </p:cNvSpPr>
            <p:nvPr userDrawn="1"/>
          </p:nvSpPr>
          <p:spPr bwMode="auto">
            <a:xfrm>
              <a:off x="432" y="924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C9C8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55" name="Freeform 59"/>
            <p:cNvSpPr>
              <a:spLocks/>
            </p:cNvSpPr>
            <p:nvPr userDrawn="1"/>
          </p:nvSpPr>
          <p:spPr bwMode="auto">
            <a:xfrm>
              <a:off x="413" y="915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BCA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56" name="Freeform 60"/>
            <p:cNvSpPr>
              <a:spLocks/>
            </p:cNvSpPr>
            <p:nvPr userDrawn="1"/>
          </p:nvSpPr>
          <p:spPr bwMode="auto">
            <a:xfrm>
              <a:off x="395" y="905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CCCC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57" name="Freeform 61"/>
            <p:cNvSpPr>
              <a:spLocks/>
            </p:cNvSpPr>
            <p:nvPr userDrawn="1"/>
          </p:nvSpPr>
          <p:spPr bwMode="auto">
            <a:xfrm>
              <a:off x="376" y="896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3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3">
                  <a:moveTo>
                    <a:pt x="148" y="74"/>
                  </a:moveTo>
                  <a:lnTo>
                    <a:pt x="148" y="163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CECEC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58" name="Freeform 62"/>
            <p:cNvSpPr>
              <a:spLocks/>
            </p:cNvSpPr>
            <p:nvPr userDrawn="1"/>
          </p:nvSpPr>
          <p:spPr bwMode="auto">
            <a:xfrm>
              <a:off x="358" y="887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D0CF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59" name="Freeform 63"/>
            <p:cNvSpPr>
              <a:spLocks/>
            </p:cNvSpPr>
            <p:nvPr userDrawn="1"/>
          </p:nvSpPr>
          <p:spPr bwMode="auto">
            <a:xfrm>
              <a:off x="339" y="878"/>
              <a:ext cx="37" cy="40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3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3">
                  <a:moveTo>
                    <a:pt x="148" y="75"/>
                  </a:moveTo>
                  <a:lnTo>
                    <a:pt x="148" y="163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D3D2D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60" name="Freeform 64"/>
            <p:cNvSpPr>
              <a:spLocks/>
            </p:cNvSpPr>
            <p:nvPr userDrawn="1"/>
          </p:nvSpPr>
          <p:spPr bwMode="auto">
            <a:xfrm>
              <a:off x="321" y="868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D5D5D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61" name="Freeform 65"/>
            <p:cNvSpPr>
              <a:spLocks/>
            </p:cNvSpPr>
            <p:nvPr userDrawn="1"/>
          </p:nvSpPr>
          <p:spPr bwMode="auto">
            <a:xfrm>
              <a:off x="302" y="859"/>
              <a:ext cx="37" cy="41"/>
            </a:xfrm>
            <a:custGeom>
              <a:avLst/>
              <a:gdLst/>
              <a:ahLst/>
              <a:cxnLst>
                <a:cxn ang="0">
                  <a:pos x="149" y="76"/>
                </a:cxn>
                <a:cxn ang="0">
                  <a:pos x="149" y="165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9" y="76"/>
                </a:cxn>
              </a:cxnLst>
              <a:rect l="0" t="0" r="r" b="b"/>
              <a:pathLst>
                <a:path w="149" h="165">
                  <a:moveTo>
                    <a:pt x="149" y="76"/>
                  </a:moveTo>
                  <a:lnTo>
                    <a:pt x="149" y="165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9" y="76"/>
                  </a:lnTo>
                  <a:close/>
                </a:path>
              </a:pathLst>
            </a:custGeom>
            <a:solidFill>
              <a:srgbClr val="D8D8D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62" name="Freeform 66"/>
            <p:cNvSpPr>
              <a:spLocks noEditPoints="1"/>
            </p:cNvSpPr>
            <p:nvPr userDrawn="1"/>
          </p:nvSpPr>
          <p:spPr bwMode="auto">
            <a:xfrm>
              <a:off x="284" y="857"/>
              <a:ext cx="37" cy="33"/>
            </a:xfrm>
            <a:custGeom>
              <a:avLst/>
              <a:gdLst/>
              <a:ahLst/>
              <a:cxnLst>
                <a:cxn ang="0">
                  <a:pos x="148" y="44"/>
                </a:cxn>
                <a:cxn ang="0">
                  <a:pos x="148" y="134"/>
                </a:cxn>
                <a:cxn ang="0">
                  <a:pos x="60" y="88"/>
                </a:cxn>
                <a:cxn ang="0">
                  <a:pos x="60" y="0"/>
                </a:cxn>
                <a:cxn ang="0">
                  <a:pos x="148" y="44"/>
                </a:cxn>
                <a:cxn ang="0">
                  <a:pos x="0" y="119"/>
                </a:cxn>
                <a:cxn ang="0">
                  <a:pos x="0" y="30"/>
                </a:cxn>
                <a:cxn ang="0">
                  <a:pos x="60" y="0"/>
                </a:cxn>
                <a:cxn ang="0">
                  <a:pos x="60" y="88"/>
                </a:cxn>
                <a:cxn ang="0">
                  <a:pos x="0" y="119"/>
                </a:cxn>
              </a:cxnLst>
              <a:rect l="0" t="0" r="r" b="b"/>
              <a:pathLst>
                <a:path w="148" h="134">
                  <a:moveTo>
                    <a:pt x="148" y="44"/>
                  </a:moveTo>
                  <a:lnTo>
                    <a:pt x="148" y="134"/>
                  </a:lnTo>
                  <a:lnTo>
                    <a:pt x="60" y="88"/>
                  </a:lnTo>
                  <a:lnTo>
                    <a:pt x="60" y="0"/>
                  </a:lnTo>
                  <a:lnTo>
                    <a:pt x="148" y="44"/>
                  </a:lnTo>
                  <a:close/>
                  <a:moveTo>
                    <a:pt x="0" y="119"/>
                  </a:moveTo>
                  <a:lnTo>
                    <a:pt x="0" y="30"/>
                  </a:lnTo>
                  <a:lnTo>
                    <a:pt x="60" y="0"/>
                  </a:lnTo>
                  <a:lnTo>
                    <a:pt x="60" y="88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DBDBD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63" name="Freeform 67"/>
            <p:cNvSpPr>
              <a:spLocks noEditPoints="1"/>
            </p:cNvSpPr>
            <p:nvPr userDrawn="1"/>
          </p:nvSpPr>
          <p:spPr bwMode="auto">
            <a:xfrm>
              <a:off x="265" y="857"/>
              <a:ext cx="37" cy="39"/>
            </a:xfrm>
            <a:custGeom>
              <a:avLst/>
              <a:gdLst/>
              <a:ahLst/>
              <a:cxnLst>
                <a:cxn ang="0">
                  <a:pos x="148" y="6"/>
                </a:cxn>
                <a:cxn ang="0">
                  <a:pos x="148" y="96"/>
                </a:cxn>
                <a:cxn ang="0">
                  <a:pos x="134" y="88"/>
                </a:cxn>
                <a:cxn ang="0">
                  <a:pos x="134" y="0"/>
                </a:cxn>
                <a:cxn ang="0">
                  <a:pos x="148" y="6"/>
                </a:cxn>
                <a:cxn ang="0">
                  <a:pos x="0" y="157"/>
                </a:cxn>
                <a:cxn ang="0">
                  <a:pos x="0" y="67"/>
                </a:cxn>
                <a:cxn ang="0">
                  <a:pos x="134" y="0"/>
                </a:cxn>
                <a:cxn ang="0">
                  <a:pos x="134" y="88"/>
                </a:cxn>
                <a:cxn ang="0">
                  <a:pos x="0" y="157"/>
                </a:cxn>
              </a:cxnLst>
              <a:rect l="0" t="0" r="r" b="b"/>
              <a:pathLst>
                <a:path w="148" h="157">
                  <a:moveTo>
                    <a:pt x="148" y="6"/>
                  </a:moveTo>
                  <a:lnTo>
                    <a:pt x="148" y="96"/>
                  </a:lnTo>
                  <a:lnTo>
                    <a:pt x="134" y="88"/>
                  </a:lnTo>
                  <a:lnTo>
                    <a:pt x="134" y="0"/>
                  </a:lnTo>
                  <a:lnTo>
                    <a:pt x="148" y="6"/>
                  </a:lnTo>
                  <a:close/>
                  <a:moveTo>
                    <a:pt x="0" y="157"/>
                  </a:moveTo>
                  <a:lnTo>
                    <a:pt x="0" y="67"/>
                  </a:lnTo>
                  <a:lnTo>
                    <a:pt x="134" y="0"/>
                  </a:lnTo>
                  <a:lnTo>
                    <a:pt x="134" y="88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DFDF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64" name="Freeform 68"/>
            <p:cNvSpPr>
              <a:spLocks/>
            </p:cNvSpPr>
            <p:nvPr userDrawn="1"/>
          </p:nvSpPr>
          <p:spPr bwMode="auto">
            <a:xfrm>
              <a:off x="0" y="865"/>
              <a:ext cx="284" cy="165"/>
            </a:xfrm>
            <a:custGeom>
              <a:avLst/>
              <a:gdLst/>
              <a:ahLst/>
              <a:cxnLst>
                <a:cxn ang="0">
                  <a:pos x="1134" y="0"/>
                </a:cxn>
                <a:cxn ang="0">
                  <a:pos x="1134" y="89"/>
                </a:cxn>
                <a:cxn ang="0">
                  <a:pos x="0" y="661"/>
                </a:cxn>
                <a:cxn ang="0">
                  <a:pos x="0" y="571"/>
                </a:cxn>
                <a:cxn ang="0">
                  <a:pos x="1134" y="0"/>
                </a:cxn>
              </a:cxnLst>
              <a:rect l="0" t="0" r="r" b="b"/>
              <a:pathLst>
                <a:path w="1134" h="661">
                  <a:moveTo>
                    <a:pt x="1134" y="0"/>
                  </a:moveTo>
                  <a:lnTo>
                    <a:pt x="1134" y="89"/>
                  </a:lnTo>
                  <a:lnTo>
                    <a:pt x="0" y="661"/>
                  </a:lnTo>
                  <a:lnTo>
                    <a:pt x="0" y="571"/>
                  </a:lnTo>
                  <a:lnTo>
                    <a:pt x="1134" y="0"/>
                  </a:lnTo>
                  <a:close/>
                </a:path>
              </a:pathLst>
            </a:custGeom>
            <a:solidFill>
              <a:srgbClr val="DFDF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65" name="Freeform 69"/>
            <p:cNvSpPr>
              <a:spLocks/>
            </p:cNvSpPr>
            <p:nvPr userDrawn="1"/>
          </p:nvSpPr>
          <p:spPr bwMode="auto">
            <a:xfrm>
              <a:off x="1172" y="1019"/>
              <a:ext cx="22" cy="33"/>
            </a:xfrm>
            <a:custGeom>
              <a:avLst/>
              <a:gdLst/>
              <a:ahLst/>
              <a:cxnLst>
                <a:cxn ang="0">
                  <a:pos x="0" y="88"/>
                </a:cxn>
                <a:cxn ang="0">
                  <a:pos x="0" y="0"/>
                </a:cxn>
                <a:cxn ang="0">
                  <a:pos x="89" y="44"/>
                </a:cxn>
                <a:cxn ang="0">
                  <a:pos x="89" y="134"/>
                </a:cxn>
                <a:cxn ang="0">
                  <a:pos x="0" y="88"/>
                </a:cxn>
              </a:cxnLst>
              <a:rect l="0" t="0" r="r" b="b"/>
              <a:pathLst>
                <a:path w="89" h="134">
                  <a:moveTo>
                    <a:pt x="0" y="88"/>
                  </a:moveTo>
                  <a:lnTo>
                    <a:pt x="0" y="0"/>
                  </a:lnTo>
                  <a:lnTo>
                    <a:pt x="89" y="44"/>
                  </a:lnTo>
                  <a:lnTo>
                    <a:pt x="89" y="134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7270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66" name="Freeform 70"/>
            <p:cNvSpPr>
              <a:spLocks/>
            </p:cNvSpPr>
            <p:nvPr userDrawn="1"/>
          </p:nvSpPr>
          <p:spPr bwMode="auto">
            <a:xfrm>
              <a:off x="1153" y="1010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74727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67" name="Freeform 71"/>
            <p:cNvSpPr>
              <a:spLocks/>
            </p:cNvSpPr>
            <p:nvPr userDrawn="1"/>
          </p:nvSpPr>
          <p:spPr bwMode="auto">
            <a:xfrm>
              <a:off x="1135" y="1000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3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3">
                  <a:moveTo>
                    <a:pt x="148" y="75"/>
                  </a:moveTo>
                  <a:lnTo>
                    <a:pt x="148" y="163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76757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68" name="Freeform 72"/>
            <p:cNvSpPr>
              <a:spLocks/>
            </p:cNvSpPr>
            <p:nvPr userDrawn="1"/>
          </p:nvSpPr>
          <p:spPr bwMode="auto">
            <a:xfrm>
              <a:off x="1116" y="991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79777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69" name="Freeform 73"/>
            <p:cNvSpPr>
              <a:spLocks/>
            </p:cNvSpPr>
            <p:nvPr userDrawn="1"/>
          </p:nvSpPr>
          <p:spPr bwMode="auto">
            <a:xfrm>
              <a:off x="1098" y="982"/>
              <a:ext cx="37" cy="40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3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3">
                  <a:moveTo>
                    <a:pt x="148" y="74"/>
                  </a:moveTo>
                  <a:lnTo>
                    <a:pt x="148" y="163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7C7A7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70" name="Freeform 74"/>
            <p:cNvSpPr>
              <a:spLocks/>
            </p:cNvSpPr>
            <p:nvPr userDrawn="1"/>
          </p:nvSpPr>
          <p:spPr bwMode="auto">
            <a:xfrm>
              <a:off x="1079" y="972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7E7D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71" name="Freeform 75"/>
            <p:cNvSpPr>
              <a:spLocks/>
            </p:cNvSpPr>
            <p:nvPr userDrawn="1"/>
          </p:nvSpPr>
          <p:spPr bwMode="auto">
            <a:xfrm>
              <a:off x="1061" y="963"/>
              <a:ext cx="37" cy="41"/>
            </a:xfrm>
            <a:custGeom>
              <a:avLst/>
              <a:gdLst/>
              <a:ahLst/>
              <a:cxnLst>
                <a:cxn ang="0">
                  <a:pos x="148" y="76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6"/>
                </a:cxn>
              </a:cxnLst>
              <a:rect l="0" t="0" r="r" b="b"/>
              <a:pathLst>
                <a:path w="148" h="164">
                  <a:moveTo>
                    <a:pt x="148" y="76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6"/>
                  </a:lnTo>
                  <a:close/>
                </a:path>
              </a:pathLst>
            </a:custGeom>
            <a:solidFill>
              <a:srgbClr val="8180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72" name="Freeform 76"/>
            <p:cNvSpPr>
              <a:spLocks/>
            </p:cNvSpPr>
            <p:nvPr userDrawn="1"/>
          </p:nvSpPr>
          <p:spPr bwMode="auto">
            <a:xfrm>
              <a:off x="1042" y="954"/>
              <a:ext cx="37" cy="41"/>
            </a:xfrm>
            <a:custGeom>
              <a:avLst/>
              <a:gdLst/>
              <a:ahLst/>
              <a:cxnLst>
                <a:cxn ang="0">
                  <a:pos x="149" y="74"/>
                </a:cxn>
                <a:cxn ang="0">
                  <a:pos x="149" y="164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9" y="74"/>
                </a:cxn>
              </a:cxnLst>
              <a:rect l="0" t="0" r="r" b="b"/>
              <a:pathLst>
                <a:path w="149" h="164">
                  <a:moveTo>
                    <a:pt x="149" y="74"/>
                  </a:moveTo>
                  <a:lnTo>
                    <a:pt x="149" y="164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9" y="74"/>
                  </a:lnTo>
                  <a:close/>
                </a:path>
              </a:pathLst>
            </a:custGeom>
            <a:solidFill>
              <a:srgbClr val="83828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73" name="Freeform 77"/>
            <p:cNvSpPr>
              <a:spLocks/>
            </p:cNvSpPr>
            <p:nvPr userDrawn="1"/>
          </p:nvSpPr>
          <p:spPr bwMode="auto">
            <a:xfrm>
              <a:off x="1024" y="944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8685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74" name="Freeform 78"/>
            <p:cNvSpPr>
              <a:spLocks/>
            </p:cNvSpPr>
            <p:nvPr userDrawn="1"/>
          </p:nvSpPr>
          <p:spPr bwMode="auto">
            <a:xfrm>
              <a:off x="1005" y="935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3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3">
                  <a:moveTo>
                    <a:pt x="148" y="75"/>
                  </a:moveTo>
                  <a:lnTo>
                    <a:pt x="148" y="163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88878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75" name="Freeform 79"/>
            <p:cNvSpPr>
              <a:spLocks/>
            </p:cNvSpPr>
            <p:nvPr userDrawn="1"/>
          </p:nvSpPr>
          <p:spPr bwMode="auto">
            <a:xfrm>
              <a:off x="987" y="926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8B898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76" name="Freeform 80"/>
            <p:cNvSpPr>
              <a:spLocks/>
            </p:cNvSpPr>
            <p:nvPr userDrawn="1"/>
          </p:nvSpPr>
          <p:spPr bwMode="auto">
            <a:xfrm>
              <a:off x="968" y="916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3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3">
                  <a:moveTo>
                    <a:pt x="148" y="74"/>
                  </a:moveTo>
                  <a:lnTo>
                    <a:pt x="148" y="163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8C8B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77" name="Freeform 81"/>
            <p:cNvSpPr>
              <a:spLocks/>
            </p:cNvSpPr>
            <p:nvPr userDrawn="1"/>
          </p:nvSpPr>
          <p:spPr bwMode="auto">
            <a:xfrm>
              <a:off x="950" y="907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8F8E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78" name="Freeform 82"/>
            <p:cNvSpPr>
              <a:spLocks/>
            </p:cNvSpPr>
            <p:nvPr userDrawn="1"/>
          </p:nvSpPr>
          <p:spPr bwMode="auto">
            <a:xfrm>
              <a:off x="931" y="897"/>
              <a:ext cx="37" cy="42"/>
            </a:xfrm>
            <a:custGeom>
              <a:avLst/>
              <a:gdLst/>
              <a:ahLst/>
              <a:cxnLst>
                <a:cxn ang="0">
                  <a:pos x="148" y="76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6"/>
                </a:cxn>
              </a:cxnLst>
              <a:rect l="0" t="0" r="r" b="b"/>
              <a:pathLst>
                <a:path w="148" h="164">
                  <a:moveTo>
                    <a:pt x="148" y="76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6"/>
                  </a:lnTo>
                  <a:close/>
                </a:path>
              </a:pathLst>
            </a:custGeom>
            <a:solidFill>
              <a:srgbClr val="91909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79" name="Freeform 83"/>
            <p:cNvSpPr>
              <a:spLocks/>
            </p:cNvSpPr>
            <p:nvPr userDrawn="1"/>
          </p:nvSpPr>
          <p:spPr bwMode="auto">
            <a:xfrm>
              <a:off x="913" y="888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9594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80" name="Freeform 84"/>
            <p:cNvSpPr>
              <a:spLocks/>
            </p:cNvSpPr>
            <p:nvPr userDrawn="1"/>
          </p:nvSpPr>
          <p:spPr bwMode="auto">
            <a:xfrm>
              <a:off x="894" y="880"/>
              <a:ext cx="37" cy="40"/>
            </a:xfrm>
            <a:custGeom>
              <a:avLst/>
              <a:gdLst/>
              <a:ahLst/>
              <a:cxnLst>
                <a:cxn ang="0">
                  <a:pos x="148" y="71"/>
                </a:cxn>
                <a:cxn ang="0">
                  <a:pos x="148" y="161"/>
                </a:cxn>
                <a:cxn ang="0">
                  <a:pos x="5" y="88"/>
                </a:cxn>
                <a:cxn ang="0">
                  <a:pos x="0" y="90"/>
                </a:cxn>
                <a:cxn ang="0">
                  <a:pos x="0" y="2"/>
                </a:cxn>
                <a:cxn ang="0">
                  <a:pos x="5" y="0"/>
                </a:cxn>
                <a:cxn ang="0">
                  <a:pos x="148" y="71"/>
                </a:cxn>
              </a:cxnLst>
              <a:rect l="0" t="0" r="r" b="b"/>
              <a:pathLst>
                <a:path w="148" h="161">
                  <a:moveTo>
                    <a:pt x="148" y="71"/>
                  </a:moveTo>
                  <a:lnTo>
                    <a:pt x="148" y="161"/>
                  </a:lnTo>
                  <a:lnTo>
                    <a:pt x="5" y="88"/>
                  </a:lnTo>
                  <a:lnTo>
                    <a:pt x="0" y="90"/>
                  </a:lnTo>
                  <a:lnTo>
                    <a:pt x="0" y="2"/>
                  </a:lnTo>
                  <a:lnTo>
                    <a:pt x="5" y="0"/>
                  </a:lnTo>
                  <a:lnTo>
                    <a:pt x="148" y="71"/>
                  </a:lnTo>
                  <a:close/>
                </a:path>
              </a:pathLst>
            </a:custGeom>
            <a:solidFill>
              <a:srgbClr val="97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81" name="Freeform 85"/>
            <p:cNvSpPr>
              <a:spLocks/>
            </p:cNvSpPr>
            <p:nvPr userDrawn="1"/>
          </p:nvSpPr>
          <p:spPr bwMode="auto">
            <a:xfrm>
              <a:off x="876" y="880"/>
              <a:ext cx="37" cy="32"/>
            </a:xfrm>
            <a:custGeom>
              <a:avLst/>
              <a:gdLst/>
              <a:ahLst/>
              <a:cxnLst>
                <a:cxn ang="0">
                  <a:pos x="148" y="34"/>
                </a:cxn>
                <a:cxn ang="0">
                  <a:pos x="148" y="124"/>
                </a:cxn>
                <a:cxn ang="0">
                  <a:pos x="79" y="88"/>
                </a:cxn>
                <a:cxn ang="0">
                  <a:pos x="0" y="128"/>
                </a:cxn>
                <a:cxn ang="0">
                  <a:pos x="0" y="39"/>
                </a:cxn>
                <a:cxn ang="0">
                  <a:pos x="79" y="0"/>
                </a:cxn>
                <a:cxn ang="0">
                  <a:pos x="148" y="34"/>
                </a:cxn>
              </a:cxnLst>
              <a:rect l="0" t="0" r="r" b="b"/>
              <a:pathLst>
                <a:path w="148" h="128">
                  <a:moveTo>
                    <a:pt x="148" y="34"/>
                  </a:moveTo>
                  <a:lnTo>
                    <a:pt x="148" y="124"/>
                  </a:lnTo>
                  <a:lnTo>
                    <a:pt x="79" y="88"/>
                  </a:lnTo>
                  <a:lnTo>
                    <a:pt x="0" y="128"/>
                  </a:lnTo>
                  <a:lnTo>
                    <a:pt x="0" y="39"/>
                  </a:lnTo>
                  <a:lnTo>
                    <a:pt x="79" y="0"/>
                  </a:lnTo>
                  <a:lnTo>
                    <a:pt x="148" y="34"/>
                  </a:lnTo>
                  <a:close/>
                </a:path>
              </a:pathLst>
            </a:custGeom>
            <a:solidFill>
              <a:srgbClr val="9A9A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82" name="Freeform 86"/>
            <p:cNvSpPr>
              <a:spLocks/>
            </p:cNvSpPr>
            <p:nvPr userDrawn="1"/>
          </p:nvSpPr>
          <p:spPr bwMode="auto">
            <a:xfrm>
              <a:off x="857" y="880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8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8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9D9C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83" name="Freeform 87"/>
            <p:cNvSpPr>
              <a:spLocks/>
            </p:cNvSpPr>
            <p:nvPr userDrawn="1"/>
          </p:nvSpPr>
          <p:spPr bwMode="auto">
            <a:xfrm>
              <a:off x="839" y="889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09F9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84" name="Freeform 88"/>
            <p:cNvSpPr>
              <a:spLocks/>
            </p:cNvSpPr>
            <p:nvPr userDrawn="1"/>
          </p:nvSpPr>
          <p:spPr bwMode="auto">
            <a:xfrm>
              <a:off x="820" y="899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90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2A1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85" name="Freeform 89"/>
            <p:cNvSpPr>
              <a:spLocks/>
            </p:cNvSpPr>
            <p:nvPr userDrawn="1"/>
          </p:nvSpPr>
          <p:spPr bwMode="auto">
            <a:xfrm>
              <a:off x="802" y="908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3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3">
                  <a:moveTo>
                    <a:pt x="148" y="0"/>
                  </a:moveTo>
                  <a:lnTo>
                    <a:pt x="148" y="89"/>
                  </a:lnTo>
                  <a:lnTo>
                    <a:pt x="0" y="163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3A2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86" name="Freeform 90"/>
            <p:cNvSpPr>
              <a:spLocks/>
            </p:cNvSpPr>
            <p:nvPr userDrawn="1"/>
          </p:nvSpPr>
          <p:spPr bwMode="auto">
            <a:xfrm>
              <a:off x="783" y="917"/>
              <a:ext cx="37" cy="42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5A4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87" name="Freeform 91"/>
            <p:cNvSpPr>
              <a:spLocks/>
            </p:cNvSpPr>
            <p:nvPr userDrawn="1"/>
          </p:nvSpPr>
          <p:spPr bwMode="auto">
            <a:xfrm>
              <a:off x="765" y="927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8"/>
                </a:cxn>
                <a:cxn ang="0">
                  <a:pos x="0" y="163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3">
                  <a:moveTo>
                    <a:pt x="148" y="0"/>
                  </a:moveTo>
                  <a:lnTo>
                    <a:pt x="148" y="88"/>
                  </a:lnTo>
                  <a:lnTo>
                    <a:pt x="0" y="163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6A5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88" name="Freeform 92"/>
            <p:cNvSpPr>
              <a:spLocks/>
            </p:cNvSpPr>
            <p:nvPr userDrawn="1"/>
          </p:nvSpPr>
          <p:spPr bwMode="auto">
            <a:xfrm>
              <a:off x="746" y="936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5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5">
                  <a:moveTo>
                    <a:pt x="148" y="0"/>
                  </a:moveTo>
                  <a:lnTo>
                    <a:pt x="148" y="90"/>
                  </a:lnTo>
                  <a:lnTo>
                    <a:pt x="0" y="165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8A7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89" name="Freeform 93"/>
            <p:cNvSpPr>
              <a:spLocks/>
            </p:cNvSpPr>
            <p:nvPr userDrawn="1"/>
          </p:nvSpPr>
          <p:spPr bwMode="auto">
            <a:xfrm>
              <a:off x="728" y="946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9A8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90" name="Freeform 94"/>
            <p:cNvSpPr>
              <a:spLocks/>
            </p:cNvSpPr>
            <p:nvPr userDrawn="1"/>
          </p:nvSpPr>
          <p:spPr bwMode="auto">
            <a:xfrm>
              <a:off x="709" y="955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90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BAAA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91" name="Freeform 95"/>
            <p:cNvSpPr>
              <a:spLocks/>
            </p:cNvSpPr>
            <p:nvPr userDrawn="1"/>
          </p:nvSpPr>
          <p:spPr bwMode="auto">
            <a:xfrm>
              <a:off x="691" y="964"/>
              <a:ext cx="37" cy="41"/>
            </a:xfrm>
            <a:custGeom>
              <a:avLst/>
              <a:gdLst/>
              <a:ahLst/>
              <a:cxnLst>
                <a:cxn ang="0">
                  <a:pos x="149" y="0"/>
                </a:cxn>
                <a:cxn ang="0">
                  <a:pos x="149" y="89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9" y="0"/>
                </a:cxn>
              </a:cxnLst>
              <a:rect l="0" t="0" r="r" b="b"/>
              <a:pathLst>
                <a:path w="149" h="164">
                  <a:moveTo>
                    <a:pt x="149" y="0"/>
                  </a:moveTo>
                  <a:lnTo>
                    <a:pt x="149" y="89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ACABA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92" name="Freeform 96"/>
            <p:cNvSpPr>
              <a:spLocks/>
            </p:cNvSpPr>
            <p:nvPr userDrawn="1"/>
          </p:nvSpPr>
          <p:spPr bwMode="auto">
            <a:xfrm>
              <a:off x="672" y="974"/>
              <a:ext cx="37" cy="40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EAD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93" name="Freeform 97"/>
            <p:cNvSpPr>
              <a:spLocks/>
            </p:cNvSpPr>
            <p:nvPr userDrawn="1"/>
          </p:nvSpPr>
          <p:spPr bwMode="auto">
            <a:xfrm>
              <a:off x="654" y="983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90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0AF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94" name="Freeform 98"/>
            <p:cNvSpPr>
              <a:spLocks/>
            </p:cNvSpPr>
            <p:nvPr userDrawn="1"/>
          </p:nvSpPr>
          <p:spPr bwMode="auto">
            <a:xfrm>
              <a:off x="635" y="992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3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3">
                  <a:moveTo>
                    <a:pt x="148" y="0"/>
                  </a:moveTo>
                  <a:lnTo>
                    <a:pt x="148" y="89"/>
                  </a:lnTo>
                  <a:lnTo>
                    <a:pt x="0" y="163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3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95" name="Freeform 99"/>
            <p:cNvSpPr>
              <a:spLocks/>
            </p:cNvSpPr>
            <p:nvPr userDrawn="1"/>
          </p:nvSpPr>
          <p:spPr bwMode="auto">
            <a:xfrm>
              <a:off x="617" y="1001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5B5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96" name="Freeform 100"/>
            <p:cNvSpPr>
              <a:spLocks/>
            </p:cNvSpPr>
            <p:nvPr userDrawn="1"/>
          </p:nvSpPr>
          <p:spPr bwMode="auto">
            <a:xfrm>
              <a:off x="598" y="1011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8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8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7B7B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97" name="Freeform 101"/>
            <p:cNvSpPr>
              <a:spLocks/>
            </p:cNvSpPr>
            <p:nvPr userDrawn="1"/>
          </p:nvSpPr>
          <p:spPr bwMode="auto">
            <a:xfrm>
              <a:off x="580" y="1020"/>
              <a:ext cx="37" cy="32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71" y="130"/>
                </a:cxn>
                <a:cxn ang="0">
                  <a:pos x="0" y="94"/>
                </a:cxn>
                <a:cxn ang="0">
                  <a:pos x="0" y="6"/>
                </a:cxn>
                <a:cxn ang="0">
                  <a:pos x="71" y="40"/>
                </a:cxn>
                <a:cxn ang="0">
                  <a:pos x="148" y="0"/>
                </a:cxn>
              </a:cxnLst>
              <a:rect l="0" t="0" r="r" b="b"/>
              <a:pathLst>
                <a:path w="148" h="130">
                  <a:moveTo>
                    <a:pt x="148" y="0"/>
                  </a:moveTo>
                  <a:lnTo>
                    <a:pt x="148" y="90"/>
                  </a:lnTo>
                  <a:lnTo>
                    <a:pt x="71" y="130"/>
                  </a:lnTo>
                  <a:lnTo>
                    <a:pt x="0" y="94"/>
                  </a:lnTo>
                  <a:lnTo>
                    <a:pt x="0" y="6"/>
                  </a:lnTo>
                  <a:lnTo>
                    <a:pt x="71" y="40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9B9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98" name="Freeform 102"/>
            <p:cNvSpPr>
              <a:spLocks/>
            </p:cNvSpPr>
            <p:nvPr userDrawn="1"/>
          </p:nvSpPr>
          <p:spPr bwMode="auto">
            <a:xfrm>
              <a:off x="561" y="1012"/>
              <a:ext cx="37" cy="40"/>
            </a:xfrm>
            <a:custGeom>
              <a:avLst/>
              <a:gdLst/>
              <a:ahLst/>
              <a:cxnLst>
                <a:cxn ang="0">
                  <a:pos x="148" y="70"/>
                </a:cxn>
                <a:cxn ang="0">
                  <a:pos x="148" y="160"/>
                </a:cxn>
                <a:cxn ang="0">
                  <a:pos x="144" y="162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4" y="72"/>
                </a:cxn>
                <a:cxn ang="0">
                  <a:pos x="148" y="70"/>
                </a:cxn>
              </a:cxnLst>
              <a:rect l="0" t="0" r="r" b="b"/>
              <a:pathLst>
                <a:path w="148" h="162">
                  <a:moveTo>
                    <a:pt x="148" y="70"/>
                  </a:moveTo>
                  <a:lnTo>
                    <a:pt x="148" y="160"/>
                  </a:lnTo>
                  <a:lnTo>
                    <a:pt x="144" y="162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4" y="72"/>
                  </a:lnTo>
                  <a:lnTo>
                    <a:pt x="148" y="70"/>
                  </a:lnTo>
                  <a:close/>
                </a:path>
              </a:pathLst>
            </a:custGeom>
            <a:solidFill>
              <a:srgbClr val="BBBB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199" name="Freeform 103"/>
            <p:cNvSpPr>
              <a:spLocks/>
            </p:cNvSpPr>
            <p:nvPr userDrawn="1"/>
          </p:nvSpPr>
          <p:spPr bwMode="auto">
            <a:xfrm>
              <a:off x="543" y="1003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3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3">
                  <a:moveTo>
                    <a:pt x="148" y="75"/>
                  </a:moveTo>
                  <a:lnTo>
                    <a:pt x="148" y="163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BDBD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00" name="Freeform 104"/>
            <p:cNvSpPr>
              <a:spLocks/>
            </p:cNvSpPr>
            <p:nvPr userDrawn="1"/>
          </p:nvSpPr>
          <p:spPr bwMode="auto">
            <a:xfrm>
              <a:off x="524" y="993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BFB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01" name="Freeform 105"/>
            <p:cNvSpPr>
              <a:spLocks/>
            </p:cNvSpPr>
            <p:nvPr userDrawn="1"/>
          </p:nvSpPr>
          <p:spPr bwMode="auto">
            <a:xfrm>
              <a:off x="506" y="984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1C1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02" name="Freeform 106"/>
            <p:cNvSpPr>
              <a:spLocks/>
            </p:cNvSpPr>
            <p:nvPr userDrawn="1"/>
          </p:nvSpPr>
          <p:spPr bwMode="auto">
            <a:xfrm>
              <a:off x="487" y="975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C3C3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03" name="Freeform 107"/>
            <p:cNvSpPr>
              <a:spLocks/>
            </p:cNvSpPr>
            <p:nvPr userDrawn="1"/>
          </p:nvSpPr>
          <p:spPr bwMode="auto">
            <a:xfrm>
              <a:off x="469" y="965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5C4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04" name="Freeform 108"/>
            <p:cNvSpPr>
              <a:spLocks/>
            </p:cNvSpPr>
            <p:nvPr userDrawn="1"/>
          </p:nvSpPr>
          <p:spPr bwMode="auto">
            <a:xfrm>
              <a:off x="450" y="956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7C6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05" name="Freeform 109"/>
            <p:cNvSpPr>
              <a:spLocks/>
            </p:cNvSpPr>
            <p:nvPr userDrawn="1"/>
          </p:nvSpPr>
          <p:spPr bwMode="auto">
            <a:xfrm>
              <a:off x="432" y="947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5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5">
                  <a:moveTo>
                    <a:pt x="148" y="75"/>
                  </a:moveTo>
                  <a:lnTo>
                    <a:pt x="148" y="165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9C8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06" name="Freeform 110"/>
            <p:cNvSpPr>
              <a:spLocks/>
            </p:cNvSpPr>
            <p:nvPr userDrawn="1"/>
          </p:nvSpPr>
          <p:spPr bwMode="auto">
            <a:xfrm>
              <a:off x="413" y="937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3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3">
                  <a:moveTo>
                    <a:pt x="148" y="74"/>
                  </a:moveTo>
                  <a:lnTo>
                    <a:pt x="148" y="163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CBCA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07" name="Freeform 111"/>
            <p:cNvSpPr>
              <a:spLocks/>
            </p:cNvSpPr>
            <p:nvPr userDrawn="1"/>
          </p:nvSpPr>
          <p:spPr bwMode="auto">
            <a:xfrm>
              <a:off x="395" y="928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CCCCC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08" name="Freeform 112"/>
            <p:cNvSpPr>
              <a:spLocks/>
            </p:cNvSpPr>
            <p:nvPr userDrawn="1"/>
          </p:nvSpPr>
          <p:spPr bwMode="auto">
            <a:xfrm>
              <a:off x="376" y="919"/>
              <a:ext cx="37" cy="41"/>
            </a:xfrm>
            <a:custGeom>
              <a:avLst/>
              <a:gdLst/>
              <a:ahLst/>
              <a:cxnLst>
                <a:cxn ang="0">
                  <a:pos x="148" y="76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6"/>
                </a:cxn>
              </a:cxnLst>
              <a:rect l="0" t="0" r="r" b="b"/>
              <a:pathLst>
                <a:path w="148" h="164">
                  <a:moveTo>
                    <a:pt x="148" y="76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6"/>
                  </a:lnTo>
                  <a:close/>
                </a:path>
              </a:pathLst>
            </a:custGeom>
            <a:solidFill>
              <a:srgbClr val="CECEC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09" name="Freeform 113"/>
            <p:cNvSpPr>
              <a:spLocks/>
            </p:cNvSpPr>
            <p:nvPr userDrawn="1"/>
          </p:nvSpPr>
          <p:spPr bwMode="auto">
            <a:xfrm>
              <a:off x="358" y="909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5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5">
                  <a:moveTo>
                    <a:pt x="148" y="75"/>
                  </a:moveTo>
                  <a:lnTo>
                    <a:pt x="148" y="165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D0CF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10" name="Freeform 114"/>
            <p:cNvSpPr>
              <a:spLocks/>
            </p:cNvSpPr>
            <p:nvPr userDrawn="1"/>
          </p:nvSpPr>
          <p:spPr bwMode="auto">
            <a:xfrm>
              <a:off x="339" y="900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D3D2D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11" name="Freeform 115"/>
            <p:cNvSpPr>
              <a:spLocks/>
            </p:cNvSpPr>
            <p:nvPr userDrawn="1"/>
          </p:nvSpPr>
          <p:spPr bwMode="auto">
            <a:xfrm>
              <a:off x="321" y="891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D5D5D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12" name="Freeform 116"/>
            <p:cNvSpPr>
              <a:spLocks/>
            </p:cNvSpPr>
            <p:nvPr userDrawn="1"/>
          </p:nvSpPr>
          <p:spPr bwMode="auto">
            <a:xfrm>
              <a:off x="302" y="881"/>
              <a:ext cx="37" cy="41"/>
            </a:xfrm>
            <a:custGeom>
              <a:avLst/>
              <a:gdLst/>
              <a:ahLst/>
              <a:cxnLst>
                <a:cxn ang="0">
                  <a:pos x="149" y="75"/>
                </a:cxn>
                <a:cxn ang="0">
                  <a:pos x="149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9" y="75"/>
                </a:cxn>
              </a:cxnLst>
              <a:rect l="0" t="0" r="r" b="b"/>
              <a:pathLst>
                <a:path w="149" h="164">
                  <a:moveTo>
                    <a:pt x="149" y="75"/>
                  </a:moveTo>
                  <a:lnTo>
                    <a:pt x="149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9" y="75"/>
                  </a:lnTo>
                  <a:close/>
                </a:path>
              </a:pathLst>
            </a:custGeom>
            <a:solidFill>
              <a:srgbClr val="D8D8D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13" name="Freeform 117"/>
            <p:cNvSpPr>
              <a:spLocks noEditPoints="1"/>
            </p:cNvSpPr>
            <p:nvPr userDrawn="1"/>
          </p:nvSpPr>
          <p:spPr bwMode="auto">
            <a:xfrm>
              <a:off x="284" y="880"/>
              <a:ext cx="37" cy="33"/>
            </a:xfrm>
            <a:custGeom>
              <a:avLst/>
              <a:gdLst/>
              <a:ahLst/>
              <a:cxnLst>
                <a:cxn ang="0">
                  <a:pos x="148" y="44"/>
                </a:cxn>
                <a:cxn ang="0">
                  <a:pos x="148" y="132"/>
                </a:cxn>
                <a:cxn ang="0">
                  <a:pos x="60" y="88"/>
                </a:cxn>
                <a:cxn ang="0">
                  <a:pos x="60" y="0"/>
                </a:cxn>
                <a:cxn ang="0">
                  <a:pos x="148" y="44"/>
                </a:cxn>
                <a:cxn ang="0">
                  <a:pos x="0" y="118"/>
                </a:cxn>
                <a:cxn ang="0">
                  <a:pos x="0" y="29"/>
                </a:cxn>
                <a:cxn ang="0">
                  <a:pos x="60" y="0"/>
                </a:cxn>
                <a:cxn ang="0">
                  <a:pos x="60" y="88"/>
                </a:cxn>
                <a:cxn ang="0">
                  <a:pos x="0" y="118"/>
                </a:cxn>
              </a:cxnLst>
              <a:rect l="0" t="0" r="r" b="b"/>
              <a:pathLst>
                <a:path w="148" h="132">
                  <a:moveTo>
                    <a:pt x="148" y="44"/>
                  </a:moveTo>
                  <a:lnTo>
                    <a:pt x="148" y="132"/>
                  </a:lnTo>
                  <a:lnTo>
                    <a:pt x="60" y="88"/>
                  </a:lnTo>
                  <a:lnTo>
                    <a:pt x="60" y="0"/>
                  </a:lnTo>
                  <a:lnTo>
                    <a:pt x="148" y="44"/>
                  </a:lnTo>
                  <a:close/>
                  <a:moveTo>
                    <a:pt x="0" y="118"/>
                  </a:moveTo>
                  <a:lnTo>
                    <a:pt x="0" y="29"/>
                  </a:lnTo>
                  <a:lnTo>
                    <a:pt x="60" y="0"/>
                  </a:lnTo>
                  <a:lnTo>
                    <a:pt x="60" y="8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rgbClr val="DBDBD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14" name="Freeform 118"/>
            <p:cNvSpPr>
              <a:spLocks noEditPoints="1"/>
            </p:cNvSpPr>
            <p:nvPr userDrawn="1"/>
          </p:nvSpPr>
          <p:spPr bwMode="auto">
            <a:xfrm>
              <a:off x="265" y="880"/>
              <a:ext cx="37" cy="39"/>
            </a:xfrm>
            <a:custGeom>
              <a:avLst/>
              <a:gdLst/>
              <a:ahLst/>
              <a:cxnLst>
                <a:cxn ang="0">
                  <a:pos x="148" y="6"/>
                </a:cxn>
                <a:cxn ang="0">
                  <a:pos x="148" y="96"/>
                </a:cxn>
                <a:cxn ang="0">
                  <a:pos x="134" y="88"/>
                </a:cxn>
                <a:cxn ang="0">
                  <a:pos x="134" y="0"/>
                </a:cxn>
                <a:cxn ang="0">
                  <a:pos x="148" y="6"/>
                </a:cxn>
                <a:cxn ang="0">
                  <a:pos x="0" y="156"/>
                </a:cxn>
                <a:cxn ang="0">
                  <a:pos x="0" y="67"/>
                </a:cxn>
                <a:cxn ang="0">
                  <a:pos x="134" y="0"/>
                </a:cxn>
                <a:cxn ang="0">
                  <a:pos x="134" y="88"/>
                </a:cxn>
                <a:cxn ang="0">
                  <a:pos x="0" y="156"/>
                </a:cxn>
              </a:cxnLst>
              <a:rect l="0" t="0" r="r" b="b"/>
              <a:pathLst>
                <a:path w="148" h="156">
                  <a:moveTo>
                    <a:pt x="148" y="6"/>
                  </a:moveTo>
                  <a:lnTo>
                    <a:pt x="148" y="96"/>
                  </a:lnTo>
                  <a:lnTo>
                    <a:pt x="134" y="88"/>
                  </a:lnTo>
                  <a:lnTo>
                    <a:pt x="134" y="0"/>
                  </a:lnTo>
                  <a:lnTo>
                    <a:pt x="148" y="6"/>
                  </a:lnTo>
                  <a:close/>
                  <a:moveTo>
                    <a:pt x="0" y="156"/>
                  </a:moveTo>
                  <a:lnTo>
                    <a:pt x="0" y="67"/>
                  </a:lnTo>
                  <a:lnTo>
                    <a:pt x="134" y="0"/>
                  </a:lnTo>
                  <a:lnTo>
                    <a:pt x="134" y="88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DFDF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15" name="Freeform 119"/>
            <p:cNvSpPr>
              <a:spLocks/>
            </p:cNvSpPr>
            <p:nvPr userDrawn="1"/>
          </p:nvSpPr>
          <p:spPr bwMode="auto">
            <a:xfrm>
              <a:off x="0" y="887"/>
              <a:ext cx="284" cy="165"/>
            </a:xfrm>
            <a:custGeom>
              <a:avLst/>
              <a:gdLst/>
              <a:ahLst/>
              <a:cxnLst>
                <a:cxn ang="0">
                  <a:pos x="1134" y="0"/>
                </a:cxn>
                <a:cxn ang="0">
                  <a:pos x="1134" y="89"/>
                </a:cxn>
                <a:cxn ang="0">
                  <a:pos x="0" y="662"/>
                </a:cxn>
                <a:cxn ang="0">
                  <a:pos x="0" y="572"/>
                </a:cxn>
                <a:cxn ang="0">
                  <a:pos x="1134" y="0"/>
                </a:cxn>
              </a:cxnLst>
              <a:rect l="0" t="0" r="r" b="b"/>
              <a:pathLst>
                <a:path w="1134" h="662">
                  <a:moveTo>
                    <a:pt x="1134" y="0"/>
                  </a:moveTo>
                  <a:lnTo>
                    <a:pt x="1134" y="89"/>
                  </a:lnTo>
                  <a:lnTo>
                    <a:pt x="0" y="662"/>
                  </a:lnTo>
                  <a:lnTo>
                    <a:pt x="0" y="572"/>
                  </a:lnTo>
                  <a:lnTo>
                    <a:pt x="1134" y="0"/>
                  </a:lnTo>
                  <a:close/>
                </a:path>
              </a:pathLst>
            </a:custGeom>
            <a:solidFill>
              <a:srgbClr val="DFDF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16" name="Freeform 120"/>
            <p:cNvSpPr>
              <a:spLocks/>
            </p:cNvSpPr>
            <p:nvPr userDrawn="1"/>
          </p:nvSpPr>
          <p:spPr bwMode="auto">
            <a:xfrm>
              <a:off x="1172" y="1071"/>
              <a:ext cx="22" cy="34"/>
            </a:xfrm>
            <a:custGeom>
              <a:avLst/>
              <a:gdLst/>
              <a:ahLst/>
              <a:cxnLst>
                <a:cxn ang="0">
                  <a:pos x="0" y="89"/>
                </a:cxn>
                <a:cxn ang="0">
                  <a:pos x="0" y="0"/>
                </a:cxn>
                <a:cxn ang="0">
                  <a:pos x="89" y="45"/>
                </a:cxn>
                <a:cxn ang="0">
                  <a:pos x="89" y="134"/>
                </a:cxn>
                <a:cxn ang="0">
                  <a:pos x="0" y="89"/>
                </a:cxn>
              </a:cxnLst>
              <a:rect l="0" t="0" r="r" b="b"/>
              <a:pathLst>
                <a:path w="89" h="134">
                  <a:moveTo>
                    <a:pt x="0" y="89"/>
                  </a:moveTo>
                  <a:lnTo>
                    <a:pt x="0" y="0"/>
                  </a:lnTo>
                  <a:lnTo>
                    <a:pt x="89" y="45"/>
                  </a:lnTo>
                  <a:lnTo>
                    <a:pt x="89" y="134"/>
                  </a:lnTo>
                  <a:lnTo>
                    <a:pt x="0" y="89"/>
                  </a:lnTo>
                  <a:close/>
                </a:path>
              </a:pathLst>
            </a:custGeom>
            <a:solidFill>
              <a:srgbClr val="72707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17" name="Freeform 121"/>
            <p:cNvSpPr>
              <a:spLocks/>
            </p:cNvSpPr>
            <p:nvPr userDrawn="1"/>
          </p:nvSpPr>
          <p:spPr bwMode="auto">
            <a:xfrm>
              <a:off x="1153" y="1062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74727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18" name="Freeform 122"/>
            <p:cNvSpPr>
              <a:spLocks/>
            </p:cNvSpPr>
            <p:nvPr userDrawn="1"/>
          </p:nvSpPr>
          <p:spPr bwMode="auto">
            <a:xfrm>
              <a:off x="1135" y="1053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3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3">
                  <a:moveTo>
                    <a:pt x="148" y="74"/>
                  </a:moveTo>
                  <a:lnTo>
                    <a:pt x="148" y="163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76757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19" name="Freeform 123"/>
            <p:cNvSpPr>
              <a:spLocks/>
            </p:cNvSpPr>
            <p:nvPr userDrawn="1"/>
          </p:nvSpPr>
          <p:spPr bwMode="auto">
            <a:xfrm>
              <a:off x="1116" y="1043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79777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20" name="Freeform 124"/>
            <p:cNvSpPr>
              <a:spLocks/>
            </p:cNvSpPr>
            <p:nvPr userDrawn="1"/>
          </p:nvSpPr>
          <p:spPr bwMode="auto">
            <a:xfrm>
              <a:off x="1098" y="1034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3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3">
                  <a:moveTo>
                    <a:pt x="148" y="75"/>
                  </a:moveTo>
                  <a:lnTo>
                    <a:pt x="148" y="163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7C7A7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21" name="Freeform 125"/>
            <p:cNvSpPr>
              <a:spLocks/>
            </p:cNvSpPr>
            <p:nvPr userDrawn="1"/>
          </p:nvSpPr>
          <p:spPr bwMode="auto">
            <a:xfrm>
              <a:off x="1079" y="1025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7E7D7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22" name="Freeform 126"/>
            <p:cNvSpPr>
              <a:spLocks/>
            </p:cNvSpPr>
            <p:nvPr userDrawn="1"/>
          </p:nvSpPr>
          <p:spPr bwMode="auto">
            <a:xfrm>
              <a:off x="1061" y="1015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8180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23" name="Freeform 127"/>
            <p:cNvSpPr>
              <a:spLocks/>
            </p:cNvSpPr>
            <p:nvPr userDrawn="1"/>
          </p:nvSpPr>
          <p:spPr bwMode="auto">
            <a:xfrm>
              <a:off x="1042" y="1006"/>
              <a:ext cx="37" cy="41"/>
            </a:xfrm>
            <a:custGeom>
              <a:avLst/>
              <a:gdLst/>
              <a:ahLst/>
              <a:cxnLst>
                <a:cxn ang="0">
                  <a:pos x="149" y="75"/>
                </a:cxn>
                <a:cxn ang="0">
                  <a:pos x="149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9" y="75"/>
                </a:cxn>
              </a:cxnLst>
              <a:rect l="0" t="0" r="r" b="b"/>
              <a:pathLst>
                <a:path w="149" h="164">
                  <a:moveTo>
                    <a:pt x="149" y="75"/>
                  </a:moveTo>
                  <a:lnTo>
                    <a:pt x="149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9" y="75"/>
                  </a:lnTo>
                  <a:close/>
                </a:path>
              </a:pathLst>
            </a:custGeom>
            <a:solidFill>
              <a:srgbClr val="83828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24" name="Freeform 128"/>
            <p:cNvSpPr>
              <a:spLocks/>
            </p:cNvSpPr>
            <p:nvPr userDrawn="1"/>
          </p:nvSpPr>
          <p:spPr bwMode="auto">
            <a:xfrm>
              <a:off x="1024" y="997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8685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25" name="Freeform 129"/>
            <p:cNvSpPr>
              <a:spLocks/>
            </p:cNvSpPr>
            <p:nvPr userDrawn="1"/>
          </p:nvSpPr>
          <p:spPr bwMode="auto">
            <a:xfrm>
              <a:off x="1005" y="987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3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3">
                  <a:moveTo>
                    <a:pt x="148" y="74"/>
                  </a:moveTo>
                  <a:lnTo>
                    <a:pt x="148" y="163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88878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26" name="Freeform 130"/>
            <p:cNvSpPr>
              <a:spLocks/>
            </p:cNvSpPr>
            <p:nvPr userDrawn="1"/>
          </p:nvSpPr>
          <p:spPr bwMode="auto">
            <a:xfrm>
              <a:off x="987" y="978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8B898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27" name="Freeform 131"/>
            <p:cNvSpPr>
              <a:spLocks/>
            </p:cNvSpPr>
            <p:nvPr userDrawn="1"/>
          </p:nvSpPr>
          <p:spPr bwMode="auto">
            <a:xfrm>
              <a:off x="968" y="969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3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3">
                  <a:moveTo>
                    <a:pt x="148" y="75"/>
                  </a:moveTo>
                  <a:lnTo>
                    <a:pt x="148" y="163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8C8B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28" name="Freeform 132"/>
            <p:cNvSpPr>
              <a:spLocks/>
            </p:cNvSpPr>
            <p:nvPr userDrawn="1"/>
          </p:nvSpPr>
          <p:spPr bwMode="auto">
            <a:xfrm>
              <a:off x="950" y="959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8F8E8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29" name="Freeform 133"/>
            <p:cNvSpPr>
              <a:spLocks/>
            </p:cNvSpPr>
            <p:nvPr userDrawn="1"/>
          </p:nvSpPr>
          <p:spPr bwMode="auto">
            <a:xfrm>
              <a:off x="931" y="950"/>
              <a:ext cx="37" cy="41"/>
            </a:xfrm>
            <a:custGeom>
              <a:avLst/>
              <a:gdLst/>
              <a:ahLst/>
              <a:cxnLst>
                <a:cxn ang="0">
                  <a:pos x="148" y="76"/>
                </a:cxn>
                <a:cxn ang="0">
                  <a:pos x="148" y="165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6"/>
                </a:cxn>
              </a:cxnLst>
              <a:rect l="0" t="0" r="r" b="b"/>
              <a:pathLst>
                <a:path w="148" h="165">
                  <a:moveTo>
                    <a:pt x="148" y="76"/>
                  </a:moveTo>
                  <a:lnTo>
                    <a:pt x="148" y="165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6"/>
                  </a:lnTo>
                  <a:close/>
                </a:path>
              </a:pathLst>
            </a:custGeom>
            <a:solidFill>
              <a:srgbClr val="91909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30" name="Freeform 134"/>
            <p:cNvSpPr>
              <a:spLocks/>
            </p:cNvSpPr>
            <p:nvPr userDrawn="1"/>
          </p:nvSpPr>
          <p:spPr bwMode="auto">
            <a:xfrm>
              <a:off x="913" y="941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95949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31" name="Freeform 135"/>
            <p:cNvSpPr>
              <a:spLocks/>
            </p:cNvSpPr>
            <p:nvPr userDrawn="1"/>
          </p:nvSpPr>
          <p:spPr bwMode="auto">
            <a:xfrm>
              <a:off x="894" y="932"/>
              <a:ext cx="37" cy="40"/>
            </a:xfrm>
            <a:custGeom>
              <a:avLst/>
              <a:gdLst/>
              <a:ahLst/>
              <a:cxnLst>
                <a:cxn ang="0">
                  <a:pos x="148" y="71"/>
                </a:cxn>
                <a:cxn ang="0">
                  <a:pos x="148" y="161"/>
                </a:cxn>
                <a:cxn ang="0">
                  <a:pos x="5" y="89"/>
                </a:cxn>
                <a:cxn ang="0">
                  <a:pos x="0" y="91"/>
                </a:cxn>
                <a:cxn ang="0">
                  <a:pos x="0" y="2"/>
                </a:cxn>
                <a:cxn ang="0">
                  <a:pos x="5" y="0"/>
                </a:cxn>
                <a:cxn ang="0">
                  <a:pos x="148" y="71"/>
                </a:cxn>
              </a:cxnLst>
              <a:rect l="0" t="0" r="r" b="b"/>
              <a:pathLst>
                <a:path w="148" h="161">
                  <a:moveTo>
                    <a:pt x="148" y="71"/>
                  </a:moveTo>
                  <a:lnTo>
                    <a:pt x="148" y="161"/>
                  </a:lnTo>
                  <a:lnTo>
                    <a:pt x="5" y="89"/>
                  </a:lnTo>
                  <a:lnTo>
                    <a:pt x="0" y="91"/>
                  </a:lnTo>
                  <a:lnTo>
                    <a:pt x="0" y="2"/>
                  </a:lnTo>
                  <a:lnTo>
                    <a:pt x="5" y="0"/>
                  </a:lnTo>
                  <a:lnTo>
                    <a:pt x="148" y="71"/>
                  </a:lnTo>
                  <a:close/>
                </a:path>
              </a:pathLst>
            </a:custGeom>
            <a:solidFill>
              <a:srgbClr val="97969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32" name="Freeform 136"/>
            <p:cNvSpPr>
              <a:spLocks/>
            </p:cNvSpPr>
            <p:nvPr userDrawn="1"/>
          </p:nvSpPr>
          <p:spPr bwMode="auto">
            <a:xfrm>
              <a:off x="876" y="932"/>
              <a:ext cx="37" cy="32"/>
            </a:xfrm>
            <a:custGeom>
              <a:avLst/>
              <a:gdLst/>
              <a:ahLst/>
              <a:cxnLst>
                <a:cxn ang="0">
                  <a:pos x="148" y="35"/>
                </a:cxn>
                <a:cxn ang="0">
                  <a:pos x="148" y="124"/>
                </a:cxn>
                <a:cxn ang="0">
                  <a:pos x="79" y="89"/>
                </a:cxn>
                <a:cxn ang="0">
                  <a:pos x="0" y="129"/>
                </a:cxn>
                <a:cxn ang="0">
                  <a:pos x="0" y="39"/>
                </a:cxn>
                <a:cxn ang="0">
                  <a:pos x="79" y="0"/>
                </a:cxn>
                <a:cxn ang="0">
                  <a:pos x="148" y="35"/>
                </a:cxn>
              </a:cxnLst>
              <a:rect l="0" t="0" r="r" b="b"/>
              <a:pathLst>
                <a:path w="148" h="129">
                  <a:moveTo>
                    <a:pt x="148" y="35"/>
                  </a:moveTo>
                  <a:lnTo>
                    <a:pt x="148" y="124"/>
                  </a:lnTo>
                  <a:lnTo>
                    <a:pt x="79" y="89"/>
                  </a:lnTo>
                  <a:lnTo>
                    <a:pt x="0" y="129"/>
                  </a:lnTo>
                  <a:lnTo>
                    <a:pt x="0" y="39"/>
                  </a:lnTo>
                  <a:lnTo>
                    <a:pt x="79" y="0"/>
                  </a:lnTo>
                  <a:lnTo>
                    <a:pt x="148" y="35"/>
                  </a:lnTo>
                  <a:close/>
                </a:path>
              </a:pathLst>
            </a:custGeom>
            <a:solidFill>
              <a:srgbClr val="9A9A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33" name="Freeform 137"/>
            <p:cNvSpPr>
              <a:spLocks/>
            </p:cNvSpPr>
            <p:nvPr userDrawn="1"/>
          </p:nvSpPr>
          <p:spPr bwMode="auto">
            <a:xfrm>
              <a:off x="857" y="933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9D9C9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34" name="Freeform 138"/>
            <p:cNvSpPr>
              <a:spLocks/>
            </p:cNvSpPr>
            <p:nvPr userDrawn="1"/>
          </p:nvSpPr>
          <p:spPr bwMode="auto">
            <a:xfrm>
              <a:off x="839" y="942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4"/>
                </a:cxn>
                <a:cxn ang="0">
                  <a:pos x="0" y="76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90"/>
                  </a:lnTo>
                  <a:lnTo>
                    <a:pt x="0" y="164"/>
                  </a:lnTo>
                  <a:lnTo>
                    <a:pt x="0" y="76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09F9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35" name="Freeform 139"/>
            <p:cNvSpPr>
              <a:spLocks/>
            </p:cNvSpPr>
            <p:nvPr userDrawn="1"/>
          </p:nvSpPr>
          <p:spPr bwMode="auto">
            <a:xfrm>
              <a:off x="820" y="951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2A1A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36" name="Freeform 140"/>
            <p:cNvSpPr>
              <a:spLocks/>
            </p:cNvSpPr>
            <p:nvPr userDrawn="1"/>
          </p:nvSpPr>
          <p:spPr bwMode="auto">
            <a:xfrm>
              <a:off x="802" y="961"/>
              <a:ext cx="37" cy="40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8"/>
                </a:cxn>
                <a:cxn ang="0">
                  <a:pos x="0" y="163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3">
                  <a:moveTo>
                    <a:pt x="148" y="0"/>
                  </a:moveTo>
                  <a:lnTo>
                    <a:pt x="148" y="88"/>
                  </a:lnTo>
                  <a:lnTo>
                    <a:pt x="0" y="163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3A2A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37" name="Freeform 141"/>
            <p:cNvSpPr>
              <a:spLocks/>
            </p:cNvSpPr>
            <p:nvPr userDrawn="1"/>
          </p:nvSpPr>
          <p:spPr bwMode="auto">
            <a:xfrm>
              <a:off x="783" y="970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5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5">
                  <a:moveTo>
                    <a:pt x="148" y="0"/>
                  </a:moveTo>
                  <a:lnTo>
                    <a:pt x="148" y="90"/>
                  </a:lnTo>
                  <a:lnTo>
                    <a:pt x="0" y="165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5A4A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38" name="Freeform 142"/>
            <p:cNvSpPr>
              <a:spLocks/>
            </p:cNvSpPr>
            <p:nvPr userDrawn="1"/>
          </p:nvSpPr>
          <p:spPr bwMode="auto">
            <a:xfrm>
              <a:off x="765" y="979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3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3">
                  <a:moveTo>
                    <a:pt x="148" y="0"/>
                  </a:moveTo>
                  <a:lnTo>
                    <a:pt x="148" y="89"/>
                  </a:lnTo>
                  <a:lnTo>
                    <a:pt x="0" y="163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6A5A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39" name="Freeform 143"/>
            <p:cNvSpPr>
              <a:spLocks/>
            </p:cNvSpPr>
            <p:nvPr userDrawn="1"/>
          </p:nvSpPr>
          <p:spPr bwMode="auto">
            <a:xfrm>
              <a:off x="746" y="988"/>
              <a:ext cx="37" cy="42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90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8A7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40" name="Freeform 144"/>
            <p:cNvSpPr>
              <a:spLocks/>
            </p:cNvSpPr>
            <p:nvPr userDrawn="1"/>
          </p:nvSpPr>
          <p:spPr bwMode="auto">
            <a:xfrm>
              <a:off x="728" y="998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8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8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9A8A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41" name="Freeform 145"/>
            <p:cNvSpPr>
              <a:spLocks/>
            </p:cNvSpPr>
            <p:nvPr userDrawn="1"/>
          </p:nvSpPr>
          <p:spPr bwMode="auto">
            <a:xfrm>
              <a:off x="709" y="1007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5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5">
                  <a:moveTo>
                    <a:pt x="148" y="0"/>
                  </a:moveTo>
                  <a:lnTo>
                    <a:pt x="148" y="90"/>
                  </a:lnTo>
                  <a:lnTo>
                    <a:pt x="0" y="165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BAAA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42" name="Freeform 146"/>
            <p:cNvSpPr>
              <a:spLocks/>
            </p:cNvSpPr>
            <p:nvPr userDrawn="1"/>
          </p:nvSpPr>
          <p:spPr bwMode="auto">
            <a:xfrm>
              <a:off x="691" y="1017"/>
              <a:ext cx="37" cy="41"/>
            </a:xfrm>
            <a:custGeom>
              <a:avLst/>
              <a:gdLst/>
              <a:ahLst/>
              <a:cxnLst>
                <a:cxn ang="0">
                  <a:pos x="149" y="0"/>
                </a:cxn>
                <a:cxn ang="0">
                  <a:pos x="149" y="90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9" y="0"/>
                </a:cxn>
              </a:cxnLst>
              <a:rect l="0" t="0" r="r" b="b"/>
              <a:pathLst>
                <a:path w="149" h="164">
                  <a:moveTo>
                    <a:pt x="149" y="0"/>
                  </a:moveTo>
                  <a:lnTo>
                    <a:pt x="149" y="90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ACABA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43" name="Freeform 147"/>
            <p:cNvSpPr>
              <a:spLocks/>
            </p:cNvSpPr>
            <p:nvPr userDrawn="1"/>
          </p:nvSpPr>
          <p:spPr bwMode="auto">
            <a:xfrm>
              <a:off x="672" y="1026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4"/>
                </a:cxn>
                <a:cxn ang="0">
                  <a:pos x="0" y="76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90"/>
                  </a:lnTo>
                  <a:lnTo>
                    <a:pt x="0" y="164"/>
                  </a:lnTo>
                  <a:lnTo>
                    <a:pt x="0" y="76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AEADA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44" name="Freeform 148"/>
            <p:cNvSpPr>
              <a:spLocks/>
            </p:cNvSpPr>
            <p:nvPr userDrawn="1"/>
          </p:nvSpPr>
          <p:spPr bwMode="auto">
            <a:xfrm>
              <a:off x="654" y="1035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0AFA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45" name="Freeform 149"/>
            <p:cNvSpPr>
              <a:spLocks/>
            </p:cNvSpPr>
            <p:nvPr userDrawn="1"/>
          </p:nvSpPr>
          <p:spPr bwMode="auto">
            <a:xfrm>
              <a:off x="635" y="1045"/>
              <a:ext cx="37" cy="40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8"/>
                </a:cxn>
                <a:cxn ang="0">
                  <a:pos x="0" y="163"/>
                </a:cxn>
                <a:cxn ang="0">
                  <a:pos x="0" y="74"/>
                </a:cxn>
                <a:cxn ang="0">
                  <a:pos x="148" y="0"/>
                </a:cxn>
              </a:cxnLst>
              <a:rect l="0" t="0" r="r" b="b"/>
              <a:pathLst>
                <a:path w="148" h="163">
                  <a:moveTo>
                    <a:pt x="148" y="0"/>
                  </a:moveTo>
                  <a:lnTo>
                    <a:pt x="148" y="88"/>
                  </a:lnTo>
                  <a:lnTo>
                    <a:pt x="0" y="163"/>
                  </a:lnTo>
                  <a:lnTo>
                    <a:pt x="0" y="74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3B2B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46" name="Freeform 150"/>
            <p:cNvSpPr>
              <a:spLocks/>
            </p:cNvSpPr>
            <p:nvPr userDrawn="1"/>
          </p:nvSpPr>
          <p:spPr bwMode="auto">
            <a:xfrm>
              <a:off x="617" y="1054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90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90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5B5B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47" name="Freeform 151"/>
            <p:cNvSpPr>
              <a:spLocks/>
            </p:cNvSpPr>
            <p:nvPr userDrawn="1"/>
          </p:nvSpPr>
          <p:spPr bwMode="auto">
            <a:xfrm>
              <a:off x="598" y="1063"/>
              <a:ext cx="37" cy="41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0" y="164"/>
                </a:cxn>
                <a:cxn ang="0">
                  <a:pos x="0" y="75"/>
                </a:cxn>
                <a:cxn ang="0">
                  <a:pos x="148" y="0"/>
                </a:cxn>
              </a:cxnLst>
              <a:rect l="0" t="0" r="r" b="b"/>
              <a:pathLst>
                <a:path w="148" h="164">
                  <a:moveTo>
                    <a:pt x="148" y="0"/>
                  </a:moveTo>
                  <a:lnTo>
                    <a:pt x="148" y="89"/>
                  </a:lnTo>
                  <a:lnTo>
                    <a:pt x="0" y="164"/>
                  </a:lnTo>
                  <a:lnTo>
                    <a:pt x="0" y="75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7B7B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48" name="Freeform 152"/>
            <p:cNvSpPr>
              <a:spLocks/>
            </p:cNvSpPr>
            <p:nvPr userDrawn="1"/>
          </p:nvSpPr>
          <p:spPr bwMode="auto">
            <a:xfrm>
              <a:off x="580" y="1072"/>
              <a:ext cx="37" cy="33"/>
            </a:xfrm>
            <a:custGeom>
              <a:avLst/>
              <a:gdLst/>
              <a:ahLst/>
              <a:cxnLst>
                <a:cxn ang="0">
                  <a:pos x="148" y="0"/>
                </a:cxn>
                <a:cxn ang="0">
                  <a:pos x="148" y="89"/>
                </a:cxn>
                <a:cxn ang="0">
                  <a:pos x="71" y="129"/>
                </a:cxn>
                <a:cxn ang="0">
                  <a:pos x="0" y="94"/>
                </a:cxn>
                <a:cxn ang="0">
                  <a:pos x="0" y="5"/>
                </a:cxn>
                <a:cxn ang="0">
                  <a:pos x="71" y="40"/>
                </a:cxn>
                <a:cxn ang="0">
                  <a:pos x="148" y="0"/>
                </a:cxn>
              </a:cxnLst>
              <a:rect l="0" t="0" r="r" b="b"/>
              <a:pathLst>
                <a:path w="148" h="129">
                  <a:moveTo>
                    <a:pt x="148" y="0"/>
                  </a:moveTo>
                  <a:lnTo>
                    <a:pt x="148" y="89"/>
                  </a:lnTo>
                  <a:lnTo>
                    <a:pt x="71" y="129"/>
                  </a:lnTo>
                  <a:lnTo>
                    <a:pt x="0" y="94"/>
                  </a:lnTo>
                  <a:lnTo>
                    <a:pt x="0" y="5"/>
                  </a:lnTo>
                  <a:lnTo>
                    <a:pt x="71" y="40"/>
                  </a:lnTo>
                  <a:lnTo>
                    <a:pt x="148" y="0"/>
                  </a:lnTo>
                  <a:close/>
                </a:path>
              </a:pathLst>
            </a:custGeom>
            <a:solidFill>
              <a:srgbClr val="B9B9B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49" name="Freeform 153"/>
            <p:cNvSpPr>
              <a:spLocks/>
            </p:cNvSpPr>
            <p:nvPr userDrawn="1"/>
          </p:nvSpPr>
          <p:spPr bwMode="auto">
            <a:xfrm>
              <a:off x="561" y="1064"/>
              <a:ext cx="37" cy="41"/>
            </a:xfrm>
            <a:custGeom>
              <a:avLst/>
              <a:gdLst/>
              <a:ahLst/>
              <a:cxnLst>
                <a:cxn ang="0">
                  <a:pos x="148" y="71"/>
                </a:cxn>
                <a:cxn ang="0">
                  <a:pos x="148" y="160"/>
                </a:cxn>
                <a:cxn ang="0">
                  <a:pos x="144" y="162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4" y="73"/>
                </a:cxn>
                <a:cxn ang="0">
                  <a:pos x="148" y="71"/>
                </a:cxn>
              </a:cxnLst>
              <a:rect l="0" t="0" r="r" b="b"/>
              <a:pathLst>
                <a:path w="148" h="162">
                  <a:moveTo>
                    <a:pt x="148" y="71"/>
                  </a:moveTo>
                  <a:lnTo>
                    <a:pt x="148" y="160"/>
                  </a:lnTo>
                  <a:lnTo>
                    <a:pt x="144" y="162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4" y="73"/>
                  </a:lnTo>
                  <a:lnTo>
                    <a:pt x="148" y="71"/>
                  </a:lnTo>
                  <a:close/>
                </a:path>
              </a:pathLst>
            </a:custGeom>
            <a:solidFill>
              <a:srgbClr val="BBBBB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50" name="Freeform 154"/>
            <p:cNvSpPr>
              <a:spLocks/>
            </p:cNvSpPr>
            <p:nvPr userDrawn="1"/>
          </p:nvSpPr>
          <p:spPr bwMode="auto">
            <a:xfrm>
              <a:off x="543" y="1055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3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3">
                  <a:moveTo>
                    <a:pt x="148" y="74"/>
                  </a:moveTo>
                  <a:lnTo>
                    <a:pt x="148" y="163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BDBDB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51" name="Freeform 155"/>
            <p:cNvSpPr>
              <a:spLocks/>
            </p:cNvSpPr>
            <p:nvPr userDrawn="1"/>
          </p:nvSpPr>
          <p:spPr bwMode="auto">
            <a:xfrm>
              <a:off x="524" y="1046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BFBFB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52" name="Freeform 156"/>
            <p:cNvSpPr>
              <a:spLocks/>
            </p:cNvSpPr>
            <p:nvPr userDrawn="1"/>
          </p:nvSpPr>
          <p:spPr bwMode="auto">
            <a:xfrm>
              <a:off x="506" y="1036"/>
              <a:ext cx="37" cy="41"/>
            </a:xfrm>
            <a:custGeom>
              <a:avLst/>
              <a:gdLst/>
              <a:ahLst/>
              <a:cxnLst>
                <a:cxn ang="0">
                  <a:pos x="148" y="76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6"/>
                </a:cxn>
              </a:cxnLst>
              <a:rect l="0" t="0" r="r" b="b"/>
              <a:pathLst>
                <a:path w="148" h="164">
                  <a:moveTo>
                    <a:pt x="148" y="76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6"/>
                  </a:lnTo>
                  <a:close/>
                </a:path>
              </a:pathLst>
            </a:custGeom>
            <a:solidFill>
              <a:srgbClr val="C1C1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53" name="Freeform 157"/>
            <p:cNvSpPr>
              <a:spLocks/>
            </p:cNvSpPr>
            <p:nvPr userDrawn="1"/>
          </p:nvSpPr>
          <p:spPr bwMode="auto">
            <a:xfrm>
              <a:off x="487" y="1027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3C3C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54" name="Freeform 158"/>
            <p:cNvSpPr>
              <a:spLocks/>
            </p:cNvSpPr>
            <p:nvPr userDrawn="1"/>
          </p:nvSpPr>
          <p:spPr bwMode="auto">
            <a:xfrm>
              <a:off x="469" y="1018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C5C4C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55" name="Freeform 159"/>
            <p:cNvSpPr>
              <a:spLocks/>
            </p:cNvSpPr>
            <p:nvPr userDrawn="1"/>
          </p:nvSpPr>
          <p:spPr bwMode="auto">
            <a:xfrm>
              <a:off x="450" y="1008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88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C7C6C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56" name="Freeform 160"/>
            <p:cNvSpPr>
              <a:spLocks/>
            </p:cNvSpPr>
            <p:nvPr userDrawn="1"/>
          </p:nvSpPr>
          <p:spPr bwMode="auto">
            <a:xfrm>
              <a:off x="432" y="999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9C8C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57" name="Freeform 161"/>
            <p:cNvSpPr>
              <a:spLocks/>
            </p:cNvSpPr>
            <p:nvPr userDrawn="1"/>
          </p:nvSpPr>
          <p:spPr bwMode="auto">
            <a:xfrm>
              <a:off x="413" y="990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3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3">
                  <a:moveTo>
                    <a:pt x="148" y="75"/>
                  </a:moveTo>
                  <a:lnTo>
                    <a:pt x="148" y="163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BCA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58" name="Freeform 162"/>
            <p:cNvSpPr>
              <a:spLocks/>
            </p:cNvSpPr>
            <p:nvPr userDrawn="1"/>
          </p:nvSpPr>
          <p:spPr bwMode="auto">
            <a:xfrm>
              <a:off x="395" y="980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5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5">
                  <a:moveTo>
                    <a:pt x="148" y="75"/>
                  </a:moveTo>
                  <a:lnTo>
                    <a:pt x="148" y="165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CCCC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59" name="Freeform 163"/>
            <p:cNvSpPr>
              <a:spLocks/>
            </p:cNvSpPr>
            <p:nvPr userDrawn="1"/>
          </p:nvSpPr>
          <p:spPr bwMode="auto">
            <a:xfrm>
              <a:off x="376" y="971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CECEC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60" name="Freeform 164"/>
            <p:cNvSpPr>
              <a:spLocks/>
            </p:cNvSpPr>
            <p:nvPr userDrawn="1"/>
          </p:nvSpPr>
          <p:spPr bwMode="auto">
            <a:xfrm>
              <a:off x="358" y="962"/>
              <a:ext cx="37" cy="41"/>
            </a:xfrm>
            <a:custGeom>
              <a:avLst/>
              <a:gdLst/>
              <a:ahLst/>
              <a:cxnLst>
                <a:cxn ang="0">
                  <a:pos x="148" y="74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4"/>
                </a:cxn>
              </a:cxnLst>
              <a:rect l="0" t="0" r="r" b="b"/>
              <a:pathLst>
                <a:path w="148" h="164">
                  <a:moveTo>
                    <a:pt x="148" y="74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4"/>
                  </a:lnTo>
                  <a:close/>
                </a:path>
              </a:pathLst>
            </a:custGeom>
            <a:solidFill>
              <a:srgbClr val="D0CFC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61" name="Freeform 165"/>
            <p:cNvSpPr>
              <a:spLocks/>
            </p:cNvSpPr>
            <p:nvPr userDrawn="1"/>
          </p:nvSpPr>
          <p:spPr bwMode="auto">
            <a:xfrm>
              <a:off x="339" y="952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4"/>
                </a:cxn>
                <a:cxn ang="0">
                  <a:pos x="0" y="90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4">
                  <a:moveTo>
                    <a:pt x="148" y="75"/>
                  </a:moveTo>
                  <a:lnTo>
                    <a:pt x="148" y="164"/>
                  </a:lnTo>
                  <a:lnTo>
                    <a:pt x="0" y="90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D3D2D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62" name="Freeform 166"/>
            <p:cNvSpPr>
              <a:spLocks/>
            </p:cNvSpPr>
            <p:nvPr userDrawn="1"/>
          </p:nvSpPr>
          <p:spPr bwMode="auto">
            <a:xfrm>
              <a:off x="321" y="943"/>
              <a:ext cx="37" cy="41"/>
            </a:xfrm>
            <a:custGeom>
              <a:avLst/>
              <a:gdLst/>
              <a:ahLst/>
              <a:cxnLst>
                <a:cxn ang="0">
                  <a:pos x="148" y="75"/>
                </a:cxn>
                <a:cxn ang="0">
                  <a:pos x="148" y="165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8" y="75"/>
                </a:cxn>
              </a:cxnLst>
              <a:rect l="0" t="0" r="r" b="b"/>
              <a:pathLst>
                <a:path w="148" h="165">
                  <a:moveTo>
                    <a:pt x="148" y="75"/>
                  </a:moveTo>
                  <a:lnTo>
                    <a:pt x="148" y="165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8" y="75"/>
                  </a:lnTo>
                  <a:close/>
                </a:path>
              </a:pathLst>
            </a:custGeom>
            <a:solidFill>
              <a:srgbClr val="D5D5D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63" name="Freeform 167"/>
            <p:cNvSpPr>
              <a:spLocks/>
            </p:cNvSpPr>
            <p:nvPr userDrawn="1"/>
          </p:nvSpPr>
          <p:spPr bwMode="auto">
            <a:xfrm>
              <a:off x="302" y="934"/>
              <a:ext cx="37" cy="41"/>
            </a:xfrm>
            <a:custGeom>
              <a:avLst/>
              <a:gdLst/>
              <a:ahLst/>
              <a:cxnLst>
                <a:cxn ang="0">
                  <a:pos x="149" y="74"/>
                </a:cxn>
                <a:cxn ang="0">
                  <a:pos x="149" y="164"/>
                </a:cxn>
                <a:cxn ang="0">
                  <a:pos x="0" y="89"/>
                </a:cxn>
                <a:cxn ang="0">
                  <a:pos x="0" y="0"/>
                </a:cxn>
                <a:cxn ang="0">
                  <a:pos x="149" y="74"/>
                </a:cxn>
              </a:cxnLst>
              <a:rect l="0" t="0" r="r" b="b"/>
              <a:pathLst>
                <a:path w="149" h="164">
                  <a:moveTo>
                    <a:pt x="149" y="74"/>
                  </a:moveTo>
                  <a:lnTo>
                    <a:pt x="149" y="164"/>
                  </a:lnTo>
                  <a:lnTo>
                    <a:pt x="0" y="89"/>
                  </a:lnTo>
                  <a:lnTo>
                    <a:pt x="0" y="0"/>
                  </a:lnTo>
                  <a:lnTo>
                    <a:pt x="149" y="74"/>
                  </a:lnTo>
                  <a:close/>
                </a:path>
              </a:pathLst>
            </a:custGeom>
            <a:solidFill>
              <a:srgbClr val="D8D8D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64" name="Freeform 168"/>
            <p:cNvSpPr>
              <a:spLocks noEditPoints="1"/>
            </p:cNvSpPr>
            <p:nvPr userDrawn="1"/>
          </p:nvSpPr>
          <p:spPr bwMode="auto">
            <a:xfrm>
              <a:off x="284" y="932"/>
              <a:ext cx="37" cy="33"/>
            </a:xfrm>
            <a:custGeom>
              <a:avLst/>
              <a:gdLst/>
              <a:ahLst/>
              <a:cxnLst>
                <a:cxn ang="0">
                  <a:pos x="148" y="44"/>
                </a:cxn>
                <a:cxn ang="0">
                  <a:pos x="148" y="133"/>
                </a:cxn>
                <a:cxn ang="0">
                  <a:pos x="60" y="89"/>
                </a:cxn>
                <a:cxn ang="0">
                  <a:pos x="60" y="0"/>
                </a:cxn>
                <a:cxn ang="0">
                  <a:pos x="148" y="44"/>
                </a:cxn>
                <a:cxn ang="0">
                  <a:pos x="0" y="119"/>
                </a:cxn>
                <a:cxn ang="0">
                  <a:pos x="0" y="29"/>
                </a:cxn>
                <a:cxn ang="0">
                  <a:pos x="60" y="0"/>
                </a:cxn>
                <a:cxn ang="0">
                  <a:pos x="60" y="89"/>
                </a:cxn>
                <a:cxn ang="0">
                  <a:pos x="0" y="119"/>
                </a:cxn>
              </a:cxnLst>
              <a:rect l="0" t="0" r="r" b="b"/>
              <a:pathLst>
                <a:path w="148" h="133">
                  <a:moveTo>
                    <a:pt x="148" y="44"/>
                  </a:moveTo>
                  <a:lnTo>
                    <a:pt x="148" y="133"/>
                  </a:lnTo>
                  <a:lnTo>
                    <a:pt x="60" y="89"/>
                  </a:lnTo>
                  <a:lnTo>
                    <a:pt x="60" y="0"/>
                  </a:lnTo>
                  <a:lnTo>
                    <a:pt x="148" y="44"/>
                  </a:lnTo>
                  <a:close/>
                  <a:moveTo>
                    <a:pt x="0" y="119"/>
                  </a:moveTo>
                  <a:lnTo>
                    <a:pt x="0" y="29"/>
                  </a:lnTo>
                  <a:lnTo>
                    <a:pt x="60" y="0"/>
                  </a:lnTo>
                  <a:lnTo>
                    <a:pt x="60" y="89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DBDBD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65" name="Freeform 169"/>
            <p:cNvSpPr>
              <a:spLocks noEditPoints="1"/>
            </p:cNvSpPr>
            <p:nvPr userDrawn="1"/>
          </p:nvSpPr>
          <p:spPr bwMode="auto">
            <a:xfrm>
              <a:off x="265" y="932"/>
              <a:ext cx="37" cy="39"/>
            </a:xfrm>
            <a:custGeom>
              <a:avLst/>
              <a:gdLst/>
              <a:ahLst/>
              <a:cxnLst>
                <a:cxn ang="0">
                  <a:pos x="148" y="7"/>
                </a:cxn>
                <a:cxn ang="0">
                  <a:pos x="148" y="96"/>
                </a:cxn>
                <a:cxn ang="0">
                  <a:pos x="134" y="89"/>
                </a:cxn>
                <a:cxn ang="0">
                  <a:pos x="134" y="0"/>
                </a:cxn>
                <a:cxn ang="0">
                  <a:pos x="148" y="7"/>
                </a:cxn>
                <a:cxn ang="0">
                  <a:pos x="0" y="157"/>
                </a:cxn>
                <a:cxn ang="0">
                  <a:pos x="0" y="67"/>
                </a:cxn>
                <a:cxn ang="0">
                  <a:pos x="134" y="0"/>
                </a:cxn>
                <a:cxn ang="0">
                  <a:pos x="134" y="89"/>
                </a:cxn>
                <a:cxn ang="0">
                  <a:pos x="0" y="157"/>
                </a:cxn>
              </a:cxnLst>
              <a:rect l="0" t="0" r="r" b="b"/>
              <a:pathLst>
                <a:path w="148" h="157">
                  <a:moveTo>
                    <a:pt x="148" y="7"/>
                  </a:moveTo>
                  <a:lnTo>
                    <a:pt x="148" y="96"/>
                  </a:lnTo>
                  <a:lnTo>
                    <a:pt x="134" y="89"/>
                  </a:lnTo>
                  <a:lnTo>
                    <a:pt x="134" y="0"/>
                  </a:lnTo>
                  <a:lnTo>
                    <a:pt x="148" y="7"/>
                  </a:lnTo>
                  <a:close/>
                  <a:moveTo>
                    <a:pt x="0" y="157"/>
                  </a:moveTo>
                  <a:lnTo>
                    <a:pt x="0" y="67"/>
                  </a:lnTo>
                  <a:lnTo>
                    <a:pt x="134" y="0"/>
                  </a:lnTo>
                  <a:lnTo>
                    <a:pt x="134" y="89"/>
                  </a:lnTo>
                  <a:lnTo>
                    <a:pt x="0" y="157"/>
                  </a:lnTo>
                  <a:close/>
                </a:path>
              </a:pathLst>
            </a:custGeom>
            <a:solidFill>
              <a:srgbClr val="DFDF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  <p:sp>
          <p:nvSpPr>
            <p:cNvPr id="4266" name="Freeform 170"/>
            <p:cNvSpPr>
              <a:spLocks/>
            </p:cNvSpPr>
            <p:nvPr userDrawn="1"/>
          </p:nvSpPr>
          <p:spPr bwMode="auto">
            <a:xfrm>
              <a:off x="0" y="939"/>
              <a:ext cx="284" cy="166"/>
            </a:xfrm>
            <a:custGeom>
              <a:avLst/>
              <a:gdLst/>
              <a:ahLst/>
              <a:cxnLst>
                <a:cxn ang="0">
                  <a:pos x="1134" y="0"/>
                </a:cxn>
                <a:cxn ang="0">
                  <a:pos x="1134" y="90"/>
                </a:cxn>
                <a:cxn ang="0">
                  <a:pos x="0" y="662"/>
                </a:cxn>
                <a:cxn ang="0">
                  <a:pos x="0" y="573"/>
                </a:cxn>
                <a:cxn ang="0">
                  <a:pos x="1134" y="0"/>
                </a:cxn>
              </a:cxnLst>
              <a:rect l="0" t="0" r="r" b="b"/>
              <a:pathLst>
                <a:path w="1134" h="662">
                  <a:moveTo>
                    <a:pt x="1134" y="0"/>
                  </a:moveTo>
                  <a:lnTo>
                    <a:pt x="1134" y="90"/>
                  </a:lnTo>
                  <a:lnTo>
                    <a:pt x="0" y="662"/>
                  </a:lnTo>
                  <a:lnTo>
                    <a:pt x="0" y="573"/>
                  </a:lnTo>
                  <a:lnTo>
                    <a:pt x="1134" y="0"/>
                  </a:lnTo>
                  <a:close/>
                </a:path>
              </a:pathLst>
            </a:custGeom>
            <a:solidFill>
              <a:srgbClr val="DFDFD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t-EE" dirty="0"/>
            </a:p>
          </p:txBody>
        </p:sp>
      </p:grp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810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endParaRPr lang="en-GB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charset="0"/>
              </a:defRPr>
            </a:lvl1pPr>
          </a:lstStyle>
          <a:p>
            <a:fld id="{27D81BD8-0B3A-439E-A123-73EA4BE7DA09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44663" y="1701800"/>
            <a:ext cx="7399337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4111" name="Picture 15" descr="TTY logo_ruut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06400" y="381000"/>
            <a:ext cx="868363" cy="1143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p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£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Angelika.Kallakmaa-Kapsta@tseba.ttu.ee" TargetMode="External"/><Relationship Id="rId2" Type="http://schemas.openxmlformats.org/officeDocument/2006/relationships/hyperlink" Target="mailto:Ene.Kolbre@tseba.ttu.e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552" y="4581128"/>
            <a:ext cx="8064500" cy="1447800"/>
          </a:xfrm>
        </p:spPr>
        <p:txBody>
          <a:bodyPr/>
          <a:lstStyle/>
          <a:p>
            <a:r>
              <a:rPr lang="et-EE" sz="2800" b="1" dirty="0" smtClean="0"/>
              <a:t/>
            </a:r>
            <a:br>
              <a:rPr lang="et-EE" sz="2800" b="1" dirty="0" smtClean="0"/>
            </a:br>
            <a:r>
              <a:rPr lang="et-EE" sz="2800" b="1" dirty="0"/>
              <a:t/>
            </a:r>
            <a:br>
              <a:rPr lang="et-EE" sz="2800" b="1" dirty="0"/>
            </a:br>
            <a:r>
              <a:rPr lang="et-EE" sz="3200" dirty="0">
                <a:latin typeface="Calibri" pitchFamily="34" charset="0"/>
                <a:cs typeface="Calibri" pitchFamily="34" charset="0"/>
              </a:rPr>
              <a:t/>
            </a:r>
            <a:br>
              <a:rPr lang="et-EE" sz="3200" dirty="0">
                <a:latin typeface="Calibri" pitchFamily="34" charset="0"/>
                <a:cs typeface="Calibri" pitchFamily="34" charset="0"/>
              </a:rPr>
            </a:br>
            <a:r>
              <a:rPr lang="en-GB" sz="3200" b="1" dirty="0">
                <a:latin typeface="Calibri" pitchFamily="34" charset="0"/>
                <a:cs typeface="Calibri" pitchFamily="34" charset="0"/>
              </a:rPr>
              <a:t>What kind of demands does a new real estate market growth make on real estate quality in Estonia?</a:t>
            </a:r>
            <a:r>
              <a:rPr lang="et-EE" sz="3200" dirty="0"/>
              <a:t/>
            </a:r>
            <a:br>
              <a:rPr lang="et-EE" sz="3200" dirty="0"/>
            </a:br>
            <a:r>
              <a:rPr lang="et-EE" sz="3200" dirty="0">
                <a:latin typeface="Calibri" pitchFamily="34" charset="0"/>
                <a:cs typeface="Calibri" pitchFamily="34" charset="0"/>
              </a:rPr>
              <a:t/>
            </a:r>
            <a:br>
              <a:rPr lang="et-EE" sz="3200" dirty="0">
                <a:latin typeface="Calibri" pitchFamily="34" charset="0"/>
                <a:cs typeface="Calibri" pitchFamily="34" charset="0"/>
              </a:rPr>
            </a:br>
            <a:endParaRPr lang="en-GB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624" y="5373216"/>
            <a:ext cx="6400800" cy="1114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t-EE" sz="2400" b="1" dirty="0" smtClean="0">
                <a:latin typeface="Calibri" pitchFamily="34" charset="0"/>
              </a:rPr>
              <a:t>Ene Kolbre</a:t>
            </a:r>
          </a:p>
          <a:p>
            <a:pPr>
              <a:lnSpc>
                <a:spcPct val="90000"/>
              </a:lnSpc>
            </a:pPr>
            <a:r>
              <a:rPr lang="et-EE" sz="2400" b="1" dirty="0" smtClean="0">
                <a:latin typeface="Calibri" pitchFamily="34" charset="0"/>
              </a:rPr>
              <a:t>Angelika Kallakmaa-Kapsta</a:t>
            </a:r>
          </a:p>
          <a:p>
            <a:pPr>
              <a:lnSpc>
                <a:spcPct val="90000"/>
              </a:lnSpc>
            </a:pPr>
            <a:r>
              <a:rPr lang="en-GB" sz="2400" b="1" dirty="0" smtClean="0">
                <a:latin typeface="Calibri" pitchFamily="34" charset="0"/>
              </a:rPr>
              <a:t>Tallinn </a:t>
            </a:r>
            <a:r>
              <a:rPr lang="en-GB" sz="2400" b="1" dirty="0">
                <a:latin typeface="Calibri" pitchFamily="34" charset="0"/>
              </a:rPr>
              <a:t>University of Technology</a:t>
            </a:r>
            <a:r>
              <a:rPr lang="et-EE" sz="2400" dirty="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Office market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2011 will bring slight increase in rent levels and stabilization of vacancy rates around 10% in city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center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. </a:t>
            </a:r>
          </a:p>
          <a:p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The vacancy level in older office buildings stays around 20%. </a:t>
            </a:r>
          </a:p>
          <a:p>
            <a:pPr marL="0" indent="0">
              <a:buNone/>
            </a:pP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dirty="0" smtClean="0">
                <a:latin typeface="Calibri" pitchFamily="34" charset="0"/>
                <a:cs typeface="Calibri" pitchFamily="34" charset="0"/>
              </a:rPr>
              <a:t>Development activity in office sector will not increase during coming years</a:t>
            </a:r>
            <a:r>
              <a:rPr lang="et-EE" dirty="0" smtClean="0">
                <a:latin typeface="Calibri" pitchFamily="34" charset="0"/>
                <a:cs typeface="Calibri" pitchFamily="34" charset="0"/>
              </a:rPr>
              <a:t>. </a:t>
            </a:r>
            <a:endParaRPr lang="et-EE" dirty="0">
              <a:latin typeface="Calibri" pitchFamily="34" charset="0"/>
              <a:cs typeface="Calibri" pitchFamily="34" charset="0"/>
            </a:endParaRPr>
          </a:p>
          <a:p>
            <a:endParaRPr lang="et-EE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086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smtClean="0">
                <a:latin typeface="Calibri" pitchFamily="34" charset="0"/>
              </a:rPr>
              <a:t>T</a:t>
            </a:r>
            <a:r>
              <a:rPr lang="en-GB" dirty="0" smtClean="0">
                <a:latin typeface="Calibri" pitchFamily="34" charset="0"/>
              </a:rPr>
              <a:t>he basis </a:t>
            </a:r>
            <a:r>
              <a:rPr lang="et-EE" dirty="0" smtClean="0">
                <a:latin typeface="Calibri" pitchFamily="34" charset="0"/>
              </a:rPr>
              <a:t>of</a:t>
            </a:r>
            <a:r>
              <a:rPr lang="en-GB" dirty="0" smtClean="0">
                <a:latin typeface="Calibri" pitchFamily="34" charset="0"/>
              </a:rPr>
              <a:t> the quality rating system </a:t>
            </a:r>
            <a:endParaRPr lang="et-EE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GB" sz="3200" dirty="0" smtClean="0">
                <a:latin typeface="Calibri" pitchFamily="34" charset="0"/>
              </a:rPr>
              <a:t>Quality grade is a complex indicator that represents a combination of factors that characterise </a:t>
            </a:r>
            <a:endParaRPr lang="et-EE" sz="3200" dirty="0" smtClean="0">
              <a:latin typeface="Calibri" pitchFamily="34" charset="0"/>
            </a:endParaRPr>
          </a:p>
          <a:p>
            <a:pPr algn="just"/>
            <a:r>
              <a:rPr lang="en-GB" sz="3200" dirty="0" smtClean="0">
                <a:latin typeface="Calibri" pitchFamily="34" charset="0"/>
              </a:rPr>
              <a:t>the </a:t>
            </a:r>
            <a:r>
              <a:rPr lang="en-GB" sz="3200" u="sng" dirty="0" smtClean="0">
                <a:latin typeface="Calibri" pitchFamily="34" charset="0"/>
              </a:rPr>
              <a:t>income potential </a:t>
            </a:r>
            <a:r>
              <a:rPr lang="en-GB" sz="3200" dirty="0" smtClean="0">
                <a:latin typeface="Calibri" pitchFamily="34" charset="0"/>
              </a:rPr>
              <a:t>and value of the real estate </a:t>
            </a:r>
            <a:r>
              <a:rPr lang="en-GB" dirty="0" smtClean="0">
                <a:latin typeface="Calibri" pitchFamily="34" charset="0"/>
              </a:rPr>
              <a:t>taking into consideration that every factor has to assessed based on the principles of sustainable development and saving use </a:t>
            </a:r>
            <a:r>
              <a:rPr lang="en-GB" sz="3200" dirty="0" smtClean="0">
                <a:latin typeface="Calibri" pitchFamily="34" charset="0"/>
              </a:rPr>
              <a:t>and </a:t>
            </a:r>
            <a:r>
              <a:rPr lang="en-GB" sz="3200" dirty="0" smtClean="0">
                <a:latin typeface="Calibri" pitchFamily="34" charset="0"/>
              </a:rPr>
              <a:t>market expectations for these indicators</a:t>
            </a:r>
            <a:endParaRPr lang="et-EE" sz="3200" dirty="0" smtClean="0">
              <a:latin typeface="Calibri" pitchFamily="34" charset="0"/>
            </a:endParaRPr>
          </a:p>
          <a:p>
            <a:endParaRPr lang="et-E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 smtClean="0">
                <a:latin typeface="Calibri" pitchFamily="34" charset="0"/>
              </a:rPr>
              <a:t>T</a:t>
            </a:r>
            <a:r>
              <a:rPr lang="en-GB" sz="3600" dirty="0" smtClean="0">
                <a:latin typeface="Calibri" pitchFamily="34" charset="0"/>
              </a:rPr>
              <a:t>he basis </a:t>
            </a:r>
            <a:r>
              <a:rPr lang="et-EE" sz="3600" dirty="0" smtClean="0">
                <a:latin typeface="Calibri" pitchFamily="34" charset="0"/>
              </a:rPr>
              <a:t>of</a:t>
            </a:r>
            <a:r>
              <a:rPr lang="en-GB" sz="3600" dirty="0" smtClean="0">
                <a:latin typeface="Calibri" pitchFamily="34" charset="0"/>
              </a:rPr>
              <a:t> the quality rating system </a:t>
            </a:r>
            <a:endParaRPr lang="et-EE" sz="3600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tx1"/>
                </a:solidFill>
                <a:latin typeface="Calibri" pitchFamily="34" charset="0"/>
              </a:rPr>
              <a:t>Income potential is evaluated on the basis of the following </a:t>
            </a:r>
            <a:r>
              <a:rPr lang="et-EE" sz="3600" dirty="0" smtClean="0">
                <a:solidFill>
                  <a:schemeClr val="tx1"/>
                </a:solidFill>
                <a:latin typeface="Calibri" pitchFamily="34" charset="0"/>
              </a:rPr>
              <a:t>attributes</a:t>
            </a:r>
            <a:r>
              <a:rPr lang="en-GB" sz="3600" dirty="0" smtClean="0">
                <a:solidFill>
                  <a:schemeClr val="tx1"/>
                </a:solidFill>
                <a:latin typeface="Calibri" pitchFamily="34" charset="0"/>
              </a:rPr>
              <a:t>:</a:t>
            </a:r>
            <a:endParaRPr lang="et-EE" sz="3600" dirty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GB" sz="3600" dirty="0">
                <a:solidFill>
                  <a:schemeClr val="tx1"/>
                </a:solidFill>
                <a:latin typeface="Calibri" pitchFamily="34" charset="0"/>
              </a:rPr>
              <a:t> location and use of the plot,</a:t>
            </a:r>
            <a:endParaRPr lang="et-EE" sz="3600" dirty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GB" sz="3600" dirty="0">
                <a:solidFill>
                  <a:schemeClr val="tx1"/>
                </a:solidFill>
                <a:latin typeface="Calibri" pitchFamily="34" charset="0"/>
              </a:rPr>
              <a:t> quality of construction,</a:t>
            </a:r>
            <a:endParaRPr lang="et-EE" sz="3600" dirty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t-EE" sz="36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3600" dirty="0">
                <a:solidFill>
                  <a:schemeClr val="tx1"/>
                </a:solidFill>
                <a:latin typeface="Calibri" pitchFamily="34" charset="0"/>
              </a:rPr>
              <a:t>real estate </a:t>
            </a:r>
            <a:r>
              <a:rPr lang="en-GB" sz="3600" dirty="0" smtClean="0">
                <a:solidFill>
                  <a:schemeClr val="tx1"/>
                </a:solidFill>
                <a:latin typeface="Calibri" pitchFamily="34" charset="0"/>
              </a:rPr>
              <a:t>management</a:t>
            </a:r>
            <a:endParaRPr lang="et-EE" sz="3600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GB" sz="3600" dirty="0">
                <a:latin typeface="Calibri" pitchFamily="34" charset="0"/>
              </a:rPr>
              <a:t>Valuation of each </a:t>
            </a:r>
            <a:r>
              <a:rPr lang="en-GB" sz="3600" dirty="0" smtClean="0">
                <a:latin typeface="Calibri" pitchFamily="34" charset="0"/>
              </a:rPr>
              <a:t>attribute</a:t>
            </a:r>
            <a:r>
              <a:rPr lang="et-EE" sz="3600" dirty="0" smtClean="0">
                <a:latin typeface="Calibri" pitchFamily="34" charset="0"/>
              </a:rPr>
              <a:t> </a:t>
            </a:r>
            <a:r>
              <a:rPr lang="en-GB" sz="3600" dirty="0">
                <a:latin typeface="Calibri" pitchFamily="34" charset="0"/>
              </a:rPr>
              <a:t>is based on the factors that influence the respective attribute</a:t>
            </a:r>
          </a:p>
          <a:p>
            <a:endParaRPr lang="et-EE" sz="3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latin typeface="Calibri" pitchFamily="34" charset="0"/>
              </a:rPr>
              <a:t>T</a:t>
            </a:r>
            <a:r>
              <a:rPr lang="en-GB" dirty="0">
                <a:latin typeface="Calibri" pitchFamily="34" charset="0"/>
              </a:rPr>
              <a:t>he basis </a:t>
            </a:r>
            <a:r>
              <a:rPr lang="et-EE" dirty="0">
                <a:latin typeface="Calibri" pitchFamily="34" charset="0"/>
              </a:rPr>
              <a:t>of</a:t>
            </a:r>
            <a:r>
              <a:rPr lang="en-GB" dirty="0">
                <a:latin typeface="Calibri" pitchFamily="34" charset="0"/>
              </a:rPr>
              <a:t> the quality rating system 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Calibri" pitchFamily="34" charset="0"/>
              </a:rPr>
              <a:t>The choice of factors influencing the attributes depends on the type of object to be valued</a:t>
            </a:r>
            <a:endParaRPr lang="et-EE" dirty="0">
              <a:latin typeface="Calibri" pitchFamily="34" charset="0"/>
            </a:endParaRPr>
          </a:p>
          <a:p>
            <a:r>
              <a:rPr lang="en-GB" dirty="0">
                <a:latin typeface="Calibri" pitchFamily="34" charset="0"/>
              </a:rPr>
              <a:t> residential</a:t>
            </a:r>
            <a:r>
              <a:rPr lang="en-GB" dirty="0" smtClean="0">
                <a:latin typeface="Calibri" pitchFamily="34" charset="0"/>
              </a:rPr>
              <a:t>,</a:t>
            </a:r>
            <a:endParaRPr lang="et-EE" dirty="0" smtClean="0">
              <a:latin typeface="Calibri" pitchFamily="34" charset="0"/>
            </a:endParaRPr>
          </a:p>
          <a:p>
            <a:r>
              <a:rPr lang="en-GB" dirty="0" smtClean="0">
                <a:latin typeface="Calibri" pitchFamily="34" charset="0"/>
              </a:rPr>
              <a:t> </a:t>
            </a:r>
            <a:r>
              <a:rPr lang="en-GB" dirty="0">
                <a:latin typeface="Calibri" pitchFamily="34" charset="0"/>
              </a:rPr>
              <a:t>office, </a:t>
            </a:r>
            <a:endParaRPr lang="et-EE" dirty="0" smtClean="0">
              <a:latin typeface="Calibri" pitchFamily="34" charset="0"/>
            </a:endParaRPr>
          </a:p>
          <a:p>
            <a:r>
              <a:rPr lang="en-GB" dirty="0" smtClean="0">
                <a:latin typeface="Calibri" pitchFamily="34" charset="0"/>
              </a:rPr>
              <a:t>commercial</a:t>
            </a:r>
            <a:r>
              <a:rPr lang="en-GB" dirty="0">
                <a:latin typeface="Calibri" pitchFamily="34" charset="0"/>
              </a:rPr>
              <a:t>, </a:t>
            </a:r>
            <a:endParaRPr lang="et-EE" dirty="0" smtClean="0">
              <a:latin typeface="Calibri" pitchFamily="34" charset="0"/>
            </a:endParaRPr>
          </a:p>
          <a:p>
            <a:r>
              <a:rPr lang="en-GB" dirty="0" smtClean="0">
                <a:latin typeface="Calibri" pitchFamily="34" charset="0"/>
              </a:rPr>
              <a:t>storage </a:t>
            </a:r>
            <a:r>
              <a:rPr lang="en-GB" dirty="0">
                <a:latin typeface="Calibri" pitchFamily="34" charset="0"/>
              </a:rPr>
              <a:t>and production properties</a:t>
            </a:r>
            <a:endParaRPr lang="et-EE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886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alibri" pitchFamily="34" charset="0"/>
              </a:rPr>
              <a:t>Methods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Analytic Hierarchy Process (AHP) method</a:t>
            </a:r>
            <a:r>
              <a:rPr lang="et-EE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elaborated by Thomas L.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Saaty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t-EE" dirty="0" smtClean="0">
                <a:latin typeface="Calibri" pitchFamily="34" charset="0"/>
              </a:rPr>
              <a:t>w</a:t>
            </a:r>
            <a:r>
              <a:rPr lang="et-EE" dirty="0" smtClean="0">
                <a:solidFill>
                  <a:schemeClr val="tx1"/>
                </a:solidFill>
                <a:latin typeface="Calibri" pitchFamily="34" charset="0"/>
              </a:rPr>
              <a:t>as</a:t>
            </a:r>
            <a:r>
              <a:rPr lang="et-EE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t-EE" dirty="0" smtClean="0">
                <a:solidFill>
                  <a:schemeClr val="tx1"/>
                </a:solidFill>
                <a:latin typeface="Calibri" pitchFamily="34" charset="0"/>
              </a:rPr>
              <a:t>used</a:t>
            </a:r>
            <a:r>
              <a:rPr lang="et-EE" dirty="0" smtClean="0">
                <a:solidFill>
                  <a:schemeClr val="tx1"/>
                </a:solidFill>
                <a:latin typeface="Calibri" pitchFamily="34" charset="0"/>
              </a:rPr>
              <a:t> t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o evaluate </a:t>
            </a:r>
            <a:endParaRPr lang="et-EE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the </a:t>
            </a:r>
            <a:r>
              <a:rPr lang="en-GB" u="sng" dirty="0" smtClean="0">
                <a:solidFill>
                  <a:schemeClr val="tx1"/>
                </a:solidFill>
                <a:latin typeface="Calibri" pitchFamily="34" charset="0"/>
              </a:rPr>
              <a:t>hierarchy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 of the factors influencing the quality grade</a:t>
            </a:r>
            <a:endParaRPr lang="et-EE" dirty="0" smtClean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 the </a:t>
            </a:r>
            <a:r>
              <a:rPr lang="en-GB" u="sng" dirty="0" smtClean="0">
                <a:solidFill>
                  <a:schemeClr val="tx1"/>
                </a:solidFill>
                <a:latin typeface="Calibri" pitchFamily="34" charset="0"/>
              </a:rPr>
              <a:t>changes in the hierarchy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, depending on </a:t>
            </a:r>
            <a:r>
              <a:rPr lang="et-EE" dirty="0" smtClean="0">
                <a:solidFill>
                  <a:schemeClr val="tx1"/>
                </a:solidFill>
                <a:latin typeface="Calibri" pitchFamily="34" charset="0"/>
              </a:rPr>
              <a:t>market </a:t>
            </a:r>
            <a:r>
              <a:rPr lang="et-EE" dirty="0" smtClean="0">
                <a:solidFill>
                  <a:schemeClr val="tx1"/>
                </a:solidFill>
                <a:latin typeface="Calibri" pitchFamily="34" charset="0"/>
              </a:rPr>
              <a:t>changes</a:t>
            </a:r>
            <a:r>
              <a:rPr lang="et-EE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t-EE" dirty="0" smtClean="0">
                <a:solidFill>
                  <a:schemeClr val="tx1"/>
                </a:solidFill>
                <a:latin typeface="Calibri" pitchFamily="34" charset="0"/>
              </a:rPr>
              <a:t>or</a:t>
            </a:r>
            <a:r>
              <a:rPr lang="et-EE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</a:rPr>
              <a:t>whether the quality rating factor is evaluated from the aspect of market expectations, market value or developer</a:t>
            </a:r>
            <a:endParaRPr lang="et-EE" dirty="0" smtClean="0">
              <a:latin typeface="Calibri" pitchFamily="34" charset="0"/>
            </a:endParaRPr>
          </a:p>
          <a:p>
            <a:endParaRPr lang="et-E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2800" b="1" dirty="0"/>
              <a:t>Weightings</a:t>
            </a:r>
            <a:r>
              <a:rPr lang="et-EE" sz="2800" b="1" dirty="0"/>
              <a:t> </a:t>
            </a:r>
            <a:r>
              <a:rPr lang="et-EE" sz="2800" b="1" dirty="0"/>
              <a:t>of</a:t>
            </a:r>
            <a:r>
              <a:rPr lang="et-EE" sz="2800" b="1" dirty="0"/>
              <a:t> </a:t>
            </a:r>
            <a:r>
              <a:rPr lang="et-EE" sz="2800" b="1" dirty="0"/>
              <a:t>factors</a:t>
            </a:r>
            <a:r>
              <a:rPr lang="et-EE" sz="2800" b="1" dirty="0"/>
              <a:t> </a:t>
            </a:r>
            <a:r>
              <a:rPr lang="et-EE" sz="2800" b="1" dirty="0"/>
              <a:t>influencing</a:t>
            </a:r>
            <a:r>
              <a:rPr lang="et-EE" sz="2800" b="1" dirty="0"/>
              <a:t> </a:t>
            </a:r>
            <a:r>
              <a:rPr lang="et-EE" sz="2800" b="1" dirty="0"/>
              <a:t>the</a:t>
            </a:r>
            <a:r>
              <a:rPr lang="et-EE" sz="2800" b="1" dirty="0"/>
              <a:t> </a:t>
            </a:r>
            <a:r>
              <a:rPr lang="et-EE" sz="2800" b="1" dirty="0"/>
              <a:t>quality</a:t>
            </a:r>
            <a:r>
              <a:rPr lang="et-EE" sz="2800" b="1" dirty="0"/>
              <a:t> </a:t>
            </a:r>
            <a:r>
              <a:rPr lang="et-EE" sz="2800" b="1" dirty="0"/>
              <a:t>rating</a:t>
            </a:r>
            <a:r>
              <a:rPr lang="et-EE" sz="2800" b="1" dirty="0"/>
              <a:t> on </a:t>
            </a:r>
            <a:r>
              <a:rPr lang="et-EE" sz="2800" b="1" dirty="0"/>
              <a:t>the</a:t>
            </a:r>
            <a:r>
              <a:rPr lang="et-EE" sz="2800" b="1" dirty="0"/>
              <a:t> </a:t>
            </a:r>
            <a:r>
              <a:rPr lang="et-EE" sz="2800" b="1" dirty="0"/>
              <a:t>basis</a:t>
            </a:r>
            <a:r>
              <a:rPr lang="et-EE" sz="2800" b="1" dirty="0"/>
              <a:t> </a:t>
            </a:r>
            <a:r>
              <a:rPr lang="et-EE" sz="2800" b="1" dirty="0"/>
              <a:t>of</a:t>
            </a:r>
            <a:r>
              <a:rPr lang="et-EE" sz="2800" b="1" dirty="0"/>
              <a:t> </a:t>
            </a:r>
            <a:r>
              <a:rPr lang="et-EE" sz="2800" b="1" u="sng" dirty="0"/>
              <a:t>location</a:t>
            </a:r>
            <a:r>
              <a:rPr lang="et-EE" sz="2800" b="1" u="sng" dirty="0"/>
              <a:t> and </a:t>
            </a:r>
            <a:r>
              <a:rPr lang="et-EE" sz="2800" b="1" u="sng" dirty="0"/>
              <a:t>plot</a:t>
            </a:r>
            <a:r>
              <a:rPr lang="et-EE" sz="2800" b="1" u="sng" dirty="0"/>
              <a:t>.</a:t>
            </a:r>
            <a:r>
              <a:rPr lang="et-EE" sz="2800" b="1" dirty="0"/>
              <a:t> </a:t>
            </a:r>
            <a:r>
              <a:rPr lang="et-EE" sz="2800" b="1" dirty="0" smtClean="0"/>
              <a:t/>
            </a:r>
            <a:br>
              <a:rPr lang="et-EE" sz="2800" b="1" dirty="0" smtClean="0"/>
            </a:br>
            <a:r>
              <a:rPr lang="et-EE" sz="2800" b="1" dirty="0" smtClean="0"/>
              <a:t>Office </a:t>
            </a:r>
            <a:r>
              <a:rPr lang="et-EE" sz="2800" b="1" dirty="0"/>
              <a:t>space</a:t>
            </a:r>
            <a:r>
              <a:rPr lang="et-EE" sz="2800" dirty="0"/>
              <a:t/>
            </a:r>
            <a:br>
              <a:rPr lang="et-EE" sz="2800" dirty="0"/>
            </a:br>
            <a:endParaRPr lang="et-EE" sz="2800" dirty="0"/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034983222"/>
              </p:ext>
            </p:extLst>
          </p:nvPr>
        </p:nvGraphicFramePr>
        <p:xfrm>
          <a:off x="1619672" y="1700808"/>
          <a:ext cx="7200800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473177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548680"/>
            <a:ext cx="7239000" cy="1143000"/>
          </a:xfrm>
        </p:spPr>
        <p:txBody>
          <a:bodyPr/>
          <a:lstStyle/>
          <a:p>
            <a:r>
              <a:rPr lang="et-EE" sz="2800" b="1" dirty="0"/>
              <a:t>Weightings</a:t>
            </a:r>
            <a:r>
              <a:rPr lang="et-EE" sz="2800" b="1" dirty="0"/>
              <a:t> </a:t>
            </a:r>
            <a:r>
              <a:rPr lang="et-EE" sz="2800" b="1" dirty="0"/>
              <a:t>of</a:t>
            </a:r>
            <a:r>
              <a:rPr lang="et-EE" sz="2800" b="1" dirty="0"/>
              <a:t> </a:t>
            </a:r>
            <a:r>
              <a:rPr lang="et-EE" sz="2800" b="1" dirty="0"/>
              <a:t>factors</a:t>
            </a:r>
            <a:r>
              <a:rPr lang="et-EE" sz="2800" b="1" dirty="0"/>
              <a:t> </a:t>
            </a:r>
            <a:r>
              <a:rPr lang="et-EE" sz="2800" b="1" dirty="0"/>
              <a:t>influencing</a:t>
            </a:r>
            <a:r>
              <a:rPr lang="et-EE" sz="2800" b="1" dirty="0"/>
              <a:t> </a:t>
            </a:r>
            <a:r>
              <a:rPr lang="et-EE" sz="2800" b="1" dirty="0"/>
              <a:t>the</a:t>
            </a:r>
            <a:r>
              <a:rPr lang="et-EE" sz="2800" b="1" dirty="0"/>
              <a:t> </a:t>
            </a:r>
            <a:r>
              <a:rPr lang="et-EE" sz="2800" b="1" dirty="0"/>
              <a:t>quality</a:t>
            </a:r>
            <a:r>
              <a:rPr lang="et-EE" sz="2800" b="1" dirty="0"/>
              <a:t> </a:t>
            </a:r>
            <a:r>
              <a:rPr lang="et-EE" sz="2800" b="1" dirty="0"/>
              <a:t>rating</a:t>
            </a:r>
            <a:r>
              <a:rPr lang="et-EE" sz="2800" b="1" dirty="0"/>
              <a:t> on </a:t>
            </a:r>
            <a:r>
              <a:rPr lang="et-EE" sz="2800" b="1" dirty="0"/>
              <a:t>the</a:t>
            </a:r>
            <a:r>
              <a:rPr lang="et-EE" sz="2800" b="1" dirty="0"/>
              <a:t> </a:t>
            </a:r>
            <a:r>
              <a:rPr lang="et-EE" sz="2800" b="1" dirty="0"/>
              <a:t>basis</a:t>
            </a:r>
            <a:r>
              <a:rPr lang="et-EE" sz="2800" b="1" dirty="0"/>
              <a:t> </a:t>
            </a:r>
            <a:r>
              <a:rPr lang="et-EE" sz="2800" b="1" dirty="0"/>
              <a:t>of</a:t>
            </a:r>
            <a:r>
              <a:rPr lang="et-EE" sz="2800" b="1" dirty="0"/>
              <a:t> </a:t>
            </a:r>
            <a:r>
              <a:rPr lang="et-EE" sz="2800" b="1" u="sng" dirty="0"/>
              <a:t>location</a:t>
            </a:r>
            <a:r>
              <a:rPr lang="et-EE" sz="2800" b="1" u="sng" dirty="0"/>
              <a:t> and </a:t>
            </a:r>
            <a:r>
              <a:rPr lang="et-EE" sz="2800" b="1" u="sng" dirty="0"/>
              <a:t>plot</a:t>
            </a:r>
            <a:r>
              <a:rPr lang="et-EE" sz="2800" b="1" dirty="0" smtClean="0"/>
              <a:t>.</a:t>
            </a:r>
            <a:br>
              <a:rPr lang="et-EE" sz="2800" b="1" dirty="0" smtClean="0"/>
            </a:br>
            <a:r>
              <a:rPr lang="et-EE" sz="2800" b="1" dirty="0" smtClean="0"/>
              <a:t> </a:t>
            </a:r>
            <a:r>
              <a:rPr lang="et-EE" sz="2800" b="1" dirty="0"/>
              <a:t>Living</a:t>
            </a:r>
            <a:r>
              <a:rPr lang="et-EE" sz="2800" b="1" dirty="0"/>
              <a:t> </a:t>
            </a:r>
            <a:r>
              <a:rPr lang="et-EE" sz="2800" b="1" dirty="0" smtClean="0"/>
              <a:t>space</a:t>
            </a:r>
            <a:r>
              <a:rPr lang="et-EE" b="1" dirty="0"/>
              <a:t/>
            </a:r>
            <a:br>
              <a:rPr lang="et-EE" b="1" dirty="0"/>
            </a:br>
            <a:endParaRPr lang="et-EE" b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762612767"/>
              </p:ext>
            </p:extLst>
          </p:nvPr>
        </p:nvGraphicFramePr>
        <p:xfrm>
          <a:off x="1691680" y="1772816"/>
          <a:ext cx="74523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1747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3688" y="548680"/>
            <a:ext cx="7239000" cy="1143000"/>
          </a:xfrm>
        </p:spPr>
        <p:txBody>
          <a:bodyPr/>
          <a:lstStyle/>
          <a:p>
            <a:r>
              <a:rPr lang="en-GB" sz="2800" b="1" dirty="0" smtClean="0"/>
              <a:t>Weightings of factors influencing the quality grade on the basis of </a:t>
            </a:r>
            <a:r>
              <a:rPr lang="en-GB" sz="2800" b="1" u="sng" dirty="0" smtClean="0"/>
              <a:t>construction quality </a:t>
            </a:r>
            <a:br>
              <a:rPr lang="en-GB" sz="2800" b="1" u="sng" dirty="0" smtClean="0"/>
            </a:br>
            <a:r>
              <a:rPr lang="en-GB" sz="2800" b="1" dirty="0" smtClean="0"/>
              <a:t>Office space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b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1076678545"/>
              </p:ext>
            </p:extLst>
          </p:nvPr>
        </p:nvGraphicFramePr>
        <p:xfrm>
          <a:off x="1475656" y="1628800"/>
          <a:ext cx="766834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21305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 smtClean="0"/>
              <a:t>Weightings of factors influencing the quality rating on the basis of </a:t>
            </a:r>
            <a:r>
              <a:rPr lang="en-GB" sz="2800" b="1" u="sng" dirty="0" smtClean="0"/>
              <a:t>construction quality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 smtClean="0"/>
              <a:t> Living space</a:t>
            </a:r>
            <a:br>
              <a:rPr lang="en-GB" sz="2800" b="1" dirty="0" smtClean="0"/>
            </a:br>
            <a:endParaRPr lang="en-GB" sz="2800" b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337826937"/>
              </p:ext>
            </p:extLst>
          </p:nvPr>
        </p:nvGraphicFramePr>
        <p:xfrm>
          <a:off x="1547664" y="1484784"/>
          <a:ext cx="7488832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53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 smtClean="0"/>
              <a:t>Weightings of factors influencing the quality grade on the basis of </a:t>
            </a:r>
            <a:r>
              <a:rPr lang="en-GB" sz="2800" b="1" u="sng" dirty="0" smtClean="0"/>
              <a:t>real estate management </a:t>
            </a:r>
            <a:r>
              <a:rPr lang="en-GB" sz="2800" b="1" dirty="0" smtClean="0"/>
              <a:t>Office space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10054405"/>
              </p:ext>
            </p:extLst>
          </p:nvPr>
        </p:nvGraphicFramePr>
        <p:xfrm>
          <a:off x="1619672" y="1628800"/>
          <a:ext cx="741682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7033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b="1" dirty="0" smtClean="0">
                <a:latin typeface="Calibri" pitchFamily="34" charset="0"/>
              </a:rPr>
              <a:t>Problem</a:t>
            </a:r>
            <a:endParaRPr lang="en-GB" sz="4800" b="1" dirty="0">
              <a:latin typeface="Calibri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dirty="0">
                <a:latin typeface="Calibri" pitchFamily="34" charset="0"/>
                <a:cs typeface="Calibri" pitchFamily="34" charset="0"/>
              </a:rPr>
              <a:t>The Estonian real estate market has experienced a decline and stabilisation phase and started on a new 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rise</a:t>
            </a:r>
            <a:endParaRPr lang="et-EE" sz="3600" dirty="0" smtClean="0">
              <a:latin typeface="Calibri" pitchFamily="34" charset="0"/>
              <a:cs typeface="Calibri" pitchFamily="34" charset="0"/>
            </a:endParaRPr>
          </a:p>
          <a:p>
            <a:r>
              <a:rPr lang="en-GB" sz="3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In the real estate market decline phase it was discovered that the prices of low quality objects have fallen the most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 smtClean="0"/>
              <a:t>Weightings of factors influencing the quality rating on the basis of </a:t>
            </a:r>
            <a:r>
              <a:rPr lang="en-GB" sz="2800" b="1" u="sng" dirty="0" smtClean="0"/>
              <a:t>real estate management</a:t>
            </a:r>
            <a:r>
              <a:rPr lang="en-GB" sz="2800" b="1" dirty="0" smtClean="0"/>
              <a:t> Living space</a:t>
            </a:r>
            <a:br>
              <a:rPr lang="en-GB" sz="2800" b="1" dirty="0" smtClean="0"/>
            </a:br>
            <a:endParaRPr lang="en-GB" sz="2800" b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881244930"/>
              </p:ext>
            </p:extLst>
          </p:nvPr>
        </p:nvGraphicFramePr>
        <p:xfrm>
          <a:off x="1619672" y="1484784"/>
          <a:ext cx="7524328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83060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 smtClean="0"/>
              <a:t>Weightings of attributes depending on the purpose  of quality rating</a:t>
            </a:r>
            <a:br>
              <a:rPr lang="en-GB" sz="2800" b="1" dirty="0" smtClean="0"/>
            </a:br>
            <a:r>
              <a:rPr lang="en-GB" sz="2800" b="1" dirty="0" smtClean="0"/>
              <a:t> Office space</a:t>
            </a:r>
            <a:br>
              <a:rPr lang="en-GB" sz="2800" b="1" dirty="0" smtClean="0"/>
            </a:br>
            <a:endParaRPr lang="en-GB" sz="2800" b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29251444"/>
              </p:ext>
            </p:extLst>
          </p:nvPr>
        </p:nvGraphicFramePr>
        <p:xfrm>
          <a:off x="1691680" y="1556792"/>
          <a:ext cx="734481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66004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620688"/>
            <a:ext cx="7239000" cy="1143000"/>
          </a:xfrm>
        </p:spPr>
        <p:txBody>
          <a:bodyPr/>
          <a:lstStyle/>
          <a:p>
            <a:r>
              <a:rPr lang="en-GB" sz="2800" b="1" dirty="0" smtClean="0"/>
              <a:t>Weightings of attributes depending on the purpose  of quality rating</a:t>
            </a:r>
            <a:br>
              <a:rPr lang="en-GB" sz="2800" b="1" dirty="0" smtClean="0"/>
            </a:br>
            <a:r>
              <a:rPr lang="en-GB" sz="2800" b="1" dirty="0" smtClean="0"/>
              <a:t>Living space</a:t>
            </a:r>
            <a:br>
              <a:rPr lang="en-GB" sz="2800" b="1" dirty="0" smtClean="0"/>
            </a:br>
            <a:r>
              <a:rPr lang="et-EE" sz="2800" b="1" dirty="0"/>
              <a:t> </a:t>
            </a:r>
            <a:br>
              <a:rPr lang="et-EE" sz="2800" b="1" dirty="0"/>
            </a:br>
            <a:endParaRPr lang="et-EE" sz="2800" b="1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480327216"/>
              </p:ext>
            </p:extLst>
          </p:nvPr>
        </p:nvGraphicFramePr>
        <p:xfrm>
          <a:off x="1619672" y="1556792"/>
          <a:ext cx="7416824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5791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Calibri" pitchFamily="34" charset="0"/>
              </a:rPr>
              <a:t>Conclusions</a:t>
            </a:r>
            <a:endParaRPr lang="en-GB" b="1" dirty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800" dirty="0" smtClean="0">
                <a:latin typeface="+mj-lt"/>
              </a:rPr>
              <a:t>E</a:t>
            </a:r>
            <a:r>
              <a:rPr lang="en-GB" sz="2800" dirty="0" smtClean="0">
                <a:latin typeface="+mj-lt"/>
              </a:rPr>
              <a:t>xperience</a:t>
            </a:r>
            <a:r>
              <a:rPr lang="en-GB" sz="2800" dirty="0" smtClean="0">
                <a:latin typeface="+mj-lt"/>
              </a:rPr>
              <a:t> </a:t>
            </a:r>
            <a:r>
              <a:rPr lang="en-GB" sz="2800" dirty="0">
                <a:latin typeface="+mj-lt"/>
              </a:rPr>
              <a:t>gained from the real estate boom and the followed fall of the market forced all of the market participants to re-evaluate their opinion on the real estate </a:t>
            </a:r>
            <a:r>
              <a:rPr lang="en-GB" sz="2800" dirty="0" smtClean="0">
                <a:latin typeface="+mj-lt"/>
              </a:rPr>
              <a:t>quality</a:t>
            </a:r>
            <a:endParaRPr lang="et-EE" dirty="0"/>
          </a:p>
          <a:p>
            <a:endParaRPr lang="et-EE" dirty="0" smtClean="0">
              <a:latin typeface="Calibri" pitchFamily="34" charset="0"/>
            </a:endParaRPr>
          </a:p>
          <a:p>
            <a:r>
              <a:rPr lang="en-GB" sz="2800" dirty="0">
                <a:latin typeface="+mj-lt"/>
              </a:rPr>
              <a:t>At the beginning of new real estate market rise the weight of attributes and factors inside every attribute according to which the market participants evaluate the real estate quality has changed </a:t>
            </a:r>
            <a:r>
              <a:rPr lang="en-GB" sz="2800" dirty="0" smtClean="0">
                <a:latin typeface="+mj-lt"/>
              </a:rPr>
              <a:t>considerably</a:t>
            </a:r>
            <a:endParaRPr lang="et-EE" sz="2800" dirty="0">
              <a:latin typeface="+mj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Changes in the attributes that characterise the real estate  quality are similar to living and office spaces</a:t>
            </a:r>
            <a:endParaRPr lang="et-E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663" y="1772816"/>
            <a:ext cx="7399337" cy="4419600"/>
          </a:xfrm>
        </p:spPr>
        <p:txBody>
          <a:bodyPr/>
          <a:lstStyle/>
          <a:p>
            <a:pPr lvl="0"/>
            <a:r>
              <a:rPr lang="en-GB" dirty="0">
                <a:latin typeface="+mj-lt"/>
              </a:rPr>
              <a:t>Weight of location and plot has considerably </a:t>
            </a:r>
            <a:r>
              <a:rPr lang="en-GB" dirty="0" smtClean="0">
                <a:latin typeface="+mj-lt"/>
              </a:rPr>
              <a:t>decreased</a:t>
            </a:r>
            <a:endParaRPr lang="et-EE" dirty="0">
              <a:latin typeface="+mj-lt"/>
            </a:endParaRPr>
          </a:p>
          <a:p>
            <a:pPr lvl="0"/>
            <a:r>
              <a:rPr lang="en-GB" dirty="0">
                <a:latin typeface="+mj-lt"/>
              </a:rPr>
              <a:t>Weight of the construction quality as well as real estate management has </a:t>
            </a:r>
            <a:r>
              <a:rPr lang="en-GB" dirty="0" smtClean="0">
                <a:latin typeface="+mj-lt"/>
              </a:rPr>
              <a:t>risen</a:t>
            </a:r>
            <a:endParaRPr lang="et-EE" dirty="0">
              <a:latin typeface="+mj-lt"/>
            </a:endParaRPr>
          </a:p>
          <a:p>
            <a:pPr lvl="0"/>
            <a:r>
              <a:rPr lang="en-GB" dirty="0">
                <a:latin typeface="+mj-lt"/>
              </a:rPr>
              <a:t>Changes listed above are valued similarly by tenants, real estate valuers and investors/ </a:t>
            </a:r>
            <a:r>
              <a:rPr lang="en-GB" dirty="0" smtClean="0">
                <a:latin typeface="+mj-lt"/>
              </a:rPr>
              <a:t>developers</a:t>
            </a:r>
            <a:r>
              <a:rPr lang="en-GB" dirty="0" smtClean="0"/>
              <a:t>   </a:t>
            </a:r>
            <a:endParaRPr lang="et-EE" dirty="0"/>
          </a:p>
          <a:p>
            <a:endParaRPr lang="et-EE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/>
              <a:t>Biggest changes have taken place in the factors which influence the quality rating based on real estate management</a:t>
            </a:r>
            <a:endParaRPr lang="et-EE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+mj-lt"/>
              </a:rPr>
              <a:t>More attention is now paid to the following factors: </a:t>
            </a:r>
            <a:endParaRPr lang="et-EE" dirty="0">
              <a:latin typeface="+mj-lt"/>
            </a:endParaRPr>
          </a:p>
          <a:p>
            <a:pPr lvl="0"/>
            <a:r>
              <a:rPr lang="en-GB" u="sng" dirty="0">
                <a:latin typeface="+mj-lt"/>
              </a:rPr>
              <a:t>Office space</a:t>
            </a:r>
            <a:r>
              <a:rPr lang="en-GB" dirty="0">
                <a:latin typeface="+mj-lt"/>
              </a:rPr>
              <a:t>: rental rate and use/non-use of electricity saving measures as a result of which energy expenses are lower </a:t>
            </a:r>
            <a:endParaRPr lang="et-EE" dirty="0">
              <a:latin typeface="+mj-lt"/>
            </a:endParaRPr>
          </a:p>
          <a:p>
            <a:pPr lvl="0"/>
            <a:r>
              <a:rPr lang="en-GB" u="sng" dirty="0">
                <a:latin typeface="+mj-lt"/>
              </a:rPr>
              <a:t>Living space</a:t>
            </a:r>
            <a:r>
              <a:rPr lang="en-GB" dirty="0">
                <a:latin typeface="+mj-lt"/>
              </a:rPr>
              <a:t>: utility service cost and energy consumption of the building</a:t>
            </a:r>
            <a:endParaRPr lang="et-EE" dirty="0">
              <a:latin typeface="+mj-lt"/>
            </a:endParaRPr>
          </a:p>
          <a:p>
            <a:endParaRPr lang="en-GB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7704" y="2127105"/>
            <a:ext cx="7056784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 smtClean="0">
                <a:latin typeface="+mj-lt"/>
              </a:rPr>
              <a:t>Thank You</a:t>
            </a:r>
          </a:p>
          <a:p>
            <a:r>
              <a:rPr lang="et-EE" dirty="0"/>
              <a:t> </a:t>
            </a:r>
          </a:p>
          <a:p>
            <a:r>
              <a:rPr lang="et-EE" u="sng" dirty="0">
                <a:hlinkClick r:id="rId2"/>
              </a:rPr>
              <a:t>Ene.Kolbre@tseba.ttu.ee</a:t>
            </a:r>
            <a:endParaRPr lang="et-EE" dirty="0"/>
          </a:p>
          <a:p>
            <a:r>
              <a:rPr lang="et-EE" u="sng" dirty="0">
                <a:hlinkClick r:id="rId3"/>
              </a:rPr>
              <a:t>Angelika.Kallakmaa-Kapsta@tseba.ttu.ee</a:t>
            </a:r>
            <a:endParaRPr lang="et-EE" dirty="0"/>
          </a:p>
          <a:p>
            <a:r>
              <a:rPr lang="et-EE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3491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t-EE" sz="4400" dirty="0" smtClean="0">
                <a:latin typeface="Calibri" pitchFamily="34" charset="0"/>
                <a:cs typeface="Calibri" pitchFamily="34" charset="0"/>
              </a:rPr>
              <a:t>e aim of </a:t>
            </a:r>
            <a:r>
              <a:rPr lang="et-EE" sz="4400" dirty="0" smtClean="0">
                <a:latin typeface="Calibri" pitchFamily="34" charset="0"/>
                <a:cs typeface="Calibri" pitchFamily="34" charset="0"/>
              </a:rPr>
              <a:t>the</a:t>
            </a:r>
            <a:r>
              <a:rPr lang="en-GB" sz="4400" dirty="0" smtClean="0">
                <a:latin typeface="Calibri" pitchFamily="34" charset="0"/>
                <a:cs typeface="Calibri" pitchFamily="34" charset="0"/>
              </a:rPr>
              <a:t> paper</a:t>
            </a:r>
            <a:endParaRPr lang="en-GB" sz="4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t-EE" sz="3600" dirty="0">
                <a:latin typeface="Calibri" pitchFamily="34" charset="0"/>
                <a:cs typeface="Calibri" pitchFamily="34" charset="0"/>
              </a:rPr>
              <a:t>T</a:t>
            </a:r>
            <a:r>
              <a:rPr lang="en-GB" sz="3600" dirty="0">
                <a:latin typeface="Calibri" pitchFamily="34" charset="0"/>
                <a:cs typeface="Calibri" pitchFamily="34" charset="0"/>
              </a:rPr>
              <a:t>o investigate the opinions of market participants about the real estate quality and make a hierarchy of quality indicators under the new real estate </a:t>
            </a:r>
            <a:r>
              <a:rPr lang="et-EE" sz="3600" dirty="0" smtClean="0">
                <a:latin typeface="Calibri" pitchFamily="34" charset="0"/>
                <a:cs typeface="Calibri" pitchFamily="34" charset="0"/>
              </a:rPr>
              <a:t>market </a:t>
            </a:r>
            <a:r>
              <a:rPr lang="et-EE" sz="3600" dirty="0" smtClean="0">
                <a:latin typeface="Calibri" pitchFamily="34" charset="0"/>
                <a:cs typeface="Calibri" pitchFamily="34" charset="0"/>
              </a:rPr>
              <a:t>rise</a:t>
            </a:r>
            <a:r>
              <a:rPr lang="en-GB" sz="3600" dirty="0" smtClean="0">
                <a:latin typeface="Calibri" pitchFamily="34" charset="0"/>
                <a:cs typeface="Calibri" pitchFamily="34" charset="0"/>
              </a:rPr>
              <a:t>. </a:t>
            </a:r>
            <a:endParaRPr lang="et-EE" sz="3600" dirty="0">
              <a:latin typeface="Calibri" pitchFamily="34" charset="0"/>
              <a:cs typeface="Calibri" pitchFamily="34" charset="0"/>
            </a:endParaRPr>
          </a:p>
          <a:p>
            <a:r>
              <a:rPr lang="en-GB" sz="3600" dirty="0">
                <a:latin typeface="Calibri" pitchFamily="34" charset="0"/>
                <a:cs typeface="Calibri" pitchFamily="34" charset="0"/>
              </a:rPr>
              <a:t>The object of analysis is the housing and office market</a:t>
            </a:r>
            <a:r>
              <a:rPr lang="en-GB" sz="3600" dirty="0"/>
              <a:t>.</a:t>
            </a:r>
            <a:endParaRPr lang="et-EE" sz="3600" dirty="0"/>
          </a:p>
          <a:p>
            <a:pPr>
              <a:buFont typeface="Wingdings" pitchFamily="2" charset="2"/>
              <a:buChar char="Ø"/>
            </a:pPr>
            <a:endParaRPr lang="et-EE" dirty="0"/>
          </a:p>
        </p:txBody>
      </p:sp>
      <p:sp>
        <p:nvSpPr>
          <p:cNvPr id="8271" name="Rectangle 79"/>
          <p:cNvSpPr>
            <a:spLocks noChangeArrowheads="1"/>
          </p:cNvSpPr>
          <p:nvPr/>
        </p:nvSpPr>
        <p:spPr bwMode="auto">
          <a:xfrm>
            <a:off x="0" y="4797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spcBef>
                <a:spcPct val="0"/>
              </a:spcBef>
            </a:pPr>
            <a:endParaRPr lang="et-E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Purchase-sale</a:t>
            </a:r>
            <a:r>
              <a:rPr lang="et-EE" dirty="0"/>
              <a:t> </a:t>
            </a:r>
            <a:r>
              <a:rPr lang="et-EE" dirty="0"/>
              <a:t>contracts</a:t>
            </a:r>
            <a:r>
              <a:rPr lang="et-EE" dirty="0"/>
              <a:t> </a:t>
            </a:r>
            <a:r>
              <a:rPr lang="et-EE" dirty="0"/>
              <a:t>of</a:t>
            </a:r>
            <a:r>
              <a:rPr lang="et-EE" dirty="0"/>
              <a:t> </a:t>
            </a:r>
            <a:r>
              <a:rPr lang="et-EE" dirty="0"/>
              <a:t>apartment</a:t>
            </a:r>
            <a:r>
              <a:rPr lang="et-EE" dirty="0"/>
              <a:t> </a:t>
            </a:r>
            <a:r>
              <a:rPr lang="et-EE" dirty="0"/>
              <a:t>ownership</a:t>
            </a:r>
            <a:r>
              <a:rPr lang="et-EE" dirty="0"/>
              <a:t> </a:t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660945"/>
              </p:ext>
            </p:extLst>
          </p:nvPr>
        </p:nvGraphicFramePr>
        <p:xfrm>
          <a:off x="1691680" y="1484782"/>
          <a:ext cx="7200799" cy="5040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9464"/>
                <a:gridCol w="1725423"/>
                <a:gridCol w="2099969"/>
                <a:gridCol w="1795943"/>
              </a:tblGrid>
              <a:tr h="1849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100" dirty="0">
                          <a:effectLst/>
                        </a:rPr>
                        <a:t> </a:t>
                      </a:r>
                      <a:endParaRPr lang="et-E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Number of purchase-sale contracts</a:t>
                      </a:r>
                      <a:endParaRPr lang="et-E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Value of contracts of apartment ownership, </a:t>
                      </a:r>
                      <a:r>
                        <a:rPr lang="et-EE" sz="2000" dirty="0" smtClean="0">
                          <a:effectLst/>
                        </a:rPr>
                        <a:t>million </a:t>
                      </a:r>
                      <a:r>
                        <a:rPr lang="et-EE" sz="2000" dirty="0">
                          <a:effectLst/>
                        </a:rPr>
                        <a:t>€</a:t>
                      </a:r>
                      <a:endParaRPr lang="et-E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000" dirty="0">
                          <a:effectLst/>
                        </a:rPr>
                        <a:t>Average value of contract, thousands €</a:t>
                      </a:r>
                      <a:endParaRPr lang="et-EE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1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2007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24369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1495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61.3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531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2008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16014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882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55.1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531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2009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10897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388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35.5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5318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2010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13318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475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35.7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  <a:tr h="1063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2011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1st Q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2722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102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37.5</a:t>
                      </a:r>
                      <a:endParaRPr lang="et-EE" sz="2400" dirty="0">
                        <a:effectLst/>
                        <a:latin typeface="Calibri" pitchFamily="34" charset="0"/>
                        <a:ea typeface="Calibri"/>
                        <a:cs typeface="Calibri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6571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Housing</a:t>
            </a:r>
            <a:r>
              <a:rPr lang="et-EE" dirty="0" smtClean="0"/>
              <a:t> market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The</a:t>
            </a:r>
            <a:r>
              <a:rPr lang="et-EE" dirty="0" smtClean="0">
                <a:latin typeface="+mj-lt"/>
              </a:rPr>
              <a:t> </a:t>
            </a:r>
            <a:r>
              <a:rPr lang="en-GB" dirty="0" smtClean="0">
                <a:latin typeface="+mj-lt"/>
              </a:rPr>
              <a:t>increase in the number of transactions in 2009 compared to 2010 was 20%.</a:t>
            </a:r>
          </a:p>
          <a:p>
            <a:r>
              <a:rPr lang="en-GB" dirty="0" smtClean="0">
                <a:latin typeface="+mj-lt"/>
              </a:rPr>
              <a:t>The median price of apartments in </a:t>
            </a:r>
            <a:r>
              <a:rPr lang="en-GB" dirty="0" smtClean="0">
                <a:latin typeface="+mj-lt"/>
              </a:rPr>
              <a:t>center</a:t>
            </a:r>
            <a:r>
              <a:rPr lang="en-GB" dirty="0" smtClean="0">
                <a:latin typeface="+mj-lt"/>
              </a:rPr>
              <a:t> district has risen to 1 300 €/m2 by 1st quarter of 2011,</a:t>
            </a:r>
          </a:p>
          <a:p>
            <a:r>
              <a:rPr lang="en-GB" dirty="0" smtClean="0">
                <a:latin typeface="+mj-lt"/>
              </a:rPr>
              <a:t> which is 25% higher than the lowest average prices in 3rd quarter of 2009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t-EE" dirty="0"/>
              <a:t> </a:t>
            </a:r>
          </a:p>
          <a:p>
            <a:pPr marL="0" indent="0">
              <a:buNone/>
            </a:pPr>
            <a:r>
              <a:rPr lang="et-EE" dirty="0"/>
              <a:t> 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81378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Housing market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4663" y="1412776"/>
            <a:ext cx="7399337" cy="44196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t-EE" sz="2800" dirty="0" smtClean="0">
                <a:latin typeface="+mj-lt"/>
              </a:rPr>
              <a:t>  </a:t>
            </a:r>
            <a:r>
              <a:rPr lang="et-EE" sz="2800" dirty="0" smtClean="0">
                <a:latin typeface="+mj-lt"/>
              </a:rPr>
              <a:t>The</a:t>
            </a:r>
            <a:r>
              <a:rPr lang="et-EE" sz="2800" dirty="0" smtClean="0">
                <a:latin typeface="+mj-lt"/>
              </a:rPr>
              <a:t> </a:t>
            </a:r>
            <a:r>
              <a:rPr lang="et-EE" sz="2800" dirty="0" smtClean="0">
                <a:latin typeface="+mj-lt"/>
              </a:rPr>
              <a:t>current</a:t>
            </a:r>
            <a:r>
              <a:rPr lang="et-EE" sz="2800" dirty="0" smtClean="0">
                <a:latin typeface="+mj-lt"/>
              </a:rPr>
              <a:t> </a:t>
            </a:r>
            <a:r>
              <a:rPr lang="et-EE" sz="2800" dirty="0" smtClean="0">
                <a:latin typeface="+mj-lt"/>
              </a:rPr>
              <a:t>situation</a:t>
            </a:r>
            <a:r>
              <a:rPr lang="et-EE" sz="2800" dirty="0" smtClean="0">
                <a:latin typeface="+mj-lt"/>
              </a:rPr>
              <a:t> </a:t>
            </a:r>
            <a:r>
              <a:rPr lang="et-EE" sz="2800" dirty="0" smtClean="0">
                <a:latin typeface="+mj-lt"/>
              </a:rPr>
              <a:t>in</a:t>
            </a:r>
            <a:r>
              <a:rPr lang="et-EE" sz="2800" dirty="0" smtClean="0">
                <a:latin typeface="+mj-lt"/>
              </a:rPr>
              <a:t> </a:t>
            </a:r>
            <a:r>
              <a:rPr lang="et-EE" sz="2800" dirty="0" smtClean="0">
                <a:latin typeface="+mj-lt"/>
              </a:rPr>
              <a:t>housing</a:t>
            </a:r>
            <a:r>
              <a:rPr lang="et-EE" sz="2800" dirty="0" smtClean="0">
                <a:latin typeface="+mj-lt"/>
              </a:rPr>
              <a:t> market </a:t>
            </a:r>
            <a:r>
              <a:rPr lang="et-EE" sz="2800" dirty="0" smtClean="0">
                <a:latin typeface="+mj-lt"/>
              </a:rPr>
              <a:t>is</a:t>
            </a:r>
            <a:r>
              <a:rPr lang="et-EE" sz="2800" dirty="0" smtClean="0">
                <a:latin typeface="+mj-lt"/>
              </a:rPr>
              <a:t> </a:t>
            </a:r>
            <a:r>
              <a:rPr lang="et-EE" sz="2800" dirty="0" smtClean="0">
                <a:latin typeface="+mj-lt"/>
              </a:rPr>
              <a:t>characterized</a:t>
            </a:r>
            <a:r>
              <a:rPr lang="et-EE" sz="2800" dirty="0" smtClean="0">
                <a:latin typeface="+mj-lt"/>
              </a:rPr>
              <a:t> </a:t>
            </a:r>
            <a:r>
              <a:rPr lang="et-EE" sz="2800" dirty="0" smtClean="0">
                <a:latin typeface="+mj-lt"/>
              </a:rPr>
              <a:t>by</a:t>
            </a:r>
            <a:r>
              <a:rPr lang="et-EE" sz="2800" dirty="0" smtClean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a </a:t>
            </a:r>
            <a:r>
              <a:rPr lang="et-EE" sz="2800" dirty="0">
                <a:latin typeface="+mj-lt"/>
              </a:rPr>
              <a:t>relatively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stable</a:t>
            </a:r>
            <a:r>
              <a:rPr lang="et-EE" sz="2800" dirty="0">
                <a:latin typeface="+mj-lt"/>
              </a:rPr>
              <a:t> number </a:t>
            </a:r>
            <a:r>
              <a:rPr lang="et-EE" sz="2800" dirty="0">
                <a:latin typeface="+mj-lt"/>
              </a:rPr>
              <a:t>of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transactions</a:t>
            </a:r>
            <a:r>
              <a:rPr lang="et-EE" sz="2800" dirty="0" smtClean="0">
                <a:latin typeface="+mj-lt"/>
              </a:rPr>
              <a:t>.</a:t>
            </a:r>
            <a:endParaRPr lang="et-EE" sz="2800" dirty="0">
              <a:latin typeface="+mj-lt"/>
            </a:endParaRPr>
          </a:p>
          <a:p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The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supply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exceeds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the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demand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 smtClean="0">
                <a:latin typeface="+mj-lt"/>
              </a:rPr>
              <a:t>and </a:t>
            </a:r>
            <a:r>
              <a:rPr lang="et-EE" sz="2800" dirty="0">
                <a:latin typeface="+mj-lt"/>
              </a:rPr>
              <a:t>offer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prices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vary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 smtClean="0">
                <a:latin typeface="+mj-lt"/>
              </a:rPr>
              <a:t>widely</a:t>
            </a:r>
            <a:r>
              <a:rPr lang="et-EE" sz="2800" dirty="0" smtClean="0">
                <a:latin typeface="+mj-lt"/>
              </a:rPr>
              <a:t> </a:t>
            </a:r>
          </a:p>
          <a:p>
            <a:r>
              <a:rPr lang="en-GB" sz="2800" dirty="0">
                <a:latin typeface="+mj-lt"/>
              </a:rPr>
              <a:t>Still are unsold or not rented out low quality </a:t>
            </a:r>
            <a:r>
              <a:rPr lang="en-GB" sz="2800" dirty="0">
                <a:latin typeface="+mj-lt"/>
              </a:rPr>
              <a:t>appartments</a:t>
            </a:r>
            <a:r>
              <a:rPr lang="en-GB" sz="2800" dirty="0">
                <a:latin typeface="+mj-lt"/>
              </a:rPr>
              <a:t> which were </a:t>
            </a:r>
            <a:r>
              <a:rPr lang="en-GB" sz="2800" dirty="0">
                <a:latin typeface="+mj-lt"/>
              </a:rPr>
              <a:t>buit</a:t>
            </a:r>
            <a:r>
              <a:rPr lang="en-GB" sz="2800" dirty="0">
                <a:latin typeface="+mj-lt"/>
              </a:rPr>
              <a:t> </a:t>
            </a:r>
            <a:r>
              <a:rPr lang="et-EE" sz="2800" dirty="0" smtClean="0">
                <a:latin typeface="+mj-lt"/>
              </a:rPr>
              <a:t>at </a:t>
            </a:r>
            <a:r>
              <a:rPr lang="et-EE" sz="2800" dirty="0" smtClean="0">
                <a:latin typeface="+mj-lt"/>
              </a:rPr>
              <a:t>the</a:t>
            </a:r>
            <a:r>
              <a:rPr lang="et-EE" sz="2800" dirty="0" smtClean="0">
                <a:latin typeface="+mj-lt"/>
              </a:rPr>
              <a:t> end </a:t>
            </a:r>
            <a:r>
              <a:rPr lang="et-EE" sz="2800" dirty="0" smtClean="0">
                <a:latin typeface="+mj-lt"/>
              </a:rPr>
              <a:t>of</a:t>
            </a:r>
            <a:r>
              <a:rPr lang="et-EE" sz="2800" dirty="0" smtClean="0">
                <a:latin typeface="+mj-lt"/>
              </a:rPr>
              <a:t> </a:t>
            </a:r>
            <a:r>
              <a:rPr lang="en-GB" sz="2800" dirty="0" smtClean="0">
                <a:latin typeface="+mj-lt"/>
              </a:rPr>
              <a:t>boom </a:t>
            </a:r>
            <a:r>
              <a:rPr lang="en-GB" sz="2800" dirty="0">
                <a:latin typeface="+mj-lt"/>
              </a:rPr>
              <a:t>period  </a:t>
            </a:r>
            <a:endParaRPr lang="et-EE" sz="2800" dirty="0" smtClean="0">
              <a:latin typeface="+mj-lt"/>
            </a:endParaRPr>
          </a:p>
          <a:p>
            <a:r>
              <a:rPr lang="et-EE" sz="2800" dirty="0">
                <a:latin typeface="+mj-lt"/>
              </a:rPr>
              <a:t>The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prices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have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clear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differentiation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based</a:t>
            </a:r>
            <a:r>
              <a:rPr lang="et-EE" sz="2800" dirty="0">
                <a:latin typeface="+mj-lt"/>
              </a:rPr>
              <a:t> on </a:t>
            </a:r>
            <a:r>
              <a:rPr lang="et-EE" sz="2800" dirty="0">
                <a:latin typeface="+mj-lt"/>
              </a:rPr>
              <a:t>the</a:t>
            </a:r>
            <a:r>
              <a:rPr lang="et-EE" sz="2800" dirty="0">
                <a:latin typeface="+mj-lt"/>
              </a:rPr>
              <a:t> </a:t>
            </a:r>
            <a:r>
              <a:rPr lang="et-EE" sz="2800" dirty="0">
                <a:latin typeface="+mj-lt"/>
              </a:rPr>
              <a:t>quality</a:t>
            </a:r>
            <a:endParaRPr lang="et-EE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5521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A- </a:t>
            </a:r>
            <a:r>
              <a:rPr lang="en-GB" sz="3600" dirty="0"/>
              <a:t>and B-grade office space indicators in Tallinn </a:t>
            </a:r>
            <a:r>
              <a:rPr lang="et-EE" sz="3600" dirty="0" smtClean="0"/>
              <a:t> </a:t>
            </a:r>
            <a:r>
              <a:rPr lang="en-GB" sz="3600" dirty="0" smtClean="0"/>
              <a:t>200</a:t>
            </a:r>
            <a:r>
              <a:rPr lang="et-EE" sz="3600" dirty="0" smtClean="0"/>
              <a:t>7</a:t>
            </a:r>
            <a:r>
              <a:rPr lang="en-GB" sz="3600" dirty="0" smtClean="0"/>
              <a:t>-2011</a:t>
            </a:r>
            <a:r>
              <a:rPr lang="et-EE" sz="3600" dirty="0"/>
              <a:t/>
            </a:r>
            <a:br>
              <a:rPr lang="et-EE" sz="3600" dirty="0"/>
            </a:br>
            <a:endParaRPr lang="et-EE" sz="3600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424113" y="30876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t-E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3695501"/>
              </p:ext>
            </p:extLst>
          </p:nvPr>
        </p:nvGraphicFramePr>
        <p:xfrm>
          <a:off x="1720981" y="1844824"/>
          <a:ext cx="7416821" cy="47846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8188"/>
                <a:gridCol w="1188188"/>
                <a:gridCol w="1008089"/>
                <a:gridCol w="1008089"/>
                <a:gridCol w="1008089"/>
                <a:gridCol w="906760"/>
                <a:gridCol w="1109418"/>
              </a:tblGrid>
              <a:tr h="1073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Grade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Indicator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2007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2008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2009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2010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2011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1st Q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074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A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Average rent </a:t>
                      </a:r>
                      <a:r>
                        <a:rPr lang="et-EE" sz="1800" b="1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en-GB" sz="1800" b="1" noProof="0" dirty="0" smtClean="0">
                          <a:effectLst/>
                          <a:latin typeface="+mj-lt"/>
                        </a:rPr>
                        <a:t>€/sqm/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noProof="0" dirty="0" smtClean="0">
                          <a:effectLst/>
                          <a:latin typeface="+mj-lt"/>
                        </a:rPr>
                        <a:t>month)</a:t>
                      </a:r>
                      <a:endParaRPr lang="en-GB" sz="1800" b="1" noProof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15.3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12.7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8,9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7.7-11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8.5-12.88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5373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Vacancy (%)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3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6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20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10-15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10-15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074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B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Average rent </a:t>
                      </a:r>
                      <a:r>
                        <a:rPr lang="et-EE" sz="1800" b="1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en-GB" sz="1800" b="1" noProof="0" dirty="0" smtClean="0">
                          <a:effectLst/>
                          <a:latin typeface="+mj-lt"/>
                        </a:rPr>
                        <a:t>€/sqm/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noProof="0" dirty="0" smtClean="0">
                          <a:effectLst/>
                          <a:latin typeface="+mj-lt"/>
                        </a:rPr>
                        <a:t>month</a:t>
                      </a:r>
                      <a:r>
                        <a:rPr lang="et-EE" sz="1800" b="1" dirty="0" smtClean="0">
                          <a:effectLst/>
                          <a:latin typeface="+mj-lt"/>
                        </a:rPr>
                        <a:t>)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11.5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9.6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6.4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5-8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3.8-7.7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5373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Vacancy (%)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4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15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25-30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20-30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t-EE" sz="1800" b="1" dirty="0">
                          <a:effectLst/>
                          <a:latin typeface="+mj-lt"/>
                        </a:rPr>
                        <a:t>20-30</a:t>
                      </a:r>
                      <a:endParaRPr lang="et-EE" sz="18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439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Office market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In Estonian office sector Tallinn clearly dominates, described by largest stock of office space and highest market activity</a:t>
            </a:r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 </a:t>
            </a:r>
          </a:p>
          <a:p>
            <a:r>
              <a:rPr lang="en-GB" dirty="0" smtClean="0">
                <a:latin typeface="+mj-lt"/>
              </a:rPr>
              <a:t>During the crisis </a:t>
            </a:r>
            <a:r>
              <a:rPr lang="en-GB" dirty="0" smtClean="0">
                <a:latin typeface="+mj-lt"/>
              </a:rPr>
              <a:t>periood</a:t>
            </a:r>
            <a:r>
              <a:rPr lang="en-GB" dirty="0" smtClean="0">
                <a:latin typeface="+mj-lt"/>
              </a:rPr>
              <a:t>  2008 and 2009 there was great amount of new office space added to the market and the vacancy rate reached 30-40%</a:t>
            </a:r>
          </a:p>
          <a:p>
            <a:endParaRPr lang="et-E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4388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Office market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+mj-lt"/>
              </a:rPr>
              <a:t>From the second half of 2008 until the end of 2009 the rent levels decreased around 35-40%</a:t>
            </a:r>
          </a:p>
          <a:p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The year 2010 brought stabilization on the office market, mostly affected by positive changes in the economical situation</a:t>
            </a:r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55029850"/>
      </p:ext>
    </p:extLst>
  </p:cSld>
  <p:clrMapOvr>
    <a:masterClrMapping/>
  </p:clrMapOvr>
</p:sld>
</file>

<file path=ppt/theme/theme1.xml><?xml version="1.0" encoding="utf-8"?>
<a:theme xmlns:a="http://schemas.openxmlformats.org/drawingml/2006/main" name="Tallinna_Tehnikaulikooli_disainimall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allinna_Tehnikaulikooli_disainimall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llinna_Tehnikaulikooli_disainimall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llinna_Tehnikaulikooli_disainima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llinna_Tehnikaulikooli_disainimall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1471</TotalTime>
  <Words>937</Words>
  <Application>Microsoft Office PowerPoint</Application>
  <PresentationFormat>On-screen Show (4:3)</PresentationFormat>
  <Paragraphs>150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Tallinna_Tehnikaulikooli_disainimall</vt:lpstr>
      <vt:lpstr>   What kind of demands does a new real estate market growth make on real estate quality in Estonia?  </vt:lpstr>
      <vt:lpstr>Problem</vt:lpstr>
      <vt:lpstr>The aim of the paper</vt:lpstr>
      <vt:lpstr>Purchase-sale contracts of apartment ownership  </vt:lpstr>
      <vt:lpstr>Housing market</vt:lpstr>
      <vt:lpstr>Housing market</vt:lpstr>
      <vt:lpstr>A- and B-grade office space indicators in Tallinn  2007-2011 </vt:lpstr>
      <vt:lpstr>Office market</vt:lpstr>
      <vt:lpstr>Office market</vt:lpstr>
      <vt:lpstr>Office market</vt:lpstr>
      <vt:lpstr>The basis of the quality rating system </vt:lpstr>
      <vt:lpstr>The basis of the quality rating system </vt:lpstr>
      <vt:lpstr>The basis of the quality rating system </vt:lpstr>
      <vt:lpstr>Methods</vt:lpstr>
      <vt:lpstr>Weightings of factors influencing the quality rating on the basis of location and plot.  Office space </vt:lpstr>
      <vt:lpstr>Weightings of factors influencing the quality rating on the basis of location and plot.  Living space </vt:lpstr>
      <vt:lpstr>Weightings of factors influencing the quality grade on the basis of construction quality  Office space </vt:lpstr>
      <vt:lpstr>Weightings of factors influencing the quality rating on the basis of construction quality  Living space </vt:lpstr>
      <vt:lpstr>Weightings of factors influencing the quality grade on the basis of real estate management Office space </vt:lpstr>
      <vt:lpstr>Weightings of factors influencing the quality rating on the basis of real estate management Living space </vt:lpstr>
      <vt:lpstr>Weightings of attributes depending on the purpose  of quality rating  Office space </vt:lpstr>
      <vt:lpstr>Weightings of attributes depending on the purpose  of quality rating Living space   </vt:lpstr>
      <vt:lpstr>Conclusions</vt:lpstr>
      <vt:lpstr>Changes in the attributes that characterise the real estate  quality are similar to living and office spaces</vt:lpstr>
      <vt:lpstr>Biggest changes have taken place in the factors which influence the quality rating based on real estate management</vt:lpstr>
      <vt:lpstr>PowerPoint Presentation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Your User Name</dc:creator>
  <cp:lastModifiedBy>kasutaja</cp:lastModifiedBy>
  <cp:revision>123</cp:revision>
  <dcterms:created xsi:type="dcterms:W3CDTF">2005-11-28T17:25:51Z</dcterms:created>
  <dcterms:modified xsi:type="dcterms:W3CDTF">2011-06-13T15:34:38Z</dcterms:modified>
</cp:coreProperties>
</file>