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1"/>
  </p:handoutMasterIdLst>
  <p:sldIdLst>
    <p:sldId id="256" r:id="rId2"/>
    <p:sldId id="258" r:id="rId3"/>
    <p:sldId id="305" r:id="rId4"/>
    <p:sldId id="266" r:id="rId5"/>
    <p:sldId id="264" r:id="rId6"/>
    <p:sldId id="268" r:id="rId7"/>
    <p:sldId id="269" r:id="rId8"/>
    <p:sldId id="270" r:id="rId9"/>
    <p:sldId id="279" r:id="rId10"/>
    <p:sldId id="277" r:id="rId11"/>
    <p:sldId id="280" r:id="rId12"/>
    <p:sldId id="273" r:id="rId13"/>
    <p:sldId id="272" r:id="rId14"/>
    <p:sldId id="274" r:id="rId15"/>
    <p:sldId id="281" r:id="rId16"/>
    <p:sldId id="278" r:id="rId17"/>
    <p:sldId id="282" r:id="rId18"/>
    <p:sldId id="284" r:id="rId19"/>
    <p:sldId id="285" r:id="rId20"/>
    <p:sldId id="308" r:id="rId21"/>
    <p:sldId id="286" r:id="rId22"/>
    <p:sldId id="287" r:id="rId23"/>
    <p:sldId id="283" r:id="rId24"/>
    <p:sldId id="301" r:id="rId25"/>
    <p:sldId id="300" r:id="rId26"/>
    <p:sldId id="302" r:id="rId27"/>
    <p:sldId id="303" r:id="rId28"/>
    <p:sldId id="304" r:id="rId29"/>
    <p:sldId id="296" r:id="rId30"/>
    <p:sldId id="294" r:id="rId31"/>
    <p:sldId id="299" r:id="rId32"/>
    <p:sldId id="295" r:id="rId33"/>
    <p:sldId id="289" r:id="rId34"/>
    <p:sldId id="297" r:id="rId35"/>
    <p:sldId id="290" r:id="rId36"/>
    <p:sldId id="298" r:id="rId37"/>
    <p:sldId id="306" r:id="rId38"/>
    <p:sldId id="307" r:id="rId39"/>
    <p:sldId id="309"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577" autoAdjust="0"/>
  </p:normalViewPr>
  <p:slideViewPr>
    <p:cSldViewPr snapToGrid="0" snapToObjects="1">
      <p:cViewPr varScale="1">
        <p:scale>
          <a:sx n="99" d="100"/>
          <a:sy n="99" d="100"/>
        </p:scale>
        <p:origin x="-10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D7A5F7D-685C-4C41-91F1-E640769F4BF4}" type="datetimeFigureOut">
              <a:rPr lang="en-US"/>
              <a:pPr>
                <a:defRPr/>
              </a:pPr>
              <a:t>6/16/2011</a:t>
            </a:fld>
            <a:endParaRPr lang="en-US"/>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D855B1E-96A6-4136-837F-9D0D1013BFB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66870F-0753-4257-B404-C98AB81679ED}" type="datetimeFigureOut">
              <a:rPr lang="en-US"/>
              <a:pPr>
                <a:defRPr/>
              </a:pPr>
              <a:t>6/16/2011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10867E-4D9A-4592-B5B9-450E8862D0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D67724A-83DD-44C8-85FB-7D81BFBB6EFF}" type="datetimeFigureOut">
              <a:rPr lang="en-US"/>
              <a:pPr>
                <a:defRPr/>
              </a:pPr>
              <a:t>6/16/2011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61BB9-30F8-4827-8F6D-1E97295995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5984577-4589-4312-B266-4EE9E4C33B58}" type="datetimeFigureOut">
              <a:rPr lang="en-US"/>
              <a:pPr>
                <a:defRPr/>
              </a:pPr>
              <a:t>6/16/2011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7D54B-DA4B-4296-9361-D19989ABC9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6553200" y="6356350"/>
            <a:ext cx="2133600" cy="365125"/>
          </a:xfrm>
          <a:prstGeom prst="rect">
            <a:avLst/>
          </a:prstGeom>
        </p:spPr>
        <p:txBody>
          <a:bodyPr anchor="ctr"/>
          <a:lstStyle>
            <a:lvl1pPr algn="r">
              <a:defRPr sz="1200">
                <a:solidFill>
                  <a:schemeClr val="tx1">
                    <a:tint val="75000"/>
                  </a:schemeClr>
                </a:solidFill>
              </a:defRPr>
            </a:lvl1pPr>
          </a:lstStyle>
          <a:p>
            <a:pPr fontAlgn="auto">
              <a:spcBef>
                <a:spcPts val="0"/>
              </a:spcBef>
              <a:spcAft>
                <a:spcPts val="0"/>
              </a:spcAft>
              <a:defRPr/>
            </a:pPr>
            <a:fld id="{0C760D71-D9B0-435E-AF09-10ED6FECEE7F}" type="slidenum">
              <a:rPr lang="en-US" smtClean="0">
                <a:latin typeface="+mn-lt"/>
              </a:rPr>
              <a:pPr fontAlgn="auto">
                <a:spcBef>
                  <a:spcPts val="0"/>
                </a:spcBef>
                <a:spcAft>
                  <a:spcPts val="0"/>
                </a:spcAft>
                <a:defRPr/>
              </a:pPr>
              <a:t>‹#›</a:t>
            </a:fld>
            <a:endParaRPr lang="en-US" smtClean="0">
              <a:latin typeface="+mn-lt"/>
            </a:endParaRPr>
          </a:p>
        </p:txBody>
      </p:sp>
      <p:pic>
        <p:nvPicPr>
          <p:cNvPr id="5" name="Picture 13" descr="SAlogoOctsm"/>
          <p:cNvPicPr>
            <a:picLocks noChangeAspect="1" noChangeArrowheads="1"/>
          </p:cNvPicPr>
          <p:nvPr userDrawn="1"/>
        </p:nvPicPr>
        <p:blipFill>
          <a:blip r:embed="rId2"/>
          <a:srcRect/>
          <a:stretch>
            <a:fillRect/>
          </a:stretch>
        </p:blipFill>
        <p:spPr bwMode="auto">
          <a:xfrm>
            <a:off x="528638" y="6362700"/>
            <a:ext cx="1477962" cy="403225"/>
          </a:xfrm>
          <a:prstGeom prst="rect">
            <a:avLst/>
          </a:prstGeom>
          <a:noFill/>
          <a:ln w="9525">
            <a:noFill/>
            <a:miter lim="800000"/>
            <a:headEnd/>
            <a:tailEnd/>
          </a:ln>
        </p:spPr>
      </p:pic>
      <p:pic>
        <p:nvPicPr>
          <p:cNvPr id="6" name="Picture 10" descr="ftleft.png"/>
          <p:cNvPicPr>
            <a:picLocks noChangeAspect="1"/>
          </p:cNvPicPr>
          <p:nvPr userDrawn="1"/>
        </p:nvPicPr>
        <p:blipFill>
          <a:blip r:embed="rId3"/>
          <a:srcRect/>
          <a:stretch>
            <a:fillRect/>
          </a:stretch>
        </p:blipFill>
        <p:spPr bwMode="auto">
          <a:xfrm>
            <a:off x="6810375" y="6324600"/>
            <a:ext cx="2333625" cy="530225"/>
          </a:xfrm>
          <a:prstGeom prst="rect">
            <a:avLst/>
          </a:prstGeom>
          <a:noFill/>
          <a:ln w="9525">
            <a:noFill/>
            <a:miter lim="800000"/>
            <a:headEnd/>
            <a:tailEnd/>
          </a:ln>
        </p:spPr>
      </p:pic>
      <p:sp>
        <p:nvSpPr>
          <p:cNvPr id="7" name="Title Placeholder 1"/>
          <p:cNvSpPr>
            <a:spLocks noGrp="1"/>
          </p:cNvSpPr>
          <p:nvPr>
            <p:ph type="title"/>
          </p:nvPr>
        </p:nvSpPr>
        <p:spPr>
          <a:xfrm>
            <a:off x="457200" y="274638"/>
            <a:ext cx="8229600" cy="1143000"/>
          </a:xfrm>
          <a:prstGeom prst="rect">
            <a:avLst/>
          </a:prstGeom>
        </p:spPr>
        <p:txBody>
          <a:bodyPr/>
          <a:lstStyle/>
          <a:p>
            <a:r>
              <a:rPr lang="en-US" noProof="0" dirty="0" smtClean="0"/>
              <a:t>Click to edit Master title style</a:t>
            </a:r>
            <a:endParaRPr lang="en-US" dirty="0"/>
          </a:p>
        </p:txBody>
      </p:sp>
      <p:sp>
        <p:nvSpPr>
          <p:cNvPr id="8" name="Text Placeholder 2"/>
          <p:cNvSpPr>
            <a:spLocks noGrp="1"/>
          </p:cNvSpPr>
          <p:nvPr>
            <p:ph idx="1"/>
          </p:nvPr>
        </p:nvSpPr>
        <p:spPr>
          <a:xfrm>
            <a:off x="457200" y="1600200"/>
            <a:ext cx="8229600" cy="4525963"/>
          </a:xfrm>
          <a:prstGeom prst="rect">
            <a:avLst/>
          </a:prstGeo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D4057C5-98E8-4B45-8758-019D495B7CC6}" type="datetimeFigureOut">
              <a:rPr lang="en-US"/>
              <a:pPr>
                <a:defRPr/>
              </a:pPr>
              <a:t>6/16/2011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9EF97-022C-45F8-8211-DD1D6D16B5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3276C62-2D44-40A8-BC32-C15A1B20AD79}" type="datetimeFigureOut">
              <a:rPr lang="en-US"/>
              <a:pPr>
                <a:defRPr/>
              </a:pPr>
              <a:t>6/16/2011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A0F9171-41F9-4799-BBA8-0831111A85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CA24E18-96BC-4776-A8C2-E373B9AC5C75}" type="datetimeFigureOut">
              <a:rPr lang="en-US"/>
              <a:pPr>
                <a:defRPr/>
              </a:pPr>
              <a:t>6/16/2011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988ED95-8E9A-4F76-9FAC-B06D57C02C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7E21E59-30FF-4298-91A6-514BAC79A71E}" type="datetimeFigureOut">
              <a:rPr lang="en-US"/>
              <a:pPr>
                <a:defRPr/>
              </a:pPr>
              <a:t>6/16/2011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432B50F-5249-4C8D-A7E3-9E84B37CCE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0F4D072-44AA-442E-8430-225072B4525F}" type="datetimeFigureOut">
              <a:rPr lang="en-US"/>
              <a:pPr>
                <a:defRPr/>
              </a:pPr>
              <a:t>6/16/2011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D07F045-7888-4E0B-A18A-4E25101A7E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1778CF-D040-46B7-8C2C-5517BC0CACC5}" type="datetimeFigureOut">
              <a:rPr lang="en-US"/>
              <a:pPr>
                <a:defRPr/>
              </a:pPr>
              <a:t>6/16/2011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0F78238-F6CF-4582-A78D-4FB6E1098F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9F233FA-4E4B-4C0B-9D6C-90B48419ACEC}" type="datetimeFigureOut">
              <a:rPr lang="en-US"/>
              <a:pPr>
                <a:defRPr/>
              </a:pPr>
              <a:t>6/16/2011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F618F38-37F3-4A30-8B54-E323BFA640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0938929-A6F0-4ACE-88CF-B4DF5A1B888E}" type="slidenum">
              <a:rPr lang="en-US"/>
              <a:pPr>
                <a:defRPr/>
              </a:pPr>
              <a:t>‹#›</a:t>
            </a:fld>
            <a:endParaRPr lang="en-US"/>
          </a:p>
        </p:txBody>
      </p:sp>
      <p:pic>
        <p:nvPicPr>
          <p:cNvPr id="1030" name="Picture 13" descr="SAlogoOctsm"/>
          <p:cNvPicPr>
            <a:picLocks noChangeAspect="1" noChangeArrowheads="1"/>
          </p:cNvPicPr>
          <p:nvPr userDrawn="1"/>
        </p:nvPicPr>
        <p:blipFill>
          <a:blip r:embed="rId13"/>
          <a:srcRect/>
          <a:stretch>
            <a:fillRect/>
          </a:stretch>
        </p:blipFill>
        <p:spPr bwMode="auto">
          <a:xfrm>
            <a:off x="528638" y="6362700"/>
            <a:ext cx="1477962" cy="403225"/>
          </a:xfrm>
          <a:prstGeom prst="rect">
            <a:avLst/>
          </a:prstGeom>
          <a:noFill/>
          <a:ln w="9525">
            <a:noFill/>
            <a:miter lim="800000"/>
            <a:headEnd/>
            <a:tailEnd/>
          </a:ln>
        </p:spPr>
      </p:pic>
      <p:pic>
        <p:nvPicPr>
          <p:cNvPr id="1031" name="Picture 7" descr="ftleft.png"/>
          <p:cNvPicPr>
            <a:picLocks noChangeAspect="1"/>
          </p:cNvPicPr>
          <p:nvPr userDrawn="1"/>
        </p:nvPicPr>
        <p:blipFill>
          <a:blip r:embed="rId14"/>
          <a:srcRect/>
          <a:stretch>
            <a:fillRect/>
          </a:stretch>
        </p:blipFill>
        <p:spPr bwMode="auto">
          <a:xfrm>
            <a:off x="6810375" y="6324600"/>
            <a:ext cx="2333625" cy="530225"/>
          </a:xfrm>
          <a:prstGeom prst="rect">
            <a:avLst/>
          </a:prstGeom>
          <a:noFill/>
          <a:ln w="9525">
            <a:noFill/>
            <a:miter lim="800000"/>
            <a:headEnd/>
            <a:tailEnd/>
          </a:ln>
        </p:spPr>
      </p:pic>
      <p:pic>
        <p:nvPicPr>
          <p:cNvPr id="1032" name="Picture 8" descr="ereslogo.gif"/>
          <p:cNvPicPr>
            <a:picLocks noChangeAspect="1"/>
          </p:cNvPicPr>
          <p:nvPr userDrawn="1"/>
        </p:nvPicPr>
        <p:blipFill>
          <a:blip r:embed="rId15"/>
          <a:srcRect/>
          <a:stretch>
            <a:fillRect/>
          </a:stretch>
        </p:blipFill>
        <p:spPr bwMode="auto">
          <a:xfrm>
            <a:off x="3994150" y="6294438"/>
            <a:ext cx="1239838" cy="560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660400"/>
            <a:ext cx="7772400" cy="2795588"/>
          </a:xfrm>
        </p:spPr>
        <p:txBody>
          <a:bodyPr/>
          <a:lstStyle/>
          <a:p>
            <a:pPr eaLnBrk="1" hangingPunct="1"/>
            <a:r>
              <a:rPr lang="en-US" smtClean="0">
                <a:solidFill>
                  <a:srgbClr val="0000FF"/>
                </a:solidFill>
              </a:rPr>
              <a:t>Q: If the world is flat, </a:t>
            </a:r>
            <a:br>
              <a:rPr lang="en-US" smtClean="0">
                <a:solidFill>
                  <a:srgbClr val="0000FF"/>
                </a:solidFill>
              </a:rPr>
            </a:br>
            <a:r>
              <a:rPr lang="en-US" smtClean="0">
                <a:solidFill>
                  <a:srgbClr val="0000FF"/>
                </a:solidFill>
              </a:rPr>
              <a:t>why isn’t real estate?</a:t>
            </a:r>
          </a:p>
        </p:txBody>
      </p:sp>
      <p:sp>
        <p:nvSpPr>
          <p:cNvPr id="3" name="Subtitle 2"/>
          <p:cNvSpPr>
            <a:spLocks noGrp="1"/>
          </p:cNvSpPr>
          <p:nvPr>
            <p:ph type="subTitle" idx="1"/>
          </p:nvPr>
        </p:nvSpPr>
        <p:spPr>
          <a:xfrm>
            <a:off x="1371600" y="3455988"/>
            <a:ext cx="6400800" cy="1752600"/>
          </a:xfrm>
        </p:spPr>
        <p:txBody>
          <a:bodyPr rtlCol="0">
            <a:normAutofit/>
          </a:bodyPr>
          <a:lstStyle/>
          <a:p>
            <a:pPr eaLnBrk="1" fontAlgn="auto" hangingPunct="1">
              <a:spcAft>
                <a:spcPts val="0"/>
              </a:spcAft>
              <a:buFont typeface="Arial"/>
              <a:buNone/>
              <a:defRPr/>
            </a:pPr>
            <a:r>
              <a:rPr lang="en-US" sz="2600" dirty="0">
                <a:solidFill>
                  <a:srgbClr val="000000"/>
                </a:solidFill>
                <a:latin typeface="Times New Roman"/>
                <a:cs typeface="Times New Roman"/>
              </a:rPr>
              <a:t>M. Gordon Brown</a:t>
            </a:r>
          </a:p>
          <a:p>
            <a:pPr eaLnBrk="1" fontAlgn="auto" hangingPunct="1">
              <a:spcAft>
                <a:spcPts val="0"/>
              </a:spcAft>
              <a:buFont typeface="Arial"/>
              <a:buNone/>
              <a:defRPr/>
            </a:pPr>
            <a:r>
              <a:rPr lang="en-US" sz="2600" dirty="0">
                <a:solidFill>
                  <a:srgbClr val="000000"/>
                </a:solidFill>
                <a:latin typeface="Times New Roman"/>
                <a:cs typeface="Times New Roman"/>
              </a:rPr>
              <a:t>Space Analytics, LLC</a:t>
            </a:r>
          </a:p>
          <a:p>
            <a:pPr eaLnBrk="1" fontAlgn="auto" hangingPunct="1">
              <a:spcAft>
                <a:spcPts val="0"/>
              </a:spcAft>
              <a:buFont typeface="Arial"/>
              <a:buNone/>
              <a:defRPr/>
            </a:pPr>
            <a:r>
              <a:rPr lang="en-US" sz="2600" dirty="0">
                <a:solidFill>
                  <a:srgbClr val="000000"/>
                </a:solidFill>
                <a:latin typeface="Times New Roman"/>
                <a:cs typeface="Times New Roman"/>
              </a:rPr>
              <a:t>Chicago, IL USA</a:t>
            </a:r>
          </a:p>
          <a:p>
            <a:pPr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solidFill>
                  <a:srgbClr val="0000FF"/>
                </a:solidFill>
              </a:rPr>
              <a:t>Latin: </a:t>
            </a:r>
            <a:r>
              <a:rPr lang="en-US" i="1" smtClean="0">
                <a:solidFill>
                  <a:srgbClr val="0000FF"/>
                </a:solidFill>
              </a:rPr>
              <a:t>capit </a:t>
            </a:r>
            <a:r>
              <a:rPr lang="en-US" smtClean="0">
                <a:solidFill>
                  <a:srgbClr val="0000FF"/>
                </a:solidFill>
              </a:rPr>
              <a:t>= head</a:t>
            </a:r>
            <a:endParaRPr lang="en-US" sz="2000" smtClean="0"/>
          </a:p>
        </p:txBody>
      </p:sp>
      <p:pic>
        <p:nvPicPr>
          <p:cNvPr id="27650" name="Picture 5" descr="ET3b-Head.jpg"/>
          <p:cNvPicPr>
            <a:picLocks noChangeAspect="1"/>
          </p:cNvPicPr>
          <p:nvPr/>
        </p:nvPicPr>
        <p:blipFill>
          <a:blip r:embed="rId2"/>
          <a:srcRect/>
          <a:stretch>
            <a:fillRect/>
          </a:stretch>
        </p:blipFill>
        <p:spPr bwMode="auto">
          <a:xfrm>
            <a:off x="2736850" y="1417638"/>
            <a:ext cx="3651250" cy="4211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solidFill>
                  <a:srgbClr val="0000FF"/>
                </a:solidFill>
              </a:rPr>
              <a:t>Types of capital</a:t>
            </a:r>
          </a:p>
        </p:txBody>
      </p:sp>
      <p:sp>
        <p:nvSpPr>
          <p:cNvPr id="24578" name="Content Placeholder 2"/>
          <p:cNvSpPr>
            <a:spLocks noGrp="1"/>
          </p:cNvSpPr>
          <p:nvPr>
            <p:ph idx="1"/>
          </p:nvPr>
        </p:nvSpPr>
        <p:spPr>
          <a:xfrm>
            <a:off x="457200" y="1417638"/>
            <a:ext cx="8229600" cy="4525962"/>
          </a:xfrm>
        </p:spPr>
        <p:txBody>
          <a:bodyPr/>
          <a:lstStyle/>
          <a:p>
            <a:pPr eaLnBrk="1" hangingPunct="1"/>
            <a:r>
              <a:rPr lang="en-US" b="1" smtClean="0"/>
              <a:t>natural capital</a:t>
            </a:r>
          </a:p>
          <a:p>
            <a:pPr lvl="1" eaLnBrk="1" hangingPunct="1"/>
            <a:r>
              <a:rPr lang="en-US" smtClean="0"/>
              <a:t>oil, natural gas, coal, and mineral resources, cropland, pastureland, forested areas</a:t>
            </a:r>
          </a:p>
          <a:p>
            <a:pPr eaLnBrk="1" hangingPunct="1"/>
            <a:r>
              <a:rPr lang="en-US" b="1" smtClean="0"/>
              <a:t>produced capital </a:t>
            </a:r>
          </a:p>
          <a:p>
            <a:pPr lvl="1" eaLnBrk="1" hangingPunct="1"/>
            <a:r>
              <a:rPr lang="en-US" smtClean="0"/>
              <a:t>machinery, equipment, </a:t>
            </a:r>
            <a:r>
              <a:rPr lang="en-US" u="sng" smtClean="0"/>
              <a:t>buildings</a:t>
            </a:r>
            <a:r>
              <a:rPr lang="en-US" smtClean="0"/>
              <a:t>, </a:t>
            </a:r>
            <a:r>
              <a:rPr lang="en-US" u="sng" smtClean="0"/>
              <a:t>infrastructure</a:t>
            </a:r>
          </a:p>
          <a:p>
            <a:pPr eaLnBrk="1" hangingPunct="1"/>
            <a:r>
              <a:rPr lang="en-US" b="1" smtClean="0"/>
              <a:t>intangible capital</a:t>
            </a:r>
          </a:p>
          <a:p>
            <a:pPr lvl="1" eaLnBrk="1" hangingPunct="1"/>
            <a:r>
              <a:rPr lang="en-US" smtClean="0"/>
              <a:t>raw labor, human capital, social capital, institutions.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solidFill>
                  <a:srgbClr val="0000FF"/>
                </a:solidFill>
              </a:rPr>
              <a:t>Capital punishment</a:t>
            </a:r>
            <a:endParaRPr lang="en-US" smtClean="0"/>
          </a:p>
        </p:txBody>
      </p:sp>
      <p:pic>
        <p:nvPicPr>
          <p:cNvPr id="25602" name="Picture 3" descr="guillotine19.jpg"/>
          <p:cNvPicPr>
            <a:picLocks noChangeAspect="1"/>
          </p:cNvPicPr>
          <p:nvPr/>
        </p:nvPicPr>
        <p:blipFill>
          <a:blip r:embed="rId2"/>
          <a:srcRect/>
          <a:stretch>
            <a:fillRect/>
          </a:stretch>
        </p:blipFill>
        <p:spPr bwMode="auto">
          <a:xfrm>
            <a:off x="3230563" y="1417638"/>
            <a:ext cx="2433637" cy="4730750"/>
          </a:xfrm>
          <a:prstGeom prst="rect">
            <a:avLst/>
          </a:prstGeom>
          <a:noFill/>
          <a:ln w="9525">
            <a:noFill/>
            <a:miter lim="800000"/>
            <a:headEnd/>
            <a:tailEnd/>
          </a:ln>
        </p:spPr>
      </p:pic>
      <p:pic>
        <p:nvPicPr>
          <p:cNvPr id="25603" name="Picture 4" descr="ET3b-Head.jpg"/>
          <p:cNvPicPr>
            <a:picLocks noChangeAspect="1"/>
          </p:cNvPicPr>
          <p:nvPr/>
        </p:nvPicPr>
        <p:blipFill>
          <a:blip r:embed="rId3"/>
          <a:srcRect/>
          <a:stretch>
            <a:fillRect/>
          </a:stretch>
        </p:blipFill>
        <p:spPr bwMode="auto">
          <a:xfrm rot="6748674">
            <a:off x="5311775" y="4108450"/>
            <a:ext cx="1117600"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857250" y="1860550"/>
            <a:ext cx="7704138" cy="2949575"/>
          </a:xfrm>
          <a:prstGeom prst="rect">
            <a:avLst/>
          </a:prstGeom>
          <a:noFill/>
          <a:ln w="9525">
            <a:noFill/>
            <a:miter lim="800000"/>
            <a:headEnd/>
            <a:tailEnd/>
          </a:ln>
        </p:spPr>
        <p:txBody>
          <a:bodyPr>
            <a:spAutoFit/>
          </a:bodyPr>
          <a:lstStyle/>
          <a:p>
            <a:pPr defTabSz="914400">
              <a:spcBef>
                <a:spcPct val="20000"/>
              </a:spcBef>
              <a:defRPr/>
            </a:pPr>
            <a:r>
              <a:rPr lang="en-US" sz="3200" b="1" kern="0" dirty="0">
                <a:solidFill>
                  <a:srgbClr val="000000"/>
                </a:solidFill>
                <a:latin typeface="+mn-lt"/>
              </a:rPr>
              <a:t>Odds Are Growing for Economic Recession</a:t>
            </a:r>
          </a:p>
          <a:p>
            <a:pPr defTabSz="914400">
              <a:spcBef>
                <a:spcPct val="20000"/>
              </a:spcBef>
              <a:defRPr/>
            </a:pPr>
            <a:r>
              <a:rPr lang="en-US" sz="2400" b="1" kern="0" dirty="0">
                <a:solidFill>
                  <a:srgbClr val="676767"/>
                </a:solidFill>
                <a:latin typeface="+mn-lt"/>
              </a:rPr>
              <a:t>By JEANNINE AVERSA – </a:t>
            </a:r>
            <a:r>
              <a:rPr lang="en-US" sz="2400" b="1" kern="0" dirty="0">
                <a:solidFill>
                  <a:srgbClr val="000000"/>
                </a:solidFill>
                <a:latin typeface="+mn-lt"/>
              </a:rPr>
              <a:t>1 hour ago</a:t>
            </a:r>
            <a:endParaRPr lang="en-US" sz="2400" b="1" kern="0" dirty="0">
              <a:solidFill>
                <a:srgbClr val="676767"/>
              </a:solidFill>
              <a:latin typeface="+mn-lt"/>
            </a:endParaRPr>
          </a:p>
          <a:p>
            <a:pPr defTabSz="914400">
              <a:spcBef>
                <a:spcPct val="20000"/>
              </a:spcBef>
              <a:defRPr/>
            </a:pPr>
            <a:r>
              <a:rPr lang="en-US" sz="2400" kern="0" dirty="0">
                <a:solidFill>
                  <a:srgbClr val="000000"/>
                </a:solidFill>
                <a:latin typeface="+mn-lt"/>
              </a:rPr>
              <a:t>WASHINGTON (AP) — The unemployment rate leaps to a two-year high, record numbers of people are forced from their homes and Wall Street nose-dives again. Such is the fallout from a housing meltdown that threatens to slingshot the country into a recession.</a:t>
            </a:r>
            <a:endParaRPr lang="en-US" sz="3200" kern="0" dirty="0">
              <a:latin typeface="+mn-lt"/>
            </a:endParaRPr>
          </a:p>
        </p:txBody>
      </p:sp>
      <p:graphicFrame>
        <p:nvGraphicFramePr>
          <p:cNvPr id="23554" name="Object 2"/>
          <p:cNvGraphicFramePr>
            <a:graphicFrameLocks noChangeAspect="1"/>
          </p:cNvGraphicFramePr>
          <p:nvPr/>
        </p:nvGraphicFramePr>
        <p:xfrm>
          <a:off x="857250" y="1247775"/>
          <a:ext cx="1909763" cy="342900"/>
        </p:xfrm>
        <a:graphic>
          <a:graphicData uri="http://schemas.openxmlformats.org/presentationml/2006/ole">
            <p:oleObj spid="_x0000_s23554" name="Document" r:id="rId3" imgW="1910111" imgH="342906" progId="Word.Document.8">
              <p:embed/>
            </p:oleObj>
          </a:graphicData>
        </a:graphic>
      </p:graphicFrame>
      <p:sp>
        <p:nvSpPr>
          <p:cNvPr id="23556" name="Rectangle 6"/>
          <p:cNvSpPr>
            <a:spLocks noChangeArrowheads="1"/>
          </p:cNvSpPr>
          <p:nvPr/>
        </p:nvSpPr>
        <p:spPr bwMode="auto">
          <a:xfrm>
            <a:off x="3446463" y="1247775"/>
            <a:ext cx="3719512" cy="336550"/>
          </a:xfrm>
          <a:prstGeom prst="rect">
            <a:avLst/>
          </a:prstGeom>
          <a:noFill/>
          <a:ln w="9525">
            <a:noFill/>
            <a:miter lim="800000"/>
            <a:headEnd/>
            <a:tailEnd/>
          </a:ln>
        </p:spPr>
        <p:txBody>
          <a:bodyPr wrap="none">
            <a:spAutoFit/>
          </a:bodyPr>
          <a:lstStyle/>
          <a:p>
            <a:r>
              <a:rPr lang="en-US" sz="1600" b="1">
                <a:solidFill>
                  <a:srgbClr val="000000"/>
                </a:solidFill>
                <a:latin typeface="Calibri" pitchFamily="34" charset="0"/>
              </a:rPr>
              <a:t>From Google News, 13 January 2008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2055812"/>
          </a:xfrm>
        </p:spPr>
        <p:txBody>
          <a:bodyPr/>
          <a:lstStyle/>
          <a:p>
            <a:pPr eaLnBrk="1" hangingPunct="1"/>
            <a:r>
              <a:rPr lang="en-US" sz="4000" smtClean="0">
                <a:solidFill>
                  <a:srgbClr val="0000FF"/>
                </a:solidFill>
              </a:rPr>
              <a:t>Many (most?) economic crashes are preceded by real estate crashes</a:t>
            </a:r>
          </a:p>
        </p:txBody>
      </p:sp>
      <p:pic>
        <p:nvPicPr>
          <p:cNvPr id="28674" name="Picture 4" descr="RE cycleUSA.jpeg"/>
          <p:cNvPicPr>
            <a:picLocks noChangeAspect="1"/>
          </p:cNvPicPr>
          <p:nvPr/>
        </p:nvPicPr>
        <p:blipFill>
          <a:blip r:embed="rId2"/>
          <a:srcRect/>
          <a:stretch>
            <a:fillRect/>
          </a:stretch>
        </p:blipFill>
        <p:spPr bwMode="auto">
          <a:xfrm>
            <a:off x="1265238" y="2024063"/>
            <a:ext cx="7023100" cy="343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Autofit/>
          </a:bodyPr>
          <a:lstStyle/>
          <a:p>
            <a:pPr eaLnBrk="1" fontAlgn="auto" hangingPunct="1">
              <a:spcAft>
                <a:spcPts val="0"/>
              </a:spcAft>
              <a:defRPr/>
            </a:pPr>
            <a:r>
              <a:rPr lang="en-US" sz="2800" kern="0" dirty="0" smtClean="0">
                <a:solidFill>
                  <a:srgbClr val="0000FF"/>
                </a:solidFill>
                <a:latin typeface="Arial" charset="0"/>
                <a:ea typeface="ＭＳ Ｐゴシック"/>
                <a:cs typeface="ＭＳ Ｐゴシック"/>
              </a:rPr>
              <a:t>Richard Herring and  Susan </a:t>
            </a:r>
            <a:r>
              <a:rPr lang="en-US" sz="2800" kern="0" dirty="0" err="1" smtClean="0">
                <a:solidFill>
                  <a:srgbClr val="0000FF"/>
                </a:solidFill>
                <a:latin typeface="Arial" charset="0"/>
                <a:ea typeface="ＭＳ Ｐゴシック"/>
                <a:cs typeface="ＭＳ Ｐゴシック"/>
              </a:rPr>
              <a:t>Wachter</a:t>
            </a:r>
            <a:r>
              <a:rPr lang="en-US" sz="2800" kern="0" dirty="0" smtClean="0">
                <a:solidFill>
                  <a:srgbClr val="0000FF"/>
                </a:solidFill>
                <a:latin typeface="Arial" charset="0"/>
                <a:ea typeface="ＭＳ Ｐゴシック"/>
                <a:cs typeface="ＭＳ Ｐゴシック"/>
              </a:rPr>
              <a:t>, </a:t>
            </a:r>
            <a:r>
              <a:rPr lang="en-US" sz="2800" i="1" kern="0" dirty="0" smtClean="0">
                <a:solidFill>
                  <a:srgbClr val="0000FF"/>
                </a:solidFill>
                <a:latin typeface="Arial" charset="0"/>
                <a:ea typeface="ＭＳ Ｐゴシック"/>
                <a:cs typeface="ＭＳ Ｐゴシック"/>
              </a:rPr>
              <a:t>Real Estate Booms and Banking Busts</a:t>
            </a:r>
            <a:r>
              <a:rPr lang="en-US" sz="2800" kern="0" dirty="0" smtClean="0">
                <a:solidFill>
                  <a:srgbClr val="0000FF"/>
                </a:solidFill>
                <a:latin typeface="Arial" charset="0"/>
                <a:ea typeface="ＭＳ Ｐゴシック"/>
                <a:cs typeface="ＭＳ Ｐゴシック"/>
              </a:rPr>
              <a:t>, 1999.</a:t>
            </a:r>
            <a:endParaRPr lang="en-US" sz="2800" dirty="0">
              <a:solidFill>
                <a:srgbClr val="0000FF"/>
              </a:solidFill>
            </a:endParaRPr>
          </a:p>
        </p:txBody>
      </p:sp>
      <p:sp>
        <p:nvSpPr>
          <p:cNvPr id="5" name="Content Placeholder 4"/>
          <p:cNvSpPr>
            <a:spLocks noGrp="1"/>
          </p:cNvSpPr>
          <p:nvPr>
            <p:ph sz="half" idx="1"/>
          </p:nvPr>
        </p:nvSpPr>
        <p:spPr/>
        <p:txBody>
          <a:bodyPr rtlCol="0">
            <a:normAutofit lnSpcReduction="10000"/>
          </a:bodyPr>
          <a:lstStyle/>
          <a:p>
            <a:pPr defTabSz="914400" eaLnBrk="1" hangingPunct="1">
              <a:lnSpc>
                <a:spcPct val="90000"/>
              </a:lnSpc>
              <a:buFont typeface="Arial"/>
              <a:buNone/>
              <a:defRPr/>
            </a:pPr>
            <a:r>
              <a:rPr lang="en-US" b="1" kern="0" dirty="0" smtClean="0">
                <a:solidFill>
                  <a:srgbClr val="000000"/>
                </a:solidFill>
                <a:latin typeface="+mj-lt"/>
                <a:ea typeface="ＭＳ Ｐゴシック"/>
                <a:cs typeface="ＭＳ Ｐゴシック"/>
              </a:rPr>
              <a:t>Crashes</a:t>
            </a:r>
          </a:p>
          <a:p>
            <a:pPr defTabSz="914400" eaLnBrk="1" hangingPunct="1">
              <a:lnSpc>
                <a:spcPct val="90000"/>
              </a:lnSpc>
              <a:buFont typeface="Arial"/>
              <a:buChar char="•"/>
              <a:defRPr/>
            </a:pPr>
            <a:r>
              <a:rPr lang="en-US" dirty="0" smtClean="0"/>
              <a:t>US Farmland prices - 1981</a:t>
            </a:r>
          </a:p>
          <a:p>
            <a:pPr defTabSz="914400" eaLnBrk="1" hangingPunct="1">
              <a:lnSpc>
                <a:spcPct val="90000"/>
              </a:lnSpc>
              <a:buFont typeface="Arial"/>
              <a:buChar char="•"/>
              <a:defRPr/>
            </a:pPr>
            <a:r>
              <a:rPr lang="en-US" dirty="0" smtClean="0"/>
              <a:t>Property in Sweden-  1989</a:t>
            </a:r>
          </a:p>
          <a:p>
            <a:pPr defTabSz="914400" eaLnBrk="1" hangingPunct="1">
              <a:lnSpc>
                <a:spcPct val="90000"/>
              </a:lnSpc>
              <a:buFont typeface="Arial"/>
              <a:buChar char="•"/>
              <a:defRPr/>
            </a:pPr>
            <a:r>
              <a:rPr lang="en-US" dirty="0" smtClean="0"/>
              <a:t>Property in Japan -  1990</a:t>
            </a:r>
          </a:p>
          <a:p>
            <a:pPr defTabSz="914400" eaLnBrk="1" hangingPunct="1">
              <a:lnSpc>
                <a:spcPct val="90000"/>
              </a:lnSpc>
              <a:buFont typeface="Arial"/>
              <a:buChar char="•"/>
              <a:defRPr/>
            </a:pPr>
            <a:r>
              <a:rPr lang="en-US" dirty="0" smtClean="0"/>
              <a:t>Commercial real estate in Boston - 1992</a:t>
            </a:r>
          </a:p>
          <a:p>
            <a:pPr defTabSz="914400" eaLnBrk="1" hangingPunct="1">
              <a:lnSpc>
                <a:spcPct val="90000"/>
              </a:lnSpc>
              <a:buFont typeface="Arial"/>
              <a:buChar char="•"/>
              <a:defRPr/>
            </a:pPr>
            <a:r>
              <a:rPr lang="en-US" dirty="0" smtClean="0"/>
              <a:t>Property in Thailand - 1997 </a:t>
            </a:r>
            <a:endParaRPr lang="en-US" kern="0" dirty="0" smtClean="0">
              <a:solidFill>
                <a:srgbClr val="000000"/>
              </a:solidFill>
              <a:latin typeface="Times New Roman"/>
              <a:ea typeface="ＭＳ Ｐゴシック"/>
              <a:cs typeface="ＭＳ Ｐゴシック"/>
            </a:endParaRPr>
          </a:p>
          <a:p>
            <a:pPr eaLnBrk="1" fontAlgn="auto" hangingPunct="1">
              <a:spcAft>
                <a:spcPts val="0"/>
              </a:spcAft>
              <a:buFont typeface="Arial"/>
              <a:buChar char="•"/>
              <a:defRPr/>
            </a:pPr>
            <a:endParaRPr lang="en-US" dirty="0"/>
          </a:p>
        </p:txBody>
      </p:sp>
      <p:sp>
        <p:nvSpPr>
          <p:cNvPr id="29699" name="Content Placeholder 5"/>
          <p:cNvSpPr>
            <a:spLocks noGrp="1"/>
          </p:cNvSpPr>
          <p:nvPr>
            <p:ph sz="half" idx="2"/>
          </p:nvPr>
        </p:nvSpPr>
        <p:spPr>
          <a:xfrm>
            <a:off x="4495800" y="1600200"/>
            <a:ext cx="4038600" cy="4525963"/>
          </a:xfrm>
        </p:spPr>
        <p:txBody>
          <a:bodyPr/>
          <a:lstStyle/>
          <a:p>
            <a:pPr eaLnBrk="1" hangingPunct="1">
              <a:lnSpc>
                <a:spcPct val="90000"/>
              </a:lnSpc>
              <a:buFont typeface="Arial" charset="0"/>
              <a:buNone/>
            </a:pPr>
            <a:r>
              <a:rPr lang="en-US" b="1" smtClean="0">
                <a:solidFill>
                  <a:srgbClr val="000000"/>
                </a:solidFill>
                <a:ea typeface="ＭＳ Ｐゴシック"/>
                <a:cs typeface="ＭＳ Ｐゴシック"/>
              </a:rPr>
              <a:t>Causes</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Excessive leverage</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Disaster myopia (availability heuristic </a:t>
            </a:r>
            <a:r>
              <a:rPr lang="en-US" b="1" smtClean="0">
                <a:solidFill>
                  <a:srgbClr val="000000"/>
                </a:solidFill>
                <a:latin typeface="Times New Roman" pitchFamily="18" charset="0"/>
                <a:ea typeface="ＭＳ Ｐゴシック"/>
                <a:cs typeface="ＭＳ Ｐゴシック"/>
              </a:rPr>
              <a:t>∩</a:t>
            </a:r>
            <a:r>
              <a:rPr lang="en-US" smtClean="0">
                <a:solidFill>
                  <a:srgbClr val="000000"/>
                </a:solidFill>
                <a:latin typeface="Times New Roman" pitchFamily="18" charset="0"/>
                <a:ea typeface="ＭＳ Ｐゴシック"/>
                <a:cs typeface="ＭＳ Ｐゴシック"/>
              </a:rPr>
              <a:t> threshold heuristic)</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Inadequate data</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Weak analysis</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Perverse incentives</a:t>
            </a:r>
          </a:p>
          <a:p>
            <a:pPr eaLnBrk="1" hangingPunct="1">
              <a:lnSpc>
                <a:spcPct val="80000"/>
              </a:lnSpc>
              <a:buFontTx/>
              <a:buChar char="•"/>
            </a:pPr>
            <a:r>
              <a:rPr lang="en-US" smtClean="0">
                <a:solidFill>
                  <a:srgbClr val="000000"/>
                </a:solidFill>
                <a:latin typeface="Times New Roman" pitchFamily="18" charset="0"/>
                <a:ea typeface="ＭＳ Ｐゴシック"/>
                <a:cs typeface="ＭＳ Ｐゴシック"/>
              </a:rPr>
              <a:t>Cognitive dissonance</a:t>
            </a:r>
          </a:p>
          <a:p>
            <a:pPr eaLnBrk="1" hangingPunct="1">
              <a:lnSpc>
                <a:spcPct val="80000"/>
              </a:lnSpc>
              <a:buFont typeface="Arial" charset="0"/>
              <a:buNone/>
            </a:pPr>
            <a:endParaRPr lang="en-US" sz="2000" smtClean="0">
              <a:solidFill>
                <a:srgbClr val="000000"/>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600" smtClean="0">
                <a:solidFill>
                  <a:srgbClr val="0000FF"/>
                </a:solidFill>
              </a:rPr>
              <a:t>Cause of capital punishment: real estate</a:t>
            </a:r>
            <a:endParaRPr lang="en-US" sz="3600" smtClean="0"/>
          </a:p>
        </p:txBody>
      </p:sp>
      <p:pic>
        <p:nvPicPr>
          <p:cNvPr id="30722" name="Picture 4" descr="guillotine path.jpg"/>
          <p:cNvPicPr>
            <a:picLocks noChangeAspect="1"/>
          </p:cNvPicPr>
          <p:nvPr/>
        </p:nvPicPr>
        <p:blipFill>
          <a:blip r:embed="rId2"/>
          <a:srcRect/>
          <a:stretch>
            <a:fillRect/>
          </a:stretch>
        </p:blipFill>
        <p:spPr bwMode="auto">
          <a:xfrm>
            <a:off x="763588" y="1417638"/>
            <a:ext cx="2833687" cy="3108325"/>
          </a:xfrm>
          <a:prstGeom prst="rect">
            <a:avLst/>
          </a:prstGeom>
          <a:noFill/>
          <a:ln w="9525">
            <a:noFill/>
            <a:miter lim="800000"/>
            <a:headEnd/>
            <a:tailEnd/>
          </a:ln>
        </p:spPr>
      </p:pic>
      <p:pic>
        <p:nvPicPr>
          <p:cNvPr id="30723" name="Picture 3" descr="another blade.jpg"/>
          <p:cNvPicPr>
            <a:picLocks noChangeAspect="1"/>
          </p:cNvPicPr>
          <p:nvPr/>
        </p:nvPicPr>
        <p:blipFill>
          <a:blip r:embed="rId3"/>
          <a:srcRect/>
          <a:stretch>
            <a:fillRect/>
          </a:stretch>
        </p:blipFill>
        <p:spPr bwMode="auto">
          <a:xfrm>
            <a:off x="4670425" y="1760538"/>
            <a:ext cx="4016375" cy="276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600" smtClean="0">
                <a:solidFill>
                  <a:srgbClr val="0000FF"/>
                </a:solidFill>
              </a:rPr>
              <a:t>Obsolescence and risk crevices </a:t>
            </a:r>
          </a:p>
        </p:txBody>
      </p:sp>
      <p:sp>
        <p:nvSpPr>
          <p:cNvPr id="31746" name="Text Placeholder 7"/>
          <p:cNvSpPr>
            <a:spLocks noGrp="1"/>
          </p:cNvSpPr>
          <p:nvPr>
            <p:ph type="body" idx="1"/>
          </p:nvPr>
        </p:nvSpPr>
        <p:spPr/>
        <p:txBody>
          <a:bodyPr/>
          <a:lstStyle/>
          <a:p>
            <a:pPr eaLnBrk="1" hangingPunct="1"/>
            <a:r>
              <a:rPr lang="en-US" smtClean="0"/>
              <a:t>Obsolescence</a:t>
            </a:r>
          </a:p>
        </p:txBody>
      </p:sp>
      <p:sp>
        <p:nvSpPr>
          <p:cNvPr id="31747" name="Content Placeholder 8"/>
          <p:cNvSpPr>
            <a:spLocks noGrp="1"/>
          </p:cNvSpPr>
          <p:nvPr>
            <p:ph sz="half" idx="2"/>
          </p:nvPr>
        </p:nvSpPr>
        <p:spPr/>
        <p:txBody>
          <a:bodyPr/>
          <a:lstStyle/>
          <a:p>
            <a:pPr eaLnBrk="1" hangingPunct="1"/>
            <a:r>
              <a:rPr lang="en-US" smtClean="0"/>
              <a:t>Is occurring more rapidly</a:t>
            </a:r>
          </a:p>
          <a:p>
            <a:pPr eaLnBrk="1" hangingPunct="1"/>
            <a:r>
              <a:rPr lang="en-US" smtClean="0"/>
              <a:t>Affects distressed real estate</a:t>
            </a:r>
          </a:p>
          <a:p>
            <a:pPr eaLnBrk="1" hangingPunct="1"/>
            <a:r>
              <a:rPr lang="en-US" smtClean="0"/>
              <a:t>Will be continue to be a recurring problem</a:t>
            </a:r>
          </a:p>
        </p:txBody>
      </p:sp>
      <p:sp>
        <p:nvSpPr>
          <p:cNvPr id="31748" name="Text Placeholder 9"/>
          <p:cNvSpPr>
            <a:spLocks noGrp="1"/>
          </p:cNvSpPr>
          <p:nvPr>
            <p:ph type="body" sz="quarter" idx="3"/>
          </p:nvPr>
        </p:nvSpPr>
        <p:spPr/>
        <p:txBody>
          <a:bodyPr/>
          <a:lstStyle/>
          <a:p>
            <a:pPr eaLnBrk="1" hangingPunct="1"/>
            <a:r>
              <a:rPr lang="en-US" smtClean="0"/>
              <a:t>Risk crevices</a:t>
            </a:r>
          </a:p>
        </p:txBody>
      </p:sp>
      <p:sp>
        <p:nvSpPr>
          <p:cNvPr id="31749" name="Content Placeholder 10"/>
          <p:cNvSpPr>
            <a:spLocks noGrp="1"/>
          </p:cNvSpPr>
          <p:nvPr>
            <p:ph sz="quarter" idx="4"/>
          </p:nvPr>
        </p:nvSpPr>
        <p:spPr/>
        <p:txBody>
          <a:bodyPr/>
          <a:lstStyle/>
          <a:p>
            <a:pPr eaLnBrk="1" hangingPunct="1"/>
            <a:r>
              <a:rPr lang="en-US" smtClean="0"/>
              <a:t>Result in project cost overruns, project delays and sub-performing projects</a:t>
            </a:r>
          </a:p>
          <a:p>
            <a:pPr eaLnBrk="1" hangingPunct="1"/>
            <a:r>
              <a:rPr lang="en-US" smtClean="0"/>
              <a:t>Result in higher prices that do not reflect longer term value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6"/>
          <p:cNvSpPr>
            <a:spLocks noGrp="1"/>
          </p:cNvSpPr>
          <p:nvPr>
            <p:ph type="title"/>
          </p:nvPr>
        </p:nvSpPr>
        <p:spPr/>
        <p:txBody>
          <a:bodyPr/>
          <a:lstStyle/>
          <a:p>
            <a:pPr eaLnBrk="1" hangingPunct="1"/>
            <a:r>
              <a:rPr lang="en-US" sz="3600" smtClean="0">
                <a:solidFill>
                  <a:srgbClr val="0000FF"/>
                </a:solidFill>
              </a:rPr>
              <a:t>Obsolescence: a recurring problem.  Why: </a:t>
            </a:r>
          </a:p>
        </p:txBody>
      </p:sp>
      <p:sp>
        <p:nvSpPr>
          <p:cNvPr id="32770" name="Content Placeholder 7"/>
          <p:cNvSpPr>
            <a:spLocks noGrp="1"/>
          </p:cNvSpPr>
          <p:nvPr>
            <p:ph idx="1"/>
          </p:nvPr>
        </p:nvSpPr>
        <p:spPr>
          <a:xfrm>
            <a:off x="457200" y="1417638"/>
            <a:ext cx="8229600" cy="4791075"/>
          </a:xfrm>
        </p:spPr>
        <p:txBody>
          <a:bodyPr/>
          <a:lstStyle/>
          <a:p>
            <a:pPr marL="457200" indent="-457200" eaLnBrk="1" hangingPunct="1">
              <a:buFont typeface="Calibri" pitchFamily="34" charset="0"/>
              <a:buAutoNum type="arabicPeriod"/>
            </a:pPr>
            <a:r>
              <a:rPr lang="en-US" sz="2400" smtClean="0"/>
              <a:t>A continuous fresh supply in greenfields means tenants, especially prime tenants, have a greater selection. Because new buildings in almost every category have state-of-the-art features, they provide benchmark standards against which older buildings are compared, often adversely. </a:t>
            </a:r>
          </a:p>
          <a:p>
            <a:pPr marL="457200" indent="-457200" eaLnBrk="1" hangingPunct="1">
              <a:buFont typeface="Calibri" pitchFamily="34" charset="0"/>
              <a:buAutoNum type="arabicPeriod"/>
            </a:pPr>
            <a:r>
              <a:rPr lang="en-US" sz="2400" smtClean="0"/>
              <a:t>Technical obsolescence may be expensive to correct but it can be observed; the most difficult kinds of obsolescence are latent factors like image, configuration, access, context – functional obsolescence.</a:t>
            </a:r>
          </a:p>
          <a:p>
            <a:pPr marL="457200" indent="-457200" eaLnBrk="1" hangingPunct="1">
              <a:buFont typeface="Calibri" pitchFamily="34" charset="0"/>
              <a:buAutoNum type="arabicPeriod"/>
            </a:pPr>
            <a:r>
              <a:rPr lang="en-US" sz="2400" smtClean="0"/>
              <a:t>Biases described in behavioral economic analyses inhibit rational decisions of investors and managers - conservatism, optimism, overconfidence and the disposition effect. </a:t>
            </a:r>
          </a:p>
          <a:p>
            <a:pPr marL="457200" indent="-457200" eaLnBrk="1" hangingPunct="1">
              <a:buFont typeface="Calibri" pitchFamily="34" charset="0"/>
              <a:buAutoNum type="arabicPeriod"/>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standard model.jpg"/>
          <p:cNvPicPr>
            <a:picLocks noChangeAspect="1"/>
          </p:cNvPicPr>
          <p:nvPr/>
        </p:nvPicPr>
        <p:blipFill>
          <a:blip r:embed="rId2"/>
          <a:srcRect/>
          <a:stretch>
            <a:fillRect/>
          </a:stretch>
        </p:blipFill>
        <p:spPr bwMode="auto">
          <a:xfrm>
            <a:off x="2520950" y="776288"/>
            <a:ext cx="4295775" cy="2874962"/>
          </a:xfrm>
          <a:prstGeom prst="rect">
            <a:avLst/>
          </a:prstGeom>
          <a:noFill/>
          <a:ln w="9525">
            <a:noFill/>
            <a:miter lim="800000"/>
            <a:headEnd/>
            <a:tailEnd/>
          </a:ln>
        </p:spPr>
      </p:pic>
      <p:pic>
        <p:nvPicPr>
          <p:cNvPr id="33794" name="Picture 5" descr="risk crevice model.jpg"/>
          <p:cNvPicPr>
            <a:picLocks noChangeAspect="1"/>
          </p:cNvPicPr>
          <p:nvPr/>
        </p:nvPicPr>
        <p:blipFill>
          <a:blip r:embed="rId3"/>
          <a:srcRect/>
          <a:stretch>
            <a:fillRect/>
          </a:stretch>
        </p:blipFill>
        <p:spPr bwMode="auto">
          <a:xfrm>
            <a:off x="2520950" y="3651250"/>
            <a:ext cx="4403725" cy="3206750"/>
          </a:xfrm>
          <a:prstGeom prst="rect">
            <a:avLst/>
          </a:prstGeom>
          <a:noFill/>
          <a:ln w="9525">
            <a:noFill/>
            <a:miter lim="800000"/>
            <a:headEnd/>
            <a:tailEnd/>
          </a:ln>
        </p:spPr>
      </p:pic>
      <p:sp>
        <p:nvSpPr>
          <p:cNvPr id="10" name="Title 6"/>
          <p:cNvSpPr txBox="1">
            <a:spLocks/>
          </p:cNvSpPr>
          <p:nvPr/>
        </p:nvSpPr>
        <p:spPr>
          <a:xfrm>
            <a:off x="609600" y="427038"/>
            <a:ext cx="8229600" cy="804862"/>
          </a:xfrm>
          <a:prstGeom prst="rect">
            <a:avLst/>
          </a:prstGeom>
        </p:spPr>
        <p:txBody>
          <a:bodyPr anchor="ctr">
            <a:normAutofit/>
          </a:bodyPr>
          <a:lstStyle/>
          <a:p>
            <a:pPr algn="ctr" fontAlgn="auto">
              <a:spcAft>
                <a:spcPts val="0"/>
              </a:spcAft>
              <a:defRPr/>
            </a:pPr>
            <a:r>
              <a:rPr lang="en-US" sz="3600" dirty="0">
                <a:solidFill>
                  <a:srgbClr val="0000FF"/>
                </a:solidFill>
                <a:latin typeface="+mj-lt"/>
                <a:ea typeface="+mj-ea"/>
                <a:cs typeface="+mj-cs"/>
              </a:rPr>
              <a:t>Risk crevices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660400"/>
            <a:ext cx="7772400" cy="2795588"/>
          </a:xfrm>
        </p:spPr>
        <p:txBody>
          <a:bodyPr/>
          <a:lstStyle/>
          <a:p>
            <a:pPr eaLnBrk="1" hangingPunct="1"/>
            <a:r>
              <a:rPr lang="en-US" smtClean="0">
                <a:solidFill>
                  <a:srgbClr val="0000FF"/>
                </a:solidFill>
              </a:rPr>
              <a:t>Q: If the world isn’t flat, </a:t>
            </a:r>
            <a:br>
              <a:rPr lang="en-US" smtClean="0">
                <a:solidFill>
                  <a:srgbClr val="0000FF"/>
                </a:solidFill>
              </a:rPr>
            </a:br>
            <a:r>
              <a:rPr lang="en-US" smtClean="0">
                <a:solidFill>
                  <a:srgbClr val="0000FF"/>
                </a:solidFill>
              </a:rPr>
              <a:t>why is real estate?</a:t>
            </a:r>
          </a:p>
        </p:txBody>
      </p:sp>
      <p:sp>
        <p:nvSpPr>
          <p:cNvPr id="3" name="Subtitle 2"/>
          <p:cNvSpPr>
            <a:spLocks noGrp="1"/>
          </p:cNvSpPr>
          <p:nvPr>
            <p:ph type="subTitle" idx="1"/>
          </p:nvPr>
        </p:nvSpPr>
        <p:spPr>
          <a:xfrm>
            <a:off x="1371600" y="3455988"/>
            <a:ext cx="6400800" cy="1752600"/>
          </a:xfrm>
        </p:spPr>
        <p:txBody>
          <a:bodyPr rtlCol="0">
            <a:normAutofit/>
          </a:bodyPr>
          <a:lstStyle/>
          <a:p>
            <a:pPr eaLnBrk="1" fontAlgn="auto" hangingPunct="1">
              <a:spcAft>
                <a:spcPts val="0"/>
              </a:spcAft>
              <a:buFont typeface="Arial"/>
              <a:buNone/>
              <a:defRPr/>
            </a:pPr>
            <a:r>
              <a:rPr lang="en-US" sz="2600" dirty="0">
                <a:solidFill>
                  <a:srgbClr val="000000"/>
                </a:solidFill>
                <a:latin typeface="Times New Roman"/>
                <a:cs typeface="Times New Roman"/>
              </a:rPr>
              <a:t>M. Gordon Brown</a:t>
            </a:r>
          </a:p>
          <a:p>
            <a:pPr eaLnBrk="1" fontAlgn="auto" hangingPunct="1">
              <a:spcAft>
                <a:spcPts val="0"/>
              </a:spcAft>
              <a:buFont typeface="Arial"/>
              <a:buNone/>
              <a:defRPr/>
            </a:pPr>
            <a:r>
              <a:rPr lang="en-US" sz="2600" dirty="0">
                <a:solidFill>
                  <a:srgbClr val="000000"/>
                </a:solidFill>
                <a:latin typeface="Times New Roman"/>
                <a:cs typeface="Times New Roman"/>
              </a:rPr>
              <a:t>Space Analytics, LLC</a:t>
            </a:r>
          </a:p>
          <a:p>
            <a:pPr eaLnBrk="1" fontAlgn="auto" hangingPunct="1">
              <a:spcAft>
                <a:spcPts val="0"/>
              </a:spcAft>
              <a:buFont typeface="Arial"/>
              <a:buNone/>
              <a:defRPr/>
            </a:pPr>
            <a:r>
              <a:rPr lang="en-US" sz="2600" dirty="0">
                <a:solidFill>
                  <a:srgbClr val="000000"/>
                </a:solidFill>
                <a:latin typeface="Times New Roman"/>
                <a:cs typeface="Times New Roman"/>
              </a:rPr>
              <a:t>Chicago, IL USA</a:t>
            </a:r>
          </a:p>
          <a:p>
            <a:pPr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6"/>
          <p:cNvSpPr>
            <a:spLocks noGrp="1"/>
          </p:cNvSpPr>
          <p:nvPr>
            <p:ph type="title"/>
          </p:nvPr>
        </p:nvSpPr>
        <p:spPr/>
        <p:txBody>
          <a:bodyPr/>
          <a:lstStyle/>
          <a:p>
            <a:pPr eaLnBrk="1" hangingPunct="1"/>
            <a:r>
              <a:rPr lang="en-US" sz="3600" smtClean="0">
                <a:solidFill>
                  <a:srgbClr val="0000FF"/>
                </a:solidFill>
              </a:rPr>
              <a:t>Risk crevices: a growing problem.  Why: </a:t>
            </a:r>
          </a:p>
        </p:txBody>
      </p:sp>
      <p:sp>
        <p:nvSpPr>
          <p:cNvPr id="34818" name="Content Placeholder 7"/>
          <p:cNvSpPr>
            <a:spLocks noGrp="1"/>
          </p:cNvSpPr>
          <p:nvPr>
            <p:ph idx="1"/>
          </p:nvPr>
        </p:nvSpPr>
        <p:spPr>
          <a:xfrm>
            <a:off x="457200" y="1600200"/>
            <a:ext cx="7766050" cy="4525963"/>
          </a:xfrm>
        </p:spPr>
        <p:txBody>
          <a:bodyPr/>
          <a:lstStyle/>
          <a:p>
            <a:pPr marL="514350" indent="-514350" eaLnBrk="1" hangingPunct="1">
              <a:buFont typeface="Calibri" pitchFamily="34" charset="0"/>
              <a:buAutoNum type="arabicPeriod"/>
            </a:pPr>
            <a:r>
              <a:rPr lang="en-US" sz="2400" smtClean="0"/>
              <a:t>Increased complexity at input phase: social, consumer, environmental, economic, governmental factors simultaneous with increased specialization which reduces redundancy in perceived problem structure leads to …</a:t>
            </a:r>
          </a:p>
          <a:p>
            <a:pPr marL="514350" indent="-514350" eaLnBrk="1" hangingPunct="1">
              <a:buFont typeface="Calibri" pitchFamily="34" charset="0"/>
              <a:buAutoNum type="arabicPeriod"/>
            </a:pPr>
            <a:r>
              <a:rPr lang="en-US" sz="2400" smtClean="0"/>
              <a:t>More economic firms (silos) required for projects &gt;&gt; increased risk as the project moves into the next silo because risk management applies to the firm which will reduce its own risk, not to the project &gt;&gt; higher transaction costs from the crevices that accumulate as higher project costs.</a:t>
            </a:r>
          </a:p>
          <a:p>
            <a:pPr marL="514350" indent="-514350" eaLnBrk="1" hangingPunct="1">
              <a:buFont typeface="Calibri" pitchFamily="34" charset="0"/>
              <a:buAutoNum type="arabicPeriod"/>
            </a:pP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err="1" smtClean="0">
                <a:solidFill>
                  <a:srgbClr val="0000FF"/>
                </a:solidFill>
              </a:rPr>
              <a:t>Tetlock</a:t>
            </a:r>
            <a:r>
              <a:rPr lang="en-US" dirty="0" smtClean="0">
                <a:solidFill>
                  <a:srgbClr val="0000FF"/>
                </a:solidFill>
              </a:rPr>
              <a:t> on the efficacy of expert predictions </a:t>
            </a:r>
            <a:endParaRPr lang="en-US" dirty="0">
              <a:solidFill>
                <a:srgbClr val="0000FF"/>
              </a:solidFill>
            </a:endParaRPr>
          </a:p>
        </p:txBody>
      </p:sp>
      <p:sp>
        <p:nvSpPr>
          <p:cNvPr id="35842" name="Text Placeholder 4"/>
          <p:cNvSpPr>
            <a:spLocks noGrp="1"/>
          </p:cNvSpPr>
          <p:nvPr>
            <p:ph type="body" idx="1"/>
          </p:nvPr>
        </p:nvSpPr>
        <p:spPr/>
        <p:txBody>
          <a:bodyPr/>
          <a:lstStyle/>
          <a:p>
            <a:pPr algn="ctr" eaLnBrk="1" hangingPunct="1"/>
            <a:r>
              <a:rPr lang="en-US" smtClean="0"/>
              <a:t>hedgehogs</a:t>
            </a:r>
          </a:p>
        </p:txBody>
      </p:sp>
      <p:pic>
        <p:nvPicPr>
          <p:cNvPr id="35843" name="Content Placeholder 8" descr="hedgehog10b.jpg"/>
          <p:cNvPicPr>
            <a:picLocks noGrp="1" noChangeAspect="1"/>
          </p:cNvPicPr>
          <p:nvPr>
            <p:ph sz="half" idx="2"/>
          </p:nvPr>
        </p:nvPicPr>
        <p:blipFill>
          <a:blip r:embed="rId2"/>
          <a:srcRect t="-31500" b="-31500"/>
          <a:stretch>
            <a:fillRect/>
          </a:stretch>
        </p:blipFill>
        <p:spPr/>
      </p:pic>
      <p:sp>
        <p:nvSpPr>
          <p:cNvPr id="35844" name="Text Placeholder 6"/>
          <p:cNvSpPr>
            <a:spLocks noGrp="1"/>
          </p:cNvSpPr>
          <p:nvPr>
            <p:ph type="body" sz="quarter" idx="3"/>
          </p:nvPr>
        </p:nvSpPr>
        <p:spPr/>
        <p:txBody>
          <a:bodyPr/>
          <a:lstStyle/>
          <a:p>
            <a:pPr algn="ctr" eaLnBrk="1" hangingPunct="1"/>
            <a:r>
              <a:rPr lang="en-US" smtClean="0"/>
              <a:t>foxes</a:t>
            </a:r>
          </a:p>
        </p:txBody>
      </p:sp>
      <p:pic>
        <p:nvPicPr>
          <p:cNvPr id="35845" name="Content Placeholder 9" descr="foxcrop.jpg"/>
          <p:cNvPicPr>
            <a:picLocks noGrp="1" noChangeAspect="1"/>
          </p:cNvPicPr>
          <p:nvPr>
            <p:ph sz="quarter" idx="4"/>
          </p:nvPr>
        </p:nvPicPr>
        <p:blipFill>
          <a:blip r:embed="rId3"/>
          <a:srcRect t="-3673" b="-3673"/>
          <a:stretch>
            <a:fillRect/>
          </a:stretch>
        </p:blipFill>
        <p:spPr>
          <a:xfrm>
            <a:off x="4645025" y="2174875"/>
            <a:ext cx="3438525" cy="33607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FF"/>
                </a:solidFill>
              </a:rPr>
              <a:t>Kelly on types </a:t>
            </a:r>
            <a:r>
              <a:rPr lang="en-US" dirty="0" smtClean="0">
                <a:solidFill>
                  <a:srgbClr val="0000FF"/>
                </a:solidFill>
                <a:latin typeface="Calibri (Headings)"/>
                <a:cs typeface="Calibri (Headings)"/>
              </a:rPr>
              <a:t>of</a:t>
            </a:r>
            <a:r>
              <a:rPr lang="en-US" dirty="0" smtClean="0">
                <a:solidFill>
                  <a:srgbClr val="0000FF"/>
                </a:solidFill>
              </a:rPr>
              <a:t> real estate knowledge</a:t>
            </a:r>
            <a:endParaRPr lang="en-US" dirty="0">
              <a:solidFill>
                <a:srgbClr val="0000FF"/>
              </a:solidFill>
            </a:endParaRPr>
          </a:p>
        </p:txBody>
      </p:sp>
      <p:sp>
        <p:nvSpPr>
          <p:cNvPr id="36866" name="Text Placeholder 4"/>
          <p:cNvSpPr>
            <a:spLocks noGrp="1"/>
          </p:cNvSpPr>
          <p:nvPr>
            <p:ph type="body" idx="1"/>
          </p:nvPr>
        </p:nvSpPr>
        <p:spPr/>
        <p:txBody>
          <a:bodyPr/>
          <a:lstStyle/>
          <a:p>
            <a:pPr algn="ctr" eaLnBrk="1" hangingPunct="1"/>
            <a:r>
              <a:rPr lang="en-US" smtClean="0"/>
              <a:t>Pythagoreans</a:t>
            </a:r>
          </a:p>
        </p:txBody>
      </p:sp>
      <p:sp>
        <p:nvSpPr>
          <p:cNvPr id="36867" name="Text Placeholder 6"/>
          <p:cNvSpPr>
            <a:spLocks noGrp="1"/>
          </p:cNvSpPr>
          <p:nvPr>
            <p:ph type="body" sz="quarter" idx="3"/>
          </p:nvPr>
        </p:nvSpPr>
        <p:spPr/>
        <p:txBody>
          <a:bodyPr/>
          <a:lstStyle/>
          <a:p>
            <a:pPr algn="ctr" eaLnBrk="1" hangingPunct="1"/>
            <a:r>
              <a:rPr lang="en-US" smtClean="0"/>
              <a:t>Protagoreans</a:t>
            </a:r>
          </a:p>
        </p:txBody>
      </p:sp>
      <p:pic>
        <p:nvPicPr>
          <p:cNvPr id="36868" name="Content Placeholder 12" descr="protagoras.jpg"/>
          <p:cNvPicPr>
            <a:picLocks noGrp="1" noChangeAspect="1"/>
          </p:cNvPicPr>
          <p:nvPr>
            <p:ph sz="quarter" idx="4"/>
          </p:nvPr>
        </p:nvPicPr>
        <p:blipFill>
          <a:blip r:embed="rId2"/>
          <a:srcRect l="-23111" r="-23111"/>
          <a:stretch>
            <a:fillRect/>
          </a:stretch>
        </p:blipFill>
        <p:spPr/>
      </p:pic>
      <p:pic>
        <p:nvPicPr>
          <p:cNvPr id="36869" name="Content Placeholder 11" descr="pythagoras.jpeg"/>
          <p:cNvPicPr>
            <a:picLocks noGrp="1" noChangeAspect="1"/>
          </p:cNvPicPr>
          <p:nvPr>
            <p:ph sz="half" idx="2"/>
          </p:nvPr>
        </p:nvPicPr>
        <p:blipFill>
          <a:blip r:embed="rId3"/>
          <a:srcRect l="-12152" r="-12152"/>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4square.jpg"/>
          <p:cNvPicPr>
            <a:picLocks noChangeAspect="1"/>
          </p:cNvPicPr>
          <p:nvPr/>
        </p:nvPicPr>
        <p:blipFill>
          <a:blip r:embed="rId2"/>
          <a:srcRect/>
          <a:stretch>
            <a:fillRect/>
          </a:stretch>
        </p:blipFill>
        <p:spPr bwMode="auto">
          <a:xfrm>
            <a:off x="2559050" y="765175"/>
            <a:ext cx="4395788" cy="460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6"/>
          <p:cNvSpPr>
            <a:spLocks noGrp="1"/>
          </p:cNvSpPr>
          <p:nvPr>
            <p:ph type="title"/>
          </p:nvPr>
        </p:nvSpPr>
        <p:spPr/>
        <p:txBody>
          <a:bodyPr/>
          <a:lstStyle/>
          <a:p>
            <a:pPr eaLnBrk="1" hangingPunct="1"/>
            <a:r>
              <a:rPr lang="en-US" sz="3600" smtClean="0">
                <a:solidFill>
                  <a:srgbClr val="0000E9"/>
                </a:solidFill>
              </a:rPr>
              <a:t>ARES meeting, Seattle, April 2011</a:t>
            </a:r>
          </a:p>
        </p:txBody>
      </p:sp>
      <p:sp>
        <p:nvSpPr>
          <p:cNvPr id="38914" name="Content Placeholder 7"/>
          <p:cNvSpPr>
            <a:spLocks noGrp="1"/>
          </p:cNvSpPr>
          <p:nvPr>
            <p:ph idx="1"/>
          </p:nvPr>
        </p:nvSpPr>
        <p:spPr/>
        <p:txBody>
          <a:bodyPr/>
          <a:lstStyle/>
          <a:p>
            <a:pPr marL="514350" indent="-514350" eaLnBrk="1" hangingPunct="1">
              <a:buFont typeface="Arial" charset="0"/>
              <a:buNone/>
            </a:pPr>
            <a:r>
              <a:rPr lang="en-US" smtClean="0"/>
              <a:t>Steve Laposa’s question: What do your members need in the next 2-3 years?</a:t>
            </a:r>
          </a:p>
          <a:p>
            <a:pPr marL="514350" indent="-514350" eaLnBrk="1" hangingPunct="1">
              <a:buFont typeface="Arial" charset="0"/>
              <a:buNone/>
            </a:pPr>
            <a:r>
              <a:rPr lang="en-US" smtClean="0"/>
              <a:t>Answers: </a:t>
            </a:r>
          </a:p>
          <a:p>
            <a:pPr marL="514350" indent="-514350" eaLnBrk="1" hangingPunct="1"/>
            <a:r>
              <a:rPr lang="en-US" smtClean="0"/>
              <a:t>career reprogramming;</a:t>
            </a:r>
          </a:p>
          <a:p>
            <a:pPr marL="514350" indent="-514350" eaLnBrk="1" hangingPunct="1"/>
            <a:r>
              <a:rPr lang="en-US" smtClean="0"/>
              <a:t>to reinvent our organization; </a:t>
            </a:r>
          </a:p>
          <a:p>
            <a:pPr marL="514350" indent="-514350" eaLnBrk="1" hangingPunct="1"/>
            <a:r>
              <a:rPr lang="en-US" smtClean="0"/>
              <a:t>to know what paths to avoid.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p:nvPr>
        </p:nvSpPr>
        <p:spPr/>
        <p:txBody>
          <a:bodyPr/>
          <a:lstStyle/>
          <a:p>
            <a:pPr eaLnBrk="1" hangingPunct="1"/>
            <a:r>
              <a:rPr lang="en-US" sz="3600" smtClean="0">
                <a:solidFill>
                  <a:srgbClr val="0000E9"/>
                </a:solidFill>
              </a:rPr>
              <a:t>Path dependence in real estate education</a:t>
            </a:r>
          </a:p>
        </p:txBody>
      </p:sp>
      <p:sp>
        <p:nvSpPr>
          <p:cNvPr id="39938" name="Content Placeholder 7"/>
          <p:cNvSpPr>
            <a:spLocks noGrp="1"/>
          </p:cNvSpPr>
          <p:nvPr>
            <p:ph idx="1"/>
          </p:nvPr>
        </p:nvSpPr>
        <p:spPr/>
        <p:txBody>
          <a:bodyPr/>
          <a:lstStyle/>
          <a:p>
            <a:pPr eaLnBrk="1" hangingPunct="1">
              <a:buFont typeface="Arial" charset="0"/>
              <a:buNone/>
            </a:pPr>
            <a:r>
              <a:rPr lang="en-US" smtClean="0"/>
              <a:t>Real estate education has depended on three principal and converging paths: </a:t>
            </a:r>
          </a:p>
          <a:p>
            <a:pPr eaLnBrk="1" hangingPunct="1"/>
            <a:r>
              <a:rPr lang="en-US" sz="2800" smtClean="0"/>
              <a:t>The path of rational choice </a:t>
            </a:r>
          </a:p>
          <a:p>
            <a:pPr eaLnBrk="1" hangingPunct="1"/>
            <a:r>
              <a:rPr lang="en-US" sz="2800" smtClean="0"/>
              <a:t>The path of equilibrium</a:t>
            </a:r>
          </a:p>
          <a:p>
            <a:pPr eaLnBrk="1" hangingPunct="1"/>
            <a:r>
              <a:rPr lang="en-US" sz="2800" smtClean="0"/>
              <a:t>The path of real estate as capital</a:t>
            </a:r>
          </a:p>
          <a:p>
            <a:pPr eaLnBrk="1" hangingPunct="1">
              <a:buFont typeface="Arial" charset="0"/>
              <a:buNone/>
            </a:pPr>
            <a:r>
              <a:rPr lang="en-US" smtClean="0"/>
              <a:t>The landscape forming these paths is changing and they are being repaved and widened.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6"/>
          <p:cNvSpPr>
            <a:spLocks noGrp="1"/>
          </p:cNvSpPr>
          <p:nvPr>
            <p:ph type="title"/>
          </p:nvPr>
        </p:nvSpPr>
        <p:spPr/>
        <p:txBody>
          <a:bodyPr/>
          <a:lstStyle/>
          <a:p>
            <a:pPr eaLnBrk="1" hangingPunct="1"/>
            <a:r>
              <a:rPr lang="en-US" sz="3600" smtClean="0">
                <a:solidFill>
                  <a:srgbClr val="0000E9"/>
                </a:solidFill>
              </a:rPr>
              <a:t>The path of rational choice… </a:t>
            </a:r>
          </a:p>
        </p:txBody>
      </p:sp>
      <p:sp>
        <p:nvSpPr>
          <p:cNvPr id="40962" name="Content Placeholder 7"/>
          <p:cNvSpPr>
            <a:spLocks noGrp="1"/>
          </p:cNvSpPr>
          <p:nvPr>
            <p:ph idx="1"/>
          </p:nvPr>
        </p:nvSpPr>
        <p:spPr/>
        <p:txBody>
          <a:bodyPr/>
          <a:lstStyle/>
          <a:p>
            <a:pPr eaLnBrk="1" hangingPunct="1">
              <a:buFont typeface="Arial" charset="0"/>
              <a:buNone/>
            </a:pPr>
            <a:r>
              <a:rPr lang="en-US" smtClean="0"/>
              <a:t>…is being repaved and widened with prospect theory (behavioral economics)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6"/>
          <p:cNvSpPr>
            <a:spLocks noGrp="1"/>
          </p:cNvSpPr>
          <p:nvPr>
            <p:ph type="title"/>
          </p:nvPr>
        </p:nvSpPr>
        <p:spPr/>
        <p:txBody>
          <a:bodyPr/>
          <a:lstStyle/>
          <a:p>
            <a:pPr eaLnBrk="1" hangingPunct="1"/>
            <a:r>
              <a:rPr lang="en-US" sz="3600" smtClean="0">
                <a:solidFill>
                  <a:srgbClr val="0000E9"/>
                </a:solidFill>
              </a:rPr>
              <a:t>The path of equilibrium…</a:t>
            </a:r>
          </a:p>
        </p:txBody>
      </p:sp>
      <p:sp>
        <p:nvSpPr>
          <p:cNvPr id="41986" name="Content Placeholder 7"/>
          <p:cNvSpPr>
            <a:spLocks noGrp="1"/>
          </p:cNvSpPr>
          <p:nvPr>
            <p:ph idx="1"/>
          </p:nvPr>
        </p:nvSpPr>
        <p:spPr/>
        <p:txBody>
          <a:bodyPr/>
          <a:lstStyle/>
          <a:p>
            <a:pPr eaLnBrk="1" hangingPunct="1">
              <a:buFont typeface="Arial" charset="0"/>
              <a:buNone/>
            </a:pPr>
            <a:r>
              <a:rPr lang="en-US" smtClean="0"/>
              <a:t>… originally shaped by the prestige of physical science, has become overgrown with new forms known in the life sciences.</a:t>
            </a:r>
          </a:p>
          <a:p>
            <a:pPr eaLnBrk="1" hangingPunct="1">
              <a:buFont typeface="Arial" charset="0"/>
              <a:buNone/>
            </a:pPr>
            <a:r>
              <a:rPr lang="en-US" smtClean="0"/>
              <a:t>Comparative anatomy of built assets will help identify which become extinct and which reproduce.</a:t>
            </a:r>
          </a:p>
          <a:p>
            <a:pPr eaLnBrk="1" hangingPunct="1">
              <a:buFont typeface="Arial" charset="0"/>
              <a:buNone/>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6"/>
          <p:cNvSpPr>
            <a:spLocks noGrp="1"/>
          </p:cNvSpPr>
          <p:nvPr>
            <p:ph type="title"/>
          </p:nvPr>
        </p:nvSpPr>
        <p:spPr/>
        <p:txBody>
          <a:bodyPr/>
          <a:lstStyle/>
          <a:p>
            <a:pPr eaLnBrk="1" hangingPunct="1"/>
            <a:r>
              <a:rPr lang="en-US" sz="3600" smtClean="0">
                <a:solidFill>
                  <a:srgbClr val="0000E9"/>
                </a:solidFill>
              </a:rPr>
              <a:t>The path of real estate as capital…</a:t>
            </a:r>
          </a:p>
        </p:txBody>
      </p:sp>
      <p:sp>
        <p:nvSpPr>
          <p:cNvPr id="43010" name="Content Placeholder 7"/>
          <p:cNvSpPr>
            <a:spLocks noGrp="1"/>
          </p:cNvSpPr>
          <p:nvPr>
            <p:ph idx="1"/>
          </p:nvPr>
        </p:nvSpPr>
        <p:spPr>
          <a:xfrm>
            <a:off x="457200" y="1417638"/>
            <a:ext cx="8229600" cy="4525962"/>
          </a:xfrm>
        </p:spPr>
        <p:txBody>
          <a:bodyPr/>
          <a:lstStyle/>
          <a:p>
            <a:pPr eaLnBrk="1" hangingPunct="1">
              <a:buFont typeface="Arial" charset="0"/>
              <a:buNone/>
            </a:pPr>
            <a:r>
              <a:rPr lang="en-US" smtClean="0"/>
              <a:t>…says real estate constitutes over 40% of the world’s capital?</a:t>
            </a:r>
          </a:p>
          <a:p>
            <a:pPr eaLnBrk="1" hangingPunct="1">
              <a:buFont typeface="Arial" charset="0"/>
              <a:buNone/>
            </a:pPr>
            <a:r>
              <a:rPr lang="en-US" smtClean="0"/>
              <a:t> </a:t>
            </a:r>
          </a:p>
          <a:p>
            <a:pPr eaLnBrk="1" hangingPunct="1">
              <a:buFont typeface="Arial" charset="0"/>
              <a:buNone/>
            </a:pPr>
            <a:endParaRPr lang="en-US" smtClean="0"/>
          </a:p>
        </p:txBody>
      </p:sp>
      <p:pic>
        <p:nvPicPr>
          <p:cNvPr id="43011" name="Picture 3" descr="mythos"/>
          <p:cNvPicPr>
            <a:picLocks noChangeAspect="1" noChangeArrowheads="1"/>
          </p:cNvPicPr>
          <p:nvPr/>
        </p:nvPicPr>
        <p:blipFill>
          <a:blip r:embed="rId2"/>
          <a:srcRect/>
          <a:stretch>
            <a:fillRect/>
          </a:stretch>
        </p:blipFill>
        <p:spPr bwMode="auto">
          <a:xfrm>
            <a:off x="4960938" y="2098675"/>
            <a:ext cx="2878137" cy="25638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solidFill>
                  <a:srgbClr val="0000FF"/>
                </a:solidFill>
              </a:rPr>
              <a:t>Shares of capital</a:t>
            </a:r>
          </a:p>
        </p:txBody>
      </p:sp>
      <p:pic>
        <p:nvPicPr>
          <p:cNvPr id="44034" name="Picture 4" descr="wealthof Nations.jpg"/>
          <p:cNvPicPr>
            <a:picLocks noChangeAspect="1"/>
          </p:cNvPicPr>
          <p:nvPr/>
        </p:nvPicPr>
        <p:blipFill>
          <a:blip r:embed="rId2"/>
          <a:srcRect/>
          <a:stretch>
            <a:fillRect/>
          </a:stretch>
        </p:blipFill>
        <p:spPr bwMode="auto">
          <a:xfrm>
            <a:off x="1135063" y="1417638"/>
            <a:ext cx="7046912"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solidFill>
                  <a:srgbClr val="0000FF"/>
                </a:solidFill>
              </a:rPr>
              <a:t>If the world is flat…</a:t>
            </a:r>
            <a:endParaRPr lang="en-US" smtClean="0"/>
          </a:p>
        </p:txBody>
      </p:sp>
      <p:pic>
        <p:nvPicPr>
          <p:cNvPr id="16386" name="Picture 3" descr="Steinberg.jpg"/>
          <p:cNvPicPr>
            <a:picLocks noChangeAspect="1"/>
          </p:cNvPicPr>
          <p:nvPr/>
        </p:nvPicPr>
        <p:blipFill>
          <a:blip r:embed="rId2"/>
          <a:srcRect/>
          <a:stretch>
            <a:fillRect/>
          </a:stretch>
        </p:blipFill>
        <p:spPr bwMode="auto">
          <a:xfrm>
            <a:off x="890588" y="1371600"/>
            <a:ext cx="6829425"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solidFill>
                  <a:srgbClr val="0000FF"/>
                </a:solidFill>
              </a:rPr>
              <a:t>Distribution of capital</a:t>
            </a:r>
          </a:p>
        </p:txBody>
      </p:sp>
      <p:pic>
        <p:nvPicPr>
          <p:cNvPr id="45058" name="Picture 3" descr="capital2"/>
          <p:cNvPicPr>
            <a:picLocks noChangeAspect="1" noChangeArrowheads="1"/>
          </p:cNvPicPr>
          <p:nvPr/>
        </p:nvPicPr>
        <p:blipFill>
          <a:blip r:embed="rId2"/>
          <a:srcRect/>
          <a:stretch>
            <a:fillRect/>
          </a:stretch>
        </p:blipFill>
        <p:spPr bwMode="auto">
          <a:xfrm>
            <a:off x="2017713" y="1417638"/>
            <a:ext cx="5289550"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00E9"/>
                </a:solidFill>
              </a:rPr>
              <a:t>Produced capital has been leveraging intangible capital for millennia</a:t>
            </a:r>
            <a:endParaRPr lang="en-US" dirty="0">
              <a:solidFill>
                <a:srgbClr val="0000E9"/>
              </a:solidFill>
            </a:endParaRPr>
          </a:p>
        </p:txBody>
      </p:sp>
      <p:sp>
        <p:nvSpPr>
          <p:cNvPr id="46082" name="Content Placeholder 5"/>
          <p:cNvSpPr>
            <a:spLocks noGrp="1"/>
          </p:cNvSpPr>
          <p:nvPr>
            <p:ph idx="1"/>
          </p:nvPr>
        </p:nvSpPr>
        <p:spPr>
          <a:xfrm>
            <a:off x="457200" y="5551488"/>
            <a:ext cx="8229600" cy="574675"/>
          </a:xfrm>
        </p:spPr>
        <p:txBody>
          <a:bodyPr/>
          <a:lstStyle/>
          <a:p>
            <a:pPr algn="ctr" eaLnBrk="1" hangingPunct="1">
              <a:buFont typeface="Arial" charset="0"/>
              <a:buNone/>
            </a:pPr>
            <a:r>
              <a:rPr lang="en-US" sz="2000" smtClean="0"/>
              <a:t>Uruk was founded in 5000 bc</a:t>
            </a:r>
          </a:p>
        </p:txBody>
      </p:sp>
      <p:pic>
        <p:nvPicPr>
          <p:cNvPr id="46083" name="Picture 4" descr="uruk.jpeg"/>
          <p:cNvPicPr>
            <a:picLocks noChangeAspect="1"/>
          </p:cNvPicPr>
          <p:nvPr/>
        </p:nvPicPr>
        <p:blipFill>
          <a:blip r:embed="rId2"/>
          <a:srcRect/>
          <a:stretch>
            <a:fillRect/>
          </a:stretch>
        </p:blipFill>
        <p:spPr bwMode="auto">
          <a:xfrm>
            <a:off x="1762125" y="1577975"/>
            <a:ext cx="5326063"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capital3.jpg"/>
          <p:cNvPicPr>
            <a:picLocks noChangeAspect="1"/>
          </p:cNvPicPr>
          <p:nvPr/>
        </p:nvPicPr>
        <p:blipFill>
          <a:blip r:embed="rId2"/>
          <a:srcRect/>
          <a:stretch>
            <a:fillRect/>
          </a:stretch>
        </p:blipFill>
        <p:spPr bwMode="auto">
          <a:xfrm>
            <a:off x="728663" y="-474663"/>
            <a:ext cx="7951787" cy="8267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pPr eaLnBrk="1" hangingPunct="1"/>
            <a:r>
              <a:rPr lang="en-US" sz="3600" smtClean="0">
                <a:solidFill>
                  <a:srgbClr val="0000FF"/>
                </a:solidFill>
              </a:rPr>
              <a:t>Erik Erikson: as we develop, 1) the world gets bigger 2) failure is cumulative</a:t>
            </a:r>
          </a:p>
        </p:txBody>
      </p:sp>
      <p:pic>
        <p:nvPicPr>
          <p:cNvPr id="48130" name="Picture 13" descr="devel of RE.jpg"/>
          <p:cNvPicPr>
            <a:picLocks noChangeAspect="1"/>
          </p:cNvPicPr>
          <p:nvPr/>
        </p:nvPicPr>
        <p:blipFill>
          <a:blip r:embed="rId2"/>
          <a:srcRect/>
          <a:stretch>
            <a:fillRect/>
          </a:stretch>
        </p:blipFill>
        <p:spPr bwMode="auto">
          <a:xfrm>
            <a:off x="1335088" y="2041525"/>
            <a:ext cx="6380162" cy="3190875"/>
          </a:xfrm>
          <a:prstGeom prst="rect">
            <a:avLst/>
          </a:prstGeom>
          <a:noFill/>
          <a:ln w="9525">
            <a:noFill/>
            <a:miter lim="800000"/>
            <a:headEnd/>
            <a:tailEnd/>
          </a:ln>
        </p:spPr>
      </p:pic>
      <p:sp>
        <p:nvSpPr>
          <p:cNvPr id="48131" name="TextBox 14"/>
          <p:cNvSpPr txBox="1">
            <a:spLocks noChangeArrowheads="1"/>
          </p:cNvSpPr>
          <p:nvPr/>
        </p:nvSpPr>
        <p:spPr bwMode="auto">
          <a:xfrm>
            <a:off x="4421188" y="4525963"/>
            <a:ext cx="1543050" cy="368300"/>
          </a:xfrm>
          <a:prstGeom prst="rect">
            <a:avLst/>
          </a:prstGeom>
          <a:noFill/>
          <a:ln w="9525">
            <a:noFill/>
            <a:miter lim="800000"/>
            <a:headEnd/>
            <a:tailEnd/>
          </a:ln>
        </p:spPr>
        <p:txBody>
          <a:bodyPr>
            <a:spAutoFit/>
          </a:bodyPr>
          <a:lstStyle/>
          <a:p>
            <a:r>
              <a:rPr lang="en-US">
                <a:latin typeface="Calibri" pitchFamily="34" charset="0"/>
              </a:rPr>
              <a:t>We are here.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p:txBody>
          <a:bodyPr/>
          <a:lstStyle/>
          <a:p>
            <a:pPr eaLnBrk="1" hangingPunct="1"/>
            <a:r>
              <a:rPr lang="en-US" smtClean="0">
                <a:solidFill>
                  <a:srgbClr val="0000E9"/>
                </a:solidFill>
              </a:rPr>
              <a:t>Institutionalized study of failure</a:t>
            </a:r>
          </a:p>
        </p:txBody>
      </p:sp>
      <p:sp>
        <p:nvSpPr>
          <p:cNvPr id="49154" name="Content Placeholder 7"/>
          <p:cNvSpPr>
            <a:spLocks noGrp="1"/>
          </p:cNvSpPr>
          <p:nvPr>
            <p:ph idx="1"/>
          </p:nvPr>
        </p:nvSpPr>
        <p:spPr/>
        <p:txBody>
          <a:bodyPr/>
          <a:lstStyle/>
          <a:p>
            <a:pPr eaLnBrk="1" hangingPunct="1"/>
            <a:r>
              <a:rPr lang="en-US" smtClean="0"/>
              <a:t>Engineering – 1830s</a:t>
            </a:r>
          </a:p>
          <a:p>
            <a:pPr eaLnBrk="1" hangingPunct="1"/>
            <a:r>
              <a:rPr lang="en-US" smtClean="0"/>
              <a:t>Medicine - 1910</a:t>
            </a:r>
          </a:p>
          <a:p>
            <a:pPr eaLnBrk="1" hangingPunct="1"/>
            <a:r>
              <a:rPr lang="en-US" smtClean="0"/>
              <a:t>Aircraft design and operation - 1935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1479550" y="1060450"/>
            <a:ext cx="6575425" cy="2986088"/>
          </a:xfrm>
          <a:prstGeom prst="rect">
            <a:avLst/>
          </a:prstGeom>
          <a:noFill/>
          <a:ln w="9525">
            <a:noFill/>
            <a:miter lim="800000"/>
            <a:headEnd/>
            <a:tailEnd/>
          </a:ln>
        </p:spPr>
        <p:txBody>
          <a:bodyPr>
            <a:spAutoFit/>
          </a:bodyPr>
          <a:lstStyle/>
          <a:p>
            <a:r>
              <a:rPr lang="en-US" sz="2800" i="1">
                <a:solidFill>
                  <a:srgbClr val="0000E9"/>
                </a:solidFill>
                <a:latin typeface="Calibri" pitchFamily="34" charset="0"/>
              </a:rPr>
              <a:t>“Good judgment is usually the result of experience.  And experience is frequently the result of bad judgment.  But to learn from the experience of others requires those who have the experience to share the knowledge with those who follow.” </a:t>
            </a:r>
          </a:p>
          <a:p>
            <a:pPr lvl="1" algn="r"/>
            <a:r>
              <a:rPr lang="en-US" sz="2000">
                <a:solidFill>
                  <a:srgbClr val="0000E9"/>
                </a:solidFill>
                <a:latin typeface="Calibri" pitchFamily="34" charset="0"/>
              </a:rPr>
              <a:t>Construction attorney Barry LePatner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z="3600" dirty="0" smtClean="0">
                <a:solidFill>
                  <a:srgbClr val="0000E9"/>
                </a:solidFill>
              </a:rPr>
              <a:t>Institutionalized study of failure addresses…</a:t>
            </a:r>
            <a:endParaRPr lang="en-US" sz="3600" dirty="0">
              <a:solidFill>
                <a:srgbClr val="0000E9"/>
              </a:solidFill>
            </a:endParaRPr>
          </a:p>
        </p:txBody>
      </p:sp>
      <p:sp>
        <p:nvSpPr>
          <p:cNvPr id="51202" name="Content Placeholder 7"/>
          <p:cNvSpPr>
            <a:spLocks noGrp="1"/>
          </p:cNvSpPr>
          <p:nvPr>
            <p:ph idx="1"/>
          </p:nvPr>
        </p:nvSpPr>
        <p:spPr/>
        <p:txBody>
          <a:bodyPr/>
          <a:lstStyle/>
          <a:p>
            <a:pPr marL="514350" indent="-514350" eaLnBrk="1" hangingPunct="1">
              <a:buFont typeface="Calibri" pitchFamily="34" charset="0"/>
              <a:buAutoNum type="arabicPeriod"/>
            </a:pPr>
            <a:r>
              <a:rPr lang="en-US" smtClean="0"/>
              <a:t>the complexity of the phenomena underlying professional knowledge and how science can develop and organize this knowledge.</a:t>
            </a:r>
          </a:p>
          <a:p>
            <a:pPr marL="514350" indent="-514350" eaLnBrk="1" hangingPunct="1">
              <a:buFont typeface="Calibri" pitchFamily="34" charset="0"/>
              <a:buAutoNum type="arabicPeriod"/>
            </a:pPr>
            <a:r>
              <a:rPr lang="en-US" smtClean="0"/>
              <a:t>the human cognitive limitations that lead to inept use of that knowledge.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
          <p:cNvSpPr>
            <a:spLocks noGrp="1"/>
          </p:cNvSpPr>
          <p:nvPr>
            <p:ph type="title"/>
          </p:nvPr>
        </p:nvSpPr>
        <p:spPr>
          <a:xfrm>
            <a:off x="457200" y="274638"/>
            <a:ext cx="7797800" cy="4929187"/>
          </a:xfrm>
        </p:spPr>
        <p:txBody>
          <a:bodyPr/>
          <a:lstStyle/>
          <a:p>
            <a:pPr eaLnBrk="1" hangingPunct="1"/>
            <a:r>
              <a:rPr lang="en-US" sz="3600" smtClean="0">
                <a:solidFill>
                  <a:srgbClr val="0000E9"/>
                </a:solidFill>
              </a:rPr>
              <a:t>Is it too much to suggest that RE education be comparable with that in law, engineering and medicine?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solidFill>
                  <a:srgbClr val="0000E9"/>
                </a:solidFill>
              </a:rPr>
              <a:t>A ‘modest’ proposal</a:t>
            </a:r>
          </a:p>
        </p:txBody>
      </p:sp>
      <p:sp>
        <p:nvSpPr>
          <p:cNvPr id="53250" name="Content Placeholder 2"/>
          <p:cNvSpPr>
            <a:spLocks noGrp="1"/>
          </p:cNvSpPr>
          <p:nvPr>
            <p:ph idx="1"/>
          </p:nvPr>
        </p:nvSpPr>
        <p:spPr/>
        <p:txBody>
          <a:bodyPr/>
          <a:lstStyle/>
          <a:p>
            <a:pPr eaLnBrk="1" hangingPunct="1"/>
            <a:r>
              <a:rPr lang="en-US" smtClean="0"/>
              <a:t>Eliminate boom-bust cycles</a:t>
            </a:r>
          </a:p>
          <a:p>
            <a:pPr eaLnBrk="1" hangingPunct="1"/>
            <a:r>
              <a:rPr lang="en-US" smtClean="0"/>
              <a:t>Rebuild real estate education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1"/>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54274" name="Picture 3" descr="150_BDM_1.eps"/>
          <p:cNvPicPr>
            <a:picLocks noChangeAspect="1"/>
          </p:cNvPicPr>
          <p:nvPr/>
        </p:nvPicPr>
        <p:blipFill>
          <a:blip r:embed="rId2"/>
          <a:srcRect/>
          <a:stretch>
            <a:fillRect/>
          </a:stretch>
        </p:blipFill>
        <p:spPr bwMode="auto">
          <a:xfrm>
            <a:off x="5003800" y="1989138"/>
            <a:ext cx="2520950" cy="760412"/>
          </a:xfrm>
          <a:prstGeom prst="rect">
            <a:avLst/>
          </a:prstGeom>
          <a:noFill/>
          <a:ln w="9525">
            <a:noFill/>
            <a:miter lim="800000"/>
            <a:headEnd/>
            <a:tailEnd/>
          </a:ln>
        </p:spPr>
      </p:pic>
      <p:pic>
        <p:nvPicPr>
          <p:cNvPr id="54275" name="Picture 6" descr="Logo Gem Eindh 2-1 549-zw.JPG"/>
          <p:cNvPicPr>
            <a:picLocks noChangeAspect="1"/>
          </p:cNvPicPr>
          <p:nvPr/>
        </p:nvPicPr>
        <p:blipFill>
          <a:blip r:embed="rId3"/>
          <a:srcRect/>
          <a:stretch>
            <a:fillRect/>
          </a:stretch>
        </p:blipFill>
        <p:spPr bwMode="auto">
          <a:xfrm>
            <a:off x="5148263" y="4005263"/>
            <a:ext cx="3024187" cy="588962"/>
          </a:xfrm>
          <a:prstGeom prst="rect">
            <a:avLst/>
          </a:prstGeom>
          <a:noFill/>
          <a:ln w="9525">
            <a:noFill/>
            <a:miter lim="800000"/>
            <a:headEnd/>
            <a:tailEnd/>
          </a:ln>
        </p:spPr>
      </p:pic>
      <p:pic>
        <p:nvPicPr>
          <p:cNvPr id="54276" name="Picture 7" descr="logo vb&amp;t NIEUW.jpg"/>
          <p:cNvPicPr>
            <a:picLocks noChangeAspect="1"/>
          </p:cNvPicPr>
          <p:nvPr/>
        </p:nvPicPr>
        <p:blipFill>
          <a:blip r:embed="rId4"/>
          <a:srcRect/>
          <a:stretch>
            <a:fillRect/>
          </a:stretch>
        </p:blipFill>
        <p:spPr bwMode="auto">
          <a:xfrm>
            <a:off x="7524750" y="3068638"/>
            <a:ext cx="792163" cy="792162"/>
          </a:xfrm>
          <a:prstGeom prst="rect">
            <a:avLst/>
          </a:prstGeom>
          <a:noFill/>
          <a:ln w="9525">
            <a:noFill/>
            <a:miter lim="800000"/>
            <a:headEnd/>
            <a:tailEnd/>
          </a:ln>
        </p:spPr>
      </p:pic>
      <p:pic>
        <p:nvPicPr>
          <p:cNvPr id="54277" name="Picture 9" descr="ASR000 logo_CMYK_150dpi_WTK.tif"/>
          <p:cNvPicPr>
            <a:picLocks noChangeAspect="1"/>
          </p:cNvPicPr>
          <p:nvPr/>
        </p:nvPicPr>
        <p:blipFill>
          <a:blip r:embed="rId5"/>
          <a:srcRect/>
          <a:stretch>
            <a:fillRect/>
          </a:stretch>
        </p:blipFill>
        <p:spPr bwMode="auto">
          <a:xfrm>
            <a:off x="4789488" y="5805488"/>
            <a:ext cx="2519362" cy="981075"/>
          </a:xfrm>
          <a:prstGeom prst="rect">
            <a:avLst/>
          </a:prstGeom>
          <a:noFill/>
          <a:ln w="9525">
            <a:noFill/>
            <a:miter lim="800000"/>
            <a:headEnd/>
            <a:tailEnd/>
          </a:ln>
        </p:spPr>
      </p:pic>
      <p:pic>
        <p:nvPicPr>
          <p:cNvPr id="54278" name="Picture 10" descr="logo interface.bmp"/>
          <p:cNvPicPr>
            <a:picLocks noChangeAspect="1"/>
          </p:cNvPicPr>
          <p:nvPr/>
        </p:nvPicPr>
        <p:blipFill>
          <a:blip r:embed="rId6"/>
          <a:srcRect/>
          <a:stretch>
            <a:fillRect/>
          </a:stretch>
        </p:blipFill>
        <p:spPr bwMode="auto">
          <a:xfrm>
            <a:off x="468313" y="3284538"/>
            <a:ext cx="2147887" cy="720725"/>
          </a:xfrm>
          <a:prstGeom prst="rect">
            <a:avLst/>
          </a:prstGeom>
          <a:noFill/>
          <a:ln w="9525">
            <a:noFill/>
            <a:miter lim="800000"/>
            <a:headEnd/>
            <a:tailEnd/>
          </a:ln>
        </p:spPr>
      </p:pic>
      <p:pic>
        <p:nvPicPr>
          <p:cNvPr id="54279" name="Picture 11" descr="TRUDO.jpg"/>
          <p:cNvPicPr>
            <a:picLocks noChangeAspect="1"/>
          </p:cNvPicPr>
          <p:nvPr/>
        </p:nvPicPr>
        <p:blipFill>
          <a:blip r:embed="rId7"/>
          <a:srcRect/>
          <a:stretch>
            <a:fillRect/>
          </a:stretch>
        </p:blipFill>
        <p:spPr bwMode="auto">
          <a:xfrm>
            <a:off x="5003800" y="3213100"/>
            <a:ext cx="1765300" cy="660400"/>
          </a:xfrm>
          <a:prstGeom prst="rect">
            <a:avLst/>
          </a:prstGeom>
          <a:noFill/>
          <a:ln w="9525">
            <a:noFill/>
            <a:miter lim="800000"/>
            <a:headEnd/>
            <a:tailEnd/>
          </a:ln>
        </p:spPr>
      </p:pic>
      <p:pic>
        <p:nvPicPr>
          <p:cNvPr id="54280" name="Picture 12" descr="Logo-WOONBEDRIJF.jpg"/>
          <p:cNvPicPr>
            <a:picLocks noChangeAspect="1"/>
          </p:cNvPicPr>
          <p:nvPr/>
        </p:nvPicPr>
        <p:blipFill>
          <a:blip r:embed="rId8"/>
          <a:srcRect/>
          <a:stretch>
            <a:fillRect/>
          </a:stretch>
        </p:blipFill>
        <p:spPr bwMode="auto">
          <a:xfrm>
            <a:off x="5148263" y="4724400"/>
            <a:ext cx="2663825" cy="998538"/>
          </a:xfrm>
          <a:prstGeom prst="rect">
            <a:avLst/>
          </a:prstGeom>
          <a:noFill/>
          <a:ln w="9525">
            <a:noFill/>
            <a:miter lim="800000"/>
            <a:headEnd/>
            <a:tailEnd/>
          </a:ln>
        </p:spPr>
      </p:pic>
      <p:pic>
        <p:nvPicPr>
          <p:cNvPr id="54281" name="Picture 14" descr="New-logo-with-strapline-2008_web.gif"/>
          <p:cNvPicPr>
            <a:picLocks noChangeAspect="1"/>
          </p:cNvPicPr>
          <p:nvPr/>
        </p:nvPicPr>
        <p:blipFill>
          <a:blip r:embed="rId9"/>
          <a:srcRect/>
          <a:stretch>
            <a:fillRect/>
          </a:stretch>
        </p:blipFill>
        <p:spPr bwMode="auto">
          <a:xfrm>
            <a:off x="468313" y="2265363"/>
            <a:ext cx="1905000" cy="876300"/>
          </a:xfrm>
          <a:prstGeom prst="rect">
            <a:avLst/>
          </a:prstGeom>
          <a:noFill/>
          <a:ln w="9525">
            <a:noFill/>
            <a:miter lim="800000"/>
            <a:headEnd/>
            <a:tailEnd/>
          </a:ln>
        </p:spPr>
      </p:pic>
      <p:pic>
        <p:nvPicPr>
          <p:cNvPr id="54282" name="Picture 2"/>
          <p:cNvPicPr>
            <a:picLocks noChangeAspect="1" noChangeArrowheads="1"/>
          </p:cNvPicPr>
          <p:nvPr/>
        </p:nvPicPr>
        <p:blipFill>
          <a:blip r:embed="rId10"/>
          <a:srcRect/>
          <a:stretch>
            <a:fillRect/>
          </a:stretch>
        </p:blipFill>
        <p:spPr bwMode="auto">
          <a:xfrm>
            <a:off x="323850" y="339725"/>
            <a:ext cx="4175125" cy="1433513"/>
          </a:xfrm>
          <a:prstGeom prst="rect">
            <a:avLst/>
          </a:prstGeom>
          <a:noFill/>
          <a:ln w="9525">
            <a:noFill/>
            <a:miter lim="800000"/>
            <a:headEnd/>
            <a:tailEnd/>
          </a:ln>
        </p:spPr>
      </p:pic>
      <p:pic>
        <p:nvPicPr>
          <p:cNvPr id="54283" name="Picture 4"/>
          <p:cNvPicPr>
            <a:picLocks noChangeAspect="1" noChangeArrowheads="1"/>
          </p:cNvPicPr>
          <p:nvPr/>
        </p:nvPicPr>
        <p:blipFill>
          <a:blip r:embed="rId11"/>
          <a:srcRect l="37007" t="47784" r="29327" b="27852"/>
          <a:stretch>
            <a:fillRect/>
          </a:stretch>
        </p:blipFill>
        <p:spPr bwMode="auto">
          <a:xfrm>
            <a:off x="5076825" y="549275"/>
            <a:ext cx="2376488" cy="1374775"/>
          </a:xfrm>
          <a:prstGeom prst="rect">
            <a:avLst/>
          </a:prstGeom>
          <a:noFill/>
          <a:ln w="9525">
            <a:noFill/>
            <a:miter lim="800000"/>
            <a:headEnd/>
            <a:tailEnd/>
          </a:ln>
        </p:spPr>
      </p:pic>
      <p:pic>
        <p:nvPicPr>
          <p:cNvPr id="54284" name="Picture 5"/>
          <p:cNvPicPr>
            <a:picLocks noChangeAspect="1" noChangeArrowheads="1"/>
          </p:cNvPicPr>
          <p:nvPr/>
        </p:nvPicPr>
        <p:blipFill>
          <a:blip r:embed="rId12"/>
          <a:srcRect/>
          <a:stretch>
            <a:fillRect/>
          </a:stretch>
        </p:blipFill>
        <p:spPr bwMode="auto">
          <a:xfrm>
            <a:off x="7380288" y="5876925"/>
            <a:ext cx="1584325" cy="762000"/>
          </a:xfrm>
          <a:prstGeom prst="rect">
            <a:avLst/>
          </a:prstGeom>
          <a:noFill/>
          <a:ln w="9525">
            <a:noFill/>
            <a:miter lim="800000"/>
            <a:headEnd/>
            <a:tailEnd/>
          </a:ln>
        </p:spPr>
      </p:pic>
      <p:sp>
        <p:nvSpPr>
          <p:cNvPr id="54285" name="TextBox 21"/>
          <p:cNvSpPr txBox="1">
            <a:spLocks noChangeArrowheads="1"/>
          </p:cNvSpPr>
          <p:nvPr/>
        </p:nvSpPr>
        <p:spPr bwMode="auto">
          <a:xfrm>
            <a:off x="323850" y="115888"/>
            <a:ext cx="1944688" cy="369887"/>
          </a:xfrm>
          <a:prstGeom prst="rect">
            <a:avLst/>
          </a:prstGeom>
          <a:noFill/>
          <a:ln w="9525">
            <a:noFill/>
            <a:miter lim="800000"/>
            <a:headEnd/>
            <a:tailEnd/>
          </a:ln>
        </p:spPr>
        <p:txBody>
          <a:bodyPr>
            <a:spAutoFit/>
          </a:bodyPr>
          <a:lstStyle/>
          <a:p>
            <a:pPr defTabSz="914400"/>
            <a:r>
              <a:rPr lang="nl-NL" b="1">
                <a:solidFill>
                  <a:srgbClr val="101073"/>
                </a:solidFill>
                <a:latin typeface="TUE Meta" pitchFamily="34" charset="0"/>
              </a:rPr>
              <a:t>Main sponsor</a:t>
            </a:r>
            <a:endParaRPr lang="en-US" b="1">
              <a:solidFill>
                <a:srgbClr val="101073"/>
              </a:solidFill>
              <a:latin typeface="TUE Meta" pitchFamily="34" charset="0"/>
            </a:endParaRPr>
          </a:p>
        </p:txBody>
      </p:sp>
      <p:sp>
        <p:nvSpPr>
          <p:cNvPr id="54286" name="TextBox 22"/>
          <p:cNvSpPr txBox="1">
            <a:spLocks noChangeArrowheads="1"/>
          </p:cNvSpPr>
          <p:nvPr/>
        </p:nvSpPr>
        <p:spPr bwMode="auto">
          <a:xfrm>
            <a:off x="323850" y="1765300"/>
            <a:ext cx="2881313" cy="368300"/>
          </a:xfrm>
          <a:prstGeom prst="rect">
            <a:avLst/>
          </a:prstGeom>
          <a:noFill/>
          <a:ln w="9525">
            <a:noFill/>
            <a:miter lim="800000"/>
            <a:headEnd/>
            <a:tailEnd/>
          </a:ln>
        </p:spPr>
        <p:txBody>
          <a:bodyPr>
            <a:spAutoFit/>
          </a:bodyPr>
          <a:lstStyle/>
          <a:p>
            <a:pPr defTabSz="914400"/>
            <a:r>
              <a:rPr lang="nl-NL" b="1">
                <a:solidFill>
                  <a:srgbClr val="101073"/>
                </a:solidFill>
                <a:latin typeface="TUE Meta" pitchFamily="34" charset="0"/>
              </a:rPr>
              <a:t>Platinum sponsors</a:t>
            </a:r>
            <a:endParaRPr lang="en-US" b="1">
              <a:solidFill>
                <a:srgbClr val="101073"/>
              </a:solidFill>
              <a:latin typeface="TUE Meta" pitchFamily="34" charset="0"/>
            </a:endParaRPr>
          </a:p>
        </p:txBody>
      </p:sp>
      <p:sp>
        <p:nvSpPr>
          <p:cNvPr id="54287" name="TextBox 23"/>
          <p:cNvSpPr txBox="1">
            <a:spLocks noChangeArrowheads="1"/>
          </p:cNvSpPr>
          <p:nvPr/>
        </p:nvSpPr>
        <p:spPr bwMode="auto">
          <a:xfrm>
            <a:off x="4932363" y="107950"/>
            <a:ext cx="2232025" cy="368300"/>
          </a:xfrm>
          <a:prstGeom prst="rect">
            <a:avLst/>
          </a:prstGeom>
          <a:noFill/>
          <a:ln w="9525">
            <a:noFill/>
            <a:miter lim="800000"/>
            <a:headEnd/>
            <a:tailEnd/>
          </a:ln>
        </p:spPr>
        <p:txBody>
          <a:bodyPr>
            <a:spAutoFit/>
          </a:bodyPr>
          <a:lstStyle/>
          <a:p>
            <a:pPr defTabSz="914400"/>
            <a:r>
              <a:rPr lang="nl-NL" b="1">
                <a:solidFill>
                  <a:srgbClr val="101073"/>
                </a:solidFill>
                <a:latin typeface="TUE Meta" pitchFamily="34" charset="0"/>
              </a:rPr>
              <a:t>Gold sponsors</a:t>
            </a:r>
            <a:endParaRPr lang="en-US" b="1">
              <a:solidFill>
                <a:srgbClr val="101073"/>
              </a:solidFill>
              <a:latin typeface="TUE Meta" pitchFamily="34" charset="0"/>
            </a:endParaRPr>
          </a:p>
        </p:txBody>
      </p:sp>
      <p:pic>
        <p:nvPicPr>
          <p:cNvPr id="54288" name="Picture 5" descr="logo-stamp_KenWiB_CMYK_300dpi.jpg"/>
          <p:cNvPicPr>
            <a:picLocks noChangeAspect="1"/>
          </p:cNvPicPr>
          <p:nvPr/>
        </p:nvPicPr>
        <p:blipFill>
          <a:blip r:embed="rId13"/>
          <a:srcRect/>
          <a:stretch>
            <a:fillRect/>
          </a:stretch>
        </p:blipFill>
        <p:spPr bwMode="auto">
          <a:xfrm>
            <a:off x="828675" y="4005263"/>
            <a:ext cx="1549400" cy="1450975"/>
          </a:xfrm>
          <a:prstGeom prst="rect">
            <a:avLst/>
          </a:prstGeom>
          <a:noFill/>
          <a:ln w="9525">
            <a:noFill/>
            <a:miter lim="800000"/>
            <a:headEnd/>
            <a:tailEnd/>
          </a:ln>
        </p:spPr>
      </p:pic>
      <p:pic>
        <p:nvPicPr>
          <p:cNvPr id="54289" name="Picture 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96875" y="5489575"/>
            <a:ext cx="2341563" cy="1368425"/>
          </a:xfrm>
          <a:prstGeom prst="rect">
            <a:avLst/>
          </a:prstGeom>
          <a:noFill/>
          <a:ln w="9525">
            <a:noFill/>
            <a:miter lim="800000"/>
            <a:headEnd/>
            <a:tailEnd/>
          </a:ln>
        </p:spPr>
      </p:pic>
      <p:sp>
        <p:nvSpPr>
          <p:cNvPr id="54290" name="TextBox 24"/>
          <p:cNvSpPr txBox="1">
            <a:spLocks noChangeArrowheads="1"/>
          </p:cNvSpPr>
          <p:nvPr/>
        </p:nvSpPr>
        <p:spPr bwMode="auto">
          <a:xfrm>
            <a:off x="4932363" y="2781300"/>
            <a:ext cx="2232025" cy="366713"/>
          </a:xfrm>
          <a:prstGeom prst="rect">
            <a:avLst/>
          </a:prstGeom>
          <a:noFill/>
          <a:ln w="9525">
            <a:noFill/>
            <a:miter lim="800000"/>
            <a:headEnd/>
            <a:tailEnd/>
          </a:ln>
        </p:spPr>
        <p:txBody>
          <a:bodyPr>
            <a:spAutoFit/>
          </a:bodyPr>
          <a:lstStyle/>
          <a:p>
            <a:pPr defTabSz="914400"/>
            <a:r>
              <a:rPr lang="nl-NL" b="1">
                <a:solidFill>
                  <a:srgbClr val="101073"/>
                </a:solidFill>
                <a:latin typeface="TUE Meta" pitchFamily="34" charset="0"/>
              </a:rPr>
              <a:t>Event sponsors</a:t>
            </a:r>
            <a:endParaRPr lang="en-US" b="1">
              <a:solidFill>
                <a:srgbClr val="101073"/>
              </a:solidFill>
              <a:latin typeface="TUE Met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solidFill>
                  <a:srgbClr val="0000FF"/>
                </a:solidFill>
              </a:rPr>
              <a:t>If the world is flat…</a:t>
            </a:r>
            <a:endParaRPr lang="en-US" smtClean="0"/>
          </a:p>
        </p:txBody>
      </p:sp>
      <p:pic>
        <p:nvPicPr>
          <p:cNvPr id="17410" name="Picture 5" descr="flat_earth.jpg"/>
          <p:cNvPicPr>
            <a:picLocks noChangeAspect="1"/>
          </p:cNvPicPr>
          <p:nvPr/>
        </p:nvPicPr>
        <p:blipFill>
          <a:blip r:embed="rId2"/>
          <a:srcRect/>
          <a:stretch>
            <a:fillRect/>
          </a:stretch>
        </p:blipFill>
        <p:spPr bwMode="auto">
          <a:xfrm>
            <a:off x="1365250" y="1725613"/>
            <a:ext cx="6392863" cy="399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solidFill>
                  <a:srgbClr val="0000FF"/>
                </a:solidFill>
              </a:rPr>
              <a:t>If the world isn’t flat…</a:t>
            </a:r>
            <a:endParaRPr lang="en-US" smtClean="0"/>
          </a:p>
        </p:txBody>
      </p:sp>
      <p:pic>
        <p:nvPicPr>
          <p:cNvPr id="18434" name="Picture 4" descr="Picture-1_2.jpg"/>
          <p:cNvPicPr>
            <a:picLocks noChangeAspect="1"/>
          </p:cNvPicPr>
          <p:nvPr/>
        </p:nvPicPr>
        <p:blipFill>
          <a:blip r:embed="rId2"/>
          <a:srcRect/>
          <a:stretch>
            <a:fillRect/>
          </a:stretch>
        </p:blipFill>
        <p:spPr bwMode="auto">
          <a:xfrm>
            <a:off x="1555750" y="2005013"/>
            <a:ext cx="5980113" cy="401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solidFill>
                  <a:srgbClr val="0000FF"/>
                </a:solidFill>
              </a:rPr>
              <a:t>If the world isn’t flat…</a:t>
            </a:r>
            <a:endParaRPr lang="en-US" smtClean="0"/>
          </a:p>
        </p:txBody>
      </p:sp>
      <p:pic>
        <p:nvPicPr>
          <p:cNvPr id="19458" name="Picture 3" descr="images.jpeg"/>
          <p:cNvPicPr>
            <a:picLocks noChangeAspect="1"/>
          </p:cNvPicPr>
          <p:nvPr/>
        </p:nvPicPr>
        <p:blipFill>
          <a:blip r:embed="rId2"/>
          <a:srcRect/>
          <a:stretch>
            <a:fillRect/>
          </a:stretch>
        </p:blipFill>
        <p:spPr bwMode="auto">
          <a:xfrm>
            <a:off x="2466975" y="1417638"/>
            <a:ext cx="4173538" cy="415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solidFill>
                  <a:srgbClr val="0000FF"/>
                </a:solidFill>
              </a:rPr>
              <a:t>If the world isn’t flat…</a:t>
            </a:r>
            <a:endParaRPr lang="en-US" smtClean="0"/>
          </a:p>
        </p:txBody>
      </p:sp>
      <p:pic>
        <p:nvPicPr>
          <p:cNvPr id="20482" name="Picture 4" descr="torus-1.png"/>
          <p:cNvPicPr>
            <a:picLocks noChangeAspect="1"/>
          </p:cNvPicPr>
          <p:nvPr/>
        </p:nvPicPr>
        <p:blipFill>
          <a:blip r:embed="rId2"/>
          <a:srcRect/>
          <a:stretch>
            <a:fillRect/>
          </a:stretch>
        </p:blipFill>
        <p:spPr bwMode="auto">
          <a:xfrm>
            <a:off x="1958975" y="1763713"/>
            <a:ext cx="5181600" cy="358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solidFill>
                  <a:srgbClr val="0000FF"/>
                </a:solidFill>
              </a:rPr>
              <a:t>If the world isn’t flat…</a:t>
            </a:r>
            <a:endParaRPr lang="en-US" smtClean="0"/>
          </a:p>
        </p:txBody>
      </p:sp>
      <p:pic>
        <p:nvPicPr>
          <p:cNvPr id="21506" name="Picture 3" descr="Escher's Implosion of spiral toroid.jpg"/>
          <p:cNvPicPr>
            <a:picLocks noChangeAspect="1"/>
          </p:cNvPicPr>
          <p:nvPr/>
        </p:nvPicPr>
        <p:blipFill>
          <a:blip r:embed="rId2"/>
          <a:srcRect/>
          <a:stretch>
            <a:fillRect/>
          </a:stretch>
        </p:blipFill>
        <p:spPr bwMode="auto">
          <a:xfrm>
            <a:off x="1495425" y="1301750"/>
            <a:ext cx="5797550"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solidFill>
                  <a:srgbClr val="0000FF"/>
                </a:solidFill>
              </a:rPr>
              <a:t>Capital… is at the top of things</a:t>
            </a:r>
            <a:endParaRPr lang="en-US" smtClean="0"/>
          </a:p>
        </p:txBody>
      </p:sp>
      <p:pic>
        <p:nvPicPr>
          <p:cNvPr id="22530" name="Picture 6" descr="capital_10507_lg.gif"/>
          <p:cNvPicPr>
            <a:picLocks noChangeAspect="1"/>
          </p:cNvPicPr>
          <p:nvPr/>
        </p:nvPicPr>
        <p:blipFill>
          <a:blip r:embed="rId2"/>
          <a:srcRect/>
          <a:stretch>
            <a:fillRect/>
          </a:stretch>
        </p:blipFill>
        <p:spPr bwMode="auto">
          <a:xfrm>
            <a:off x="2513013" y="1903413"/>
            <a:ext cx="3762375" cy="331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TotalTime>
  <Words>779</Words>
  <Application>Microsoft Macintosh PowerPoint</Application>
  <PresentationFormat>On-screen Show (4:3)</PresentationFormat>
  <Paragraphs>109</Paragraphs>
  <Slides>39</Slides>
  <Notes>0</Notes>
  <HiddenSlides>0</HiddenSlides>
  <MMClips>0</MMClips>
  <ScaleCrop>false</ScaleCrop>
  <HeadingPairs>
    <vt:vector size="8" baseType="variant">
      <vt:variant>
        <vt:lpstr>Fonts Used</vt:lpstr>
      </vt:variant>
      <vt:variant>
        <vt:i4>6</vt:i4>
      </vt:variant>
      <vt:variant>
        <vt:lpstr>Design Template</vt:lpstr>
      </vt:variant>
      <vt:variant>
        <vt:i4>12</vt:i4>
      </vt:variant>
      <vt:variant>
        <vt:lpstr>Embedded OLE Servers</vt:lpstr>
      </vt:variant>
      <vt:variant>
        <vt:i4>1</vt:i4>
      </vt:variant>
      <vt:variant>
        <vt:lpstr>Slide Titles</vt:lpstr>
      </vt:variant>
      <vt:variant>
        <vt:i4>39</vt:i4>
      </vt:variant>
    </vt:vector>
  </HeadingPairs>
  <TitlesOfParts>
    <vt:vector size="58" baseType="lpstr">
      <vt:lpstr>Arial</vt:lpstr>
      <vt:lpstr>Calibri</vt:lpstr>
      <vt:lpstr>Times New Roman</vt:lpstr>
      <vt:lpstr>ＭＳ Ｐゴシック</vt:lpstr>
      <vt:lpstr>Calibri (Headings)</vt:lpstr>
      <vt:lpstr>TUE Meta</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Document</vt:lpstr>
      <vt:lpstr>Q: If the world is flat,  why isn’t real estate?</vt:lpstr>
      <vt:lpstr>Q: If the world isn’t flat,  why is real estate?</vt:lpstr>
      <vt:lpstr>If the world is flat…</vt:lpstr>
      <vt:lpstr>If the world is flat…</vt:lpstr>
      <vt:lpstr>If the world isn’t flat…</vt:lpstr>
      <vt:lpstr>If the world isn’t flat…</vt:lpstr>
      <vt:lpstr>If the world isn’t flat…</vt:lpstr>
      <vt:lpstr>If the world isn’t flat…</vt:lpstr>
      <vt:lpstr>Capital… is at the top of things</vt:lpstr>
      <vt:lpstr>Latin: capit = head</vt:lpstr>
      <vt:lpstr>Types of capital</vt:lpstr>
      <vt:lpstr>Capital punishment</vt:lpstr>
      <vt:lpstr>Slide 13</vt:lpstr>
      <vt:lpstr>Many (most?) economic crashes are preceded by real estate crashes</vt:lpstr>
      <vt:lpstr>Richard Herring and  Susan Wachter, Real Estate Booms and Banking Busts, 1999.</vt:lpstr>
      <vt:lpstr>Cause of capital punishment: real estate</vt:lpstr>
      <vt:lpstr>Obsolescence and risk crevices </vt:lpstr>
      <vt:lpstr>Obsolescence: a recurring problem.  Why: </vt:lpstr>
      <vt:lpstr>Slide 19</vt:lpstr>
      <vt:lpstr>Risk crevices: a growing problem.  Why: </vt:lpstr>
      <vt:lpstr>Tetlock on the efficacy of expert predictions </vt:lpstr>
      <vt:lpstr>Kelly on types of real estate knowledge</vt:lpstr>
      <vt:lpstr>Slide 23</vt:lpstr>
      <vt:lpstr>ARES meeting, Seattle, April 2011</vt:lpstr>
      <vt:lpstr>Path dependence in real estate education</vt:lpstr>
      <vt:lpstr>The path of rational choice… </vt:lpstr>
      <vt:lpstr>The path of equilibrium…</vt:lpstr>
      <vt:lpstr>The path of real estate as capital…</vt:lpstr>
      <vt:lpstr>Shares of capital</vt:lpstr>
      <vt:lpstr>Distribution of capital</vt:lpstr>
      <vt:lpstr>Produced capital has been leveraging intangible capital for millennia</vt:lpstr>
      <vt:lpstr>Slide 32</vt:lpstr>
      <vt:lpstr>Erik Erikson: as we develop, 1) the world gets bigger 2) failure is cumulative</vt:lpstr>
      <vt:lpstr>Institutionalized study of failure</vt:lpstr>
      <vt:lpstr>Slide 35</vt:lpstr>
      <vt:lpstr>Institutionalized study of failure addresses…</vt:lpstr>
      <vt:lpstr>Is it too much to suggest that RE education be comparable with that in law, engineering and medicine? </vt:lpstr>
      <vt:lpstr>A ‘modest’ proposal</vt:lpstr>
      <vt:lpstr>Slide 39</vt:lpstr>
    </vt:vector>
  </TitlesOfParts>
  <Company>Space Analytics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Gordon Brown</dc:creator>
  <cp:lastModifiedBy>Student</cp:lastModifiedBy>
  <cp:revision>25</cp:revision>
  <dcterms:created xsi:type="dcterms:W3CDTF">2011-06-15T08:04:10Z</dcterms:created>
  <dcterms:modified xsi:type="dcterms:W3CDTF">2011-06-16T05:46:03Z</dcterms:modified>
</cp:coreProperties>
</file>