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notesSlides/notesSlide29.xml" ContentType="application/vnd.openxmlformats-officedocument.presentationml.notesSlide+xml"/>
  <Override PartName="/ppt/charts/chart16.xml" ContentType="application/vnd.openxmlformats-officedocument.drawingml.chart+xml"/>
  <Override PartName="/ppt/notesSlides/notesSlide30.xml" ContentType="application/vnd.openxmlformats-officedocument.presentationml.notesSlide+xml"/>
  <Override PartName="/ppt/charts/chart17.xml" ContentType="application/vnd.openxmlformats-officedocument.drawingml.chart+xml"/>
  <Override PartName="/ppt/notesSlides/notesSlide31.xml" ContentType="application/vnd.openxmlformats-officedocument.presentationml.notesSlide+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theme/themeOverride15.xml" ContentType="application/vnd.openxmlformats-officedocument.themeOverride+xml"/>
  <Override PartName="/ppt/notesSlides/notesSlide33.xml" ContentType="application/vnd.openxmlformats-officedocument.presentationml.notesSlide+xml"/>
  <Override PartName="/ppt/charts/chart20.xml" ContentType="application/vnd.openxmlformats-officedocument.drawingml.chart+xml"/>
  <Override PartName="/ppt/theme/themeOverride16.xml" ContentType="application/vnd.openxmlformats-officedocument.themeOverride+xml"/>
  <Override PartName="/ppt/notesSlides/notesSlide34.xml" ContentType="application/vnd.openxmlformats-officedocument.presentationml.notesSlide+xml"/>
  <Override PartName="/ppt/charts/chart21.xml" ContentType="application/vnd.openxmlformats-officedocument.drawingml.chart+xml"/>
  <Override PartName="/ppt/theme/themeOverride17.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79" r:id="rId16"/>
    <p:sldId id="282" r:id="rId17"/>
    <p:sldId id="283" r:id="rId18"/>
    <p:sldId id="284" r:id="rId19"/>
    <p:sldId id="269" r:id="rId20"/>
    <p:sldId id="270" r:id="rId21"/>
    <p:sldId id="280" r:id="rId22"/>
    <p:sldId id="281" r:id="rId23"/>
    <p:sldId id="285" r:id="rId24"/>
    <p:sldId id="286" r:id="rId25"/>
    <p:sldId id="287" r:id="rId26"/>
    <p:sldId id="271" r:id="rId27"/>
    <p:sldId id="272" r:id="rId28"/>
    <p:sldId id="273" r:id="rId29"/>
    <p:sldId id="276" r:id="rId30"/>
    <p:sldId id="291" r:id="rId31"/>
    <p:sldId id="290" r:id="rId32"/>
    <p:sldId id="293" r:id="rId33"/>
    <p:sldId id="294" r:id="rId34"/>
    <p:sldId id="295" r:id="rId35"/>
    <p:sldId id="277"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NO%20NAME:Research:Data:%202011%20Flood.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1" Type="http://schemas.openxmlformats.org/officeDocument/2006/relationships/oleObject" Target="file:///F:\Research\Data\Floods%202011\Sale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Research\Data\Floods%202011\Sal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Research\Data\Floods%202011\Sales.xlsx" TargetMode="Externa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2" Type="http://schemas.openxmlformats.org/officeDocument/2006/relationships/oleObject" Target="file:///G:\Research\Data\Floods%202011\%202011%20Flood.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G:\Research\Data\Floods%202011\%202011%20Flood.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Summary!$B$2</c:f>
              <c:strCache>
                <c:ptCount val="1"/>
                <c:pt idx="0">
                  <c:v>Flood House</c:v>
                </c:pt>
              </c:strCache>
            </c:strRef>
          </c:tx>
          <c:spPr>
            <a:ln w="25400" cmpd="sng">
              <a:solidFill>
                <a:srgbClr val="FF0000">
                  <a:alpha val="89000"/>
                </a:srgbClr>
              </a:solidFill>
            </a:ln>
          </c:spPr>
          <c:marker>
            <c:spPr>
              <a:solidFill>
                <a:srgbClr val="FF0000"/>
              </a:solidFill>
              <a:ln w="12700" cmpd="sng"/>
            </c:spPr>
          </c:marker>
          <c:cat>
            <c:numRef>
              <c:f>Summary!$A$3:$A$22</c:f>
              <c:numCache>
                <c:formatCode>m/d/yy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Summary!$B$3:$B$22</c:f>
              <c:numCache>
                <c:formatCode>General</c:formatCode>
                <c:ptCount val="20"/>
                <c:pt idx="0">
                  <c:v>1143</c:v>
                </c:pt>
                <c:pt idx="1">
                  <c:v>1082</c:v>
                </c:pt>
                <c:pt idx="2">
                  <c:v>1054</c:v>
                </c:pt>
                <c:pt idx="3">
                  <c:v>1033</c:v>
                </c:pt>
                <c:pt idx="4">
                  <c:v>1018</c:v>
                </c:pt>
                <c:pt idx="5">
                  <c:v>1036</c:v>
                </c:pt>
                <c:pt idx="6">
                  <c:v>1044</c:v>
                </c:pt>
                <c:pt idx="7">
                  <c:v>1042</c:v>
                </c:pt>
                <c:pt idx="8">
                  <c:v>1035</c:v>
                </c:pt>
                <c:pt idx="9">
                  <c:v>1040</c:v>
                </c:pt>
                <c:pt idx="10">
                  <c:v>1068</c:v>
                </c:pt>
                <c:pt idx="11">
                  <c:v>1092</c:v>
                </c:pt>
                <c:pt idx="12">
                  <c:v>1091</c:v>
                </c:pt>
                <c:pt idx="13">
                  <c:v>1088</c:v>
                </c:pt>
                <c:pt idx="14">
                  <c:v>1106</c:v>
                </c:pt>
                <c:pt idx="15">
                  <c:v>1095</c:v>
                </c:pt>
                <c:pt idx="16">
                  <c:v>1086</c:v>
                </c:pt>
                <c:pt idx="17">
                  <c:v>1102</c:v>
                </c:pt>
                <c:pt idx="18">
                  <c:v>1103</c:v>
                </c:pt>
                <c:pt idx="19">
                  <c:v>1107</c:v>
                </c:pt>
              </c:numCache>
            </c:numRef>
          </c:val>
          <c:smooth val="0"/>
        </c:ser>
        <c:ser>
          <c:idx val="1"/>
          <c:order val="1"/>
          <c:tx>
            <c:strRef>
              <c:f>Summary!$D$2</c:f>
              <c:strCache>
                <c:ptCount val="1"/>
                <c:pt idx="0">
                  <c:v>Flood Unit</c:v>
                </c:pt>
              </c:strCache>
            </c:strRef>
          </c:tx>
          <c:spPr>
            <a:ln w="25400" cmpd="sng">
              <a:solidFill>
                <a:srgbClr val="3366FF">
                  <a:alpha val="89000"/>
                </a:srgbClr>
              </a:solidFill>
            </a:ln>
          </c:spPr>
          <c:marker>
            <c:symbol val="diamond"/>
            <c:size val="7"/>
            <c:spPr>
              <a:solidFill>
                <a:srgbClr val="3366FF"/>
              </a:solidFill>
              <a:ln w="12700" cmpd="sng"/>
            </c:spPr>
          </c:marker>
          <c:cat>
            <c:numRef>
              <c:f>Summary!$A$3:$A$22</c:f>
              <c:numCache>
                <c:formatCode>m/d/yy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Summary!$D$3:$D$22</c:f>
              <c:numCache>
                <c:formatCode>General</c:formatCode>
                <c:ptCount val="20"/>
                <c:pt idx="0">
                  <c:v>806</c:v>
                </c:pt>
                <c:pt idx="1">
                  <c:v>763</c:v>
                </c:pt>
                <c:pt idx="2">
                  <c:v>756</c:v>
                </c:pt>
                <c:pt idx="3">
                  <c:v>772</c:v>
                </c:pt>
                <c:pt idx="4">
                  <c:v>765</c:v>
                </c:pt>
                <c:pt idx="5">
                  <c:v>786</c:v>
                </c:pt>
                <c:pt idx="6">
                  <c:v>796</c:v>
                </c:pt>
                <c:pt idx="7">
                  <c:v>797</c:v>
                </c:pt>
                <c:pt idx="8">
                  <c:v>822</c:v>
                </c:pt>
                <c:pt idx="9">
                  <c:v>760</c:v>
                </c:pt>
                <c:pt idx="10">
                  <c:v>826</c:v>
                </c:pt>
                <c:pt idx="11">
                  <c:v>820</c:v>
                </c:pt>
                <c:pt idx="12">
                  <c:v>806</c:v>
                </c:pt>
                <c:pt idx="13">
                  <c:v>812</c:v>
                </c:pt>
                <c:pt idx="14">
                  <c:v>810</c:v>
                </c:pt>
                <c:pt idx="15">
                  <c:v>800</c:v>
                </c:pt>
                <c:pt idx="16">
                  <c:v>790</c:v>
                </c:pt>
                <c:pt idx="17">
                  <c:v>809</c:v>
                </c:pt>
                <c:pt idx="18">
                  <c:v>828</c:v>
                </c:pt>
                <c:pt idx="19">
                  <c:v>822</c:v>
                </c:pt>
              </c:numCache>
            </c:numRef>
          </c:val>
          <c:smooth val="0"/>
        </c:ser>
        <c:dLbls>
          <c:showLegendKey val="0"/>
          <c:showVal val="0"/>
          <c:showCatName val="0"/>
          <c:showSerName val="0"/>
          <c:showPercent val="0"/>
          <c:showBubbleSize val="0"/>
        </c:dLbls>
        <c:marker val="1"/>
        <c:smooth val="0"/>
        <c:axId val="56382976"/>
        <c:axId val="59210368"/>
      </c:lineChart>
      <c:dateAx>
        <c:axId val="56382976"/>
        <c:scaling>
          <c:orientation val="minMax"/>
        </c:scaling>
        <c:delete val="0"/>
        <c:axPos val="b"/>
        <c:numFmt formatCode="m/d/yy" sourceLinked="1"/>
        <c:majorTickMark val="none"/>
        <c:minorTickMark val="none"/>
        <c:tickLblPos val="nextTo"/>
        <c:crossAx val="59210368"/>
        <c:crosses val="autoZero"/>
        <c:auto val="1"/>
        <c:lblOffset val="100"/>
        <c:baseTimeUnit val="days"/>
      </c:dateAx>
      <c:valAx>
        <c:axId val="59210368"/>
        <c:scaling>
          <c:orientation val="minMax"/>
        </c:scaling>
        <c:delete val="0"/>
        <c:axPos val="l"/>
        <c:majorGridlines/>
        <c:title>
          <c:layout/>
          <c:overlay val="0"/>
        </c:title>
        <c:numFmt formatCode="General" sourceLinked="1"/>
        <c:majorTickMark val="none"/>
        <c:minorTickMark val="none"/>
        <c:tickLblPos val="nextTo"/>
        <c:crossAx val="56382976"/>
        <c:crossesAt val="40555"/>
        <c:crossBetween val="between"/>
        <c:majorUnit val="600"/>
      </c:valAx>
      <c:spPr>
        <a:ln w="6350" cmpd="sng"/>
      </c:spPr>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Summary!$D$26</c:f>
              <c:strCache>
                <c:ptCount val="1"/>
                <c:pt idx="0">
                  <c:v>Flood Unit</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Summary!$D$27:$D$46</c:f>
              <c:numCache>
                <c:formatCode>General</c:formatCode>
                <c:ptCount val="20"/>
                <c:pt idx="0">
                  <c:v>905</c:v>
                </c:pt>
                <c:pt idx="1">
                  <c:v>779</c:v>
                </c:pt>
                <c:pt idx="2">
                  <c:v>700</c:v>
                </c:pt>
                <c:pt idx="3">
                  <c:v>652</c:v>
                </c:pt>
                <c:pt idx="4">
                  <c:v>613</c:v>
                </c:pt>
                <c:pt idx="5">
                  <c:v>541</c:v>
                </c:pt>
                <c:pt idx="6">
                  <c:v>514</c:v>
                </c:pt>
                <c:pt idx="7">
                  <c:v>456</c:v>
                </c:pt>
                <c:pt idx="8">
                  <c:v>462</c:v>
                </c:pt>
                <c:pt idx="9">
                  <c:v>453</c:v>
                </c:pt>
                <c:pt idx="10">
                  <c:v>447</c:v>
                </c:pt>
                <c:pt idx="11">
                  <c:v>436</c:v>
                </c:pt>
                <c:pt idx="12">
                  <c:v>411</c:v>
                </c:pt>
                <c:pt idx="13">
                  <c:v>441</c:v>
                </c:pt>
                <c:pt idx="14">
                  <c:v>444</c:v>
                </c:pt>
                <c:pt idx="15">
                  <c:v>454</c:v>
                </c:pt>
                <c:pt idx="16">
                  <c:v>475</c:v>
                </c:pt>
                <c:pt idx="17">
                  <c:v>484</c:v>
                </c:pt>
                <c:pt idx="18">
                  <c:v>484</c:v>
                </c:pt>
                <c:pt idx="19">
                  <c:v>514</c:v>
                </c:pt>
              </c:numCache>
            </c:numRef>
          </c:val>
          <c:smooth val="0"/>
        </c:ser>
        <c:ser>
          <c:idx val="1"/>
          <c:order val="1"/>
          <c:tx>
            <c:strRef>
              <c:f>Summary!$E$26</c:f>
              <c:strCache>
                <c:ptCount val="1"/>
                <c:pt idx="0">
                  <c:v>Non Flood Unit</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Summary!$E$27:$E$46</c:f>
              <c:numCache>
                <c:formatCode>General</c:formatCode>
                <c:ptCount val="20"/>
                <c:pt idx="0">
                  <c:v>368</c:v>
                </c:pt>
                <c:pt idx="1">
                  <c:v>342</c:v>
                </c:pt>
                <c:pt idx="2">
                  <c:v>303</c:v>
                </c:pt>
                <c:pt idx="3">
                  <c:v>291</c:v>
                </c:pt>
                <c:pt idx="4">
                  <c:v>278</c:v>
                </c:pt>
                <c:pt idx="5">
                  <c:v>270</c:v>
                </c:pt>
                <c:pt idx="6">
                  <c:v>255</c:v>
                </c:pt>
                <c:pt idx="7">
                  <c:v>261</c:v>
                </c:pt>
                <c:pt idx="8">
                  <c:v>248</c:v>
                </c:pt>
                <c:pt idx="9">
                  <c:v>253</c:v>
                </c:pt>
                <c:pt idx="10">
                  <c:v>250</c:v>
                </c:pt>
                <c:pt idx="11">
                  <c:v>265</c:v>
                </c:pt>
                <c:pt idx="12">
                  <c:v>262</c:v>
                </c:pt>
                <c:pt idx="13">
                  <c:v>260</c:v>
                </c:pt>
                <c:pt idx="14">
                  <c:v>262</c:v>
                </c:pt>
                <c:pt idx="15">
                  <c:v>281</c:v>
                </c:pt>
                <c:pt idx="16">
                  <c:v>335</c:v>
                </c:pt>
                <c:pt idx="17">
                  <c:v>296</c:v>
                </c:pt>
                <c:pt idx="18">
                  <c:v>301</c:v>
                </c:pt>
                <c:pt idx="19">
                  <c:v>317</c:v>
                </c:pt>
              </c:numCache>
            </c:numRef>
          </c:val>
          <c:smooth val="0"/>
        </c:ser>
        <c:dLbls>
          <c:showLegendKey val="0"/>
          <c:showVal val="0"/>
          <c:showCatName val="0"/>
          <c:showSerName val="0"/>
          <c:showPercent val="0"/>
          <c:showBubbleSize val="0"/>
        </c:dLbls>
        <c:marker val="1"/>
        <c:smooth val="0"/>
        <c:axId val="94561408"/>
        <c:axId val="94562944"/>
      </c:lineChart>
      <c:dateAx>
        <c:axId val="94561408"/>
        <c:scaling>
          <c:orientation val="minMax"/>
        </c:scaling>
        <c:delete val="0"/>
        <c:axPos val="b"/>
        <c:numFmt formatCode="d/mm/yyyy" sourceLinked="1"/>
        <c:majorTickMark val="out"/>
        <c:minorTickMark val="none"/>
        <c:tickLblPos val="nextTo"/>
        <c:crossAx val="94562944"/>
        <c:crosses val="autoZero"/>
        <c:auto val="1"/>
        <c:lblOffset val="100"/>
        <c:baseTimeUnit val="days"/>
      </c:dateAx>
      <c:valAx>
        <c:axId val="94562944"/>
        <c:scaling>
          <c:orientation val="minMax"/>
        </c:scaling>
        <c:delete val="0"/>
        <c:axPos val="l"/>
        <c:majorGridlines/>
        <c:numFmt formatCode="General" sourceLinked="1"/>
        <c:majorTickMark val="out"/>
        <c:minorTickMark val="none"/>
        <c:tickLblPos val="nextTo"/>
        <c:crossAx val="9456140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Summary!$G$26</c:f>
              <c:strCache>
                <c:ptCount val="1"/>
                <c:pt idx="0">
                  <c:v>Lower Value Flood</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Summary!$G$27:$G$46</c:f>
              <c:numCache>
                <c:formatCode>General</c:formatCode>
                <c:ptCount val="20"/>
                <c:pt idx="0">
                  <c:v>184</c:v>
                </c:pt>
                <c:pt idx="1">
                  <c:v>137</c:v>
                </c:pt>
                <c:pt idx="2">
                  <c:v>148</c:v>
                </c:pt>
                <c:pt idx="3">
                  <c:v>137</c:v>
                </c:pt>
                <c:pt idx="4">
                  <c:v>122</c:v>
                </c:pt>
                <c:pt idx="5">
                  <c:v>117</c:v>
                </c:pt>
                <c:pt idx="6">
                  <c:v>118</c:v>
                </c:pt>
                <c:pt idx="7">
                  <c:v>130</c:v>
                </c:pt>
                <c:pt idx="8">
                  <c:v>130</c:v>
                </c:pt>
                <c:pt idx="9">
                  <c:v>129</c:v>
                </c:pt>
                <c:pt idx="10">
                  <c:v>126</c:v>
                </c:pt>
                <c:pt idx="11">
                  <c:v>128</c:v>
                </c:pt>
                <c:pt idx="12">
                  <c:v>128</c:v>
                </c:pt>
                <c:pt idx="13">
                  <c:v>142</c:v>
                </c:pt>
                <c:pt idx="14">
                  <c:v>154</c:v>
                </c:pt>
                <c:pt idx="15">
                  <c:v>154</c:v>
                </c:pt>
                <c:pt idx="16">
                  <c:v>150</c:v>
                </c:pt>
                <c:pt idx="17">
                  <c:v>155</c:v>
                </c:pt>
                <c:pt idx="18">
                  <c:v>183</c:v>
                </c:pt>
                <c:pt idx="19">
                  <c:v>185</c:v>
                </c:pt>
              </c:numCache>
            </c:numRef>
          </c:val>
          <c:smooth val="0"/>
        </c:ser>
        <c:ser>
          <c:idx val="1"/>
          <c:order val="1"/>
          <c:tx>
            <c:strRef>
              <c:f>Summary!$K$26</c:f>
              <c:strCache>
                <c:ptCount val="1"/>
                <c:pt idx="0">
                  <c:v>Lower Value Non Flood</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Summary!$K$27:$K$46</c:f>
              <c:numCache>
                <c:formatCode>General</c:formatCode>
                <c:ptCount val="20"/>
                <c:pt idx="0">
                  <c:v>313</c:v>
                </c:pt>
                <c:pt idx="1">
                  <c:v>296</c:v>
                </c:pt>
                <c:pt idx="2">
                  <c:v>277</c:v>
                </c:pt>
                <c:pt idx="3">
                  <c:v>256</c:v>
                </c:pt>
                <c:pt idx="4">
                  <c:v>245</c:v>
                </c:pt>
                <c:pt idx="5">
                  <c:v>262</c:v>
                </c:pt>
                <c:pt idx="6">
                  <c:v>264</c:v>
                </c:pt>
                <c:pt idx="7">
                  <c:v>270</c:v>
                </c:pt>
                <c:pt idx="8">
                  <c:v>268</c:v>
                </c:pt>
                <c:pt idx="9">
                  <c:v>268</c:v>
                </c:pt>
                <c:pt idx="10">
                  <c:v>284</c:v>
                </c:pt>
                <c:pt idx="11">
                  <c:v>266</c:v>
                </c:pt>
                <c:pt idx="12">
                  <c:v>264</c:v>
                </c:pt>
                <c:pt idx="13">
                  <c:v>275</c:v>
                </c:pt>
                <c:pt idx="14">
                  <c:v>275</c:v>
                </c:pt>
                <c:pt idx="15">
                  <c:v>276</c:v>
                </c:pt>
                <c:pt idx="16">
                  <c:v>281</c:v>
                </c:pt>
                <c:pt idx="17">
                  <c:v>278</c:v>
                </c:pt>
                <c:pt idx="18">
                  <c:v>273</c:v>
                </c:pt>
                <c:pt idx="19">
                  <c:v>265</c:v>
                </c:pt>
              </c:numCache>
            </c:numRef>
          </c:val>
          <c:smooth val="0"/>
        </c:ser>
        <c:dLbls>
          <c:showLegendKey val="0"/>
          <c:showVal val="0"/>
          <c:showCatName val="0"/>
          <c:showSerName val="0"/>
          <c:showPercent val="0"/>
          <c:showBubbleSize val="0"/>
        </c:dLbls>
        <c:marker val="1"/>
        <c:smooth val="0"/>
        <c:axId val="95470720"/>
        <c:axId val="95472256"/>
      </c:lineChart>
      <c:dateAx>
        <c:axId val="95470720"/>
        <c:scaling>
          <c:orientation val="minMax"/>
        </c:scaling>
        <c:delete val="0"/>
        <c:axPos val="b"/>
        <c:numFmt formatCode="d/mm/yyyy" sourceLinked="1"/>
        <c:majorTickMark val="out"/>
        <c:minorTickMark val="none"/>
        <c:tickLblPos val="nextTo"/>
        <c:crossAx val="95472256"/>
        <c:crosses val="autoZero"/>
        <c:auto val="1"/>
        <c:lblOffset val="100"/>
        <c:baseTimeUnit val="days"/>
      </c:dateAx>
      <c:valAx>
        <c:axId val="95472256"/>
        <c:scaling>
          <c:orientation val="minMax"/>
        </c:scaling>
        <c:delete val="0"/>
        <c:axPos val="l"/>
        <c:majorGridlines/>
        <c:numFmt formatCode="General" sourceLinked="1"/>
        <c:majorTickMark val="out"/>
        <c:minorTickMark val="none"/>
        <c:tickLblPos val="nextTo"/>
        <c:crossAx val="9547072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Summary!$H$26</c:f>
              <c:strCache>
                <c:ptCount val="1"/>
                <c:pt idx="0">
                  <c:v>Middle Value Flood</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Summary!$H$27:$H$46</c:f>
              <c:numCache>
                <c:formatCode>General</c:formatCode>
                <c:ptCount val="20"/>
                <c:pt idx="0">
                  <c:v>174</c:v>
                </c:pt>
                <c:pt idx="1">
                  <c:v>158</c:v>
                </c:pt>
                <c:pt idx="2">
                  <c:v>151</c:v>
                </c:pt>
                <c:pt idx="3">
                  <c:v>150</c:v>
                </c:pt>
                <c:pt idx="4">
                  <c:v>148</c:v>
                </c:pt>
                <c:pt idx="5">
                  <c:v>137</c:v>
                </c:pt>
                <c:pt idx="6">
                  <c:v>111</c:v>
                </c:pt>
                <c:pt idx="7">
                  <c:v>108</c:v>
                </c:pt>
                <c:pt idx="8">
                  <c:v>104</c:v>
                </c:pt>
                <c:pt idx="9">
                  <c:v>113</c:v>
                </c:pt>
                <c:pt idx="10">
                  <c:v>117</c:v>
                </c:pt>
                <c:pt idx="11">
                  <c:v>122</c:v>
                </c:pt>
                <c:pt idx="12">
                  <c:v>113</c:v>
                </c:pt>
                <c:pt idx="13">
                  <c:v>106</c:v>
                </c:pt>
                <c:pt idx="14">
                  <c:v>97</c:v>
                </c:pt>
                <c:pt idx="15">
                  <c:v>87</c:v>
                </c:pt>
                <c:pt idx="16">
                  <c:v>84</c:v>
                </c:pt>
                <c:pt idx="17">
                  <c:v>104</c:v>
                </c:pt>
                <c:pt idx="18">
                  <c:v>104</c:v>
                </c:pt>
                <c:pt idx="19">
                  <c:v>134</c:v>
                </c:pt>
              </c:numCache>
            </c:numRef>
          </c:val>
          <c:smooth val="0"/>
        </c:ser>
        <c:ser>
          <c:idx val="1"/>
          <c:order val="1"/>
          <c:tx>
            <c:strRef>
              <c:f>Summary!$L$26</c:f>
              <c:strCache>
                <c:ptCount val="1"/>
                <c:pt idx="0">
                  <c:v>Middle Value Non Flood</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Summary!$L$27:$L$46</c:f>
              <c:numCache>
                <c:formatCode>General</c:formatCode>
                <c:ptCount val="20"/>
                <c:pt idx="0">
                  <c:v>345</c:v>
                </c:pt>
                <c:pt idx="1">
                  <c:v>312</c:v>
                </c:pt>
                <c:pt idx="2">
                  <c:v>296</c:v>
                </c:pt>
                <c:pt idx="3">
                  <c:v>313</c:v>
                </c:pt>
                <c:pt idx="4">
                  <c:v>304</c:v>
                </c:pt>
                <c:pt idx="5">
                  <c:v>309</c:v>
                </c:pt>
                <c:pt idx="6">
                  <c:v>306</c:v>
                </c:pt>
                <c:pt idx="7">
                  <c:v>292</c:v>
                </c:pt>
                <c:pt idx="8">
                  <c:v>286</c:v>
                </c:pt>
                <c:pt idx="9">
                  <c:v>275</c:v>
                </c:pt>
                <c:pt idx="10">
                  <c:v>278</c:v>
                </c:pt>
                <c:pt idx="11">
                  <c:v>280</c:v>
                </c:pt>
                <c:pt idx="12">
                  <c:v>305</c:v>
                </c:pt>
                <c:pt idx="13">
                  <c:v>321</c:v>
                </c:pt>
                <c:pt idx="14">
                  <c:v>298</c:v>
                </c:pt>
                <c:pt idx="15">
                  <c:v>302</c:v>
                </c:pt>
                <c:pt idx="16">
                  <c:v>304</c:v>
                </c:pt>
                <c:pt idx="17">
                  <c:v>298</c:v>
                </c:pt>
                <c:pt idx="18">
                  <c:v>309</c:v>
                </c:pt>
                <c:pt idx="19">
                  <c:v>295</c:v>
                </c:pt>
              </c:numCache>
            </c:numRef>
          </c:val>
          <c:smooth val="0"/>
        </c:ser>
        <c:dLbls>
          <c:showLegendKey val="0"/>
          <c:showVal val="0"/>
          <c:showCatName val="0"/>
          <c:showSerName val="0"/>
          <c:showPercent val="0"/>
          <c:showBubbleSize val="0"/>
        </c:dLbls>
        <c:marker val="1"/>
        <c:smooth val="0"/>
        <c:axId val="102392960"/>
        <c:axId val="102394496"/>
      </c:lineChart>
      <c:dateAx>
        <c:axId val="102392960"/>
        <c:scaling>
          <c:orientation val="minMax"/>
        </c:scaling>
        <c:delete val="0"/>
        <c:axPos val="b"/>
        <c:numFmt formatCode="d/mm/yyyy" sourceLinked="1"/>
        <c:majorTickMark val="out"/>
        <c:minorTickMark val="none"/>
        <c:tickLblPos val="nextTo"/>
        <c:crossAx val="102394496"/>
        <c:crosses val="autoZero"/>
        <c:auto val="1"/>
        <c:lblOffset val="100"/>
        <c:baseTimeUnit val="days"/>
      </c:dateAx>
      <c:valAx>
        <c:axId val="102394496"/>
        <c:scaling>
          <c:orientation val="minMax"/>
        </c:scaling>
        <c:delete val="0"/>
        <c:axPos val="l"/>
        <c:majorGridlines/>
        <c:numFmt formatCode="General" sourceLinked="1"/>
        <c:majorTickMark val="out"/>
        <c:minorTickMark val="none"/>
        <c:tickLblPos val="nextTo"/>
        <c:crossAx val="10239296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Summary!$I$26</c:f>
              <c:strCache>
                <c:ptCount val="1"/>
                <c:pt idx="0">
                  <c:v>Higher Value Flood</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Summary!$I$27:$I$46</c:f>
              <c:numCache>
                <c:formatCode>General</c:formatCode>
                <c:ptCount val="20"/>
                <c:pt idx="0">
                  <c:v>215</c:v>
                </c:pt>
                <c:pt idx="1">
                  <c:v>188</c:v>
                </c:pt>
                <c:pt idx="2">
                  <c:v>177</c:v>
                </c:pt>
                <c:pt idx="3">
                  <c:v>160</c:v>
                </c:pt>
                <c:pt idx="4">
                  <c:v>145</c:v>
                </c:pt>
                <c:pt idx="5">
                  <c:v>117</c:v>
                </c:pt>
                <c:pt idx="6">
                  <c:v>114</c:v>
                </c:pt>
                <c:pt idx="7">
                  <c:v>111</c:v>
                </c:pt>
                <c:pt idx="8">
                  <c:v>114</c:v>
                </c:pt>
                <c:pt idx="9">
                  <c:v>100</c:v>
                </c:pt>
                <c:pt idx="10">
                  <c:v>91</c:v>
                </c:pt>
                <c:pt idx="11">
                  <c:v>87</c:v>
                </c:pt>
                <c:pt idx="12">
                  <c:v>91</c:v>
                </c:pt>
                <c:pt idx="13">
                  <c:v>99</c:v>
                </c:pt>
                <c:pt idx="14">
                  <c:v>110</c:v>
                </c:pt>
                <c:pt idx="15">
                  <c:v>113</c:v>
                </c:pt>
                <c:pt idx="16">
                  <c:v>116</c:v>
                </c:pt>
                <c:pt idx="17">
                  <c:v>128</c:v>
                </c:pt>
                <c:pt idx="18">
                  <c:v>132</c:v>
                </c:pt>
                <c:pt idx="19">
                  <c:v>143</c:v>
                </c:pt>
              </c:numCache>
            </c:numRef>
          </c:val>
          <c:smooth val="0"/>
        </c:ser>
        <c:ser>
          <c:idx val="1"/>
          <c:order val="1"/>
          <c:tx>
            <c:strRef>
              <c:f>Summary!$M$26</c:f>
              <c:strCache>
                <c:ptCount val="1"/>
                <c:pt idx="0">
                  <c:v>Higher Value Non Flood</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Summary!$M$27:$M$46</c:f>
              <c:numCache>
                <c:formatCode>General</c:formatCode>
                <c:ptCount val="20"/>
                <c:pt idx="0">
                  <c:v>78</c:v>
                </c:pt>
                <c:pt idx="1">
                  <c:v>62</c:v>
                </c:pt>
                <c:pt idx="2">
                  <c:v>55</c:v>
                </c:pt>
                <c:pt idx="3">
                  <c:v>53</c:v>
                </c:pt>
                <c:pt idx="4">
                  <c:v>49</c:v>
                </c:pt>
                <c:pt idx="5">
                  <c:v>47</c:v>
                </c:pt>
                <c:pt idx="6">
                  <c:v>52</c:v>
                </c:pt>
                <c:pt idx="7">
                  <c:v>48</c:v>
                </c:pt>
                <c:pt idx="8">
                  <c:v>52</c:v>
                </c:pt>
                <c:pt idx="9">
                  <c:v>49</c:v>
                </c:pt>
                <c:pt idx="10">
                  <c:v>41</c:v>
                </c:pt>
                <c:pt idx="11">
                  <c:v>44</c:v>
                </c:pt>
                <c:pt idx="12">
                  <c:v>45</c:v>
                </c:pt>
                <c:pt idx="13">
                  <c:v>40</c:v>
                </c:pt>
                <c:pt idx="14">
                  <c:v>46</c:v>
                </c:pt>
                <c:pt idx="15">
                  <c:v>48</c:v>
                </c:pt>
                <c:pt idx="16">
                  <c:v>54</c:v>
                </c:pt>
                <c:pt idx="17">
                  <c:v>59</c:v>
                </c:pt>
                <c:pt idx="18">
                  <c:v>50</c:v>
                </c:pt>
                <c:pt idx="19">
                  <c:v>47</c:v>
                </c:pt>
              </c:numCache>
            </c:numRef>
          </c:val>
          <c:smooth val="0"/>
        </c:ser>
        <c:dLbls>
          <c:showLegendKey val="0"/>
          <c:showVal val="0"/>
          <c:showCatName val="0"/>
          <c:showSerName val="0"/>
          <c:showPercent val="0"/>
          <c:showBubbleSize val="0"/>
        </c:dLbls>
        <c:marker val="1"/>
        <c:smooth val="0"/>
        <c:axId val="103969920"/>
        <c:axId val="103971456"/>
      </c:lineChart>
      <c:dateAx>
        <c:axId val="103969920"/>
        <c:scaling>
          <c:orientation val="minMax"/>
        </c:scaling>
        <c:delete val="0"/>
        <c:axPos val="b"/>
        <c:numFmt formatCode="d/mm/yyyy" sourceLinked="1"/>
        <c:majorTickMark val="out"/>
        <c:minorTickMark val="none"/>
        <c:tickLblPos val="nextTo"/>
        <c:crossAx val="103971456"/>
        <c:crosses val="autoZero"/>
        <c:auto val="1"/>
        <c:lblOffset val="100"/>
        <c:baseTimeUnit val="days"/>
      </c:dateAx>
      <c:valAx>
        <c:axId val="103971456"/>
        <c:scaling>
          <c:orientation val="minMax"/>
        </c:scaling>
        <c:delete val="0"/>
        <c:axPos val="l"/>
        <c:majorGridlines/>
        <c:numFmt formatCode="General" sourceLinked="1"/>
        <c:majorTickMark val="out"/>
        <c:minorTickMark val="none"/>
        <c:tickLblPos val="nextTo"/>
        <c:crossAx val="10396992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'total summary'!$B$21</c:f>
              <c:strCache>
                <c:ptCount val="1"/>
                <c:pt idx="0">
                  <c:v>Flood Affected</c:v>
                </c:pt>
              </c:strCache>
            </c:strRef>
          </c:tx>
          <c:cat>
            <c:numRef>
              <c:f>'total summary'!$A$22:$A$35</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summary'!$B$22:$B$35</c:f>
              <c:numCache>
                <c:formatCode>General</c:formatCode>
                <c:ptCount val="14"/>
                <c:pt idx="0">
                  <c:v>35</c:v>
                </c:pt>
                <c:pt idx="1">
                  <c:v>21</c:v>
                </c:pt>
                <c:pt idx="2">
                  <c:v>28</c:v>
                </c:pt>
                <c:pt idx="3">
                  <c:v>56</c:v>
                </c:pt>
                <c:pt idx="4">
                  <c:v>40</c:v>
                </c:pt>
                <c:pt idx="5">
                  <c:v>35</c:v>
                </c:pt>
                <c:pt idx="6">
                  <c:v>47</c:v>
                </c:pt>
                <c:pt idx="7">
                  <c:v>34</c:v>
                </c:pt>
                <c:pt idx="8">
                  <c:v>31</c:v>
                </c:pt>
                <c:pt idx="9">
                  <c:v>42</c:v>
                </c:pt>
                <c:pt idx="10">
                  <c:v>33</c:v>
                </c:pt>
                <c:pt idx="11">
                  <c:v>23</c:v>
                </c:pt>
                <c:pt idx="12">
                  <c:v>20</c:v>
                </c:pt>
                <c:pt idx="13">
                  <c:v>18</c:v>
                </c:pt>
              </c:numCache>
            </c:numRef>
          </c:val>
          <c:smooth val="0"/>
        </c:ser>
        <c:ser>
          <c:idx val="1"/>
          <c:order val="1"/>
          <c:tx>
            <c:strRef>
              <c:f>'total summary'!$C$21</c:f>
              <c:strCache>
                <c:ptCount val="1"/>
                <c:pt idx="0">
                  <c:v>Non Flood Affected</c:v>
                </c:pt>
              </c:strCache>
            </c:strRef>
          </c:tx>
          <c:cat>
            <c:numRef>
              <c:f>'total summary'!$A$22:$A$35</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summary'!$C$22:$C$35</c:f>
              <c:numCache>
                <c:formatCode>General</c:formatCode>
                <c:ptCount val="14"/>
                <c:pt idx="0">
                  <c:v>59</c:v>
                </c:pt>
                <c:pt idx="1">
                  <c:v>59</c:v>
                </c:pt>
                <c:pt idx="2">
                  <c:v>57</c:v>
                </c:pt>
                <c:pt idx="3">
                  <c:v>71</c:v>
                </c:pt>
                <c:pt idx="4">
                  <c:v>57</c:v>
                </c:pt>
                <c:pt idx="5">
                  <c:v>69</c:v>
                </c:pt>
                <c:pt idx="6">
                  <c:v>65</c:v>
                </c:pt>
                <c:pt idx="7">
                  <c:v>52</c:v>
                </c:pt>
                <c:pt idx="8">
                  <c:v>47</c:v>
                </c:pt>
                <c:pt idx="9">
                  <c:v>37</c:v>
                </c:pt>
                <c:pt idx="10">
                  <c:v>47</c:v>
                </c:pt>
                <c:pt idx="11">
                  <c:v>42</c:v>
                </c:pt>
                <c:pt idx="12">
                  <c:v>14</c:v>
                </c:pt>
                <c:pt idx="13">
                  <c:v>20</c:v>
                </c:pt>
              </c:numCache>
            </c:numRef>
          </c:val>
          <c:smooth val="0"/>
        </c:ser>
        <c:dLbls>
          <c:showLegendKey val="0"/>
          <c:showVal val="0"/>
          <c:showCatName val="0"/>
          <c:showSerName val="0"/>
          <c:showPercent val="0"/>
          <c:showBubbleSize val="0"/>
        </c:dLbls>
        <c:marker val="1"/>
        <c:smooth val="0"/>
        <c:axId val="95669632"/>
        <c:axId val="95675520"/>
      </c:lineChart>
      <c:dateAx>
        <c:axId val="95669632"/>
        <c:scaling>
          <c:orientation val="minMax"/>
        </c:scaling>
        <c:delete val="0"/>
        <c:axPos val="b"/>
        <c:numFmt formatCode="d/mm/yyyy" sourceLinked="1"/>
        <c:majorTickMark val="out"/>
        <c:minorTickMark val="none"/>
        <c:tickLblPos val="nextTo"/>
        <c:crossAx val="95675520"/>
        <c:crosses val="autoZero"/>
        <c:auto val="1"/>
        <c:lblOffset val="100"/>
        <c:baseTimeUnit val="days"/>
      </c:dateAx>
      <c:valAx>
        <c:axId val="95675520"/>
        <c:scaling>
          <c:orientation val="minMax"/>
        </c:scaling>
        <c:delete val="0"/>
        <c:axPos val="l"/>
        <c:majorGridlines/>
        <c:numFmt formatCode="General" sourceLinked="1"/>
        <c:majorTickMark val="out"/>
        <c:minorTickMark val="none"/>
        <c:tickLblPos val="nextTo"/>
        <c:crossAx val="9566963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'total summary'!$E$21</c:f>
              <c:strCache>
                <c:ptCount val="1"/>
                <c:pt idx="0">
                  <c:v>Flood Affected Houses</c:v>
                </c:pt>
              </c:strCache>
            </c:strRef>
          </c:tx>
          <c:cat>
            <c:numRef>
              <c:f>'total summary'!$A$22:$A$35</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summary'!$E$22:$E$35</c:f>
              <c:numCache>
                <c:formatCode>General</c:formatCode>
                <c:ptCount val="14"/>
                <c:pt idx="0">
                  <c:v>21</c:v>
                </c:pt>
                <c:pt idx="1">
                  <c:v>12</c:v>
                </c:pt>
                <c:pt idx="2">
                  <c:v>17</c:v>
                </c:pt>
                <c:pt idx="3">
                  <c:v>21</c:v>
                </c:pt>
                <c:pt idx="4">
                  <c:v>23</c:v>
                </c:pt>
                <c:pt idx="5">
                  <c:v>22</c:v>
                </c:pt>
                <c:pt idx="6">
                  <c:v>27</c:v>
                </c:pt>
                <c:pt idx="7">
                  <c:v>23</c:v>
                </c:pt>
                <c:pt idx="8">
                  <c:v>20</c:v>
                </c:pt>
                <c:pt idx="9">
                  <c:v>19</c:v>
                </c:pt>
                <c:pt idx="10">
                  <c:v>23</c:v>
                </c:pt>
                <c:pt idx="11">
                  <c:v>20</c:v>
                </c:pt>
                <c:pt idx="12">
                  <c:v>12</c:v>
                </c:pt>
                <c:pt idx="13">
                  <c:v>12</c:v>
                </c:pt>
              </c:numCache>
            </c:numRef>
          </c:val>
          <c:smooth val="0"/>
        </c:ser>
        <c:ser>
          <c:idx val="1"/>
          <c:order val="1"/>
          <c:tx>
            <c:strRef>
              <c:f>'total summary'!$F$21</c:f>
              <c:strCache>
                <c:ptCount val="1"/>
                <c:pt idx="0">
                  <c:v>Non Flood Affected Houses</c:v>
                </c:pt>
              </c:strCache>
            </c:strRef>
          </c:tx>
          <c:cat>
            <c:numRef>
              <c:f>'total summary'!$A$22:$A$35</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summary'!$F$22:$F$35</c:f>
              <c:numCache>
                <c:formatCode>General</c:formatCode>
                <c:ptCount val="14"/>
                <c:pt idx="0">
                  <c:v>50</c:v>
                </c:pt>
                <c:pt idx="1">
                  <c:v>45</c:v>
                </c:pt>
                <c:pt idx="2">
                  <c:v>45</c:v>
                </c:pt>
                <c:pt idx="3">
                  <c:v>59</c:v>
                </c:pt>
                <c:pt idx="4">
                  <c:v>51</c:v>
                </c:pt>
                <c:pt idx="5">
                  <c:v>61</c:v>
                </c:pt>
                <c:pt idx="6">
                  <c:v>49</c:v>
                </c:pt>
                <c:pt idx="7">
                  <c:v>44</c:v>
                </c:pt>
                <c:pt idx="8">
                  <c:v>37</c:v>
                </c:pt>
                <c:pt idx="9">
                  <c:v>31</c:v>
                </c:pt>
                <c:pt idx="10">
                  <c:v>31</c:v>
                </c:pt>
                <c:pt idx="11">
                  <c:v>32</c:v>
                </c:pt>
                <c:pt idx="12">
                  <c:v>11</c:v>
                </c:pt>
                <c:pt idx="13">
                  <c:v>18</c:v>
                </c:pt>
              </c:numCache>
            </c:numRef>
          </c:val>
          <c:smooth val="0"/>
        </c:ser>
        <c:dLbls>
          <c:showLegendKey val="0"/>
          <c:showVal val="0"/>
          <c:showCatName val="0"/>
          <c:showSerName val="0"/>
          <c:showPercent val="0"/>
          <c:showBubbleSize val="0"/>
        </c:dLbls>
        <c:marker val="1"/>
        <c:smooth val="0"/>
        <c:axId val="103710080"/>
        <c:axId val="103715968"/>
      </c:lineChart>
      <c:dateAx>
        <c:axId val="103710080"/>
        <c:scaling>
          <c:orientation val="minMax"/>
        </c:scaling>
        <c:delete val="0"/>
        <c:axPos val="b"/>
        <c:numFmt formatCode="d/mm/yyyy" sourceLinked="1"/>
        <c:majorTickMark val="out"/>
        <c:minorTickMark val="none"/>
        <c:tickLblPos val="nextTo"/>
        <c:crossAx val="103715968"/>
        <c:crosses val="autoZero"/>
        <c:auto val="1"/>
        <c:lblOffset val="100"/>
        <c:baseTimeUnit val="days"/>
      </c:dateAx>
      <c:valAx>
        <c:axId val="103715968"/>
        <c:scaling>
          <c:orientation val="minMax"/>
        </c:scaling>
        <c:delete val="0"/>
        <c:axPos val="l"/>
        <c:majorGridlines/>
        <c:numFmt formatCode="General" sourceLinked="1"/>
        <c:majorTickMark val="out"/>
        <c:minorTickMark val="none"/>
        <c:tickLblPos val="nextTo"/>
        <c:crossAx val="10371008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'total summary'!$D$2</c:f>
              <c:strCache>
                <c:ptCount val="1"/>
                <c:pt idx="0">
                  <c:v>Low Value House Flood</c:v>
                </c:pt>
              </c:strCache>
            </c:strRef>
          </c:tx>
          <c:spPr>
            <a:ln w="31750">
              <a:solidFill>
                <a:srgbClr val="00B0F0"/>
              </a:solidFill>
            </a:ln>
          </c:spPr>
          <c:marker>
            <c:spPr>
              <a:solidFill>
                <a:srgbClr val="00B0F0"/>
              </a:solidFill>
            </c:spPr>
          </c:marker>
          <c:cat>
            <c:numRef>
              <c:f>'total summary'!$A$3:$A$16</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summary'!$D$3:$D$16</c:f>
              <c:numCache>
                <c:formatCode>General</c:formatCode>
                <c:ptCount val="14"/>
                <c:pt idx="0">
                  <c:v>7</c:v>
                </c:pt>
                <c:pt idx="1">
                  <c:v>6</c:v>
                </c:pt>
                <c:pt idx="2">
                  <c:v>3</c:v>
                </c:pt>
                <c:pt idx="3">
                  <c:v>4</c:v>
                </c:pt>
                <c:pt idx="4">
                  <c:v>6</c:v>
                </c:pt>
                <c:pt idx="5">
                  <c:v>3</c:v>
                </c:pt>
                <c:pt idx="6">
                  <c:v>8</c:v>
                </c:pt>
                <c:pt idx="7">
                  <c:v>6</c:v>
                </c:pt>
                <c:pt idx="8">
                  <c:v>7</c:v>
                </c:pt>
                <c:pt idx="9">
                  <c:v>7</c:v>
                </c:pt>
                <c:pt idx="10">
                  <c:v>6</c:v>
                </c:pt>
                <c:pt idx="11">
                  <c:v>3</c:v>
                </c:pt>
                <c:pt idx="12">
                  <c:v>1</c:v>
                </c:pt>
                <c:pt idx="13">
                  <c:v>1</c:v>
                </c:pt>
              </c:numCache>
            </c:numRef>
          </c:val>
          <c:smooth val="0"/>
        </c:ser>
        <c:ser>
          <c:idx val="1"/>
          <c:order val="1"/>
          <c:tx>
            <c:strRef>
              <c:f>'total summary'!$J$2</c:f>
              <c:strCache>
                <c:ptCount val="1"/>
                <c:pt idx="0">
                  <c:v>Low Value House NF</c:v>
                </c:pt>
              </c:strCache>
            </c:strRef>
          </c:tx>
          <c:spPr>
            <a:ln w="31750">
              <a:solidFill>
                <a:srgbClr val="FF0000"/>
              </a:solidFill>
            </a:ln>
          </c:spPr>
          <c:marker>
            <c:spPr>
              <a:solidFill>
                <a:srgbClr val="FF0000"/>
              </a:solidFill>
            </c:spPr>
          </c:marker>
          <c:cat>
            <c:numRef>
              <c:f>'total summary'!$A$3:$A$16</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summary'!$J$3:$J$16</c:f>
              <c:numCache>
                <c:formatCode>General</c:formatCode>
                <c:ptCount val="14"/>
                <c:pt idx="0">
                  <c:v>16</c:v>
                </c:pt>
                <c:pt idx="1">
                  <c:v>17</c:v>
                </c:pt>
                <c:pt idx="2">
                  <c:v>20</c:v>
                </c:pt>
                <c:pt idx="3">
                  <c:v>24</c:v>
                </c:pt>
                <c:pt idx="4">
                  <c:v>22</c:v>
                </c:pt>
                <c:pt idx="5">
                  <c:v>31</c:v>
                </c:pt>
                <c:pt idx="6">
                  <c:v>23</c:v>
                </c:pt>
                <c:pt idx="7">
                  <c:v>19</c:v>
                </c:pt>
                <c:pt idx="8">
                  <c:v>12</c:v>
                </c:pt>
                <c:pt idx="9">
                  <c:v>16</c:v>
                </c:pt>
                <c:pt idx="10">
                  <c:v>10</c:v>
                </c:pt>
                <c:pt idx="11">
                  <c:v>14</c:v>
                </c:pt>
                <c:pt idx="12">
                  <c:v>2</c:v>
                </c:pt>
                <c:pt idx="13">
                  <c:v>10</c:v>
                </c:pt>
              </c:numCache>
            </c:numRef>
          </c:val>
          <c:smooth val="0"/>
        </c:ser>
        <c:dLbls>
          <c:showLegendKey val="0"/>
          <c:showVal val="0"/>
          <c:showCatName val="0"/>
          <c:showSerName val="0"/>
          <c:showPercent val="0"/>
          <c:showBubbleSize val="0"/>
        </c:dLbls>
        <c:marker val="1"/>
        <c:smooth val="0"/>
        <c:axId val="70926336"/>
        <c:axId val="70928256"/>
      </c:lineChart>
      <c:dateAx>
        <c:axId val="70926336"/>
        <c:scaling>
          <c:orientation val="minMax"/>
        </c:scaling>
        <c:delete val="0"/>
        <c:axPos val="b"/>
        <c:numFmt formatCode="d/mm/yyyy" sourceLinked="1"/>
        <c:majorTickMark val="out"/>
        <c:minorTickMark val="none"/>
        <c:tickLblPos val="nextTo"/>
        <c:crossAx val="70928256"/>
        <c:crosses val="autoZero"/>
        <c:auto val="1"/>
        <c:lblOffset val="100"/>
        <c:baseTimeUnit val="days"/>
        <c:majorUnit val="7"/>
        <c:majorTimeUnit val="days"/>
      </c:dateAx>
      <c:valAx>
        <c:axId val="70928256"/>
        <c:scaling>
          <c:orientation val="minMax"/>
        </c:scaling>
        <c:delete val="0"/>
        <c:axPos val="l"/>
        <c:majorGridlines/>
        <c:numFmt formatCode="General" sourceLinked="1"/>
        <c:majorTickMark val="out"/>
        <c:minorTickMark val="none"/>
        <c:tickLblPos val="nextTo"/>
        <c:crossAx val="709263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'total summary'!$C$2</c:f>
              <c:strCache>
                <c:ptCount val="1"/>
                <c:pt idx="0">
                  <c:v>Middle Value House Flood</c:v>
                </c:pt>
              </c:strCache>
            </c:strRef>
          </c:tx>
          <c:spPr>
            <a:ln w="31750">
              <a:solidFill>
                <a:srgbClr val="00B0F0"/>
              </a:solidFill>
            </a:ln>
          </c:spPr>
          <c:marker>
            <c:spPr>
              <a:solidFill>
                <a:srgbClr val="00B0F0"/>
              </a:solidFill>
            </c:spPr>
          </c:marker>
          <c:cat>
            <c:numRef>
              <c:f>'total summary'!$A$3:$A$16</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summary'!$C$3:$C$16</c:f>
              <c:numCache>
                <c:formatCode>General</c:formatCode>
                <c:ptCount val="14"/>
                <c:pt idx="0">
                  <c:v>5</c:v>
                </c:pt>
                <c:pt idx="1">
                  <c:v>2</c:v>
                </c:pt>
                <c:pt idx="2">
                  <c:v>6</c:v>
                </c:pt>
                <c:pt idx="3">
                  <c:v>7</c:v>
                </c:pt>
                <c:pt idx="4">
                  <c:v>8</c:v>
                </c:pt>
                <c:pt idx="5">
                  <c:v>7</c:v>
                </c:pt>
                <c:pt idx="6">
                  <c:v>5</c:v>
                </c:pt>
                <c:pt idx="7">
                  <c:v>8</c:v>
                </c:pt>
                <c:pt idx="8">
                  <c:v>5</c:v>
                </c:pt>
                <c:pt idx="9">
                  <c:v>5</c:v>
                </c:pt>
                <c:pt idx="10">
                  <c:v>5</c:v>
                </c:pt>
                <c:pt idx="11">
                  <c:v>8</c:v>
                </c:pt>
                <c:pt idx="12">
                  <c:v>6</c:v>
                </c:pt>
                <c:pt idx="13">
                  <c:v>5</c:v>
                </c:pt>
              </c:numCache>
            </c:numRef>
          </c:val>
          <c:smooth val="0"/>
        </c:ser>
        <c:ser>
          <c:idx val="1"/>
          <c:order val="1"/>
          <c:tx>
            <c:strRef>
              <c:f>'total summary'!$I$2</c:f>
              <c:strCache>
                <c:ptCount val="1"/>
                <c:pt idx="0">
                  <c:v>Middle Value House NF</c:v>
                </c:pt>
              </c:strCache>
            </c:strRef>
          </c:tx>
          <c:spPr>
            <a:ln w="31750">
              <a:solidFill>
                <a:srgbClr val="FF0000"/>
              </a:solidFill>
            </a:ln>
          </c:spPr>
          <c:marker>
            <c:spPr>
              <a:solidFill>
                <a:srgbClr val="FF0000"/>
              </a:solidFill>
            </c:spPr>
          </c:marker>
          <c:cat>
            <c:numRef>
              <c:f>'total summary'!$A$3:$A$16</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summary'!$I$3:$I$16</c:f>
              <c:numCache>
                <c:formatCode>General</c:formatCode>
                <c:ptCount val="14"/>
                <c:pt idx="0">
                  <c:v>27</c:v>
                </c:pt>
                <c:pt idx="1">
                  <c:v>23</c:v>
                </c:pt>
                <c:pt idx="2">
                  <c:v>19</c:v>
                </c:pt>
                <c:pt idx="3">
                  <c:v>23</c:v>
                </c:pt>
                <c:pt idx="4">
                  <c:v>23</c:v>
                </c:pt>
                <c:pt idx="5">
                  <c:v>25</c:v>
                </c:pt>
                <c:pt idx="6">
                  <c:v>20</c:v>
                </c:pt>
                <c:pt idx="7">
                  <c:v>21</c:v>
                </c:pt>
                <c:pt idx="8">
                  <c:v>22</c:v>
                </c:pt>
                <c:pt idx="9">
                  <c:v>9</c:v>
                </c:pt>
                <c:pt idx="10">
                  <c:v>14</c:v>
                </c:pt>
                <c:pt idx="11">
                  <c:v>13</c:v>
                </c:pt>
                <c:pt idx="12">
                  <c:v>8</c:v>
                </c:pt>
                <c:pt idx="13">
                  <c:v>7</c:v>
                </c:pt>
              </c:numCache>
            </c:numRef>
          </c:val>
          <c:smooth val="0"/>
        </c:ser>
        <c:dLbls>
          <c:showLegendKey val="0"/>
          <c:showVal val="0"/>
          <c:showCatName val="0"/>
          <c:showSerName val="0"/>
          <c:showPercent val="0"/>
          <c:showBubbleSize val="0"/>
        </c:dLbls>
        <c:marker val="1"/>
        <c:smooth val="0"/>
        <c:axId val="70971392"/>
        <c:axId val="70973312"/>
      </c:lineChart>
      <c:dateAx>
        <c:axId val="70971392"/>
        <c:scaling>
          <c:orientation val="minMax"/>
        </c:scaling>
        <c:delete val="0"/>
        <c:axPos val="b"/>
        <c:numFmt formatCode="d/mm/yyyy" sourceLinked="1"/>
        <c:majorTickMark val="out"/>
        <c:minorTickMark val="none"/>
        <c:tickLblPos val="nextTo"/>
        <c:crossAx val="70973312"/>
        <c:crosses val="autoZero"/>
        <c:auto val="1"/>
        <c:lblOffset val="100"/>
        <c:baseTimeUnit val="days"/>
      </c:dateAx>
      <c:valAx>
        <c:axId val="70973312"/>
        <c:scaling>
          <c:orientation val="minMax"/>
        </c:scaling>
        <c:delete val="0"/>
        <c:axPos val="l"/>
        <c:majorGridlines/>
        <c:numFmt formatCode="General" sourceLinked="1"/>
        <c:majorTickMark val="out"/>
        <c:minorTickMark val="none"/>
        <c:tickLblPos val="nextTo"/>
        <c:crossAx val="709713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'total summary'!$B$2</c:f>
              <c:strCache>
                <c:ptCount val="1"/>
                <c:pt idx="0">
                  <c:v>High Value House Flood</c:v>
                </c:pt>
              </c:strCache>
            </c:strRef>
          </c:tx>
          <c:spPr>
            <a:ln w="31750">
              <a:solidFill>
                <a:srgbClr val="00B0F0"/>
              </a:solidFill>
            </a:ln>
          </c:spPr>
          <c:marker>
            <c:spPr>
              <a:solidFill>
                <a:srgbClr val="00B0F0"/>
              </a:solidFill>
              <a:ln>
                <a:gradFill>
                  <a:gsLst>
                    <a:gs pos="0">
                      <a:srgbClr val="00B0F0"/>
                    </a:gs>
                    <a:gs pos="50000">
                      <a:srgbClr val="C6B178">
                        <a:tint val="44500"/>
                        <a:satMod val="160000"/>
                      </a:srgbClr>
                    </a:gs>
                    <a:gs pos="100000">
                      <a:srgbClr val="C6B178">
                        <a:tint val="23500"/>
                        <a:satMod val="160000"/>
                      </a:srgbClr>
                    </a:gs>
                  </a:gsLst>
                  <a:lin ang="5400000" scaled="0"/>
                </a:gradFill>
              </a:ln>
            </c:spPr>
          </c:marker>
          <c:cat>
            <c:numRef>
              <c:f>'total summary'!$A$3:$A$16</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summary'!$B$3:$B$16</c:f>
              <c:numCache>
                <c:formatCode>General</c:formatCode>
                <c:ptCount val="14"/>
                <c:pt idx="0">
                  <c:v>9</c:v>
                </c:pt>
                <c:pt idx="1">
                  <c:v>4</c:v>
                </c:pt>
                <c:pt idx="2">
                  <c:v>8</c:v>
                </c:pt>
                <c:pt idx="3">
                  <c:v>10</c:v>
                </c:pt>
                <c:pt idx="4">
                  <c:v>9</c:v>
                </c:pt>
                <c:pt idx="5">
                  <c:v>12</c:v>
                </c:pt>
                <c:pt idx="6">
                  <c:v>14</c:v>
                </c:pt>
                <c:pt idx="7">
                  <c:v>9</c:v>
                </c:pt>
                <c:pt idx="8">
                  <c:v>8</c:v>
                </c:pt>
                <c:pt idx="9">
                  <c:v>7</c:v>
                </c:pt>
                <c:pt idx="10">
                  <c:v>12</c:v>
                </c:pt>
                <c:pt idx="11">
                  <c:v>9</c:v>
                </c:pt>
                <c:pt idx="12">
                  <c:v>5</c:v>
                </c:pt>
                <c:pt idx="13">
                  <c:v>6</c:v>
                </c:pt>
              </c:numCache>
            </c:numRef>
          </c:val>
          <c:smooth val="0"/>
        </c:ser>
        <c:ser>
          <c:idx val="1"/>
          <c:order val="1"/>
          <c:tx>
            <c:strRef>
              <c:f>'total summary'!$H$2</c:f>
              <c:strCache>
                <c:ptCount val="1"/>
                <c:pt idx="0">
                  <c:v>High Value House NF</c:v>
                </c:pt>
              </c:strCache>
            </c:strRef>
          </c:tx>
          <c:spPr>
            <a:ln w="31750">
              <a:solidFill>
                <a:srgbClr val="C00000"/>
              </a:solidFill>
            </a:ln>
          </c:spPr>
          <c:marker>
            <c:spPr>
              <a:solidFill>
                <a:srgbClr val="FF0000"/>
              </a:solidFill>
              <a:ln>
                <a:solidFill>
                  <a:srgbClr val="FF0000"/>
                </a:solidFill>
              </a:ln>
            </c:spPr>
          </c:marker>
          <c:cat>
            <c:numRef>
              <c:f>'total summary'!$A$3:$A$16</c:f>
              <c:numCache>
                <c:formatCode>d/mm/yyyy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'total summary'!$H$3:$H$16</c:f>
              <c:numCache>
                <c:formatCode>General</c:formatCode>
                <c:ptCount val="14"/>
                <c:pt idx="0">
                  <c:v>7</c:v>
                </c:pt>
                <c:pt idx="1">
                  <c:v>5</c:v>
                </c:pt>
                <c:pt idx="2">
                  <c:v>6</c:v>
                </c:pt>
                <c:pt idx="3">
                  <c:v>12</c:v>
                </c:pt>
                <c:pt idx="4">
                  <c:v>6</c:v>
                </c:pt>
                <c:pt idx="5">
                  <c:v>5</c:v>
                </c:pt>
                <c:pt idx="6">
                  <c:v>6</c:v>
                </c:pt>
                <c:pt idx="7">
                  <c:v>4</c:v>
                </c:pt>
                <c:pt idx="8">
                  <c:v>3</c:v>
                </c:pt>
                <c:pt idx="9">
                  <c:v>6</c:v>
                </c:pt>
                <c:pt idx="10">
                  <c:v>7</c:v>
                </c:pt>
                <c:pt idx="11">
                  <c:v>5</c:v>
                </c:pt>
                <c:pt idx="12">
                  <c:v>1</c:v>
                </c:pt>
                <c:pt idx="13">
                  <c:v>1</c:v>
                </c:pt>
              </c:numCache>
            </c:numRef>
          </c:val>
          <c:smooth val="0"/>
        </c:ser>
        <c:dLbls>
          <c:showLegendKey val="0"/>
          <c:showVal val="0"/>
          <c:showCatName val="0"/>
          <c:showSerName val="0"/>
          <c:showPercent val="0"/>
          <c:showBubbleSize val="0"/>
        </c:dLbls>
        <c:marker val="1"/>
        <c:smooth val="0"/>
        <c:axId val="69382144"/>
        <c:axId val="69384064"/>
      </c:lineChart>
      <c:dateAx>
        <c:axId val="69382144"/>
        <c:scaling>
          <c:orientation val="minMax"/>
        </c:scaling>
        <c:delete val="0"/>
        <c:axPos val="b"/>
        <c:numFmt formatCode="d/mm/yyyy" sourceLinked="1"/>
        <c:majorTickMark val="out"/>
        <c:minorTickMark val="none"/>
        <c:tickLblPos val="nextTo"/>
        <c:crossAx val="69384064"/>
        <c:crosses val="autoZero"/>
        <c:auto val="1"/>
        <c:lblOffset val="100"/>
        <c:baseTimeUnit val="days"/>
      </c:dateAx>
      <c:valAx>
        <c:axId val="69384064"/>
        <c:scaling>
          <c:orientation val="minMax"/>
        </c:scaling>
        <c:delete val="0"/>
        <c:axPos val="l"/>
        <c:majorGridlines/>
        <c:numFmt formatCode="General" sourceLinked="1"/>
        <c:majorTickMark val="out"/>
        <c:minorTickMark val="none"/>
        <c:tickLblPos val="nextTo"/>
        <c:crossAx val="6938214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'Comp House socio'!$B$43</c:f>
              <c:strCache>
                <c:ptCount val="1"/>
                <c:pt idx="0">
                  <c:v>Lower Value Flood</c:v>
                </c:pt>
              </c:strCache>
            </c:strRef>
          </c:tx>
          <c:cat>
            <c:numRef>
              <c:f>'Comp House socio'!$A$44:$A$57</c:f>
              <c:numCache>
                <c:formatCode>m/d/yyyy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'Comp House socio'!$B$44:$B$57</c:f>
              <c:numCache>
                <c:formatCode>0.00</c:formatCode>
                <c:ptCount val="14"/>
                <c:pt idx="0">
                  <c:v>1.4925373134328357</c:v>
                </c:pt>
                <c:pt idx="1">
                  <c:v>1.3452914798206279</c:v>
                </c:pt>
                <c:pt idx="2">
                  <c:v>0.69284064665127021</c:v>
                </c:pt>
                <c:pt idx="3">
                  <c:v>0.95238095238095244</c:v>
                </c:pt>
                <c:pt idx="4">
                  <c:v>1.4527845036319613</c:v>
                </c:pt>
                <c:pt idx="5">
                  <c:v>0.73710073710073709</c:v>
                </c:pt>
                <c:pt idx="6">
                  <c:v>1.9277108433734942</c:v>
                </c:pt>
                <c:pt idx="7">
                  <c:v>1.4184397163120568</c:v>
                </c:pt>
                <c:pt idx="8">
                  <c:v>1.6055045871559634</c:v>
                </c:pt>
                <c:pt idx="9">
                  <c:v>1.5981735159817352</c:v>
                </c:pt>
                <c:pt idx="10">
                  <c:v>1.3186813186813187</c:v>
                </c:pt>
                <c:pt idx="11">
                  <c:v>0.63424947145877375</c:v>
                </c:pt>
                <c:pt idx="12">
                  <c:v>0.21186440677966101</c:v>
                </c:pt>
                <c:pt idx="13">
                  <c:v>0.21276595744680851</c:v>
                </c:pt>
              </c:numCache>
            </c:numRef>
          </c:val>
          <c:smooth val="0"/>
        </c:ser>
        <c:ser>
          <c:idx val="1"/>
          <c:order val="1"/>
          <c:tx>
            <c:strRef>
              <c:f>'Comp House socio'!$M$43</c:f>
              <c:strCache>
                <c:ptCount val="1"/>
                <c:pt idx="0">
                  <c:v>Lower Value</c:v>
                </c:pt>
              </c:strCache>
            </c:strRef>
          </c:tx>
          <c:cat>
            <c:numRef>
              <c:f>'Comp House socio'!$A$44:$A$57</c:f>
              <c:numCache>
                <c:formatCode>m/d/yyyy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'Comp House socio'!$M$44:$M$57</c:f>
              <c:numCache>
                <c:formatCode>0.00</c:formatCode>
                <c:ptCount val="14"/>
                <c:pt idx="0">
                  <c:v>1.634320735444331</c:v>
                </c:pt>
                <c:pt idx="1">
                  <c:v>1.6949152542372881</c:v>
                </c:pt>
                <c:pt idx="2">
                  <c:v>1.9512195121951219</c:v>
                </c:pt>
                <c:pt idx="3">
                  <c:v>2.3099133782483157</c:v>
                </c:pt>
                <c:pt idx="4">
                  <c:v>2.1153846153846154</c:v>
                </c:pt>
                <c:pt idx="5">
                  <c:v>3.0097087378640777</c:v>
                </c:pt>
                <c:pt idx="6">
                  <c:v>2.1925643469971399</c:v>
                </c:pt>
                <c:pt idx="7">
                  <c:v>1.7576318223866789</c:v>
                </c:pt>
                <c:pt idx="8">
                  <c:v>1.1090573012939002</c:v>
                </c:pt>
                <c:pt idx="9">
                  <c:v>1.4760147601476015</c:v>
                </c:pt>
                <c:pt idx="10">
                  <c:v>0.92936802973977695</c:v>
                </c:pt>
                <c:pt idx="11">
                  <c:v>1.3232514177693762</c:v>
                </c:pt>
                <c:pt idx="12">
                  <c:v>0.18570102135561745</c:v>
                </c:pt>
                <c:pt idx="13">
                  <c:v>0.91575091575091583</c:v>
                </c:pt>
              </c:numCache>
            </c:numRef>
          </c:val>
          <c:smooth val="0"/>
        </c:ser>
        <c:dLbls>
          <c:showLegendKey val="0"/>
          <c:showVal val="0"/>
          <c:showCatName val="0"/>
          <c:showSerName val="0"/>
          <c:showPercent val="0"/>
          <c:showBubbleSize val="0"/>
        </c:dLbls>
        <c:marker val="1"/>
        <c:smooth val="0"/>
        <c:axId val="105459072"/>
        <c:axId val="105485440"/>
      </c:lineChart>
      <c:dateAx>
        <c:axId val="105459072"/>
        <c:scaling>
          <c:orientation val="minMax"/>
        </c:scaling>
        <c:delete val="0"/>
        <c:axPos val="b"/>
        <c:numFmt formatCode="m/d/yyyy" sourceLinked="1"/>
        <c:majorTickMark val="out"/>
        <c:minorTickMark val="none"/>
        <c:tickLblPos val="nextTo"/>
        <c:crossAx val="105485440"/>
        <c:crosses val="autoZero"/>
        <c:auto val="1"/>
        <c:lblOffset val="100"/>
        <c:baseTimeUnit val="days"/>
        <c:majorUnit val="7"/>
        <c:majorTimeUnit val="days"/>
      </c:dateAx>
      <c:valAx>
        <c:axId val="105485440"/>
        <c:scaling>
          <c:orientation val="minMax"/>
        </c:scaling>
        <c:delete val="0"/>
        <c:axPos val="l"/>
        <c:majorGridlines/>
        <c:numFmt formatCode="0.00" sourceLinked="1"/>
        <c:majorTickMark val="out"/>
        <c:minorTickMark val="none"/>
        <c:tickLblPos val="nextTo"/>
        <c:crossAx val="10545907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Summary!$B$2</c:f>
              <c:strCache>
                <c:ptCount val="1"/>
                <c:pt idx="0">
                  <c:v>Flood House</c:v>
                </c:pt>
              </c:strCache>
            </c:strRef>
          </c:tx>
          <c:spPr>
            <a:ln w="31750"/>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Summary!$B$3:$B$22</c:f>
              <c:numCache>
                <c:formatCode>General</c:formatCode>
                <c:ptCount val="20"/>
                <c:pt idx="0">
                  <c:v>1143</c:v>
                </c:pt>
                <c:pt idx="1">
                  <c:v>1082</c:v>
                </c:pt>
                <c:pt idx="2">
                  <c:v>1054</c:v>
                </c:pt>
                <c:pt idx="3">
                  <c:v>1033</c:v>
                </c:pt>
                <c:pt idx="4">
                  <c:v>1018</c:v>
                </c:pt>
                <c:pt idx="5">
                  <c:v>1036</c:v>
                </c:pt>
                <c:pt idx="6">
                  <c:v>1044</c:v>
                </c:pt>
                <c:pt idx="7">
                  <c:v>1042</c:v>
                </c:pt>
                <c:pt idx="8">
                  <c:v>1035</c:v>
                </c:pt>
                <c:pt idx="9">
                  <c:v>1040</c:v>
                </c:pt>
                <c:pt idx="10">
                  <c:v>1068</c:v>
                </c:pt>
                <c:pt idx="11">
                  <c:v>1092</c:v>
                </c:pt>
                <c:pt idx="12">
                  <c:v>1091</c:v>
                </c:pt>
                <c:pt idx="13">
                  <c:v>1088</c:v>
                </c:pt>
                <c:pt idx="14">
                  <c:v>1106</c:v>
                </c:pt>
                <c:pt idx="15">
                  <c:v>1095</c:v>
                </c:pt>
                <c:pt idx="16">
                  <c:v>1086</c:v>
                </c:pt>
                <c:pt idx="17">
                  <c:v>1102</c:v>
                </c:pt>
                <c:pt idx="18">
                  <c:v>1103</c:v>
                </c:pt>
                <c:pt idx="19">
                  <c:v>1107</c:v>
                </c:pt>
              </c:numCache>
            </c:numRef>
          </c:val>
          <c:smooth val="0"/>
        </c:ser>
        <c:ser>
          <c:idx val="1"/>
          <c:order val="1"/>
          <c:tx>
            <c:strRef>
              <c:f>Summary!$C$2</c:f>
              <c:strCache>
                <c:ptCount val="1"/>
                <c:pt idx="0">
                  <c:v>Non Flood House</c:v>
                </c:pt>
              </c:strCache>
            </c:strRef>
          </c:tx>
          <c:spPr>
            <a:ln w="28575"/>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Summary!$C$3:$C$22</c:f>
              <c:numCache>
                <c:formatCode>General</c:formatCode>
                <c:ptCount val="20"/>
                <c:pt idx="0">
                  <c:v>2216</c:v>
                </c:pt>
                <c:pt idx="1">
                  <c:v>2219</c:v>
                </c:pt>
                <c:pt idx="2">
                  <c:v>2240</c:v>
                </c:pt>
                <c:pt idx="3">
                  <c:v>2252</c:v>
                </c:pt>
                <c:pt idx="4">
                  <c:v>2277</c:v>
                </c:pt>
                <c:pt idx="5">
                  <c:v>2249</c:v>
                </c:pt>
                <c:pt idx="6">
                  <c:v>2250</c:v>
                </c:pt>
                <c:pt idx="7">
                  <c:v>2275</c:v>
                </c:pt>
                <c:pt idx="8">
                  <c:v>2282</c:v>
                </c:pt>
                <c:pt idx="9">
                  <c:v>2305</c:v>
                </c:pt>
                <c:pt idx="10">
                  <c:v>2304</c:v>
                </c:pt>
                <c:pt idx="11">
                  <c:v>2273</c:v>
                </c:pt>
                <c:pt idx="12">
                  <c:v>2298</c:v>
                </c:pt>
                <c:pt idx="13">
                  <c:v>2311</c:v>
                </c:pt>
                <c:pt idx="14">
                  <c:v>2313</c:v>
                </c:pt>
                <c:pt idx="15">
                  <c:v>2281</c:v>
                </c:pt>
                <c:pt idx="16">
                  <c:v>2259</c:v>
                </c:pt>
                <c:pt idx="17">
                  <c:v>2280</c:v>
                </c:pt>
                <c:pt idx="18">
                  <c:v>2281</c:v>
                </c:pt>
                <c:pt idx="19">
                  <c:v>2264</c:v>
                </c:pt>
              </c:numCache>
            </c:numRef>
          </c:val>
          <c:smooth val="0"/>
        </c:ser>
        <c:dLbls>
          <c:showLegendKey val="0"/>
          <c:showVal val="0"/>
          <c:showCatName val="0"/>
          <c:showSerName val="0"/>
          <c:showPercent val="0"/>
          <c:showBubbleSize val="0"/>
        </c:dLbls>
        <c:marker val="1"/>
        <c:smooth val="0"/>
        <c:axId val="69262720"/>
        <c:axId val="69264512"/>
      </c:lineChart>
      <c:dateAx>
        <c:axId val="69262720"/>
        <c:scaling>
          <c:orientation val="minMax"/>
        </c:scaling>
        <c:delete val="0"/>
        <c:axPos val="b"/>
        <c:numFmt formatCode="d/mm/yyyy" sourceLinked="1"/>
        <c:majorTickMark val="out"/>
        <c:minorTickMark val="none"/>
        <c:tickLblPos val="nextTo"/>
        <c:crossAx val="69264512"/>
        <c:crosses val="autoZero"/>
        <c:auto val="1"/>
        <c:lblOffset val="100"/>
        <c:baseTimeUnit val="days"/>
      </c:dateAx>
      <c:valAx>
        <c:axId val="69264512"/>
        <c:scaling>
          <c:orientation val="minMax"/>
          <c:max val="2400"/>
          <c:min val="700"/>
        </c:scaling>
        <c:delete val="0"/>
        <c:axPos val="l"/>
        <c:majorGridlines/>
        <c:numFmt formatCode="General" sourceLinked="1"/>
        <c:majorTickMark val="out"/>
        <c:minorTickMark val="none"/>
        <c:tickLblPos val="nextTo"/>
        <c:crossAx val="6926272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'Comp House socio'!$C$43</c:f>
              <c:strCache>
                <c:ptCount val="1"/>
                <c:pt idx="0">
                  <c:v>Middle Value Flood</c:v>
                </c:pt>
              </c:strCache>
            </c:strRef>
          </c:tx>
          <c:cat>
            <c:numRef>
              <c:f>'Comp House socio'!$A$44:$A$57</c:f>
              <c:numCache>
                <c:formatCode>m/d/yyyy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'Comp House socio'!$C$44:$C$57</c:f>
              <c:numCache>
                <c:formatCode>0.00</c:formatCode>
                <c:ptCount val="14"/>
                <c:pt idx="0">
                  <c:v>1.773049645390071</c:v>
                </c:pt>
                <c:pt idx="1">
                  <c:v>0.76045627376425851</c:v>
                </c:pt>
                <c:pt idx="2">
                  <c:v>2.3529411764705883</c:v>
                </c:pt>
                <c:pt idx="3">
                  <c:v>2.734375</c:v>
                </c:pt>
                <c:pt idx="4">
                  <c:v>3.278688524590164</c:v>
                </c:pt>
                <c:pt idx="5">
                  <c:v>2.7559055118110236</c:v>
                </c:pt>
                <c:pt idx="6">
                  <c:v>1.9920318725099602</c:v>
                </c:pt>
                <c:pt idx="7">
                  <c:v>3.3057851239669422</c:v>
                </c:pt>
                <c:pt idx="8">
                  <c:v>2.1367521367521367</c:v>
                </c:pt>
                <c:pt idx="9">
                  <c:v>2.083333333333333</c:v>
                </c:pt>
                <c:pt idx="10">
                  <c:v>2</c:v>
                </c:pt>
                <c:pt idx="11">
                  <c:v>3.0888030888030888</c:v>
                </c:pt>
                <c:pt idx="12">
                  <c:v>2.2813688212927756</c:v>
                </c:pt>
                <c:pt idx="13">
                  <c:v>1.8867924528301887</c:v>
                </c:pt>
              </c:numCache>
            </c:numRef>
          </c:val>
          <c:smooth val="0"/>
        </c:ser>
        <c:ser>
          <c:idx val="1"/>
          <c:order val="1"/>
          <c:tx>
            <c:strRef>
              <c:f>'Comp House socio'!$N$43</c:f>
              <c:strCache>
                <c:ptCount val="1"/>
                <c:pt idx="0">
                  <c:v>Middle Value</c:v>
                </c:pt>
              </c:strCache>
            </c:strRef>
          </c:tx>
          <c:cat>
            <c:numRef>
              <c:f>'Comp House socio'!$A$44:$A$57</c:f>
              <c:numCache>
                <c:formatCode>m/d/yyyy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'Comp House socio'!$N$44:$N$57</c:f>
              <c:numCache>
                <c:formatCode>0.00</c:formatCode>
                <c:ptCount val="14"/>
                <c:pt idx="0">
                  <c:v>2.8095733610822062</c:v>
                </c:pt>
                <c:pt idx="1">
                  <c:v>2.4390243902439024</c:v>
                </c:pt>
                <c:pt idx="2">
                  <c:v>2</c:v>
                </c:pt>
                <c:pt idx="3">
                  <c:v>2.4312896405919662</c:v>
                </c:pt>
                <c:pt idx="4">
                  <c:v>2.368692070030896</c:v>
                </c:pt>
                <c:pt idx="5">
                  <c:v>2.6343519494204428</c:v>
                </c:pt>
                <c:pt idx="6">
                  <c:v>2.1459227467811157</c:v>
                </c:pt>
                <c:pt idx="7">
                  <c:v>2.2850924918389555</c:v>
                </c:pt>
                <c:pt idx="8">
                  <c:v>2.3681377825618943</c:v>
                </c:pt>
                <c:pt idx="9">
                  <c:v>0.95846645367412142</c:v>
                </c:pt>
                <c:pt idx="10">
                  <c:v>1.4814814814814816</c:v>
                </c:pt>
                <c:pt idx="11">
                  <c:v>1.3993541442411195</c:v>
                </c:pt>
                <c:pt idx="12">
                  <c:v>0.86299892125134836</c:v>
                </c:pt>
                <c:pt idx="13">
                  <c:v>0.76335877862595414</c:v>
                </c:pt>
              </c:numCache>
            </c:numRef>
          </c:val>
          <c:smooth val="0"/>
        </c:ser>
        <c:dLbls>
          <c:showLegendKey val="0"/>
          <c:showVal val="0"/>
          <c:showCatName val="0"/>
          <c:showSerName val="0"/>
          <c:showPercent val="0"/>
          <c:showBubbleSize val="0"/>
        </c:dLbls>
        <c:marker val="1"/>
        <c:smooth val="0"/>
        <c:axId val="113450368"/>
        <c:axId val="113464448"/>
      </c:lineChart>
      <c:dateAx>
        <c:axId val="113450368"/>
        <c:scaling>
          <c:orientation val="minMax"/>
        </c:scaling>
        <c:delete val="0"/>
        <c:axPos val="b"/>
        <c:numFmt formatCode="m/d/yyyy" sourceLinked="1"/>
        <c:majorTickMark val="out"/>
        <c:minorTickMark val="none"/>
        <c:tickLblPos val="nextTo"/>
        <c:crossAx val="113464448"/>
        <c:crosses val="autoZero"/>
        <c:auto val="1"/>
        <c:lblOffset val="100"/>
        <c:baseTimeUnit val="days"/>
        <c:majorUnit val="7"/>
        <c:majorTimeUnit val="days"/>
      </c:dateAx>
      <c:valAx>
        <c:axId val="113464448"/>
        <c:scaling>
          <c:orientation val="minMax"/>
        </c:scaling>
        <c:delete val="0"/>
        <c:axPos val="l"/>
        <c:majorGridlines/>
        <c:numFmt formatCode="0.00" sourceLinked="1"/>
        <c:majorTickMark val="out"/>
        <c:minorTickMark val="none"/>
        <c:tickLblPos val="nextTo"/>
        <c:crossAx val="11345036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'Comp House socio'!$D$43</c:f>
              <c:strCache>
                <c:ptCount val="1"/>
                <c:pt idx="0">
                  <c:v>Higher Value Fllod</c:v>
                </c:pt>
              </c:strCache>
            </c:strRef>
          </c:tx>
          <c:cat>
            <c:numRef>
              <c:f>'Comp House socio'!$A$44:$A$57</c:f>
              <c:numCache>
                <c:formatCode>m/d/yyyy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'Comp House socio'!$D$44:$D$57</c:f>
              <c:numCache>
                <c:formatCode>0.00</c:formatCode>
                <c:ptCount val="14"/>
                <c:pt idx="0">
                  <c:v>2.295918367346939</c:v>
                </c:pt>
                <c:pt idx="1">
                  <c:v>1.0723860589812333</c:v>
                </c:pt>
                <c:pt idx="2">
                  <c:v>2.1857923497267762</c:v>
                </c:pt>
                <c:pt idx="3">
                  <c:v>2.801120448179272</c:v>
                </c:pt>
                <c:pt idx="4">
                  <c:v>2.4930747922437675</c:v>
                </c:pt>
                <c:pt idx="5">
                  <c:v>3.2</c:v>
                </c:pt>
                <c:pt idx="6">
                  <c:v>3.7037037037037033</c:v>
                </c:pt>
                <c:pt idx="7">
                  <c:v>2.3872679045092835</c:v>
                </c:pt>
                <c:pt idx="8">
                  <c:v>2.1917808219178081</c:v>
                </c:pt>
                <c:pt idx="9">
                  <c:v>1.9337016574585635</c:v>
                </c:pt>
                <c:pt idx="10">
                  <c:v>3.3057851239669422</c:v>
                </c:pt>
                <c:pt idx="11">
                  <c:v>2.5</c:v>
                </c:pt>
                <c:pt idx="12">
                  <c:v>1.4044943820224718</c:v>
                </c:pt>
                <c:pt idx="13">
                  <c:v>1.6997167138810201</c:v>
                </c:pt>
              </c:numCache>
            </c:numRef>
          </c:val>
          <c:smooth val="0"/>
        </c:ser>
        <c:ser>
          <c:idx val="1"/>
          <c:order val="1"/>
          <c:tx>
            <c:strRef>
              <c:f>'Comp House socio'!$O$43</c:f>
              <c:strCache>
                <c:ptCount val="1"/>
                <c:pt idx="0">
                  <c:v>Higher Value</c:v>
                </c:pt>
              </c:strCache>
            </c:strRef>
          </c:tx>
          <c:cat>
            <c:numRef>
              <c:f>'Comp House socio'!$A$44:$A$57</c:f>
              <c:numCache>
                <c:formatCode>m/d/yyyy</c:formatCode>
                <c:ptCount val="14"/>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numCache>
            </c:numRef>
          </c:cat>
          <c:val>
            <c:numRef>
              <c:f>'Comp House socio'!$O$44:$O$57</c:f>
              <c:numCache>
                <c:formatCode>0.00</c:formatCode>
                <c:ptCount val="14"/>
                <c:pt idx="0">
                  <c:v>3.5714285714285712</c:v>
                </c:pt>
                <c:pt idx="1">
                  <c:v>2.5252525252525251</c:v>
                </c:pt>
                <c:pt idx="2">
                  <c:v>3.0927835051546393</c:v>
                </c:pt>
                <c:pt idx="3">
                  <c:v>6.091370558375635</c:v>
                </c:pt>
                <c:pt idx="4">
                  <c:v>3.0612244897959182</c:v>
                </c:pt>
                <c:pt idx="5">
                  <c:v>2.5380710659898478</c:v>
                </c:pt>
                <c:pt idx="6">
                  <c:v>3.0612244897959182</c:v>
                </c:pt>
                <c:pt idx="7">
                  <c:v>2</c:v>
                </c:pt>
                <c:pt idx="8">
                  <c:v>1.5463917525773196</c:v>
                </c:pt>
                <c:pt idx="9">
                  <c:v>2.9556650246305418</c:v>
                </c:pt>
                <c:pt idx="10">
                  <c:v>3.4482758620689653</c:v>
                </c:pt>
                <c:pt idx="11">
                  <c:v>2.4038461538461542</c:v>
                </c:pt>
                <c:pt idx="12">
                  <c:v>0.47169811320754718</c:v>
                </c:pt>
                <c:pt idx="13">
                  <c:v>0.46728971962616817</c:v>
                </c:pt>
              </c:numCache>
            </c:numRef>
          </c:val>
          <c:smooth val="0"/>
        </c:ser>
        <c:dLbls>
          <c:showLegendKey val="0"/>
          <c:showVal val="0"/>
          <c:showCatName val="0"/>
          <c:showSerName val="0"/>
          <c:showPercent val="0"/>
          <c:showBubbleSize val="0"/>
        </c:dLbls>
        <c:marker val="1"/>
        <c:smooth val="0"/>
        <c:axId val="113982848"/>
        <c:axId val="113988736"/>
      </c:lineChart>
      <c:dateAx>
        <c:axId val="113982848"/>
        <c:scaling>
          <c:orientation val="minMax"/>
        </c:scaling>
        <c:delete val="0"/>
        <c:axPos val="b"/>
        <c:numFmt formatCode="m/d/yyyy" sourceLinked="1"/>
        <c:majorTickMark val="out"/>
        <c:minorTickMark val="none"/>
        <c:tickLblPos val="nextTo"/>
        <c:crossAx val="113988736"/>
        <c:crosses val="autoZero"/>
        <c:auto val="1"/>
        <c:lblOffset val="100"/>
        <c:baseTimeUnit val="days"/>
        <c:majorUnit val="7"/>
        <c:majorTimeUnit val="days"/>
      </c:dateAx>
      <c:valAx>
        <c:axId val="113988736"/>
        <c:scaling>
          <c:orientation val="minMax"/>
        </c:scaling>
        <c:delete val="0"/>
        <c:axPos val="l"/>
        <c:majorGridlines/>
        <c:numFmt formatCode="0.00" sourceLinked="1"/>
        <c:majorTickMark val="out"/>
        <c:minorTickMark val="none"/>
        <c:tickLblPos val="nextTo"/>
        <c:crossAx val="11398284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Summary!$D$2</c:f>
              <c:strCache>
                <c:ptCount val="1"/>
                <c:pt idx="0">
                  <c:v>Flood Unit</c:v>
                </c:pt>
              </c:strCache>
            </c:strRef>
          </c:tx>
          <c:spPr>
            <a:ln w="25400"/>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Summary!$D$3:$D$22</c:f>
              <c:numCache>
                <c:formatCode>General</c:formatCode>
                <c:ptCount val="20"/>
                <c:pt idx="0">
                  <c:v>806</c:v>
                </c:pt>
                <c:pt idx="1">
                  <c:v>763</c:v>
                </c:pt>
                <c:pt idx="2">
                  <c:v>756</c:v>
                </c:pt>
                <c:pt idx="3">
                  <c:v>772</c:v>
                </c:pt>
                <c:pt idx="4">
                  <c:v>765</c:v>
                </c:pt>
                <c:pt idx="5">
                  <c:v>786</c:v>
                </c:pt>
                <c:pt idx="6">
                  <c:v>796</c:v>
                </c:pt>
                <c:pt idx="7">
                  <c:v>797</c:v>
                </c:pt>
                <c:pt idx="8">
                  <c:v>822</c:v>
                </c:pt>
                <c:pt idx="9">
                  <c:v>760</c:v>
                </c:pt>
                <c:pt idx="10">
                  <c:v>826</c:v>
                </c:pt>
                <c:pt idx="11">
                  <c:v>820</c:v>
                </c:pt>
                <c:pt idx="12">
                  <c:v>806</c:v>
                </c:pt>
                <c:pt idx="13">
                  <c:v>812</c:v>
                </c:pt>
                <c:pt idx="14">
                  <c:v>810</c:v>
                </c:pt>
                <c:pt idx="15">
                  <c:v>800</c:v>
                </c:pt>
                <c:pt idx="16">
                  <c:v>790</c:v>
                </c:pt>
                <c:pt idx="17">
                  <c:v>809</c:v>
                </c:pt>
                <c:pt idx="18">
                  <c:v>828</c:v>
                </c:pt>
                <c:pt idx="19">
                  <c:v>822</c:v>
                </c:pt>
              </c:numCache>
            </c:numRef>
          </c:val>
          <c:smooth val="0"/>
        </c:ser>
        <c:ser>
          <c:idx val="1"/>
          <c:order val="1"/>
          <c:tx>
            <c:strRef>
              <c:f>Summary!$E$2</c:f>
              <c:strCache>
                <c:ptCount val="1"/>
                <c:pt idx="0">
                  <c:v>Non Flood Unit</c:v>
                </c:pt>
              </c:strCache>
            </c:strRef>
          </c:tx>
          <c:spPr>
            <a:ln w="28575"/>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Summary!$E$3:$E$22</c:f>
              <c:numCache>
                <c:formatCode>General</c:formatCode>
                <c:ptCount val="20"/>
                <c:pt idx="0">
                  <c:v>593</c:v>
                </c:pt>
                <c:pt idx="1">
                  <c:v>612</c:v>
                </c:pt>
                <c:pt idx="2">
                  <c:v>603</c:v>
                </c:pt>
                <c:pt idx="3">
                  <c:v>627</c:v>
                </c:pt>
                <c:pt idx="4">
                  <c:v>619</c:v>
                </c:pt>
                <c:pt idx="5">
                  <c:v>623</c:v>
                </c:pt>
                <c:pt idx="6">
                  <c:v>606</c:v>
                </c:pt>
                <c:pt idx="7">
                  <c:v>619</c:v>
                </c:pt>
                <c:pt idx="8">
                  <c:v>611</c:v>
                </c:pt>
                <c:pt idx="9">
                  <c:v>633</c:v>
                </c:pt>
                <c:pt idx="10">
                  <c:v>631</c:v>
                </c:pt>
                <c:pt idx="11">
                  <c:v>635</c:v>
                </c:pt>
                <c:pt idx="12">
                  <c:v>639</c:v>
                </c:pt>
                <c:pt idx="13">
                  <c:v>639</c:v>
                </c:pt>
                <c:pt idx="14">
                  <c:v>657</c:v>
                </c:pt>
                <c:pt idx="15">
                  <c:v>650</c:v>
                </c:pt>
                <c:pt idx="16">
                  <c:v>652</c:v>
                </c:pt>
                <c:pt idx="17">
                  <c:v>658</c:v>
                </c:pt>
                <c:pt idx="18">
                  <c:v>666</c:v>
                </c:pt>
                <c:pt idx="19">
                  <c:v>693</c:v>
                </c:pt>
              </c:numCache>
            </c:numRef>
          </c:val>
          <c:smooth val="0"/>
        </c:ser>
        <c:dLbls>
          <c:showLegendKey val="0"/>
          <c:showVal val="0"/>
          <c:showCatName val="0"/>
          <c:showSerName val="0"/>
          <c:showPercent val="0"/>
          <c:showBubbleSize val="0"/>
        </c:dLbls>
        <c:marker val="1"/>
        <c:smooth val="0"/>
        <c:axId val="91466752"/>
        <c:axId val="91628288"/>
      </c:lineChart>
      <c:dateAx>
        <c:axId val="91466752"/>
        <c:scaling>
          <c:orientation val="minMax"/>
        </c:scaling>
        <c:delete val="0"/>
        <c:axPos val="b"/>
        <c:numFmt formatCode="d/mm/yyyy" sourceLinked="1"/>
        <c:majorTickMark val="out"/>
        <c:minorTickMark val="none"/>
        <c:tickLblPos val="nextTo"/>
        <c:crossAx val="91628288"/>
        <c:crosses val="autoZero"/>
        <c:auto val="1"/>
        <c:lblOffset val="100"/>
        <c:baseTimeUnit val="days"/>
      </c:dateAx>
      <c:valAx>
        <c:axId val="91628288"/>
        <c:scaling>
          <c:orientation val="minMax"/>
          <c:min val="500"/>
        </c:scaling>
        <c:delete val="0"/>
        <c:axPos val="l"/>
        <c:majorGridlines/>
        <c:numFmt formatCode="General" sourceLinked="1"/>
        <c:majorTickMark val="out"/>
        <c:minorTickMark val="none"/>
        <c:tickLblPos val="nextTo"/>
        <c:crossAx val="9146675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Summary!$G$2</c:f>
              <c:strCache>
                <c:ptCount val="1"/>
                <c:pt idx="0">
                  <c:v>Lower Value Flood</c:v>
                </c:pt>
              </c:strCache>
            </c:strRef>
          </c:tx>
          <c:spPr>
            <a:ln w="31750"/>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Summary!$G$3:$G$22</c:f>
              <c:numCache>
                <c:formatCode>General</c:formatCode>
                <c:ptCount val="20"/>
                <c:pt idx="0">
                  <c:v>469</c:v>
                </c:pt>
                <c:pt idx="1">
                  <c:v>446</c:v>
                </c:pt>
                <c:pt idx="2">
                  <c:v>433</c:v>
                </c:pt>
                <c:pt idx="3">
                  <c:v>420</c:v>
                </c:pt>
                <c:pt idx="4">
                  <c:v>413</c:v>
                </c:pt>
                <c:pt idx="5">
                  <c:v>407</c:v>
                </c:pt>
                <c:pt idx="6">
                  <c:v>415</c:v>
                </c:pt>
                <c:pt idx="7">
                  <c:v>423</c:v>
                </c:pt>
                <c:pt idx="8">
                  <c:v>436</c:v>
                </c:pt>
                <c:pt idx="9">
                  <c:v>438</c:v>
                </c:pt>
                <c:pt idx="10">
                  <c:v>455</c:v>
                </c:pt>
                <c:pt idx="11">
                  <c:v>473</c:v>
                </c:pt>
                <c:pt idx="12">
                  <c:v>472</c:v>
                </c:pt>
                <c:pt idx="13">
                  <c:v>470</c:v>
                </c:pt>
                <c:pt idx="14">
                  <c:v>483</c:v>
                </c:pt>
                <c:pt idx="15">
                  <c:v>476</c:v>
                </c:pt>
                <c:pt idx="16">
                  <c:v>476</c:v>
                </c:pt>
                <c:pt idx="17">
                  <c:v>462</c:v>
                </c:pt>
                <c:pt idx="18">
                  <c:v>473</c:v>
                </c:pt>
                <c:pt idx="19">
                  <c:v>464</c:v>
                </c:pt>
              </c:numCache>
            </c:numRef>
          </c:val>
          <c:smooth val="0"/>
        </c:ser>
        <c:ser>
          <c:idx val="1"/>
          <c:order val="1"/>
          <c:tx>
            <c:strRef>
              <c:f>Summary!$H$2</c:f>
              <c:strCache>
                <c:ptCount val="1"/>
                <c:pt idx="0">
                  <c:v>Middle Value Flood</c:v>
                </c:pt>
              </c:strCache>
            </c:strRef>
          </c:tx>
          <c:spPr>
            <a:ln w="31750"/>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Summary!$H$3:$H$22</c:f>
              <c:numCache>
                <c:formatCode>General</c:formatCode>
                <c:ptCount val="20"/>
                <c:pt idx="0">
                  <c:v>282</c:v>
                </c:pt>
                <c:pt idx="1">
                  <c:v>263</c:v>
                </c:pt>
                <c:pt idx="2">
                  <c:v>255</c:v>
                </c:pt>
                <c:pt idx="3">
                  <c:v>256</c:v>
                </c:pt>
                <c:pt idx="4">
                  <c:v>244</c:v>
                </c:pt>
                <c:pt idx="5">
                  <c:v>254</c:v>
                </c:pt>
                <c:pt idx="6">
                  <c:v>251</c:v>
                </c:pt>
                <c:pt idx="7">
                  <c:v>242</c:v>
                </c:pt>
                <c:pt idx="8">
                  <c:v>234</c:v>
                </c:pt>
                <c:pt idx="9">
                  <c:v>240</c:v>
                </c:pt>
                <c:pt idx="10">
                  <c:v>250</c:v>
                </c:pt>
                <c:pt idx="11">
                  <c:v>259</c:v>
                </c:pt>
                <c:pt idx="12">
                  <c:v>263</c:v>
                </c:pt>
                <c:pt idx="13">
                  <c:v>265</c:v>
                </c:pt>
                <c:pt idx="14">
                  <c:v>269</c:v>
                </c:pt>
                <c:pt idx="15">
                  <c:v>275</c:v>
                </c:pt>
                <c:pt idx="16">
                  <c:v>274</c:v>
                </c:pt>
                <c:pt idx="17">
                  <c:v>288</c:v>
                </c:pt>
                <c:pt idx="18">
                  <c:v>274</c:v>
                </c:pt>
                <c:pt idx="19">
                  <c:v>286</c:v>
                </c:pt>
              </c:numCache>
            </c:numRef>
          </c:val>
          <c:smooth val="0"/>
        </c:ser>
        <c:ser>
          <c:idx val="2"/>
          <c:order val="2"/>
          <c:tx>
            <c:strRef>
              <c:f>Summary!$I$2</c:f>
              <c:strCache>
                <c:ptCount val="1"/>
                <c:pt idx="0">
                  <c:v>Higher Value Flood</c:v>
                </c:pt>
              </c:strCache>
            </c:strRef>
          </c:tx>
          <c:spPr>
            <a:ln w="31750"/>
          </c:spPr>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Summary!$I$3:$I$22</c:f>
              <c:numCache>
                <c:formatCode>General</c:formatCode>
                <c:ptCount val="20"/>
                <c:pt idx="0">
                  <c:v>392</c:v>
                </c:pt>
                <c:pt idx="1">
                  <c:v>373</c:v>
                </c:pt>
                <c:pt idx="2">
                  <c:v>366</c:v>
                </c:pt>
                <c:pt idx="3">
                  <c:v>357</c:v>
                </c:pt>
                <c:pt idx="4">
                  <c:v>361</c:v>
                </c:pt>
                <c:pt idx="5">
                  <c:v>375</c:v>
                </c:pt>
                <c:pt idx="6">
                  <c:v>378</c:v>
                </c:pt>
                <c:pt idx="7">
                  <c:v>377</c:v>
                </c:pt>
                <c:pt idx="8">
                  <c:v>365</c:v>
                </c:pt>
                <c:pt idx="9">
                  <c:v>362</c:v>
                </c:pt>
                <c:pt idx="10">
                  <c:v>363</c:v>
                </c:pt>
                <c:pt idx="11">
                  <c:v>360</c:v>
                </c:pt>
                <c:pt idx="12">
                  <c:v>356</c:v>
                </c:pt>
                <c:pt idx="13">
                  <c:v>353</c:v>
                </c:pt>
                <c:pt idx="14">
                  <c:v>354</c:v>
                </c:pt>
                <c:pt idx="15">
                  <c:v>344</c:v>
                </c:pt>
                <c:pt idx="16">
                  <c:v>336</c:v>
                </c:pt>
                <c:pt idx="17">
                  <c:v>352</c:v>
                </c:pt>
                <c:pt idx="18">
                  <c:v>356</c:v>
                </c:pt>
                <c:pt idx="19">
                  <c:v>357</c:v>
                </c:pt>
              </c:numCache>
            </c:numRef>
          </c:val>
          <c:smooth val="0"/>
        </c:ser>
        <c:dLbls>
          <c:showLegendKey val="0"/>
          <c:showVal val="0"/>
          <c:showCatName val="0"/>
          <c:showSerName val="0"/>
          <c:showPercent val="0"/>
          <c:showBubbleSize val="0"/>
        </c:dLbls>
        <c:marker val="1"/>
        <c:smooth val="0"/>
        <c:axId val="23503232"/>
        <c:axId val="23504768"/>
      </c:lineChart>
      <c:dateAx>
        <c:axId val="23503232"/>
        <c:scaling>
          <c:orientation val="minMax"/>
        </c:scaling>
        <c:delete val="0"/>
        <c:axPos val="b"/>
        <c:numFmt formatCode="d/mm/yyyy" sourceLinked="1"/>
        <c:majorTickMark val="out"/>
        <c:minorTickMark val="none"/>
        <c:tickLblPos val="nextTo"/>
        <c:crossAx val="23504768"/>
        <c:crosses val="autoZero"/>
        <c:auto val="1"/>
        <c:lblOffset val="100"/>
        <c:baseTimeUnit val="days"/>
      </c:dateAx>
      <c:valAx>
        <c:axId val="23504768"/>
        <c:scaling>
          <c:orientation val="minMax"/>
          <c:min val="200"/>
        </c:scaling>
        <c:delete val="0"/>
        <c:axPos val="l"/>
        <c:majorGridlines/>
        <c:numFmt formatCode="General" sourceLinked="1"/>
        <c:majorTickMark val="out"/>
        <c:minorTickMark val="none"/>
        <c:tickLblPos val="nextTo"/>
        <c:crossAx val="2350323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Summary!$G$2</c:f>
              <c:strCache>
                <c:ptCount val="1"/>
                <c:pt idx="0">
                  <c:v>Lower Value Flood</c:v>
                </c:pt>
              </c:strCache>
            </c:strRef>
          </c:tx>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Summary!$G$3:$G$22</c:f>
              <c:numCache>
                <c:formatCode>General</c:formatCode>
                <c:ptCount val="20"/>
                <c:pt idx="0">
                  <c:v>469</c:v>
                </c:pt>
                <c:pt idx="1">
                  <c:v>446</c:v>
                </c:pt>
                <c:pt idx="2">
                  <c:v>433</c:v>
                </c:pt>
                <c:pt idx="3">
                  <c:v>420</c:v>
                </c:pt>
                <c:pt idx="4">
                  <c:v>413</c:v>
                </c:pt>
                <c:pt idx="5">
                  <c:v>407</c:v>
                </c:pt>
                <c:pt idx="6">
                  <c:v>415</c:v>
                </c:pt>
                <c:pt idx="7">
                  <c:v>423</c:v>
                </c:pt>
                <c:pt idx="8">
                  <c:v>436</c:v>
                </c:pt>
                <c:pt idx="9">
                  <c:v>438</c:v>
                </c:pt>
                <c:pt idx="10">
                  <c:v>455</c:v>
                </c:pt>
                <c:pt idx="11">
                  <c:v>473</c:v>
                </c:pt>
                <c:pt idx="12">
                  <c:v>472</c:v>
                </c:pt>
                <c:pt idx="13">
                  <c:v>470</c:v>
                </c:pt>
                <c:pt idx="14">
                  <c:v>483</c:v>
                </c:pt>
                <c:pt idx="15">
                  <c:v>476</c:v>
                </c:pt>
                <c:pt idx="16">
                  <c:v>476</c:v>
                </c:pt>
                <c:pt idx="17">
                  <c:v>462</c:v>
                </c:pt>
                <c:pt idx="18">
                  <c:v>473</c:v>
                </c:pt>
                <c:pt idx="19">
                  <c:v>464</c:v>
                </c:pt>
              </c:numCache>
            </c:numRef>
          </c:val>
          <c:smooth val="0"/>
        </c:ser>
        <c:ser>
          <c:idx val="1"/>
          <c:order val="1"/>
          <c:tx>
            <c:strRef>
              <c:f>Summary!$K$2</c:f>
              <c:strCache>
                <c:ptCount val="1"/>
                <c:pt idx="0">
                  <c:v>Lower Value Non Fllod</c:v>
                </c:pt>
              </c:strCache>
            </c:strRef>
          </c:tx>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Summary!$K$3:$K$22</c:f>
              <c:numCache>
                <c:formatCode>General</c:formatCode>
                <c:ptCount val="20"/>
                <c:pt idx="0">
                  <c:v>979</c:v>
                </c:pt>
                <c:pt idx="1">
                  <c:v>1003</c:v>
                </c:pt>
                <c:pt idx="2">
                  <c:v>1025</c:v>
                </c:pt>
                <c:pt idx="3">
                  <c:v>1039</c:v>
                </c:pt>
                <c:pt idx="4">
                  <c:v>1040</c:v>
                </c:pt>
                <c:pt idx="5">
                  <c:v>1030</c:v>
                </c:pt>
                <c:pt idx="6">
                  <c:v>1049</c:v>
                </c:pt>
                <c:pt idx="7">
                  <c:v>1081</c:v>
                </c:pt>
                <c:pt idx="8">
                  <c:v>1082</c:v>
                </c:pt>
                <c:pt idx="9">
                  <c:v>1084</c:v>
                </c:pt>
                <c:pt idx="10">
                  <c:v>1076</c:v>
                </c:pt>
                <c:pt idx="11">
                  <c:v>1058</c:v>
                </c:pt>
                <c:pt idx="12">
                  <c:v>1077</c:v>
                </c:pt>
                <c:pt idx="13">
                  <c:v>1092</c:v>
                </c:pt>
                <c:pt idx="14">
                  <c:v>1096</c:v>
                </c:pt>
                <c:pt idx="15">
                  <c:v>1077</c:v>
                </c:pt>
                <c:pt idx="16">
                  <c:v>1069</c:v>
                </c:pt>
                <c:pt idx="17">
                  <c:v>1068</c:v>
                </c:pt>
                <c:pt idx="18">
                  <c:v>1075</c:v>
                </c:pt>
                <c:pt idx="19">
                  <c:v>1067</c:v>
                </c:pt>
              </c:numCache>
            </c:numRef>
          </c:val>
          <c:smooth val="0"/>
        </c:ser>
        <c:dLbls>
          <c:showLegendKey val="0"/>
          <c:showVal val="0"/>
          <c:showCatName val="0"/>
          <c:showSerName val="0"/>
          <c:showPercent val="0"/>
          <c:showBubbleSize val="0"/>
        </c:dLbls>
        <c:marker val="1"/>
        <c:smooth val="0"/>
        <c:axId val="91745280"/>
        <c:axId val="91747072"/>
      </c:lineChart>
      <c:dateAx>
        <c:axId val="91745280"/>
        <c:scaling>
          <c:orientation val="minMax"/>
        </c:scaling>
        <c:delete val="0"/>
        <c:axPos val="b"/>
        <c:numFmt formatCode="d/mm/yyyy" sourceLinked="1"/>
        <c:majorTickMark val="out"/>
        <c:minorTickMark val="none"/>
        <c:tickLblPos val="nextTo"/>
        <c:crossAx val="91747072"/>
        <c:crosses val="autoZero"/>
        <c:auto val="1"/>
        <c:lblOffset val="100"/>
        <c:baseTimeUnit val="days"/>
      </c:dateAx>
      <c:valAx>
        <c:axId val="91747072"/>
        <c:scaling>
          <c:orientation val="minMax"/>
        </c:scaling>
        <c:delete val="0"/>
        <c:axPos val="l"/>
        <c:majorGridlines/>
        <c:numFmt formatCode="General" sourceLinked="1"/>
        <c:majorTickMark val="out"/>
        <c:minorTickMark val="none"/>
        <c:tickLblPos val="nextTo"/>
        <c:crossAx val="9174528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Summary!$H$2</c:f>
              <c:strCache>
                <c:ptCount val="1"/>
                <c:pt idx="0">
                  <c:v>Middle Value Flood</c:v>
                </c:pt>
              </c:strCache>
            </c:strRef>
          </c:tx>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Summary!$H$3:$H$22</c:f>
              <c:numCache>
                <c:formatCode>General</c:formatCode>
                <c:ptCount val="20"/>
                <c:pt idx="0">
                  <c:v>282</c:v>
                </c:pt>
                <c:pt idx="1">
                  <c:v>263</c:v>
                </c:pt>
                <c:pt idx="2">
                  <c:v>255</c:v>
                </c:pt>
                <c:pt idx="3">
                  <c:v>256</c:v>
                </c:pt>
                <c:pt idx="4">
                  <c:v>244</c:v>
                </c:pt>
                <c:pt idx="5">
                  <c:v>254</c:v>
                </c:pt>
                <c:pt idx="6">
                  <c:v>251</c:v>
                </c:pt>
                <c:pt idx="7">
                  <c:v>242</c:v>
                </c:pt>
                <c:pt idx="8">
                  <c:v>234</c:v>
                </c:pt>
                <c:pt idx="9">
                  <c:v>240</c:v>
                </c:pt>
                <c:pt idx="10">
                  <c:v>250</c:v>
                </c:pt>
                <c:pt idx="11">
                  <c:v>259</c:v>
                </c:pt>
                <c:pt idx="12">
                  <c:v>263</c:v>
                </c:pt>
                <c:pt idx="13">
                  <c:v>265</c:v>
                </c:pt>
                <c:pt idx="14">
                  <c:v>269</c:v>
                </c:pt>
                <c:pt idx="15">
                  <c:v>275</c:v>
                </c:pt>
                <c:pt idx="16">
                  <c:v>274</c:v>
                </c:pt>
                <c:pt idx="17">
                  <c:v>288</c:v>
                </c:pt>
                <c:pt idx="18">
                  <c:v>274</c:v>
                </c:pt>
                <c:pt idx="19">
                  <c:v>286</c:v>
                </c:pt>
              </c:numCache>
            </c:numRef>
          </c:val>
          <c:smooth val="0"/>
        </c:ser>
        <c:ser>
          <c:idx val="1"/>
          <c:order val="1"/>
          <c:tx>
            <c:strRef>
              <c:f>Summary!$L$2</c:f>
              <c:strCache>
                <c:ptCount val="1"/>
                <c:pt idx="0">
                  <c:v>Middle Value Non Flood</c:v>
                </c:pt>
              </c:strCache>
            </c:strRef>
          </c:tx>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Summary!$L$3:$L$22</c:f>
              <c:numCache>
                <c:formatCode>General</c:formatCode>
                <c:ptCount val="20"/>
                <c:pt idx="0">
                  <c:v>961</c:v>
                </c:pt>
                <c:pt idx="1">
                  <c:v>943</c:v>
                </c:pt>
                <c:pt idx="2">
                  <c:v>950</c:v>
                </c:pt>
                <c:pt idx="3">
                  <c:v>946</c:v>
                </c:pt>
                <c:pt idx="4">
                  <c:v>971</c:v>
                </c:pt>
                <c:pt idx="5">
                  <c:v>949</c:v>
                </c:pt>
                <c:pt idx="6">
                  <c:v>932</c:v>
                </c:pt>
                <c:pt idx="7">
                  <c:v>919</c:v>
                </c:pt>
                <c:pt idx="8">
                  <c:v>929</c:v>
                </c:pt>
                <c:pt idx="9">
                  <c:v>939</c:v>
                </c:pt>
                <c:pt idx="10">
                  <c:v>945</c:v>
                </c:pt>
                <c:pt idx="11">
                  <c:v>929</c:v>
                </c:pt>
                <c:pt idx="12">
                  <c:v>927</c:v>
                </c:pt>
                <c:pt idx="13">
                  <c:v>917</c:v>
                </c:pt>
                <c:pt idx="14">
                  <c:v>907</c:v>
                </c:pt>
                <c:pt idx="15">
                  <c:v>899</c:v>
                </c:pt>
                <c:pt idx="16">
                  <c:v>885</c:v>
                </c:pt>
                <c:pt idx="17">
                  <c:v>906</c:v>
                </c:pt>
                <c:pt idx="18">
                  <c:v>909</c:v>
                </c:pt>
                <c:pt idx="19">
                  <c:v>901</c:v>
                </c:pt>
              </c:numCache>
            </c:numRef>
          </c:val>
          <c:smooth val="0"/>
        </c:ser>
        <c:dLbls>
          <c:showLegendKey val="0"/>
          <c:showVal val="0"/>
          <c:showCatName val="0"/>
          <c:showSerName val="0"/>
          <c:showPercent val="0"/>
          <c:showBubbleSize val="0"/>
        </c:dLbls>
        <c:marker val="1"/>
        <c:smooth val="0"/>
        <c:axId val="91347968"/>
        <c:axId val="91353856"/>
      </c:lineChart>
      <c:dateAx>
        <c:axId val="91347968"/>
        <c:scaling>
          <c:orientation val="minMax"/>
        </c:scaling>
        <c:delete val="0"/>
        <c:axPos val="b"/>
        <c:numFmt formatCode="d/mm/yyyy" sourceLinked="1"/>
        <c:majorTickMark val="out"/>
        <c:minorTickMark val="none"/>
        <c:tickLblPos val="nextTo"/>
        <c:crossAx val="91353856"/>
        <c:crosses val="autoZero"/>
        <c:auto val="1"/>
        <c:lblOffset val="100"/>
        <c:baseTimeUnit val="days"/>
      </c:dateAx>
      <c:valAx>
        <c:axId val="91353856"/>
        <c:scaling>
          <c:orientation val="minMax"/>
        </c:scaling>
        <c:delete val="0"/>
        <c:axPos val="l"/>
        <c:majorGridlines/>
        <c:numFmt formatCode="General" sourceLinked="1"/>
        <c:majorTickMark val="out"/>
        <c:minorTickMark val="none"/>
        <c:tickLblPos val="nextTo"/>
        <c:crossAx val="9134796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Summary!$I$2</c:f>
              <c:strCache>
                <c:ptCount val="1"/>
                <c:pt idx="0">
                  <c:v>Higher Value Flood</c:v>
                </c:pt>
              </c:strCache>
            </c:strRef>
          </c:tx>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Summary!$I$3:$I$22</c:f>
              <c:numCache>
                <c:formatCode>General</c:formatCode>
                <c:ptCount val="20"/>
                <c:pt idx="0">
                  <c:v>392</c:v>
                </c:pt>
                <c:pt idx="1">
                  <c:v>373</c:v>
                </c:pt>
                <c:pt idx="2">
                  <c:v>366</c:v>
                </c:pt>
                <c:pt idx="3">
                  <c:v>357</c:v>
                </c:pt>
                <c:pt idx="4">
                  <c:v>361</c:v>
                </c:pt>
                <c:pt idx="5">
                  <c:v>375</c:v>
                </c:pt>
                <c:pt idx="6">
                  <c:v>378</c:v>
                </c:pt>
                <c:pt idx="7">
                  <c:v>377</c:v>
                </c:pt>
                <c:pt idx="8">
                  <c:v>365</c:v>
                </c:pt>
                <c:pt idx="9">
                  <c:v>362</c:v>
                </c:pt>
                <c:pt idx="10">
                  <c:v>363</c:v>
                </c:pt>
                <c:pt idx="11">
                  <c:v>360</c:v>
                </c:pt>
                <c:pt idx="12">
                  <c:v>356</c:v>
                </c:pt>
                <c:pt idx="13">
                  <c:v>353</c:v>
                </c:pt>
                <c:pt idx="14">
                  <c:v>354</c:v>
                </c:pt>
                <c:pt idx="15">
                  <c:v>344</c:v>
                </c:pt>
                <c:pt idx="16">
                  <c:v>336</c:v>
                </c:pt>
                <c:pt idx="17">
                  <c:v>352</c:v>
                </c:pt>
                <c:pt idx="18">
                  <c:v>356</c:v>
                </c:pt>
                <c:pt idx="19">
                  <c:v>357</c:v>
                </c:pt>
              </c:numCache>
            </c:numRef>
          </c:val>
          <c:smooth val="0"/>
        </c:ser>
        <c:ser>
          <c:idx val="1"/>
          <c:order val="1"/>
          <c:tx>
            <c:strRef>
              <c:f>Summary!$M$2</c:f>
              <c:strCache>
                <c:ptCount val="1"/>
                <c:pt idx="0">
                  <c:v>Higher Value Non Flood</c:v>
                </c:pt>
              </c:strCache>
            </c:strRef>
          </c:tx>
          <c:cat>
            <c:numRef>
              <c:f>Summary!$A$3:$A$22</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Summary!$M$3:$M$22</c:f>
              <c:numCache>
                <c:formatCode>General</c:formatCode>
                <c:ptCount val="20"/>
                <c:pt idx="0">
                  <c:v>196</c:v>
                </c:pt>
                <c:pt idx="1">
                  <c:v>198</c:v>
                </c:pt>
                <c:pt idx="2">
                  <c:v>194</c:v>
                </c:pt>
                <c:pt idx="3">
                  <c:v>197</c:v>
                </c:pt>
                <c:pt idx="4">
                  <c:v>196</c:v>
                </c:pt>
                <c:pt idx="5">
                  <c:v>197</c:v>
                </c:pt>
                <c:pt idx="6">
                  <c:v>196</c:v>
                </c:pt>
                <c:pt idx="7">
                  <c:v>200</c:v>
                </c:pt>
                <c:pt idx="8">
                  <c:v>194</c:v>
                </c:pt>
                <c:pt idx="9">
                  <c:v>203</c:v>
                </c:pt>
                <c:pt idx="10">
                  <c:v>203</c:v>
                </c:pt>
                <c:pt idx="11">
                  <c:v>208</c:v>
                </c:pt>
                <c:pt idx="12">
                  <c:v>212</c:v>
                </c:pt>
                <c:pt idx="13">
                  <c:v>214</c:v>
                </c:pt>
                <c:pt idx="14">
                  <c:v>217</c:v>
                </c:pt>
                <c:pt idx="15">
                  <c:v>213</c:v>
                </c:pt>
                <c:pt idx="16">
                  <c:v>212</c:v>
                </c:pt>
                <c:pt idx="17">
                  <c:v>211</c:v>
                </c:pt>
                <c:pt idx="18">
                  <c:v>202</c:v>
                </c:pt>
                <c:pt idx="19">
                  <c:v>203</c:v>
                </c:pt>
              </c:numCache>
            </c:numRef>
          </c:val>
          <c:smooth val="0"/>
        </c:ser>
        <c:dLbls>
          <c:showLegendKey val="0"/>
          <c:showVal val="0"/>
          <c:showCatName val="0"/>
          <c:showSerName val="0"/>
          <c:showPercent val="0"/>
          <c:showBubbleSize val="0"/>
        </c:dLbls>
        <c:marker val="1"/>
        <c:smooth val="0"/>
        <c:axId val="93293184"/>
        <c:axId val="93319552"/>
      </c:lineChart>
      <c:dateAx>
        <c:axId val="93293184"/>
        <c:scaling>
          <c:orientation val="minMax"/>
        </c:scaling>
        <c:delete val="0"/>
        <c:axPos val="b"/>
        <c:numFmt formatCode="d/mm/yyyy" sourceLinked="1"/>
        <c:majorTickMark val="out"/>
        <c:minorTickMark val="none"/>
        <c:tickLblPos val="nextTo"/>
        <c:crossAx val="93319552"/>
        <c:crosses val="autoZero"/>
        <c:auto val="1"/>
        <c:lblOffset val="100"/>
        <c:baseTimeUnit val="days"/>
      </c:dateAx>
      <c:valAx>
        <c:axId val="93319552"/>
        <c:scaling>
          <c:orientation val="minMax"/>
          <c:min val="150"/>
        </c:scaling>
        <c:delete val="0"/>
        <c:axPos val="l"/>
        <c:majorGridlines/>
        <c:numFmt formatCode="General" sourceLinked="1"/>
        <c:majorTickMark val="out"/>
        <c:minorTickMark val="none"/>
        <c:tickLblPos val="nextTo"/>
        <c:crossAx val="93293184"/>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Summary!$B$26</c:f>
              <c:strCache>
                <c:ptCount val="1"/>
                <c:pt idx="0">
                  <c:v>Flood House</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Summary!$B$27:$B$46</c:f>
              <c:numCache>
                <c:formatCode>General</c:formatCode>
                <c:ptCount val="20"/>
                <c:pt idx="0">
                  <c:v>573</c:v>
                </c:pt>
                <c:pt idx="1">
                  <c:v>483</c:v>
                </c:pt>
                <c:pt idx="2">
                  <c:v>476</c:v>
                </c:pt>
                <c:pt idx="3">
                  <c:v>447</c:v>
                </c:pt>
                <c:pt idx="4">
                  <c:v>415</c:v>
                </c:pt>
                <c:pt idx="5">
                  <c:v>371</c:v>
                </c:pt>
                <c:pt idx="6">
                  <c:v>343</c:v>
                </c:pt>
                <c:pt idx="7">
                  <c:v>349</c:v>
                </c:pt>
                <c:pt idx="8">
                  <c:v>348</c:v>
                </c:pt>
                <c:pt idx="9">
                  <c:v>342</c:v>
                </c:pt>
                <c:pt idx="10">
                  <c:v>334</c:v>
                </c:pt>
                <c:pt idx="11">
                  <c:v>337</c:v>
                </c:pt>
                <c:pt idx="12">
                  <c:v>332</c:v>
                </c:pt>
                <c:pt idx="13">
                  <c:v>347</c:v>
                </c:pt>
                <c:pt idx="14">
                  <c:v>361</c:v>
                </c:pt>
                <c:pt idx="15">
                  <c:v>354</c:v>
                </c:pt>
                <c:pt idx="16">
                  <c:v>350</c:v>
                </c:pt>
                <c:pt idx="17">
                  <c:v>387</c:v>
                </c:pt>
                <c:pt idx="18">
                  <c:v>419</c:v>
                </c:pt>
                <c:pt idx="19">
                  <c:v>462</c:v>
                </c:pt>
              </c:numCache>
            </c:numRef>
          </c:val>
          <c:smooth val="0"/>
        </c:ser>
        <c:ser>
          <c:idx val="1"/>
          <c:order val="1"/>
          <c:tx>
            <c:strRef>
              <c:f>Summary!$D$26</c:f>
              <c:strCache>
                <c:ptCount val="1"/>
                <c:pt idx="0">
                  <c:v>Flood Unit</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Summary!$D$27:$D$46</c:f>
              <c:numCache>
                <c:formatCode>General</c:formatCode>
                <c:ptCount val="20"/>
                <c:pt idx="0">
                  <c:v>905</c:v>
                </c:pt>
                <c:pt idx="1">
                  <c:v>779</c:v>
                </c:pt>
                <c:pt idx="2">
                  <c:v>700</c:v>
                </c:pt>
                <c:pt idx="3">
                  <c:v>652</c:v>
                </c:pt>
                <c:pt idx="4">
                  <c:v>613</c:v>
                </c:pt>
                <c:pt idx="5">
                  <c:v>541</c:v>
                </c:pt>
                <c:pt idx="6">
                  <c:v>514</c:v>
                </c:pt>
                <c:pt idx="7">
                  <c:v>456</c:v>
                </c:pt>
                <c:pt idx="8">
                  <c:v>462</c:v>
                </c:pt>
                <c:pt idx="9">
                  <c:v>453</c:v>
                </c:pt>
                <c:pt idx="10">
                  <c:v>447</c:v>
                </c:pt>
                <c:pt idx="11">
                  <c:v>436</c:v>
                </c:pt>
                <c:pt idx="12">
                  <c:v>411</c:v>
                </c:pt>
                <c:pt idx="13">
                  <c:v>441</c:v>
                </c:pt>
                <c:pt idx="14">
                  <c:v>444</c:v>
                </c:pt>
                <c:pt idx="15">
                  <c:v>454</c:v>
                </c:pt>
                <c:pt idx="16">
                  <c:v>475</c:v>
                </c:pt>
                <c:pt idx="17">
                  <c:v>484</c:v>
                </c:pt>
                <c:pt idx="18">
                  <c:v>484</c:v>
                </c:pt>
                <c:pt idx="19">
                  <c:v>514</c:v>
                </c:pt>
              </c:numCache>
            </c:numRef>
          </c:val>
          <c:smooth val="0"/>
        </c:ser>
        <c:dLbls>
          <c:showLegendKey val="0"/>
          <c:showVal val="0"/>
          <c:showCatName val="0"/>
          <c:showSerName val="0"/>
          <c:showPercent val="0"/>
          <c:showBubbleSize val="0"/>
        </c:dLbls>
        <c:marker val="1"/>
        <c:smooth val="0"/>
        <c:axId val="94487680"/>
        <c:axId val="94489216"/>
      </c:lineChart>
      <c:dateAx>
        <c:axId val="94487680"/>
        <c:scaling>
          <c:orientation val="minMax"/>
        </c:scaling>
        <c:delete val="0"/>
        <c:axPos val="b"/>
        <c:numFmt formatCode="d/mm/yyyy" sourceLinked="1"/>
        <c:majorTickMark val="out"/>
        <c:minorTickMark val="none"/>
        <c:tickLblPos val="nextTo"/>
        <c:crossAx val="94489216"/>
        <c:crosses val="autoZero"/>
        <c:auto val="1"/>
        <c:lblOffset val="100"/>
        <c:baseTimeUnit val="days"/>
      </c:dateAx>
      <c:valAx>
        <c:axId val="94489216"/>
        <c:scaling>
          <c:orientation val="minMax"/>
        </c:scaling>
        <c:delete val="0"/>
        <c:axPos val="l"/>
        <c:majorGridlines/>
        <c:numFmt formatCode="General" sourceLinked="1"/>
        <c:majorTickMark val="out"/>
        <c:minorTickMark val="none"/>
        <c:tickLblPos val="nextTo"/>
        <c:crossAx val="9448768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Summary!$B$26</c:f>
              <c:strCache>
                <c:ptCount val="1"/>
                <c:pt idx="0">
                  <c:v>Flood House</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Summary!$B$27:$B$46</c:f>
              <c:numCache>
                <c:formatCode>General</c:formatCode>
                <c:ptCount val="20"/>
                <c:pt idx="0">
                  <c:v>573</c:v>
                </c:pt>
                <c:pt idx="1">
                  <c:v>483</c:v>
                </c:pt>
                <c:pt idx="2">
                  <c:v>476</c:v>
                </c:pt>
                <c:pt idx="3">
                  <c:v>447</c:v>
                </c:pt>
                <c:pt idx="4">
                  <c:v>415</c:v>
                </c:pt>
                <c:pt idx="5">
                  <c:v>371</c:v>
                </c:pt>
                <c:pt idx="6">
                  <c:v>343</c:v>
                </c:pt>
                <c:pt idx="7">
                  <c:v>349</c:v>
                </c:pt>
                <c:pt idx="8">
                  <c:v>348</c:v>
                </c:pt>
                <c:pt idx="9">
                  <c:v>342</c:v>
                </c:pt>
                <c:pt idx="10">
                  <c:v>334</c:v>
                </c:pt>
                <c:pt idx="11">
                  <c:v>337</c:v>
                </c:pt>
                <c:pt idx="12">
                  <c:v>332</c:v>
                </c:pt>
                <c:pt idx="13">
                  <c:v>347</c:v>
                </c:pt>
                <c:pt idx="14">
                  <c:v>361</c:v>
                </c:pt>
                <c:pt idx="15">
                  <c:v>354</c:v>
                </c:pt>
                <c:pt idx="16">
                  <c:v>350</c:v>
                </c:pt>
                <c:pt idx="17">
                  <c:v>387</c:v>
                </c:pt>
                <c:pt idx="18">
                  <c:v>419</c:v>
                </c:pt>
                <c:pt idx="19">
                  <c:v>462</c:v>
                </c:pt>
              </c:numCache>
            </c:numRef>
          </c:val>
          <c:smooth val="0"/>
        </c:ser>
        <c:ser>
          <c:idx val="1"/>
          <c:order val="1"/>
          <c:tx>
            <c:strRef>
              <c:f>Summary!$C$26</c:f>
              <c:strCache>
                <c:ptCount val="1"/>
                <c:pt idx="0">
                  <c:v>Non Flood House</c:v>
                </c:pt>
              </c:strCache>
            </c:strRef>
          </c:tx>
          <c:cat>
            <c:numRef>
              <c:f>Summary!$A$27:$A$46</c:f>
              <c:numCache>
                <c:formatCode>d/mm/yyyy</c:formatCode>
                <c:ptCount val="20"/>
                <c:pt idx="0">
                  <c:v>40555</c:v>
                </c:pt>
                <c:pt idx="1">
                  <c:v>40562</c:v>
                </c:pt>
                <c:pt idx="2">
                  <c:v>40569</c:v>
                </c:pt>
                <c:pt idx="3">
                  <c:v>40576</c:v>
                </c:pt>
                <c:pt idx="4">
                  <c:v>40583</c:v>
                </c:pt>
                <c:pt idx="5">
                  <c:v>40590</c:v>
                </c:pt>
                <c:pt idx="6">
                  <c:v>40597</c:v>
                </c:pt>
                <c:pt idx="7">
                  <c:v>40604</c:v>
                </c:pt>
                <c:pt idx="8">
                  <c:v>40611</c:v>
                </c:pt>
                <c:pt idx="9">
                  <c:v>40618</c:v>
                </c:pt>
                <c:pt idx="10">
                  <c:v>40625</c:v>
                </c:pt>
                <c:pt idx="11">
                  <c:v>40632</c:v>
                </c:pt>
                <c:pt idx="12">
                  <c:v>40639</c:v>
                </c:pt>
                <c:pt idx="13">
                  <c:v>40646</c:v>
                </c:pt>
                <c:pt idx="14">
                  <c:v>40653</c:v>
                </c:pt>
                <c:pt idx="15">
                  <c:v>40660</c:v>
                </c:pt>
                <c:pt idx="16">
                  <c:v>40667</c:v>
                </c:pt>
                <c:pt idx="17">
                  <c:v>40674</c:v>
                </c:pt>
                <c:pt idx="18">
                  <c:v>40681</c:v>
                </c:pt>
                <c:pt idx="19">
                  <c:v>40688</c:v>
                </c:pt>
              </c:numCache>
            </c:numRef>
          </c:cat>
          <c:val>
            <c:numRef>
              <c:f>Summary!$C$27:$C$46</c:f>
              <c:numCache>
                <c:formatCode>General</c:formatCode>
                <c:ptCount val="20"/>
                <c:pt idx="0">
                  <c:v>816</c:v>
                </c:pt>
                <c:pt idx="1">
                  <c:v>745</c:v>
                </c:pt>
                <c:pt idx="2">
                  <c:v>699</c:v>
                </c:pt>
                <c:pt idx="3">
                  <c:v>692</c:v>
                </c:pt>
                <c:pt idx="4">
                  <c:v>668</c:v>
                </c:pt>
                <c:pt idx="5">
                  <c:v>691</c:v>
                </c:pt>
                <c:pt idx="6">
                  <c:v>695</c:v>
                </c:pt>
                <c:pt idx="7">
                  <c:v>685</c:v>
                </c:pt>
                <c:pt idx="8">
                  <c:v>683</c:v>
                </c:pt>
                <c:pt idx="9">
                  <c:v>671</c:v>
                </c:pt>
                <c:pt idx="10">
                  <c:v>683</c:v>
                </c:pt>
                <c:pt idx="11">
                  <c:v>668</c:v>
                </c:pt>
                <c:pt idx="12">
                  <c:v>696</c:v>
                </c:pt>
                <c:pt idx="13">
                  <c:v>724</c:v>
                </c:pt>
                <c:pt idx="14">
                  <c:v>712</c:v>
                </c:pt>
                <c:pt idx="15">
                  <c:v>718</c:v>
                </c:pt>
                <c:pt idx="16">
                  <c:v>732</c:v>
                </c:pt>
                <c:pt idx="17">
                  <c:v>730</c:v>
                </c:pt>
                <c:pt idx="18">
                  <c:v>727</c:v>
                </c:pt>
                <c:pt idx="19">
                  <c:v>700</c:v>
                </c:pt>
              </c:numCache>
            </c:numRef>
          </c:val>
          <c:smooth val="0"/>
        </c:ser>
        <c:dLbls>
          <c:showLegendKey val="0"/>
          <c:showVal val="0"/>
          <c:showCatName val="0"/>
          <c:showSerName val="0"/>
          <c:showPercent val="0"/>
          <c:showBubbleSize val="0"/>
        </c:dLbls>
        <c:marker val="1"/>
        <c:smooth val="0"/>
        <c:axId val="95503488"/>
        <c:axId val="95505024"/>
      </c:lineChart>
      <c:dateAx>
        <c:axId val="95503488"/>
        <c:scaling>
          <c:orientation val="minMax"/>
        </c:scaling>
        <c:delete val="0"/>
        <c:axPos val="b"/>
        <c:numFmt formatCode="d/mm/yyyy" sourceLinked="1"/>
        <c:majorTickMark val="out"/>
        <c:minorTickMark val="none"/>
        <c:tickLblPos val="nextTo"/>
        <c:crossAx val="95505024"/>
        <c:crosses val="autoZero"/>
        <c:auto val="1"/>
        <c:lblOffset val="100"/>
        <c:baseTimeUnit val="days"/>
      </c:dateAx>
      <c:valAx>
        <c:axId val="95505024"/>
        <c:scaling>
          <c:orientation val="minMax"/>
        </c:scaling>
        <c:delete val="0"/>
        <c:axPos val="l"/>
        <c:majorGridlines/>
        <c:numFmt formatCode="General" sourceLinked="1"/>
        <c:majorTickMark val="out"/>
        <c:minorTickMark val="none"/>
        <c:tickLblPos val="nextTo"/>
        <c:crossAx val="95503488"/>
        <c:crosses val="autoZero"/>
        <c:crossBetween val="between"/>
      </c:valAx>
    </c:plotArea>
    <c:legend>
      <c:legendPos val="b"/>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B7A7A6-F055-450B-9109-5A5C51424267}" type="datetimeFigureOut">
              <a:rPr lang="en-AU" smtClean="0"/>
              <a:pPr/>
              <a:t>18/06/2011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8204D8-D6F7-4C0D-BD2B-70F49FC26CFF}" type="slidenum">
              <a:rPr lang="en-AU" smtClean="0"/>
              <a:pPr/>
              <a:t>‹#›</a:t>
            </a:fld>
            <a:endParaRPr lang="en-AU"/>
          </a:p>
        </p:txBody>
      </p:sp>
    </p:spTree>
    <p:extLst>
      <p:ext uri="{BB962C8B-B14F-4D97-AF65-F5344CB8AC3E}">
        <p14:creationId xmlns:p14="http://schemas.microsoft.com/office/powerpoint/2010/main" val="149239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7CB6F-04EA-48F7-A2E1-640E86307809}" type="datetimeFigureOut">
              <a:rPr lang="en-AU" smtClean="0"/>
              <a:t>18/06/2011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260044-5745-4A00-9338-ECDD077708E6}" type="slidenum">
              <a:rPr lang="en-AU" smtClean="0"/>
              <a:t>‹#›</a:t>
            </a:fld>
            <a:endParaRPr lang="en-AU"/>
          </a:p>
        </p:txBody>
      </p:sp>
    </p:spTree>
    <p:extLst>
      <p:ext uri="{BB962C8B-B14F-4D97-AF65-F5344CB8AC3E}">
        <p14:creationId xmlns:p14="http://schemas.microsoft.com/office/powerpoint/2010/main" val="209306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a:t>
            </a:fld>
            <a:endParaRPr lang="en-AU"/>
          </a:p>
        </p:txBody>
      </p:sp>
    </p:spTree>
    <p:extLst>
      <p:ext uri="{BB962C8B-B14F-4D97-AF65-F5344CB8AC3E}">
        <p14:creationId xmlns:p14="http://schemas.microsoft.com/office/powerpoint/2010/main" val="2203368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10</a:t>
            </a:fld>
            <a:endParaRPr lang="en-AU"/>
          </a:p>
        </p:txBody>
      </p:sp>
    </p:spTree>
    <p:extLst>
      <p:ext uri="{BB962C8B-B14F-4D97-AF65-F5344CB8AC3E}">
        <p14:creationId xmlns:p14="http://schemas.microsoft.com/office/powerpoint/2010/main" val="1403720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11</a:t>
            </a:fld>
            <a:endParaRPr lang="en-AU"/>
          </a:p>
        </p:txBody>
      </p:sp>
    </p:spTree>
    <p:extLst>
      <p:ext uri="{BB962C8B-B14F-4D97-AF65-F5344CB8AC3E}">
        <p14:creationId xmlns:p14="http://schemas.microsoft.com/office/powerpoint/2010/main" val="219827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12</a:t>
            </a:fld>
            <a:endParaRPr lang="en-AU"/>
          </a:p>
        </p:txBody>
      </p:sp>
    </p:spTree>
    <p:extLst>
      <p:ext uri="{BB962C8B-B14F-4D97-AF65-F5344CB8AC3E}">
        <p14:creationId xmlns:p14="http://schemas.microsoft.com/office/powerpoint/2010/main" val="567496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13</a:t>
            </a:fld>
            <a:endParaRPr lang="en-AU"/>
          </a:p>
        </p:txBody>
      </p:sp>
    </p:spTree>
    <p:extLst>
      <p:ext uri="{BB962C8B-B14F-4D97-AF65-F5344CB8AC3E}">
        <p14:creationId xmlns:p14="http://schemas.microsoft.com/office/powerpoint/2010/main" val="175571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14</a:t>
            </a:fld>
            <a:endParaRPr lang="en-AU"/>
          </a:p>
        </p:txBody>
      </p:sp>
    </p:spTree>
    <p:extLst>
      <p:ext uri="{BB962C8B-B14F-4D97-AF65-F5344CB8AC3E}">
        <p14:creationId xmlns:p14="http://schemas.microsoft.com/office/powerpoint/2010/main" val="4273732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15</a:t>
            </a:fld>
            <a:endParaRPr lang="en-AU"/>
          </a:p>
        </p:txBody>
      </p:sp>
    </p:spTree>
    <p:extLst>
      <p:ext uri="{BB962C8B-B14F-4D97-AF65-F5344CB8AC3E}">
        <p14:creationId xmlns:p14="http://schemas.microsoft.com/office/powerpoint/2010/main" val="62360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16</a:t>
            </a:fld>
            <a:endParaRPr lang="en-AU"/>
          </a:p>
        </p:txBody>
      </p:sp>
    </p:spTree>
    <p:extLst>
      <p:ext uri="{BB962C8B-B14F-4D97-AF65-F5344CB8AC3E}">
        <p14:creationId xmlns:p14="http://schemas.microsoft.com/office/powerpoint/2010/main" val="1045626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17</a:t>
            </a:fld>
            <a:endParaRPr lang="en-AU"/>
          </a:p>
        </p:txBody>
      </p:sp>
    </p:spTree>
    <p:extLst>
      <p:ext uri="{BB962C8B-B14F-4D97-AF65-F5344CB8AC3E}">
        <p14:creationId xmlns:p14="http://schemas.microsoft.com/office/powerpoint/2010/main" val="98674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18</a:t>
            </a:fld>
            <a:endParaRPr lang="en-AU"/>
          </a:p>
        </p:txBody>
      </p:sp>
    </p:spTree>
    <p:extLst>
      <p:ext uri="{BB962C8B-B14F-4D97-AF65-F5344CB8AC3E}">
        <p14:creationId xmlns:p14="http://schemas.microsoft.com/office/powerpoint/2010/main" val="157077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19</a:t>
            </a:fld>
            <a:endParaRPr lang="en-AU"/>
          </a:p>
        </p:txBody>
      </p:sp>
    </p:spTree>
    <p:extLst>
      <p:ext uri="{BB962C8B-B14F-4D97-AF65-F5344CB8AC3E}">
        <p14:creationId xmlns:p14="http://schemas.microsoft.com/office/powerpoint/2010/main" val="359239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a:t>
            </a:fld>
            <a:endParaRPr lang="en-AU"/>
          </a:p>
        </p:txBody>
      </p:sp>
    </p:spTree>
    <p:extLst>
      <p:ext uri="{BB962C8B-B14F-4D97-AF65-F5344CB8AC3E}">
        <p14:creationId xmlns:p14="http://schemas.microsoft.com/office/powerpoint/2010/main" val="108517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20</a:t>
            </a:fld>
            <a:endParaRPr lang="en-AU"/>
          </a:p>
        </p:txBody>
      </p:sp>
    </p:spTree>
    <p:extLst>
      <p:ext uri="{BB962C8B-B14F-4D97-AF65-F5344CB8AC3E}">
        <p14:creationId xmlns:p14="http://schemas.microsoft.com/office/powerpoint/2010/main" val="1931398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21</a:t>
            </a:fld>
            <a:endParaRPr lang="en-AU"/>
          </a:p>
        </p:txBody>
      </p:sp>
    </p:spTree>
    <p:extLst>
      <p:ext uri="{BB962C8B-B14F-4D97-AF65-F5344CB8AC3E}">
        <p14:creationId xmlns:p14="http://schemas.microsoft.com/office/powerpoint/2010/main" val="383346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22</a:t>
            </a:fld>
            <a:endParaRPr lang="en-AU"/>
          </a:p>
        </p:txBody>
      </p:sp>
    </p:spTree>
    <p:extLst>
      <p:ext uri="{BB962C8B-B14F-4D97-AF65-F5344CB8AC3E}">
        <p14:creationId xmlns:p14="http://schemas.microsoft.com/office/powerpoint/2010/main" val="885738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23</a:t>
            </a:fld>
            <a:endParaRPr lang="en-AU"/>
          </a:p>
        </p:txBody>
      </p:sp>
    </p:spTree>
    <p:extLst>
      <p:ext uri="{BB962C8B-B14F-4D97-AF65-F5344CB8AC3E}">
        <p14:creationId xmlns:p14="http://schemas.microsoft.com/office/powerpoint/2010/main" val="198945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24</a:t>
            </a:fld>
            <a:endParaRPr lang="en-AU"/>
          </a:p>
        </p:txBody>
      </p:sp>
    </p:spTree>
    <p:extLst>
      <p:ext uri="{BB962C8B-B14F-4D97-AF65-F5344CB8AC3E}">
        <p14:creationId xmlns:p14="http://schemas.microsoft.com/office/powerpoint/2010/main" val="535184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25</a:t>
            </a:fld>
            <a:endParaRPr lang="en-AU"/>
          </a:p>
        </p:txBody>
      </p:sp>
    </p:spTree>
    <p:extLst>
      <p:ext uri="{BB962C8B-B14F-4D97-AF65-F5344CB8AC3E}">
        <p14:creationId xmlns:p14="http://schemas.microsoft.com/office/powerpoint/2010/main" val="2703719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26</a:t>
            </a:fld>
            <a:endParaRPr lang="en-AU"/>
          </a:p>
        </p:txBody>
      </p:sp>
    </p:spTree>
    <p:extLst>
      <p:ext uri="{BB962C8B-B14F-4D97-AF65-F5344CB8AC3E}">
        <p14:creationId xmlns:p14="http://schemas.microsoft.com/office/powerpoint/2010/main" val="3488442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27</a:t>
            </a:fld>
            <a:endParaRPr lang="en-AU"/>
          </a:p>
        </p:txBody>
      </p:sp>
    </p:spTree>
    <p:extLst>
      <p:ext uri="{BB962C8B-B14F-4D97-AF65-F5344CB8AC3E}">
        <p14:creationId xmlns:p14="http://schemas.microsoft.com/office/powerpoint/2010/main" val="2371327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28</a:t>
            </a:fld>
            <a:endParaRPr lang="en-AU"/>
          </a:p>
        </p:txBody>
      </p:sp>
    </p:spTree>
    <p:extLst>
      <p:ext uri="{BB962C8B-B14F-4D97-AF65-F5344CB8AC3E}">
        <p14:creationId xmlns:p14="http://schemas.microsoft.com/office/powerpoint/2010/main" val="940084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29</a:t>
            </a:fld>
            <a:endParaRPr lang="en-AU"/>
          </a:p>
        </p:txBody>
      </p:sp>
    </p:spTree>
    <p:extLst>
      <p:ext uri="{BB962C8B-B14F-4D97-AF65-F5344CB8AC3E}">
        <p14:creationId xmlns:p14="http://schemas.microsoft.com/office/powerpoint/2010/main" val="42236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a:t>
            </a:fld>
            <a:endParaRPr lang="en-AU"/>
          </a:p>
        </p:txBody>
      </p:sp>
    </p:spTree>
    <p:extLst>
      <p:ext uri="{BB962C8B-B14F-4D97-AF65-F5344CB8AC3E}">
        <p14:creationId xmlns:p14="http://schemas.microsoft.com/office/powerpoint/2010/main" val="88209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30</a:t>
            </a:fld>
            <a:endParaRPr lang="en-AU"/>
          </a:p>
        </p:txBody>
      </p:sp>
    </p:spTree>
    <p:extLst>
      <p:ext uri="{BB962C8B-B14F-4D97-AF65-F5344CB8AC3E}">
        <p14:creationId xmlns:p14="http://schemas.microsoft.com/office/powerpoint/2010/main" val="1269040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31</a:t>
            </a:fld>
            <a:endParaRPr lang="en-AU"/>
          </a:p>
        </p:txBody>
      </p:sp>
    </p:spTree>
    <p:extLst>
      <p:ext uri="{BB962C8B-B14F-4D97-AF65-F5344CB8AC3E}">
        <p14:creationId xmlns:p14="http://schemas.microsoft.com/office/powerpoint/2010/main" val="1786553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32</a:t>
            </a:fld>
            <a:endParaRPr lang="en-AU"/>
          </a:p>
        </p:txBody>
      </p:sp>
    </p:spTree>
    <p:extLst>
      <p:ext uri="{BB962C8B-B14F-4D97-AF65-F5344CB8AC3E}">
        <p14:creationId xmlns:p14="http://schemas.microsoft.com/office/powerpoint/2010/main" val="2177235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33</a:t>
            </a:fld>
            <a:endParaRPr lang="en-AU"/>
          </a:p>
        </p:txBody>
      </p:sp>
    </p:spTree>
    <p:extLst>
      <p:ext uri="{BB962C8B-B14F-4D97-AF65-F5344CB8AC3E}">
        <p14:creationId xmlns:p14="http://schemas.microsoft.com/office/powerpoint/2010/main" val="2116165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34</a:t>
            </a:fld>
            <a:endParaRPr lang="en-AU"/>
          </a:p>
        </p:txBody>
      </p:sp>
    </p:spTree>
    <p:extLst>
      <p:ext uri="{BB962C8B-B14F-4D97-AF65-F5344CB8AC3E}">
        <p14:creationId xmlns:p14="http://schemas.microsoft.com/office/powerpoint/2010/main" val="4162855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35</a:t>
            </a:fld>
            <a:endParaRPr lang="en-AU"/>
          </a:p>
        </p:txBody>
      </p:sp>
    </p:spTree>
    <p:extLst>
      <p:ext uri="{BB962C8B-B14F-4D97-AF65-F5344CB8AC3E}">
        <p14:creationId xmlns:p14="http://schemas.microsoft.com/office/powerpoint/2010/main" val="124759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36</a:t>
            </a:fld>
            <a:endParaRPr lang="en-AU"/>
          </a:p>
        </p:txBody>
      </p:sp>
    </p:spTree>
    <p:extLst>
      <p:ext uri="{BB962C8B-B14F-4D97-AF65-F5344CB8AC3E}">
        <p14:creationId xmlns:p14="http://schemas.microsoft.com/office/powerpoint/2010/main" val="3766130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37</a:t>
            </a:fld>
            <a:endParaRPr lang="en-AU"/>
          </a:p>
        </p:txBody>
      </p:sp>
    </p:spTree>
    <p:extLst>
      <p:ext uri="{BB962C8B-B14F-4D97-AF65-F5344CB8AC3E}">
        <p14:creationId xmlns:p14="http://schemas.microsoft.com/office/powerpoint/2010/main" val="372818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4</a:t>
            </a:fld>
            <a:endParaRPr lang="en-AU"/>
          </a:p>
        </p:txBody>
      </p:sp>
    </p:spTree>
    <p:extLst>
      <p:ext uri="{BB962C8B-B14F-4D97-AF65-F5344CB8AC3E}">
        <p14:creationId xmlns:p14="http://schemas.microsoft.com/office/powerpoint/2010/main" val="422413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5</a:t>
            </a:fld>
            <a:endParaRPr lang="en-AU"/>
          </a:p>
        </p:txBody>
      </p:sp>
    </p:spTree>
    <p:extLst>
      <p:ext uri="{BB962C8B-B14F-4D97-AF65-F5344CB8AC3E}">
        <p14:creationId xmlns:p14="http://schemas.microsoft.com/office/powerpoint/2010/main" val="411287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6</a:t>
            </a:fld>
            <a:endParaRPr lang="en-AU"/>
          </a:p>
        </p:txBody>
      </p:sp>
    </p:spTree>
    <p:extLst>
      <p:ext uri="{BB962C8B-B14F-4D97-AF65-F5344CB8AC3E}">
        <p14:creationId xmlns:p14="http://schemas.microsoft.com/office/powerpoint/2010/main" val="194506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7</a:t>
            </a:fld>
            <a:endParaRPr lang="en-AU"/>
          </a:p>
        </p:txBody>
      </p:sp>
    </p:spTree>
    <p:extLst>
      <p:ext uri="{BB962C8B-B14F-4D97-AF65-F5344CB8AC3E}">
        <p14:creationId xmlns:p14="http://schemas.microsoft.com/office/powerpoint/2010/main" val="136567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8</a:t>
            </a:fld>
            <a:endParaRPr lang="en-AU"/>
          </a:p>
        </p:txBody>
      </p:sp>
    </p:spTree>
    <p:extLst>
      <p:ext uri="{BB962C8B-B14F-4D97-AF65-F5344CB8AC3E}">
        <p14:creationId xmlns:p14="http://schemas.microsoft.com/office/powerpoint/2010/main" val="202486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8260044-5745-4A00-9338-ECDD077708E6}" type="slidenum">
              <a:rPr lang="en-AU" smtClean="0"/>
              <a:t>9</a:t>
            </a:fld>
            <a:endParaRPr lang="en-AU"/>
          </a:p>
        </p:txBody>
      </p:sp>
    </p:spTree>
    <p:extLst>
      <p:ext uri="{BB962C8B-B14F-4D97-AF65-F5344CB8AC3E}">
        <p14:creationId xmlns:p14="http://schemas.microsoft.com/office/powerpoint/2010/main" val="366319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31497471-C074-425A-8C8F-B84BD0942C71}" type="datetimeFigureOut">
              <a:rPr lang="en-AU" smtClean="0"/>
              <a:pPr/>
              <a:t>18/06/2011</a:t>
            </a:fld>
            <a:endParaRPr lang="en-AU"/>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AU"/>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CECB8D27-8764-4B3F-8A56-5569C76294EA}"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AU"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CB8D27-8764-4B3F-8A56-5569C76294EA}" type="slidenum">
              <a:rPr lang="en-AU" smtClean="0"/>
              <a:pPr/>
              <a:t>‹#›</a:t>
            </a:fld>
            <a:endParaRPr lang="en-AU"/>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31497471-C074-425A-8C8F-B84BD0942C71}" type="datetimeFigureOut">
              <a:rPr lang="en-AU" smtClean="0"/>
              <a:pPr/>
              <a:t>18/06/2011</a:t>
            </a:fld>
            <a:endParaRPr lang="en-AU"/>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AU"/>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CECB8D27-8764-4B3F-8A56-5569C76294EA}"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AU"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31497471-C074-425A-8C8F-B84BD0942C71}" type="datetimeFigureOut">
              <a:rPr lang="en-AU" smtClean="0"/>
              <a:pPr/>
              <a:t>18/06/2011</a:t>
            </a:fld>
            <a:endParaRPr lang="en-AU"/>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AU"/>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CECB8D27-8764-4B3F-8A56-5569C76294EA}" type="slidenum">
              <a:rPr lang="en-AU" smtClean="0"/>
              <a:pPr/>
              <a:t>‹#›</a:t>
            </a:fld>
            <a:endParaRPr lang="en-AU"/>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AU"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AU"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AU"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ECB8D27-8764-4B3F-8A56-5569C76294EA}" type="slidenum">
              <a:rPr lang="en-AU" smtClean="0"/>
              <a:pPr/>
              <a:t>‹#›</a:t>
            </a:fld>
            <a:endParaRPr lang="en-AU"/>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AU"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497471-C074-425A-8C8F-B84BD0942C71}" type="datetimeFigureOut">
              <a:rPr lang="en-AU" smtClean="0"/>
              <a:pPr/>
              <a:t>18/06/2011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ECB8D27-8764-4B3F-8A56-5569C76294E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AU"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31497471-C074-425A-8C8F-B84BD0942C71}" type="datetimeFigureOut">
              <a:rPr lang="en-AU" smtClean="0"/>
              <a:pPr/>
              <a:t>18/06/2011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AU"/>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CECB8D27-8764-4B3F-8A56-5569C76294EA}" type="slidenum">
              <a:rPr lang="en-AU" smtClean="0"/>
              <a:pPr/>
              <a:t>‹#›</a:t>
            </a:fld>
            <a:endParaRPr lang="en-AU"/>
          </a:p>
        </p:txBody>
      </p:sp>
      <p:pic>
        <p:nvPicPr>
          <p:cNvPr id="7" name="Picture 17" descr="QUTlogo2955"/>
          <p:cNvPicPr>
            <a:picLocks noChangeAspect="1" noChangeArrowheads="1"/>
          </p:cNvPicPr>
          <p:nvPr userDrawn="1"/>
        </p:nvPicPr>
        <p:blipFill>
          <a:blip r:embed="rId15" cstate="print"/>
          <a:srcRect r="77751" b="27792"/>
          <a:stretch>
            <a:fillRect/>
          </a:stretch>
        </p:blipFill>
        <p:spPr bwMode="auto">
          <a:xfrm>
            <a:off x="8428547" y="6151301"/>
            <a:ext cx="714380" cy="7066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76672"/>
            <a:ext cx="8147304" cy="1344168"/>
          </a:xfrm>
        </p:spPr>
        <p:txBody>
          <a:bodyPr>
            <a:normAutofit fontScale="90000"/>
          </a:bodyPr>
          <a:lstStyle/>
          <a:p>
            <a:r>
              <a:rPr lang="en-AU" dirty="0" smtClean="0"/>
              <a:t>European Real Estate Society Conference</a:t>
            </a:r>
            <a:endParaRPr lang="en-AU" dirty="0"/>
          </a:p>
        </p:txBody>
      </p:sp>
      <p:sp>
        <p:nvSpPr>
          <p:cNvPr id="3" name="Subtitle 2"/>
          <p:cNvSpPr>
            <a:spLocks noGrp="1"/>
          </p:cNvSpPr>
          <p:nvPr>
            <p:ph type="subTitle" idx="1"/>
          </p:nvPr>
        </p:nvSpPr>
        <p:spPr/>
        <p:txBody>
          <a:bodyPr>
            <a:noAutofit/>
          </a:bodyPr>
          <a:lstStyle/>
          <a:p>
            <a:r>
              <a:rPr lang="en-AU" sz="4000" b="1" dirty="0" smtClean="0"/>
              <a:t>The Short term impact of flooding on residential property markets</a:t>
            </a:r>
          </a:p>
          <a:p>
            <a:endParaRPr lang="en-AU" sz="4000" b="1" dirty="0"/>
          </a:p>
          <a:p>
            <a:endParaRPr lang="en-AU" sz="4000" b="1" dirty="0" smtClean="0"/>
          </a:p>
          <a:p>
            <a:r>
              <a:rPr lang="en-AU" sz="4000" b="1" dirty="0" smtClean="0"/>
              <a:t>Prof Chris Eves</a:t>
            </a:r>
          </a:p>
          <a:p>
            <a:r>
              <a:rPr lang="en-AU" sz="4000" b="1" dirty="0" smtClean="0"/>
              <a:t>School of Urban Development</a:t>
            </a:r>
            <a:endParaRPr lang="en-AU"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58607"/>
          </a:xfrm>
        </p:spPr>
        <p:txBody>
          <a:bodyPr/>
          <a:lstStyle/>
          <a:p>
            <a:r>
              <a:rPr lang="en-US" sz="4000" b="1" dirty="0" smtClean="0"/>
              <a:t>Non Flood Affected Suburbs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4549738"/>
              </p:ext>
            </p:extLst>
          </p:nvPr>
        </p:nvGraphicFramePr>
        <p:xfrm>
          <a:off x="107504" y="1052736"/>
          <a:ext cx="8856983" cy="5036820"/>
        </p:xfrm>
        <a:graphic>
          <a:graphicData uri="http://schemas.openxmlformats.org/drawingml/2006/table">
            <a:tbl>
              <a:tblPr firstRow="1" bandRow="1">
                <a:tableStyleId>{5C22544A-7EE6-4342-B048-85BDC9FD1C3A}</a:tableStyleId>
              </a:tblPr>
              <a:tblGrid>
                <a:gridCol w="1372273"/>
                <a:gridCol w="1496942"/>
                <a:gridCol w="1496942"/>
                <a:gridCol w="1496942"/>
                <a:gridCol w="1496942"/>
                <a:gridCol w="1496942"/>
              </a:tblGrid>
              <a:tr h="370840">
                <a:tc>
                  <a:txBody>
                    <a:bodyPr/>
                    <a:lstStyle/>
                    <a:p>
                      <a:r>
                        <a:rPr lang="en-US" sz="2000" dirty="0" smtClean="0"/>
                        <a:t>Suburb</a:t>
                      </a:r>
                      <a:endParaRPr lang="en-US" sz="2000" dirty="0"/>
                    </a:p>
                  </a:txBody>
                  <a:tcPr/>
                </a:tc>
                <a:tc>
                  <a:txBody>
                    <a:bodyPr/>
                    <a:lstStyle/>
                    <a:p>
                      <a:r>
                        <a:rPr lang="en-US" sz="2000" dirty="0" smtClean="0"/>
                        <a:t>Location</a:t>
                      </a:r>
                      <a:endParaRPr lang="en-US" sz="2000" dirty="0"/>
                    </a:p>
                  </a:txBody>
                  <a:tcPr/>
                </a:tc>
                <a:tc>
                  <a:txBody>
                    <a:bodyPr/>
                    <a:lstStyle/>
                    <a:p>
                      <a:r>
                        <a:rPr lang="en-US" sz="2000" dirty="0" smtClean="0"/>
                        <a:t>Status</a:t>
                      </a:r>
                      <a:endParaRPr lang="en-US" sz="2000" dirty="0"/>
                    </a:p>
                  </a:txBody>
                  <a:tcPr/>
                </a:tc>
                <a:tc>
                  <a:txBody>
                    <a:bodyPr/>
                    <a:lstStyle/>
                    <a:p>
                      <a:r>
                        <a:rPr lang="en-US" sz="2000" dirty="0" smtClean="0"/>
                        <a:t>Suburb</a:t>
                      </a:r>
                      <a:endParaRPr lang="en-US" sz="2000" dirty="0"/>
                    </a:p>
                  </a:txBody>
                  <a:tcPr/>
                </a:tc>
                <a:tc>
                  <a:txBody>
                    <a:bodyPr/>
                    <a:lstStyle/>
                    <a:p>
                      <a:r>
                        <a:rPr lang="en-US" sz="2000" dirty="0" smtClean="0"/>
                        <a:t>Location</a:t>
                      </a:r>
                      <a:endParaRPr lang="en-US" sz="2000" dirty="0"/>
                    </a:p>
                  </a:txBody>
                  <a:tcPr/>
                </a:tc>
                <a:tc>
                  <a:txBody>
                    <a:bodyPr/>
                    <a:lstStyle/>
                    <a:p>
                      <a:r>
                        <a:rPr lang="en-US" sz="2000" dirty="0" smtClean="0"/>
                        <a:t>Status</a:t>
                      </a:r>
                      <a:endParaRPr lang="en-US" sz="2000" dirty="0"/>
                    </a:p>
                  </a:txBody>
                  <a:tcPr/>
                </a:tc>
              </a:tr>
              <a:tr h="370840">
                <a:tc>
                  <a:txBody>
                    <a:bodyPr/>
                    <a:lstStyle/>
                    <a:p>
                      <a:pPr algn="l" fontAlgn="b"/>
                      <a:r>
                        <a:rPr lang="sv-SE" sz="2000" b="1" i="0" u="none" strike="noStrike" dirty="0">
                          <a:solidFill>
                            <a:srgbClr val="000000"/>
                          </a:solidFill>
                          <a:effectLst/>
                          <a:latin typeface="Calibri"/>
                        </a:rPr>
                        <a:t>Alexandra Hills</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Low</a:t>
                      </a:r>
                      <a:endParaRPr lang="en-US" sz="2000" dirty="0"/>
                    </a:p>
                  </a:txBody>
                  <a:tcPr/>
                </a:tc>
                <a:tc>
                  <a:txBody>
                    <a:bodyPr/>
                    <a:lstStyle/>
                    <a:p>
                      <a:pPr algn="l" fontAlgn="b"/>
                      <a:r>
                        <a:rPr lang="en-US" sz="2000" b="1" i="0" u="none" strike="noStrike" dirty="0">
                          <a:solidFill>
                            <a:srgbClr val="000000"/>
                          </a:solidFill>
                          <a:effectLst/>
                          <a:latin typeface="Calibri"/>
                        </a:rPr>
                        <a:t>Hamilton</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High</a:t>
                      </a:r>
                      <a:endParaRPr lang="en-US" sz="2000" dirty="0"/>
                    </a:p>
                  </a:txBody>
                  <a:tcPr/>
                </a:tc>
              </a:tr>
              <a:tr h="370840">
                <a:tc>
                  <a:txBody>
                    <a:bodyPr/>
                    <a:lstStyle/>
                    <a:p>
                      <a:pPr algn="l" fontAlgn="b"/>
                      <a:r>
                        <a:rPr lang="de-DE" sz="2000" b="1" i="0" u="none" strike="noStrike">
                          <a:solidFill>
                            <a:srgbClr val="000000"/>
                          </a:solidFill>
                          <a:effectLst/>
                          <a:latin typeface="Calibri"/>
                        </a:rPr>
                        <a:t>Ashgrove</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High</a:t>
                      </a:r>
                      <a:endParaRPr lang="en-US" sz="2000" dirty="0"/>
                    </a:p>
                  </a:txBody>
                  <a:tcPr/>
                </a:tc>
                <a:tc>
                  <a:txBody>
                    <a:bodyPr/>
                    <a:lstStyle/>
                    <a:p>
                      <a:pPr algn="l" fontAlgn="b"/>
                      <a:r>
                        <a:rPr lang="tr-TR" sz="2000" b="1" i="0" u="none" strike="noStrike">
                          <a:solidFill>
                            <a:srgbClr val="000000"/>
                          </a:solidFill>
                          <a:effectLst/>
                          <a:latin typeface="Calibri"/>
                        </a:rPr>
                        <a:t>Joyner</a:t>
                      </a:r>
                    </a:p>
                  </a:txBody>
                  <a:tcPr marL="12700" marR="12700" marT="12700" marB="0" anchor="b"/>
                </a:tc>
                <a:tc>
                  <a:txBody>
                    <a:bodyPr/>
                    <a:lstStyle/>
                    <a:p>
                      <a:r>
                        <a:rPr lang="en-US" sz="2000" dirty="0" smtClean="0"/>
                        <a:t>West</a:t>
                      </a:r>
                      <a:endParaRPr lang="en-US" sz="2000" dirty="0"/>
                    </a:p>
                  </a:txBody>
                  <a:tcPr/>
                </a:tc>
                <a:tc>
                  <a:txBody>
                    <a:bodyPr/>
                    <a:lstStyle/>
                    <a:p>
                      <a:r>
                        <a:rPr lang="en-US" sz="2000" dirty="0" smtClean="0"/>
                        <a:t>Low</a:t>
                      </a:r>
                      <a:endParaRPr lang="en-US" sz="2000" dirty="0"/>
                    </a:p>
                  </a:txBody>
                  <a:tcPr/>
                </a:tc>
              </a:tr>
              <a:tr h="370840">
                <a:tc>
                  <a:txBody>
                    <a:bodyPr/>
                    <a:lstStyle/>
                    <a:p>
                      <a:pPr algn="l" fontAlgn="b"/>
                      <a:r>
                        <a:rPr lang="en-US" sz="2000" b="1" i="0" u="none" strike="noStrike">
                          <a:solidFill>
                            <a:srgbClr val="000000"/>
                          </a:solidFill>
                          <a:effectLst/>
                          <a:latin typeface="Calibri"/>
                        </a:rPr>
                        <a:t>Bardon</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High</a:t>
                      </a:r>
                      <a:endParaRPr lang="en-US" sz="2000" dirty="0"/>
                    </a:p>
                  </a:txBody>
                  <a:tcPr/>
                </a:tc>
                <a:tc>
                  <a:txBody>
                    <a:bodyPr/>
                    <a:lstStyle/>
                    <a:p>
                      <a:pPr algn="l" fontAlgn="b"/>
                      <a:r>
                        <a:rPr lang="en-US" sz="2000" b="1" i="0" u="none" strike="noStrike">
                          <a:solidFill>
                            <a:srgbClr val="000000"/>
                          </a:solidFill>
                          <a:effectLst/>
                          <a:latin typeface="Calibri"/>
                        </a:rPr>
                        <a:t>Kingston</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Middle</a:t>
                      </a:r>
                      <a:endParaRPr lang="en-US" sz="2000" dirty="0"/>
                    </a:p>
                  </a:txBody>
                  <a:tcPr/>
                </a:tc>
              </a:tr>
              <a:tr h="370840">
                <a:tc>
                  <a:txBody>
                    <a:bodyPr/>
                    <a:lstStyle/>
                    <a:p>
                      <a:pPr algn="l" fontAlgn="b"/>
                      <a:r>
                        <a:rPr lang="de-DE" sz="2000" b="1" i="0" u="none" strike="noStrike">
                          <a:solidFill>
                            <a:srgbClr val="000000"/>
                          </a:solidFill>
                          <a:effectLst/>
                          <a:latin typeface="Calibri"/>
                        </a:rPr>
                        <a:t>Bracken Ridge</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Low</a:t>
                      </a:r>
                      <a:endParaRPr lang="en-US" sz="2000" dirty="0"/>
                    </a:p>
                  </a:txBody>
                  <a:tcPr/>
                </a:tc>
                <a:tc>
                  <a:txBody>
                    <a:bodyPr/>
                    <a:lstStyle/>
                    <a:p>
                      <a:pPr algn="l" fontAlgn="b"/>
                      <a:r>
                        <a:rPr lang="is-IS" sz="2000" b="1" i="0" u="none" strike="noStrike">
                          <a:solidFill>
                            <a:srgbClr val="000000"/>
                          </a:solidFill>
                          <a:effectLst/>
                          <a:latin typeface="Calibri"/>
                        </a:rPr>
                        <a:t>Morayfield</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Low</a:t>
                      </a:r>
                      <a:endParaRPr lang="en-US" sz="2000" dirty="0"/>
                    </a:p>
                  </a:txBody>
                  <a:tcPr/>
                </a:tc>
              </a:tr>
              <a:tr h="370840">
                <a:tc>
                  <a:txBody>
                    <a:bodyPr/>
                    <a:lstStyle/>
                    <a:p>
                      <a:pPr algn="l" fontAlgn="b"/>
                      <a:r>
                        <a:rPr lang="tr-TR" sz="2000" b="1" i="0" u="none" strike="noStrike">
                          <a:solidFill>
                            <a:srgbClr val="000000"/>
                          </a:solidFill>
                          <a:effectLst/>
                          <a:latin typeface="Calibri"/>
                        </a:rPr>
                        <a:t>Carindale</a:t>
                      </a:r>
                    </a:p>
                  </a:txBody>
                  <a:tcPr marL="12700" marR="12700" marT="12700" marB="0" anchor="b"/>
                </a:tc>
                <a:tc>
                  <a:txBody>
                    <a:bodyPr/>
                    <a:lstStyle/>
                    <a:p>
                      <a:r>
                        <a:rPr lang="en-US" sz="2000" dirty="0" smtClean="0"/>
                        <a:t>South</a:t>
                      </a:r>
                      <a:endParaRPr lang="en-US" sz="2000" dirty="0"/>
                    </a:p>
                  </a:txBody>
                  <a:tcPr/>
                </a:tc>
                <a:tc>
                  <a:txBody>
                    <a:bodyPr/>
                    <a:lstStyle/>
                    <a:p>
                      <a:r>
                        <a:rPr lang="en-US" sz="2000" dirty="0" smtClean="0"/>
                        <a:t>Middle</a:t>
                      </a:r>
                      <a:endParaRPr lang="en-US" sz="2000" dirty="0"/>
                    </a:p>
                  </a:txBody>
                  <a:tcPr/>
                </a:tc>
                <a:tc>
                  <a:txBody>
                    <a:bodyPr/>
                    <a:lstStyle/>
                    <a:p>
                      <a:pPr algn="l" fontAlgn="b"/>
                      <a:r>
                        <a:rPr lang="fi-FI" sz="2000" b="1" i="0" u="none" strike="noStrike">
                          <a:solidFill>
                            <a:srgbClr val="000000"/>
                          </a:solidFill>
                          <a:effectLst/>
                          <a:latin typeface="Calibri"/>
                        </a:rPr>
                        <a:t>Mt Gravatt</a:t>
                      </a:r>
                    </a:p>
                  </a:txBody>
                  <a:tcPr marL="12700" marR="12700" marT="12700" marB="0" anchor="b"/>
                </a:tc>
                <a:tc>
                  <a:txBody>
                    <a:bodyPr/>
                    <a:lstStyle/>
                    <a:p>
                      <a:r>
                        <a:rPr lang="en-US" sz="2000" dirty="0" smtClean="0"/>
                        <a:t>South</a:t>
                      </a:r>
                      <a:endParaRPr lang="en-US" sz="2000" dirty="0"/>
                    </a:p>
                  </a:txBody>
                  <a:tcPr/>
                </a:tc>
                <a:tc>
                  <a:txBody>
                    <a:bodyPr/>
                    <a:lstStyle/>
                    <a:p>
                      <a:r>
                        <a:rPr lang="en-US" sz="2000" dirty="0" smtClean="0"/>
                        <a:t>Middle</a:t>
                      </a:r>
                      <a:endParaRPr lang="en-US" sz="2000" dirty="0"/>
                    </a:p>
                  </a:txBody>
                  <a:tcPr/>
                </a:tc>
              </a:tr>
              <a:tr h="370840">
                <a:tc>
                  <a:txBody>
                    <a:bodyPr/>
                    <a:lstStyle/>
                    <a:p>
                      <a:pPr algn="l" fontAlgn="b"/>
                      <a:r>
                        <a:rPr lang="nl-NL" sz="2000" b="1" i="0" u="none" strike="noStrike">
                          <a:solidFill>
                            <a:srgbClr val="000000"/>
                          </a:solidFill>
                          <a:effectLst/>
                          <a:latin typeface="Calibri"/>
                        </a:rPr>
                        <a:t>Chapel Hill</a:t>
                      </a:r>
                    </a:p>
                  </a:txBody>
                  <a:tcPr marL="12700" marR="12700" marT="12700" marB="0" anchor="b"/>
                </a:tc>
                <a:tc>
                  <a:txBody>
                    <a:bodyPr/>
                    <a:lstStyle/>
                    <a:p>
                      <a:r>
                        <a:rPr lang="en-US" sz="2000" dirty="0" smtClean="0"/>
                        <a:t>West</a:t>
                      </a:r>
                      <a:endParaRPr lang="en-US" sz="2000" dirty="0"/>
                    </a:p>
                  </a:txBody>
                  <a:tcPr/>
                </a:tc>
                <a:tc>
                  <a:txBody>
                    <a:bodyPr/>
                    <a:lstStyle/>
                    <a:p>
                      <a:r>
                        <a:rPr lang="en-US" sz="2000" dirty="0" smtClean="0"/>
                        <a:t>High</a:t>
                      </a:r>
                      <a:endParaRPr lang="en-US" sz="2000" dirty="0"/>
                    </a:p>
                  </a:txBody>
                  <a:tcPr/>
                </a:tc>
                <a:tc>
                  <a:txBody>
                    <a:bodyPr/>
                    <a:lstStyle/>
                    <a:p>
                      <a:pPr algn="l" fontAlgn="b"/>
                      <a:r>
                        <a:rPr lang="en-US" sz="2000" b="1" i="0" u="none" strike="noStrike">
                          <a:solidFill>
                            <a:srgbClr val="000000"/>
                          </a:solidFill>
                          <a:effectLst/>
                          <a:latin typeface="Calibri"/>
                        </a:rPr>
                        <a:t>North lakes</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Middle</a:t>
                      </a:r>
                      <a:endParaRPr lang="en-US" sz="2000" dirty="0"/>
                    </a:p>
                  </a:txBody>
                  <a:tcPr/>
                </a:tc>
              </a:tr>
              <a:tr h="370840">
                <a:tc>
                  <a:txBody>
                    <a:bodyPr/>
                    <a:lstStyle/>
                    <a:p>
                      <a:pPr algn="l" fontAlgn="b"/>
                      <a:r>
                        <a:rPr lang="is-IS" sz="2000" b="1" i="0" u="none" strike="noStrike">
                          <a:solidFill>
                            <a:srgbClr val="000000"/>
                          </a:solidFill>
                          <a:effectLst/>
                          <a:latin typeface="Calibri"/>
                        </a:rPr>
                        <a:t>Clayfield</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Middle</a:t>
                      </a:r>
                      <a:endParaRPr lang="en-US" sz="2000" dirty="0"/>
                    </a:p>
                  </a:txBody>
                  <a:tcPr/>
                </a:tc>
                <a:tc>
                  <a:txBody>
                    <a:bodyPr/>
                    <a:lstStyle/>
                    <a:p>
                      <a:pPr algn="l" fontAlgn="b"/>
                      <a:r>
                        <a:rPr lang="da-DK" sz="2000" b="1" i="0" u="none" strike="noStrike">
                          <a:solidFill>
                            <a:srgbClr val="000000"/>
                          </a:solidFill>
                          <a:effectLst/>
                          <a:latin typeface="Calibri"/>
                        </a:rPr>
                        <a:t>Sandgate</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Middle</a:t>
                      </a:r>
                      <a:endParaRPr lang="en-US" sz="2000" dirty="0"/>
                    </a:p>
                  </a:txBody>
                  <a:tcPr/>
                </a:tc>
              </a:tr>
              <a:tr h="370840">
                <a:tc>
                  <a:txBody>
                    <a:bodyPr/>
                    <a:lstStyle/>
                    <a:p>
                      <a:pPr algn="l" fontAlgn="b"/>
                      <a:r>
                        <a:rPr lang="en-US" sz="2000" b="1" i="0" u="none" strike="noStrike" dirty="0">
                          <a:solidFill>
                            <a:srgbClr val="000000"/>
                          </a:solidFill>
                          <a:effectLst/>
                          <a:latin typeface="Calibri"/>
                        </a:rPr>
                        <a:t>Cleveland</a:t>
                      </a:r>
                    </a:p>
                  </a:txBody>
                  <a:tcPr marL="12700" marR="12700" marT="12700" marB="0" anchor="b"/>
                </a:tc>
                <a:tc>
                  <a:txBody>
                    <a:bodyPr/>
                    <a:lstStyle/>
                    <a:p>
                      <a:r>
                        <a:rPr lang="en-US" sz="2000" dirty="0" smtClean="0"/>
                        <a:t>South</a:t>
                      </a:r>
                      <a:endParaRPr lang="en-US" sz="2000" dirty="0"/>
                    </a:p>
                  </a:txBody>
                  <a:tcPr/>
                </a:tc>
                <a:tc>
                  <a:txBody>
                    <a:bodyPr/>
                    <a:lstStyle/>
                    <a:p>
                      <a:r>
                        <a:rPr lang="en-US" sz="2000" dirty="0" smtClean="0"/>
                        <a:t>Low</a:t>
                      </a:r>
                      <a:endParaRPr lang="en-US" sz="2000" dirty="0"/>
                    </a:p>
                  </a:txBody>
                  <a:tcPr/>
                </a:tc>
                <a:tc>
                  <a:txBody>
                    <a:bodyPr/>
                    <a:lstStyle/>
                    <a:p>
                      <a:pPr algn="l" fontAlgn="b"/>
                      <a:r>
                        <a:rPr lang="de-DE" sz="2000" b="1" i="0" u="none" strike="noStrike">
                          <a:solidFill>
                            <a:srgbClr val="000000"/>
                          </a:solidFill>
                          <a:effectLst/>
                          <a:latin typeface="Calibri"/>
                        </a:rPr>
                        <a:t>Spring Hill</a:t>
                      </a:r>
                    </a:p>
                  </a:txBody>
                  <a:tcPr marL="12700" marR="12700" marT="12700" marB="0" anchor="b"/>
                </a:tc>
                <a:tc>
                  <a:txBody>
                    <a:bodyPr/>
                    <a:lstStyle/>
                    <a:p>
                      <a:r>
                        <a:rPr lang="en-US" sz="2000" dirty="0" smtClean="0"/>
                        <a:t>North</a:t>
                      </a:r>
                      <a:endParaRPr lang="en-US" sz="2000" dirty="0"/>
                    </a:p>
                  </a:txBody>
                  <a:tcPr/>
                </a:tc>
                <a:tc>
                  <a:txBody>
                    <a:bodyPr/>
                    <a:lstStyle/>
                    <a:p>
                      <a:r>
                        <a:rPr lang="en-US" sz="2000" dirty="0" smtClean="0"/>
                        <a:t>High</a:t>
                      </a:r>
                      <a:endParaRPr lang="en-US" sz="2000" dirty="0"/>
                    </a:p>
                  </a:txBody>
                  <a:tcPr/>
                </a:tc>
              </a:tr>
              <a:tr h="370840">
                <a:tc>
                  <a:txBody>
                    <a:bodyPr/>
                    <a:lstStyle/>
                    <a:p>
                      <a:pPr algn="l" fontAlgn="b"/>
                      <a:r>
                        <a:rPr lang="en-US" sz="2000" b="1" i="0" u="none" strike="noStrike">
                          <a:solidFill>
                            <a:srgbClr val="000000"/>
                          </a:solidFill>
                          <a:effectLst/>
                          <a:latin typeface="Calibri"/>
                        </a:rPr>
                        <a:t>Grange</a:t>
                      </a:r>
                    </a:p>
                  </a:txBody>
                  <a:tcPr marL="12700" marR="12700" marT="12700" marB="0" anchor="b"/>
                </a:tc>
                <a:tc>
                  <a:txBody>
                    <a:bodyPr/>
                    <a:lstStyle/>
                    <a:p>
                      <a:r>
                        <a:rPr lang="en-US" sz="2000" dirty="0" smtClean="0"/>
                        <a:t>West</a:t>
                      </a:r>
                      <a:endParaRPr lang="en-US" sz="2000" dirty="0"/>
                    </a:p>
                  </a:txBody>
                  <a:tcPr/>
                </a:tc>
                <a:tc>
                  <a:txBody>
                    <a:bodyPr/>
                    <a:lstStyle/>
                    <a:p>
                      <a:r>
                        <a:rPr lang="en-US" sz="2000" dirty="0" smtClean="0"/>
                        <a:t>Middle</a:t>
                      </a:r>
                      <a:endParaRPr lang="en-US" sz="2000" dirty="0"/>
                    </a:p>
                  </a:txBody>
                  <a:tcPr/>
                </a:tc>
                <a:tc>
                  <a:txBody>
                    <a:bodyPr/>
                    <a:lstStyle/>
                    <a:p>
                      <a:pPr algn="l" fontAlgn="b"/>
                      <a:r>
                        <a:rPr lang="sv-SE" sz="2000" b="1" i="0" u="none" strike="noStrike">
                          <a:solidFill>
                            <a:srgbClr val="000000"/>
                          </a:solidFill>
                          <a:effectLst/>
                          <a:latin typeface="Calibri"/>
                        </a:rPr>
                        <a:t>Sunnybank Hills</a:t>
                      </a:r>
                    </a:p>
                  </a:txBody>
                  <a:tcPr marL="12700" marR="12700" marT="12700" marB="0" anchor="b"/>
                </a:tc>
                <a:tc>
                  <a:txBody>
                    <a:bodyPr/>
                    <a:lstStyle/>
                    <a:p>
                      <a:r>
                        <a:rPr lang="en-US" sz="2000" dirty="0" smtClean="0"/>
                        <a:t>South</a:t>
                      </a:r>
                      <a:endParaRPr lang="en-US" sz="2000" dirty="0"/>
                    </a:p>
                  </a:txBody>
                  <a:tcPr/>
                </a:tc>
                <a:tc>
                  <a:txBody>
                    <a:bodyPr/>
                    <a:lstStyle/>
                    <a:p>
                      <a:r>
                        <a:rPr lang="en-US" sz="2000" dirty="0" smtClean="0"/>
                        <a:t>Middle</a:t>
                      </a:r>
                      <a:endParaRPr lang="en-US" sz="2000" dirty="0"/>
                    </a:p>
                  </a:txBody>
                  <a:tcPr/>
                </a:tc>
              </a:tr>
              <a:tr h="370840">
                <a:tc>
                  <a:txBody>
                    <a:bodyPr/>
                    <a:lstStyle/>
                    <a:p>
                      <a:pPr algn="l" fontAlgn="b"/>
                      <a:r>
                        <a:rPr lang="nl-NL" sz="2000" b="1" i="0" u="none" strike="noStrike" dirty="0" err="1">
                          <a:solidFill>
                            <a:srgbClr val="000000"/>
                          </a:solidFill>
                          <a:effectLst/>
                          <a:latin typeface="Calibri"/>
                        </a:rPr>
                        <a:t>Greenslopes</a:t>
                      </a:r>
                      <a:endParaRPr lang="nl-NL" sz="2000" b="1" i="0" u="none" strike="noStrike" dirty="0">
                        <a:solidFill>
                          <a:srgbClr val="000000"/>
                        </a:solidFill>
                        <a:effectLst/>
                        <a:latin typeface="Calibri"/>
                      </a:endParaRPr>
                    </a:p>
                  </a:txBody>
                  <a:tcPr marL="12700" marR="12700" marT="12700" marB="0" anchor="b"/>
                </a:tc>
                <a:tc>
                  <a:txBody>
                    <a:bodyPr/>
                    <a:lstStyle/>
                    <a:p>
                      <a:r>
                        <a:rPr lang="en-US" sz="2000" dirty="0" smtClean="0"/>
                        <a:t>South</a:t>
                      </a:r>
                      <a:endParaRPr lang="en-US" sz="2000" dirty="0"/>
                    </a:p>
                  </a:txBody>
                  <a:tcPr/>
                </a:tc>
                <a:tc>
                  <a:txBody>
                    <a:bodyPr/>
                    <a:lstStyle/>
                    <a:p>
                      <a:r>
                        <a:rPr lang="en-US" sz="2000" dirty="0" smtClean="0"/>
                        <a:t>Middle</a:t>
                      </a:r>
                      <a:endParaRPr lang="en-US" sz="2000" dirty="0"/>
                    </a:p>
                  </a:txBody>
                  <a:tcPr/>
                </a:tc>
                <a:tc>
                  <a:txBody>
                    <a:bodyPr/>
                    <a:lstStyle/>
                    <a:p>
                      <a:pPr algn="l" fontAlgn="b"/>
                      <a:r>
                        <a:rPr lang="is-IS" sz="2000" b="1" i="0" u="none" strike="noStrike" dirty="0">
                          <a:solidFill>
                            <a:srgbClr val="000000"/>
                          </a:solidFill>
                          <a:effectLst/>
                          <a:latin typeface="Calibri"/>
                        </a:rPr>
                        <a:t>Wynnum</a:t>
                      </a:r>
                    </a:p>
                  </a:txBody>
                  <a:tcPr marL="12700" marR="12700" marT="12700" marB="0" anchor="b"/>
                </a:tc>
                <a:tc>
                  <a:txBody>
                    <a:bodyPr/>
                    <a:lstStyle/>
                    <a:p>
                      <a:r>
                        <a:rPr lang="en-US" sz="2000" dirty="0" smtClean="0"/>
                        <a:t>South</a:t>
                      </a:r>
                      <a:endParaRPr lang="en-US" sz="2000" dirty="0"/>
                    </a:p>
                  </a:txBody>
                  <a:tcPr/>
                </a:tc>
                <a:tc>
                  <a:txBody>
                    <a:bodyPr/>
                    <a:lstStyle/>
                    <a:p>
                      <a:r>
                        <a:rPr lang="en-US" sz="2000" dirty="0" smtClean="0"/>
                        <a:t>Low</a:t>
                      </a:r>
                      <a:endParaRPr lang="en-US" sz="2000" dirty="0"/>
                    </a:p>
                  </a:txBody>
                  <a:tcPr/>
                </a:tc>
              </a:tr>
            </a:tbl>
          </a:graphicData>
        </a:graphic>
      </p:graphicFrame>
    </p:spTree>
    <p:extLst>
      <p:ext uri="{BB962C8B-B14F-4D97-AF65-F5344CB8AC3E}">
        <p14:creationId xmlns:p14="http://schemas.microsoft.com/office/powerpoint/2010/main" val="397576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Results</a:t>
            </a:r>
            <a:endParaRPr lang="en-US" dirty="0"/>
          </a:p>
        </p:txBody>
      </p:sp>
      <p:sp>
        <p:nvSpPr>
          <p:cNvPr id="3" name="Content Placeholder 2"/>
          <p:cNvSpPr>
            <a:spLocks noGrp="1"/>
          </p:cNvSpPr>
          <p:nvPr>
            <p:ph idx="1"/>
          </p:nvPr>
        </p:nvSpPr>
        <p:spPr/>
        <p:txBody>
          <a:bodyPr/>
          <a:lstStyle/>
          <a:p>
            <a:r>
              <a:rPr lang="en-US" dirty="0" smtClean="0"/>
              <a:t>Residential property house sales listings</a:t>
            </a:r>
          </a:p>
          <a:p>
            <a:r>
              <a:rPr lang="en-US" dirty="0" smtClean="0"/>
              <a:t>Residential property unit sales listings</a:t>
            </a:r>
          </a:p>
          <a:p>
            <a:r>
              <a:rPr lang="en-US" dirty="0" smtClean="0"/>
              <a:t>Residential property house rental listings</a:t>
            </a:r>
          </a:p>
          <a:p>
            <a:r>
              <a:rPr lang="en-US" dirty="0" smtClean="0"/>
              <a:t>Residential property unit rental listings</a:t>
            </a:r>
          </a:p>
          <a:p>
            <a:r>
              <a:rPr lang="en-US" dirty="0" smtClean="0"/>
              <a:t>Residential property house sales transactions</a:t>
            </a:r>
          </a:p>
          <a:p>
            <a:r>
              <a:rPr lang="en-US" dirty="0" smtClean="0"/>
              <a:t>Residential property unit sales transactions</a:t>
            </a:r>
          </a:p>
          <a:p>
            <a:endParaRPr lang="en-US" dirty="0"/>
          </a:p>
        </p:txBody>
      </p:sp>
    </p:spTree>
    <p:extLst>
      <p:ext uri="{BB962C8B-B14F-4D97-AF65-F5344CB8AC3E}">
        <p14:creationId xmlns:p14="http://schemas.microsoft.com/office/powerpoint/2010/main" val="308645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30615"/>
          </a:xfrm>
        </p:spPr>
        <p:txBody>
          <a:bodyPr/>
          <a:lstStyle/>
          <a:p>
            <a:r>
              <a:rPr lang="en-US" sz="3600" dirty="0" smtClean="0"/>
              <a:t>Total Flood Property Listings: Units and Houses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5311085"/>
              </p:ext>
            </p:extLst>
          </p:nvPr>
        </p:nvGraphicFramePr>
        <p:xfrm>
          <a:off x="251520" y="1124744"/>
          <a:ext cx="8394005" cy="5001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612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886599"/>
          </a:xfrm>
        </p:spPr>
        <p:txBody>
          <a:bodyPr/>
          <a:lstStyle/>
          <a:p>
            <a:r>
              <a:rPr lang="en-US" sz="3600" dirty="0" smtClean="0"/>
              <a:t>House Listings: Flood v Non Flood</a:t>
            </a:r>
            <a:endParaRPr lang="en-US" sz="3600" dirty="0"/>
          </a:p>
        </p:txBody>
      </p:sp>
      <p:graphicFrame>
        <p:nvGraphicFramePr>
          <p:cNvPr id="4" name="Content Placeholder 3"/>
          <p:cNvGraphicFramePr>
            <a:graphicFrameLocks noGrp="1"/>
          </p:cNvGraphicFramePr>
          <p:nvPr>
            <p:ph idx="1"/>
          </p:nvPr>
        </p:nvGraphicFramePr>
        <p:xfrm>
          <a:off x="498475" y="1124744"/>
          <a:ext cx="8147050" cy="5001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449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814591"/>
          </a:xfrm>
        </p:spPr>
        <p:txBody>
          <a:bodyPr/>
          <a:lstStyle/>
          <a:p>
            <a:r>
              <a:rPr lang="en-US" sz="3600" dirty="0" smtClean="0"/>
              <a:t>Unit Listings: Flood v Non Flood</a:t>
            </a:r>
            <a:endParaRPr lang="en-AU" sz="3600" dirty="0"/>
          </a:p>
        </p:txBody>
      </p:sp>
      <p:graphicFrame>
        <p:nvGraphicFramePr>
          <p:cNvPr id="4" name="Content Placeholder 3"/>
          <p:cNvGraphicFramePr>
            <a:graphicFrameLocks noGrp="1"/>
          </p:cNvGraphicFramePr>
          <p:nvPr>
            <p:ph idx="1"/>
          </p:nvPr>
        </p:nvGraphicFramePr>
        <p:xfrm>
          <a:off x="498475" y="1762125"/>
          <a:ext cx="8147050" cy="4364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30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02623"/>
          </a:xfrm>
        </p:spPr>
        <p:txBody>
          <a:bodyPr/>
          <a:lstStyle/>
          <a:p>
            <a:r>
              <a:rPr lang="en-AU" sz="3600" dirty="0" smtClean="0"/>
              <a:t>Flood House Listing Comparison: Suburb Value</a:t>
            </a:r>
            <a:endParaRPr lang="en-AU"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9214147"/>
              </p:ext>
            </p:extLst>
          </p:nvPr>
        </p:nvGraphicFramePr>
        <p:xfrm>
          <a:off x="498475" y="1196752"/>
          <a:ext cx="8147050" cy="49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065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30615"/>
          </a:xfrm>
        </p:spPr>
        <p:txBody>
          <a:bodyPr/>
          <a:lstStyle/>
          <a:p>
            <a:r>
              <a:rPr lang="en-NZ" sz="3600" dirty="0" smtClean="0"/>
              <a:t>Comparison Low Value House Listings: Flood v Non Flood</a:t>
            </a:r>
            <a:endParaRPr lang="en-AU" sz="3600" dirty="0"/>
          </a:p>
        </p:txBody>
      </p:sp>
      <p:graphicFrame>
        <p:nvGraphicFramePr>
          <p:cNvPr id="4" name="Content Placeholder 3"/>
          <p:cNvGraphicFramePr>
            <a:graphicFrameLocks noGrp="1"/>
          </p:cNvGraphicFramePr>
          <p:nvPr>
            <p:ph idx="1"/>
          </p:nvPr>
        </p:nvGraphicFramePr>
        <p:xfrm>
          <a:off x="498475" y="1196752"/>
          <a:ext cx="8147050" cy="49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367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74631"/>
          </a:xfrm>
        </p:spPr>
        <p:txBody>
          <a:bodyPr/>
          <a:lstStyle/>
          <a:p>
            <a:r>
              <a:rPr lang="en-NZ" sz="3600" dirty="0" smtClean="0"/>
              <a:t>Comparison Middle Value House Listings: Flood v Non Flood</a:t>
            </a:r>
            <a:endParaRPr lang="en-AU" sz="3600" dirty="0"/>
          </a:p>
        </p:txBody>
      </p:sp>
      <p:graphicFrame>
        <p:nvGraphicFramePr>
          <p:cNvPr id="4" name="Content Placeholder 3"/>
          <p:cNvGraphicFramePr>
            <a:graphicFrameLocks noGrp="1"/>
          </p:cNvGraphicFramePr>
          <p:nvPr>
            <p:ph idx="1"/>
          </p:nvPr>
        </p:nvGraphicFramePr>
        <p:xfrm>
          <a:off x="498475" y="1762125"/>
          <a:ext cx="8147050" cy="4364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725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30615"/>
          </a:xfrm>
        </p:spPr>
        <p:txBody>
          <a:bodyPr/>
          <a:lstStyle/>
          <a:p>
            <a:r>
              <a:rPr lang="en-NZ" sz="3600" dirty="0" smtClean="0"/>
              <a:t>Comparison Sales Listing High Value Suburbs</a:t>
            </a:r>
            <a:endParaRPr lang="en-AU" sz="3600" dirty="0"/>
          </a:p>
        </p:txBody>
      </p:sp>
      <p:graphicFrame>
        <p:nvGraphicFramePr>
          <p:cNvPr id="4" name="Content Placeholder 3"/>
          <p:cNvGraphicFramePr>
            <a:graphicFrameLocks noGrp="1"/>
          </p:cNvGraphicFramePr>
          <p:nvPr>
            <p:ph idx="1"/>
          </p:nvPr>
        </p:nvGraphicFramePr>
        <p:xfrm>
          <a:off x="498475" y="1196752"/>
          <a:ext cx="8147050" cy="49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6092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Rental Listings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9271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Flooding and Property Markets</a:t>
            </a:r>
            <a:endParaRPr lang="en-AU" dirty="0"/>
          </a:p>
        </p:txBody>
      </p:sp>
      <p:sp>
        <p:nvSpPr>
          <p:cNvPr id="3" name="Content Placeholder 2"/>
          <p:cNvSpPr>
            <a:spLocks noGrp="1"/>
          </p:cNvSpPr>
          <p:nvPr>
            <p:ph idx="1"/>
          </p:nvPr>
        </p:nvSpPr>
        <p:spPr/>
        <p:txBody>
          <a:bodyPr/>
          <a:lstStyle/>
          <a:p>
            <a:r>
              <a:rPr lang="en-AU" sz="3600" dirty="0" smtClean="0"/>
              <a:t>Previous studies</a:t>
            </a:r>
          </a:p>
          <a:p>
            <a:r>
              <a:rPr lang="en-US" sz="3600" dirty="0" smtClean="0"/>
              <a:t>F</a:t>
            </a:r>
            <a:r>
              <a:rPr lang="en-AU" sz="3600" dirty="0" err="1" smtClean="0"/>
              <a:t>looding</a:t>
            </a:r>
            <a:r>
              <a:rPr lang="en-AU" sz="3600" dirty="0" smtClean="0"/>
              <a:t> in Australia</a:t>
            </a:r>
          </a:p>
          <a:p>
            <a:r>
              <a:rPr lang="en-AU" sz="3600" dirty="0" smtClean="0"/>
              <a:t>Brisbane floods 2011</a:t>
            </a:r>
          </a:p>
          <a:p>
            <a:r>
              <a:rPr lang="en-AU" sz="3600" dirty="0" smtClean="0"/>
              <a:t>Flooding and media coverage</a:t>
            </a:r>
          </a:p>
          <a:p>
            <a:endParaRPr lang="en-AU" dirty="0" smtClean="0"/>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74631"/>
          </a:xfrm>
        </p:spPr>
        <p:txBody>
          <a:bodyPr/>
          <a:lstStyle/>
          <a:p>
            <a:r>
              <a:rPr lang="en-US" sz="3600" dirty="0" smtClean="0"/>
              <a:t>Total Flood Property Rental Listings: Units and Houses</a:t>
            </a:r>
            <a:endParaRPr lang="en-US" sz="3600" dirty="0"/>
          </a:p>
        </p:txBody>
      </p:sp>
      <p:graphicFrame>
        <p:nvGraphicFramePr>
          <p:cNvPr id="4" name="Content Placeholder 3"/>
          <p:cNvGraphicFramePr>
            <a:graphicFrameLocks noGrp="1"/>
          </p:cNvGraphicFramePr>
          <p:nvPr>
            <p:ph idx="1"/>
          </p:nvPr>
        </p:nvGraphicFramePr>
        <p:xfrm>
          <a:off x="498475" y="1268760"/>
          <a:ext cx="8147050" cy="48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903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74631"/>
          </a:xfrm>
        </p:spPr>
        <p:txBody>
          <a:bodyPr/>
          <a:lstStyle/>
          <a:p>
            <a:r>
              <a:rPr lang="en-US" sz="3600" dirty="0" smtClean="0"/>
              <a:t>House Rental Listings: Flood v Non Flood</a:t>
            </a:r>
            <a:endParaRPr lang="en-AU" sz="3600" dirty="0"/>
          </a:p>
        </p:txBody>
      </p:sp>
      <p:graphicFrame>
        <p:nvGraphicFramePr>
          <p:cNvPr id="4" name="Content Placeholder 3"/>
          <p:cNvGraphicFramePr>
            <a:graphicFrameLocks noGrp="1"/>
          </p:cNvGraphicFramePr>
          <p:nvPr>
            <p:ph idx="1"/>
          </p:nvPr>
        </p:nvGraphicFramePr>
        <p:xfrm>
          <a:off x="498475" y="1268760"/>
          <a:ext cx="8147050" cy="48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008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02623"/>
          </a:xfrm>
        </p:spPr>
        <p:txBody>
          <a:bodyPr/>
          <a:lstStyle/>
          <a:p>
            <a:r>
              <a:rPr lang="en-US" sz="3600" dirty="0" smtClean="0"/>
              <a:t>Unit Rental Listings: Flood v Non Flood</a:t>
            </a:r>
            <a:endParaRPr lang="en-AU" sz="3600" dirty="0"/>
          </a:p>
        </p:txBody>
      </p:sp>
      <p:graphicFrame>
        <p:nvGraphicFramePr>
          <p:cNvPr id="4" name="Content Placeholder 3"/>
          <p:cNvGraphicFramePr>
            <a:graphicFrameLocks noGrp="1"/>
          </p:cNvGraphicFramePr>
          <p:nvPr>
            <p:ph idx="1"/>
          </p:nvPr>
        </p:nvGraphicFramePr>
        <p:xfrm>
          <a:off x="498475" y="1196752"/>
          <a:ext cx="8147050" cy="49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071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02623"/>
          </a:xfrm>
        </p:spPr>
        <p:txBody>
          <a:bodyPr/>
          <a:lstStyle/>
          <a:p>
            <a:r>
              <a:rPr lang="en-NZ" sz="3200" dirty="0" smtClean="0"/>
              <a:t>Comparison Low Value House Rental Listings: Flood v Non Flood</a:t>
            </a:r>
            <a:endParaRPr lang="en-AU" sz="3200" dirty="0"/>
          </a:p>
        </p:txBody>
      </p:sp>
      <p:graphicFrame>
        <p:nvGraphicFramePr>
          <p:cNvPr id="4" name="Content Placeholder 3"/>
          <p:cNvGraphicFramePr>
            <a:graphicFrameLocks noGrp="1"/>
          </p:cNvGraphicFramePr>
          <p:nvPr>
            <p:ph idx="1"/>
          </p:nvPr>
        </p:nvGraphicFramePr>
        <p:xfrm>
          <a:off x="498475" y="1268760"/>
          <a:ext cx="8147050" cy="48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945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74631"/>
          </a:xfrm>
        </p:spPr>
        <p:txBody>
          <a:bodyPr/>
          <a:lstStyle/>
          <a:p>
            <a:r>
              <a:rPr lang="en-NZ" sz="3200" dirty="0" smtClean="0"/>
              <a:t>Comparison Middle Value House Rental Listings: Flood v Non Flood</a:t>
            </a:r>
            <a:endParaRPr lang="en-AU" sz="3200" dirty="0"/>
          </a:p>
        </p:txBody>
      </p:sp>
      <p:graphicFrame>
        <p:nvGraphicFramePr>
          <p:cNvPr id="4" name="Content Placeholder 3"/>
          <p:cNvGraphicFramePr>
            <a:graphicFrameLocks noGrp="1"/>
          </p:cNvGraphicFramePr>
          <p:nvPr>
            <p:ph idx="1"/>
          </p:nvPr>
        </p:nvGraphicFramePr>
        <p:xfrm>
          <a:off x="498475" y="1340768"/>
          <a:ext cx="8147050" cy="4785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59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02623"/>
          </a:xfrm>
        </p:spPr>
        <p:txBody>
          <a:bodyPr/>
          <a:lstStyle/>
          <a:p>
            <a:r>
              <a:rPr lang="en-NZ" sz="3200" dirty="0" smtClean="0"/>
              <a:t>Comparison High Value House Sales: Flood v Non Flood</a:t>
            </a:r>
            <a:endParaRPr lang="en-AU" sz="3200" dirty="0"/>
          </a:p>
        </p:txBody>
      </p:sp>
      <p:graphicFrame>
        <p:nvGraphicFramePr>
          <p:cNvPr id="4" name="Content Placeholder 3"/>
          <p:cNvGraphicFramePr>
            <a:graphicFrameLocks noGrp="1"/>
          </p:cNvGraphicFramePr>
          <p:nvPr>
            <p:ph idx="1"/>
          </p:nvPr>
        </p:nvGraphicFramePr>
        <p:xfrm>
          <a:off x="498475" y="1124744"/>
          <a:ext cx="8147050" cy="5001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793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61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742583"/>
          </a:xfrm>
        </p:spPr>
        <p:txBody>
          <a:bodyPr/>
          <a:lstStyle/>
          <a:p>
            <a:r>
              <a:rPr lang="en-US" sz="3600" dirty="0" smtClean="0"/>
              <a:t>Total Residential Property Sales</a:t>
            </a:r>
            <a:endParaRPr lang="en-US" sz="3600" dirty="0"/>
          </a:p>
        </p:txBody>
      </p:sp>
      <p:graphicFrame>
        <p:nvGraphicFramePr>
          <p:cNvPr id="4" name="Content Placeholder 3"/>
          <p:cNvGraphicFramePr>
            <a:graphicFrameLocks noGrp="1"/>
          </p:cNvGraphicFramePr>
          <p:nvPr>
            <p:ph idx="1"/>
          </p:nvPr>
        </p:nvGraphicFramePr>
        <p:xfrm>
          <a:off x="498475" y="1762125"/>
          <a:ext cx="8147050" cy="4364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261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814591"/>
          </a:xfrm>
        </p:spPr>
        <p:txBody>
          <a:bodyPr/>
          <a:lstStyle/>
          <a:p>
            <a:r>
              <a:rPr lang="en-US" sz="3600" dirty="0" smtClean="0"/>
              <a:t>House Sales: Flood v Non Flood</a:t>
            </a:r>
            <a:endParaRPr lang="en-US" sz="3600" dirty="0"/>
          </a:p>
        </p:txBody>
      </p:sp>
      <p:graphicFrame>
        <p:nvGraphicFramePr>
          <p:cNvPr id="4" name="Content Placeholder 3"/>
          <p:cNvGraphicFramePr>
            <a:graphicFrameLocks noGrp="1"/>
          </p:cNvGraphicFramePr>
          <p:nvPr>
            <p:ph idx="1"/>
          </p:nvPr>
        </p:nvGraphicFramePr>
        <p:xfrm>
          <a:off x="498475" y="980728"/>
          <a:ext cx="8147050" cy="51454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021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74631"/>
          </a:xfrm>
        </p:spPr>
        <p:txBody>
          <a:bodyPr/>
          <a:lstStyle/>
          <a:p>
            <a:r>
              <a:rPr lang="en-NZ" sz="3200" dirty="0" smtClean="0"/>
              <a:t>Comparison Low Value House Sales: Flood v Non Flood</a:t>
            </a:r>
            <a:endParaRPr lang="en-US" sz="3200" dirty="0"/>
          </a:p>
        </p:txBody>
      </p:sp>
      <p:graphicFrame>
        <p:nvGraphicFramePr>
          <p:cNvPr id="4" name="Content Placeholder 3"/>
          <p:cNvGraphicFramePr>
            <a:graphicFrameLocks noGrp="1"/>
          </p:cNvGraphicFramePr>
          <p:nvPr>
            <p:ph idx="1"/>
          </p:nvPr>
        </p:nvGraphicFramePr>
        <p:xfrm>
          <a:off x="498475" y="1268760"/>
          <a:ext cx="8147050" cy="48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72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958607"/>
          </a:xfrm>
        </p:spPr>
        <p:txBody>
          <a:bodyPr/>
          <a:lstStyle/>
          <a:p>
            <a:r>
              <a:rPr lang="en-AU" dirty="0" smtClean="0"/>
              <a:t>Brisbane 2011</a:t>
            </a:r>
            <a:endParaRPr lang="en-AU" dirty="0"/>
          </a:p>
        </p:txBody>
      </p:sp>
      <p:pic>
        <p:nvPicPr>
          <p:cNvPr id="4" name="Content Placeholder 3" descr="ET33Awvz720ZzUHXp0k8-m.jpg"/>
          <p:cNvPicPr>
            <a:picLocks noGrp="1" noChangeAspect="1"/>
          </p:cNvPicPr>
          <p:nvPr>
            <p:ph idx="1"/>
          </p:nvPr>
        </p:nvPicPr>
        <p:blipFill>
          <a:blip r:embed="rId3" cstate="print"/>
          <a:srcRect t="9577" b="9577"/>
          <a:stretch>
            <a:fillRect/>
          </a:stretch>
        </p:blipFill>
        <p:spPr>
          <a:xfrm>
            <a:off x="116241" y="1340768"/>
            <a:ext cx="8932520" cy="4785395"/>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02623"/>
          </a:xfrm>
        </p:spPr>
        <p:txBody>
          <a:bodyPr/>
          <a:lstStyle/>
          <a:p>
            <a:r>
              <a:rPr lang="en-NZ" sz="3200" dirty="0" smtClean="0"/>
              <a:t>Comparison Middle Value House Sales: Flood v Non Flood</a:t>
            </a:r>
            <a:endParaRPr lang="en-US" sz="3200" dirty="0"/>
          </a:p>
        </p:txBody>
      </p:sp>
      <p:graphicFrame>
        <p:nvGraphicFramePr>
          <p:cNvPr id="4" name="Content Placeholder 3"/>
          <p:cNvGraphicFramePr>
            <a:graphicFrameLocks noGrp="1"/>
          </p:cNvGraphicFramePr>
          <p:nvPr>
            <p:ph idx="1"/>
          </p:nvPr>
        </p:nvGraphicFramePr>
        <p:xfrm>
          <a:off x="498475" y="1196752"/>
          <a:ext cx="8147050" cy="4929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6401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74631"/>
          </a:xfrm>
        </p:spPr>
        <p:txBody>
          <a:bodyPr/>
          <a:lstStyle/>
          <a:p>
            <a:r>
              <a:rPr lang="en-NZ" sz="3200" dirty="0"/>
              <a:t>Comparison </a:t>
            </a:r>
            <a:r>
              <a:rPr lang="en-NZ" sz="3200" dirty="0" smtClean="0"/>
              <a:t>High </a:t>
            </a:r>
            <a:r>
              <a:rPr lang="en-NZ" sz="3200" dirty="0"/>
              <a:t>Value House Sales: Flood v Non Flood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9161872"/>
              </p:ext>
            </p:extLst>
          </p:nvPr>
        </p:nvGraphicFramePr>
        <p:xfrm>
          <a:off x="498475" y="1268760"/>
          <a:ext cx="8147050" cy="4857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952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30615"/>
          </a:xfrm>
        </p:spPr>
        <p:txBody>
          <a:bodyPr/>
          <a:lstStyle/>
          <a:p>
            <a:r>
              <a:rPr lang="en-NZ" sz="3200" b="1" dirty="0" smtClean="0"/>
              <a:t>Sales to Listing Percentage: Low Value Suburbs</a:t>
            </a:r>
            <a:endParaRPr lang="en-AU"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1330130"/>
              </p:ext>
            </p:extLst>
          </p:nvPr>
        </p:nvGraphicFramePr>
        <p:xfrm>
          <a:off x="498475" y="1124744"/>
          <a:ext cx="8147050" cy="5001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24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b="1" dirty="0"/>
              <a:t>Sales to Listing Percentage: </a:t>
            </a:r>
            <a:r>
              <a:rPr lang="en-NZ" sz="3200" b="1" dirty="0" smtClean="0"/>
              <a:t>Middle </a:t>
            </a:r>
            <a:r>
              <a:rPr lang="en-NZ" sz="3200" b="1" dirty="0"/>
              <a:t>Value Suburbs</a:t>
            </a:r>
            <a:endParaRPr lang="en-AU" sz="3200" dirty="0"/>
          </a:p>
        </p:txBody>
      </p:sp>
      <p:graphicFrame>
        <p:nvGraphicFramePr>
          <p:cNvPr id="4" name="Content Placeholder 3"/>
          <p:cNvGraphicFramePr>
            <a:graphicFrameLocks noGrp="1"/>
          </p:cNvGraphicFramePr>
          <p:nvPr>
            <p:ph idx="1"/>
          </p:nvPr>
        </p:nvGraphicFramePr>
        <p:xfrm>
          <a:off x="498475" y="1762125"/>
          <a:ext cx="8147050" cy="4364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5404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102623"/>
          </a:xfrm>
        </p:spPr>
        <p:txBody>
          <a:bodyPr/>
          <a:lstStyle/>
          <a:p>
            <a:r>
              <a:rPr lang="en-NZ" sz="3200" b="1" dirty="0"/>
              <a:t>Sales to Listing Percentage: High Value Suburbs</a:t>
            </a:r>
            <a:endParaRPr lang="en-AU"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1551872"/>
              </p:ext>
            </p:extLst>
          </p:nvPr>
        </p:nvGraphicFramePr>
        <p:xfrm>
          <a:off x="498475" y="1052736"/>
          <a:ext cx="8147050" cy="5073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5368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number of sale listings falls immediately following the flood for affected suburbs, with the fall in house listings greater than the fall in unit listings.</a:t>
            </a:r>
          </a:p>
          <a:p>
            <a:r>
              <a:rPr lang="en-US" dirty="0" smtClean="0"/>
              <a:t>Non affected suburbs show an increase in sales listings immediately after a flood.</a:t>
            </a:r>
          </a:p>
          <a:p>
            <a:r>
              <a:rPr lang="en-US" dirty="0" smtClean="0"/>
              <a:t>After the initial major fall in listings, the listings in the flood affected suburbs increase at a greater rate compared to the non flood suburbs</a:t>
            </a:r>
          </a:p>
          <a:p>
            <a:r>
              <a:rPr lang="en-US" dirty="0" smtClean="0"/>
              <a:t>Listings in the lower value suburbs decline for a 5 week period, 4 weeks for the middle value suburbs and only 3 weeks for the high value suburbs, with the increase considerably greater than equivalent non flood suburbs</a:t>
            </a:r>
            <a:endParaRPr lang="en-US" dirty="0"/>
          </a:p>
        </p:txBody>
      </p:sp>
    </p:spTree>
    <p:extLst>
      <p:ext uri="{BB962C8B-B14F-4D97-AF65-F5344CB8AC3E}">
        <p14:creationId xmlns:p14="http://schemas.microsoft.com/office/powerpoint/2010/main" val="3420299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AU" dirty="0"/>
          </a:p>
        </p:txBody>
      </p:sp>
      <p:sp>
        <p:nvSpPr>
          <p:cNvPr id="3" name="Content Placeholder 2"/>
          <p:cNvSpPr>
            <a:spLocks noGrp="1"/>
          </p:cNvSpPr>
          <p:nvPr>
            <p:ph idx="1"/>
          </p:nvPr>
        </p:nvSpPr>
        <p:spPr/>
        <p:txBody>
          <a:bodyPr/>
          <a:lstStyle/>
          <a:p>
            <a:r>
              <a:rPr lang="en-NZ" dirty="0" smtClean="0"/>
              <a:t>Rental listings in the flood affected suburbs decline significantly in the 3 to 5 weeks following the flood, especially for units. Flood victims appear to prefer to rent in the same location. Those flood victims who leave the area tend to rent units rather than houses, particularly the high value market.</a:t>
            </a:r>
          </a:p>
          <a:p>
            <a:r>
              <a:rPr lang="en-NZ" dirty="0" smtClean="0"/>
              <a:t>In the week following the flood there was no change in the number of sales in the non flood suburbs, but a decrease of 40% in the flood affected suburbs.</a:t>
            </a:r>
          </a:p>
          <a:p>
            <a:r>
              <a:rPr lang="en-NZ" dirty="0" smtClean="0"/>
              <a:t>After a month, sales in the flood affected suburbs increased by 60%, compared to 20% for non affected suburbs</a:t>
            </a:r>
          </a:p>
          <a:p>
            <a:endParaRPr lang="en-AU" dirty="0"/>
          </a:p>
        </p:txBody>
      </p:sp>
    </p:spTree>
    <p:extLst>
      <p:ext uri="{BB962C8B-B14F-4D97-AF65-F5344CB8AC3E}">
        <p14:creationId xmlns:p14="http://schemas.microsoft.com/office/powerpoint/2010/main" val="2579771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AU" dirty="0"/>
          </a:p>
        </p:txBody>
      </p:sp>
      <p:sp>
        <p:nvSpPr>
          <p:cNvPr id="3" name="Content Placeholder 2"/>
          <p:cNvSpPr>
            <a:spLocks noGrp="1"/>
          </p:cNvSpPr>
          <p:nvPr>
            <p:ph idx="1"/>
          </p:nvPr>
        </p:nvSpPr>
        <p:spPr/>
        <p:txBody>
          <a:bodyPr/>
          <a:lstStyle/>
          <a:p>
            <a:r>
              <a:rPr lang="en-NZ" dirty="0" smtClean="0"/>
              <a:t>The impact on property sales is greater in the low and middle value suburbs compared to the higher value suburbs. This could be a factor of insurance</a:t>
            </a:r>
          </a:p>
          <a:p>
            <a:r>
              <a:rPr lang="en-NZ" dirty="0" smtClean="0"/>
              <a:t>Lower value suburbs have the greatest variation in sales to listings, especially for the first 6 weeks flowing the flood, at which point the markets tend to trend in similar way</a:t>
            </a:r>
          </a:p>
          <a:p>
            <a:endParaRPr lang="en-AU" dirty="0"/>
          </a:p>
        </p:txBody>
      </p:sp>
    </p:spTree>
    <p:extLst>
      <p:ext uri="{BB962C8B-B14F-4D97-AF65-F5344CB8AC3E}">
        <p14:creationId xmlns:p14="http://schemas.microsoft.com/office/powerpoint/2010/main" val="74100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descr="0cvDlObw933LCJMQz7y0-m.jpg"/>
          <p:cNvPicPr>
            <a:picLocks noGrp="1" noChangeAspect="1"/>
          </p:cNvPicPr>
          <p:nvPr>
            <p:ph idx="1"/>
          </p:nvPr>
        </p:nvPicPr>
        <p:blipFill>
          <a:blip r:embed="rId3" cstate="print"/>
          <a:srcRect t="8141" b="8141"/>
          <a:stretch>
            <a:fillRect/>
          </a:stretch>
        </p:blipFill>
        <p:spPr>
          <a:xfrm>
            <a:off x="95240" y="980728"/>
            <a:ext cx="9066931" cy="514543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0sMHqQH8738sKZHvBV1m-m.jpg"/>
          <p:cNvPicPr>
            <a:picLocks noGrp="1" noChangeAspect="1"/>
          </p:cNvPicPr>
          <p:nvPr>
            <p:ph idx="1"/>
          </p:nvPr>
        </p:nvPicPr>
        <p:blipFill>
          <a:blip r:embed="rId3" cstate="print"/>
          <a:srcRect t="14105" b="14105"/>
          <a:stretch>
            <a:fillRect/>
          </a:stretch>
        </p:blipFill>
        <p:spPr>
          <a:xfrm>
            <a:off x="38947" y="908721"/>
            <a:ext cx="9009814" cy="518457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descr="pU5qXuP6181E1TodYK4J-m.jpg"/>
          <p:cNvPicPr>
            <a:picLocks noGrp="1" noChangeAspect="1"/>
          </p:cNvPicPr>
          <p:nvPr>
            <p:ph idx="1"/>
          </p:nvPr>
        </p:nvPicPr>
        <p:blipFill>
          <a:blip r:embed="rId3" cstate="print"/>
          <a:srcRect t="9853" b="9853"/>
          <a:stretch>
            <a:fillRect/>
          </a:stretch>
        </p:blipFill>
        <p:spPr>
          <a:xfrm>
            <a:off x="95241" y="836712"/>
            <a:ext cx="8932520" cy="528945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descr="PQn3YF6I296DRDS1Qnf4-m.jpg"/>
          <p:cNvPicPr>
            <a:picLocks noGrp="1" noChangeAspect="1"/>
          </p:cNvPicPr>
          <p:nvPr>
            <p:ph idx="1"/>
          </p:nvPr>
        </p:nvPicPr>
        <p:blipFill>
          <a:blip r:embed="rId3" cstate="print"/>
          <a:srcRect t="7258" b="7258"/>
          <a:stretch>
            <a:fillRect/>
          </a:stretch>
        </p:blipFill>
        <p:spPr>
          <a:xfrm>
            <a:off x="116241" y="836712"/>
            <a:ext cx="8848247" cy="528945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Research Methodology</a:t>
            </a:r>
            <a:endParaRPr lang="en-AU" dirty="0"/>
          </a:p>
        </p:txBody>
      </p:sp>
      <p:sp>
        <p:nvSpPr>
          <p:cNvPr id="3" name="Content Placeholder 2"/>
          <p:cNvSpPr>
            <a:spLocks noGrp="1"/>
          </p:cNvSpPr>
          <p:nvPr>
            <p:ph idx="1"/>
          </p:nvPr>
        </p:nvSpPr>
        <p:spPr/>
        <p:txBody>
          <a:bodyPr>
            <a:normAutofit lnSpcReduction="10000"/>
          </a:bodyPr>
          <a:lstStyle/>
          <a:p>
            <a:r>
              <a:rPr lang="en-AU" sz="3200" dirty="0" smtClean="0"/>
              <a:t>Study area</a:t>
            </a:r>
          </a:p>
          <a:p>
            <a:r>
              <a:rPr lang="en-AU" sz="3200" dirty="0" smtClean="0"/>
              <a:t>Suburb selection</a:t>
            </a:r>
          </a:p>
          <a:p>
            <a:r>
              <a:rPr lang="en-AU" sz="3200" dirty="0" smtClean="0"/>
              <a:t>Research data</a:t>
            </a:r>
          </a:p>
          <a:p>
            <a:r>
              <a:rPr lang="en-AU" sz="3200" dirty="0" smtClean="0"/>
              <a:t>Residential market issues</a:t>
            </a:r>
          </a:p>
          <a:p>
            <a:pPr lvl="1"/>
            <a:r>
              <a:rPr lang="en-US" sz="3000" dirty="0" smtClean="0"/>
              <a:t>S</a:t>
            </a:r>
            <a:r>
              <a:rPr lang="en-AU" sz="3000" dirty="0" smtClean="0"/>
              <a:t>ale listings</a:t>
            </a:r>
          </a:p>
          <a:p>
            <a:pPr lvl="1"/>
            <a:r>
              <a:rPr lang="en-US" sz="3000" dirty="0" smtClean="0"/>
              <a:t>R</a:t>
            </a:r>
            <a:r>
              <a:rPr lang="en-AU" sz="3000" dirty="0" err="1" smtClean="0"/>
              <a:t>ental</a:t>
            </a:r>
            <a:r>
              <a:rPr lang="en-AU" sz="3000" dirty="0" smtClean="0"/>
              <a:t> listings</a:t>
            </a:r>
          </a:p>
          <a:p>
            <a:pPr lvl="1"/>
            <a:r>
              <a:rPr lang="en-AU" sz="3000" dirty="0" smtClean="0"/>
              <a:t>Sales</a:t>
            </a:r>
            <a:endParaRPr lang="en-AU"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814591"/>
          </a:xfrm>
        </p:spPr>
        <p:txBody>
          <a:bodyPr/>
          <a:lstStyle/>
          <a:p>
            <a:r>
              <a:rPr lang="en-AU" dirty="0" smtClean="0"/>
              <a:t>Flood </a:t>
            </a:r>
            <a:r>
              <a:rPr lang="en-AU" dirty="0"/>
              <a:t>A</a:t>
            </a:r>
            <a:r>
              <a:rPr lang="en-AU" dirty="0" smtClean="0"/>
              <a:t>ffected Suburbs</a:t>
            </a: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938275"/>
              </p:ext>
            </p:extLst>
          </p:nvPr>
        </p:nvGraphicFramePr>
        <p:xfrm>
          <a:off x="539552" y="908720"/>
          <a:ext cx="8147052" cy="5201920"/>
        </p:xfrm>
        <a:graphic>
          <a:graphicData uri="http://schemas.openxmlformats.org/drawingml/2006/table">
            <a:tbl>
              <a:tblPr firstRow="1" bandRow="1">
                <a:tableStyleId>{5C22544A-7EE6-4342-B048-85BDC9FD1C3A}</a:tableStyleId>
              </a:tblPr>
              <a:tblGrid>
                <a:gridCol w="1357842"/>
                <a:gridCol w="1357842"/>
                <a:gridCol w="1357842"/>
                <a:gridCol w="1357842"/>
                <a:gridCol w="1357842"/>
                <a:gridCol w="1357842"/>
              </a:tblGrid>
              <a:tr h="370840">
                <a:tc>
                  <a:txBody>
                    <a:bodyPr/>
                    <a:lstStyle/>
                    <a:p>
                      <a:r>
                        <a:rPr lang="en-US" dirty="0" smtClean="0"/>
                        <a:t>Suburb</a:t>
                      </a:r>
                      <a:endParaRPr lang="en-US" dirty="0"/>
                    </a:p>
                  </a:txBody>
                  <a:tcPr/>
                </a:tc>
                <a:tc>
                  <a:txBody>
                    <a:bodyPr/>
                    <a:lstStyle/>
                    <a:p>
                      <a:r>
                        <a:rPr lang="en-US" dirty="0" smtClean="0"/>
                        <a:t>Location</a:t>
                      </a:r>
                      <a:endParaRPr lang="en-US" dirty="0"/>
                    </a:p>
                  </a:txBody>
                  <a:tcPr/>
                </a:tc>
                <a:tc>
                  <a:txBody>
                    <a:bodyPr/>
                    <a:lstStyle/>
                    <a:p>
                      <a:r>
                        <a:rPr lang="en-US" dirty="0" smtClean="0"/>
                        <a:t>Status</a:t>
                      </a:r>
                      <a:endParaRPr lang="en-US" dirty="0"/>
                    </a:p>
                  </a:txBody>
                  <a:tcPr/>
                </a:tc>
                <a:tc>
                  <a:txBody>
                    <a:bodyPr/>
                    <a:lstStyle/>
                    <a:p>
                      <a:r>
                        <a:rPr lang="en-US" dirty="0" smtClean="0"/>
                        <a:t>Suburb</a:t>
                      </a:r>
                      <a:endParaRPr lang="en-US" dirty="0"/>
                    </a:p>
                  </a:txBody>
                  <a:tcPr/>
                </a:tc>
                <a:tc>
                  <a:txBody>
                    <a:bodyPr/>
                    <a:lstStyle/>
                    <a:p>
                      <a:r>
                        <a:rPr lang="en-US" dirty="0" smtClean="0"/>
                        <a:t>Location</a:t>
                      </a:r>
                      <a:endParaRPr lang="en-US" dirty="0"/>
                    </a:p>
                  </a:txBody>
                  <a:tcPr/>
                </a:tc>
                <a:tc>
                  <a:txBody>
                    <a:bodyPr/>
                    <a:lstStyle/>
                    <a:p>
                      <a:r>
                        <a:rPr lang="en-US" dirty="0" smtClean="0"/>
                        <a:t>Status</a:t>
                      </a:r>
                      <a:endParaRPr lang="en-US" dirty="0"/>
                    </a:p>
                  </a:txBody>
                  <a:tcPr/>
                </a:tc>
              </a:tr>
              <a:tr h="370840">
                <a:tc>
                  <a:txBody>
                    <a:bodyPr/>
                    <a:lstStyle/>
                    <a:p>
                      <a:pPr algn="l" fontAlgn="b"/>
                      <a:r>
                        <a:rPr lang="en-US" sz="1800" b="1" i="0" u="none" strike="noStrike" dirty="0">
                          <a:solidFill>
                            <a:srgbClr val="000000"/>
                          </a:solidFill>
                          <a:effectLst/>
                          <a:latin typeface="Calibri"/>
                        </a:rPr>
                        <a:t>Albion</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High</a:t>
                      </a:r>
                      <a:endParaRPr lang="en-US" sz="1800" dirty="0"/>
                    </a:p>
                  </a:txBody>
                  <a:tcPr/>
                </a:tc>
                <a:tc>
                  <a:txBody>
                    <a:bodyPr/>
                    <a:lstStyle/>
                    <a:p>
                      <a:pPr algn="l" fontAlgn="b"/>
                      <a:r>
                        <a:rPr lang="en-US" sz="1800" b="1" i="0" u="none" strike="noStrike" dirty="0">
                          <a:solidFill>
                            <a:srgbClr val="000000"/>
                          </a:solidFill>
                          <a:effectLst/>
                          <a:latin typeface="Calibri"/>
                        </a:rPr>
                        <a:t>Milton</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Middle</a:t>
                      </a:r>
                      <a:endParaRPr lang="en-US" sz="1800" dirty="0"/>
                    </a:p>
                  </a:txBody>
                  <a:tcPr/>
                </a:tc>
              </a:tr>
              <a:tr h="370840">
                <a:tc>
                  <a:txBody>
                    <a:bodyPr/>
                    <a:lstStyle/>
                    <a:p>
                      <a:pPr algn="l" fontAlgn="b"/>
                      <a:r>
                        <a:rPr lang="en-US" sz="1800" b="1" i="0" u="none" strike="noStrike">
                          <a:solidFill>
                            <a:srgbClr val="000000"/>
                          </a:solidFill>
                          <a:effectLst/>
                          <a:latin typeface="Calibri"/>
                        </a:rPr>
                        <a:t>Ascot</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High</a:t>
                      </a:r>
                      <a:endParaRPr lang="en-US" sz="1800" dirty="0"/>
                    </a:p>
                  </a:txBody>
                  <a:tcPr/>
                </a:tc>
                <a:tc>
                  <a:txBody>
                    <a:bodyPr/>
                    <a:lstStyle/>
                    <a:p>
                      <a:pPr algn="l" fontAlgn="b"/>
                      <a:r>
                        <a:rPr lang="pl-PL" sz="1800" b="1" i="0" u="none" strike="noStrike" dirty="0">
                          <a:solidFill>
                            <a:srgbClr val="000000"/>
                          </a:solidFill>
                          <a:effectLst/>
                          <a:latin typeface="Calibri"/>
                        </a:rPr>
                        <a:t>Newmarket</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Middle</a:t>
                      </a:r>
                      <a:endParaRPr lang="en-US" sz="1800" dirty="0"/>
                    </a:p>
                  </a:txBody>
                  <a:tcPr/>
                </a:tc>
              </a:tr>
              <a:tr h="370840">
                <a:tc>
                  <a:txBody>
                    <a:bodyPr/>
                    <a:lstStyle/>
                    <a:p>
                      <a:pPr algn="l" fontAlgn="b"/>
                      <a:r>
                        <a:rPr lang="ro-RO" sz="1800" b="1" i="0" u="none" strike="noStrike">
                          <a:solidFill>
                            <a:srgbClr val="000000"/>
                          </a:solidFill>
                          <a:effectLst/>
                          <a:latin typeface="Calibri"/>
                        </a:rPr>
                        <a:t>Bulimba</a:t>
                      </a:r>
                    </a:p>
                  </a:txBody>
                  <a:tcPr marL="12700" marR="12700" marT="12700" marB="0" anchor="b"/>
                </a:tc>
                <a:tc>
                  <a:txBody>
                    <a:bodyPr/>
                    <a:lstStyle/>
                    <a:p>
                      <a:r>
                        <a:rPr lang="en-US" sz="1800" dirty="0" smtClean="0"/>
                        <a:t>South</a:t>
                      </a:r>
                      <a:endParaRPr lang="en-US" sz="1800" dirty="0"/>
                    </a:p>
                  </a:txBody>
                  <a:tcPr/>
                </a:tc>
                <a:tc>
                  <a:txBody>
                    <a:bodyPr/>
                    <a:lstStyle/>
                    <a:p>
                      <a:r>
                        <a:rPr lang="en-US" sz="1800" dirty="0" smtClean="0"/>
                        <a:t>High</a:t>
                      </a:r>
                      <a:endParaRPr lang="en-US" sz="1800" dirty="0"/>
                    </a:p>
                  </a:txBody>
                  <a:tcPr/>
                </a:tc>
                <a:tc>
                  <a:txBody>
                    <a:bodyPr/>
                    <a:lstStyle/>
                    <a:p>
                      <a:pPr algn="l" fontAlgn="b"/>
                      <a:r>
                        <a:rPr lang="en-US" sz="1800" b="1" i="0" u="none" strike="noStrike">
                          <a:solidFill>
                            <a:srgbClr val="000000"/>
                          </a:solidFill>
                          <a:effectLst/>
                          <a:latin typeface="Calibri"/>
                        </a:rPr>
                        <a:t>Oxley</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Low</a:t>
                      </a:r>
                      <a:endParaRPr lang="en-US" sz="1800" dirty="0"/>
                    </a:p>
                  </a:txBody>
                  <a:tcPr/>
                </a:tc>
              </a:tr>
              <a:tr h="370840">
                <a:tc>
                  <a:txBody>
                    <a:bodyPr/>
                    <a:lstStyle/>
                    <a:p>
                      <a:pPr algn="l" fontAlgn="b"/>
                      <a:r>
                        <a:rPr lang="de-DE" sz="1800" b="1" i="0" u="none" strike="noStrike">
                          <a:solidFill>
                            <a:srgbClr val="000000"/>
                          </a:solidFill>
                          <a:effectLst/>
                          <a:latin typeface="Calibri"/>
                        </a:rPr>
                        <a:t>Chelmer</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High</a:t>
                      </a:r>
                      <a:endParaRPr lang="en-US" sz="1800" dirty="0"/>
                    </a:p>
                  </a:txBody>
                  <a:tcPr/>
                </a:tc>
                <a:tc>
                  <a:txBody>
                    <a:bodyPr/>
                    <a:lstStyle/>
                    <a:p>
                      <a:pPr algn="l" fontAlgn="b"/>
                      <a:r>
                        <a:rPr lang="en-US" sz="1800" b="1" i="0" u="none" strike="noStrike">
                          <a:solidFill>
                            <a:srgbClr val="000000"/>
                          </a:solidFill>
                          <a:effectLst/>
                          <a:latin typeface="Calibri"/>
                        </a:rPr>
                        <a:t>Paddington</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High</a:t>
                      </a:r>
                      <a:endParaRPr lang="en-US" sz="1800" dirty="0"/>
                    </a:p>
                  </a:txBody>
                  <a:tcPr/>
                </a:tc>
              </a:tr>
              <a:tr h="370840">
                <a:tc>
                  <a:txBody>
                    <a:bodyPr/>
                    <a:lstStyle/>
                    <a:p>
                      <a:pPr algn="l" fontAlgn="b"/>
                      <a:r>
                        <a:rPr lang="en-US" sz="1800" b="1" i="0" u="none" strike="noStrike">
                          <a:solidFill>
                            <a:srgbClr val="000000"/>
                          </a:solidFill>
                          <a:effectLst/>
                          <a:latin typeface="Calibri"/>
                        </a:rPr>
                        <a:t>East Brisbane</a:t>
                      </a:r>
                    </a:p>
                  </a:txBody>
                  <a:tcPr marL="12700" marR="12700" marT="12700" marB="0" anchor="b"/>
                </a:tc>
                <a:tc>
                  <a:txBody>
                    <a:bodyPr/>
                    <a:lstStyle/>
                    <a:p>
                      <a:r>
                        <a:rPr lang="en-US" sz="1800" dirty="0" smtClean="0"/>
                        <a:t>South</a:t>
                      </a:r>
                      <a:endParaRPr lang="en-US" sz="1800" dirty="0"/>
                    </a:p>
                  </a:txBody>
                  <a:tcPr/>
                </a:tc>
                <a:tc>
                  <a:txBody>
                    <a:bodyPr/>
                    <a:lstStyle/>
                    <a:p>
                      <a:r>
                        <a:rPr lang="en-US" sz="1800" dirty="0" smtClean="0"/>
                        <a:t>Middle</a:t>
                      </a:r>
                      <a:endParaRPr lang="en-US" sz="1800" dirty="0"/>
                    </a:p>
                  </a:txBody>
                  <a:tcPr/>
                </a:tc>
                <a:tc>
                  <a:txBody>
                    <a:bodyPr/>
                    <a:lstStyle/>
                    <a:p>
                      <a:pPr algn="l" fontAlgn="b"/>
                      <a:r>
                        <a:rPr lang="en-US" sz="1800" b="1" i="0" u="none" strike="noStrike">
                          <a:solidFill>
                            <a:srgbClr val="000000"/>
                          </a:solidFill>
                          <a:effectLst/>
                          <a:latin typeface="Calibri"/>
                        </a:rPr>
                        <a:t>Redbank plains</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Low</a:t>
                      </a:r>
                      <a:endParaRPr lang="en-US" sz="1800" dirty="0"/>
                    </a:p>
                  </a:txBody>
                  <a:tcPr/>
                </a:tc>
              </a:tr>
              <a:tr h="370840">
                <a:tc>
                  <a:txBody>
                    <a:bodyPr/>
                    <a:lstStyle/>
                    <a:p>
                      <a:pPr algn="l" fontAlgn="b"/>
                      <a:r>
                        <a:rPr lang="da-DK" sz="1800" b="1" i="0" u="none" strike="noStrike">
                          <a:solidFill>
                            <a:srgbClr val="000000"/>
                          </a:solidFill>
                          <a:effectLst/>
                          <a:latin typeface="Calibri"/>
                        </a:rPr>
                        <a:t>Fairfield</a:t>
                      </a:r>
                    </a:p>
                  </a:txBody>
                  <a:tcPr marL="12700" marR="12700" marT="12700" marB="0" anchor="b"/>
                </a:tc>
                <a:tc>
                  <a:txBody>
                    <a:bodyPr/>
                    <a:lstStyle/>
                    <a:p>
                      <a:r>
                        <a:rPr lang="en-US" sz="1800" dirty="0" smtClean="0"/>
                        <a:t>South</a:t>
                      </a:r>
                      <a:endParaRPr lang="en-US" sz="1800" dirty="0"/>
                    </a:p>
                  </a:txBody>
                  <a:tcPr/>
                </a:tc>
                <a:tc>
                  <a:txBody>
                    <a:bodyPr/>
                    <a:lstStyle/>
                    <a:p>
                      <a:r>
                        <a:rPr lang="en-US" sz="1800" dirty="0" smtClean="0"/>
                        <a:t>Middle</a:t>
                      </a:r>
                      <a:endParaRPr lang="en-US" sz="1800" dirty="0"/>
                    </a:p>
                  </a:txBody>
                  <a:tcPr/>
                </a:tc>
                <a:tc>
                  <a:txBody>
                    <a:bodyPr/>
                    <a:lstStyle/>
                    <a:p>
                      <a:pPr algn="l" fontAlgn="b"/>
                      <a:r>
                        <a:rPr lang="sv-SE" sz="1800" b="1" i="0" u="none" strike="noStrike">
                          <a:solidFill>
                            <a:srgbClr val="000000"/>
                          </a:solidFill>
                          <a:effectLst/>
                          <a:latin typeface="Calibri"/>
                        </a:rPr>
                        <a:t>Rocklea</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Low</a:t>
                      </a:r>
                      <a:endParaRPr lang="en-US" sz="1800" dirty="0"/>
                    </a:p>
                  </a:txBody>
                  <a:tcPr/>
                </a:tc>
              </a:tr>
              <a:tr h="370840">
                <a:tc>
                  <a:txBody>
                    <a:bodyPr/>
                    <a:lstStyle/>
                    <a:p>
                      <a:pPr algn="l" fontAlgn="b"/>
                      <a:r>
                        <a:rPr lang="fr-FR" sz="1800" b="1" i="0" u="none" strike="noStrike">
                          <a:solidFill>
                            <a:srgbClr val="000000"/>
                          </a:solidFill>
                          <a:effectLst/>
                          <a:latin typeface="Calibri"/>
                        </a:rPr>
                        <a:t>Graceville</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Middle</a:t>
                      </a:r>
                      <a:endParaRPr lang="en-US" sz="1800" dirty="0"/>
                    </a:p>
                  </a:txBody>
                  <a:tcPr/>
                </a:tc>
                <a:tc>
                  <a:txBody>
                    <a:bodyPr/>
                    <a:lstStyle/>
                    <a:p>
                      <a:pPr algn="l" fontAlgn="b"/>
                      <a:r>
                        <a:rPr lang="nl-NL" sz="1800" b="1" i="0" u="none" strike="noStrike">
                          <a:solidFill>
                            <a:srgbClr val="000000"/>
                          </a:solidFill>
                          <a:effectLst/>
                          <a:latin typeface="Calibri"/>
                        </a:rPr>
                        <a:t>Sherwood</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Middle</a:t>
                      </a:r>
                      <a:endParaRPr lang="en-US" sz="1800" dirty="0"/>
                    </a:p>
                  </a:txBody>
                  <a:tcPr/>
                </a:tc>
              </a:tr>
              <a:tr h="370840">
                <a:tc>
                  <a:txBody>
                    <a:bodyPr/>
                    <a:lstStyle/>
                    <a:p>
                      <a:pPr algn="l" fontAlgn="b"/>
                      <a:r>
                        <a:rPr lang="da-DK" sz="1800" b="1" i="0" u="none" strike="noStrike">
                          <a:solidFill>
                            <a:srgbClr val="000000"/>
                          </a:solidFill>
                          <a:effectLst/>
                          <a:latin typeface="Calibri"/>
                        </a:rPr>
                        <a:t>Herston</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Middle</a:t>
                      </a:r>
                      <a:endParaRPr lang="en-US" sz="1800" dirty="0"/>
                    </a:p>
                  </a:txBody>
                  <a:tcPr/>
                </a:tc>
                <a:tc>
                  <a:txBody>
                    <a:bodyPr/>
                    <a:lstStyle/>
                    <a:p>
                      <a:pPr algn="l" fontAlgn="b"/>
                      <a:r>
                        <a:rPr lang="en-US" sz="1800" b="1" i="0" u="none" strike="noStrike">
                          <a:solidFill>
                            <a:srgbClr val="000000"/>
                          </a:solidFill>
                          <a:effectLst/>
                          <a:latin typeface="Calibri"/>
                        </a:rPr>
                        <a:t>South Brisbane</a:t>
                      </a:r>
                    </a:p>
                  </a:txBody>
                  <a:tcPr marL="12700" marR="12700" marT="12700" marB="0" anchor="b"/>
                </a:tc>
                <a:tc>
                  <a:txBody>
                    <a:bodyPr/>
                    <a:lstStyle/>
                    <a:p>
                      <a:r>
                        <a:rPr lang="en-US" sz="1800" dirty="0" smtClean="0"/>
                        <a:t>South</a:t>
                      </a:r>
                      <a:endParaRPr lang="en-US" sz="1800" dirty="0"/>
                    </a:p>
                  </a:txBody>
                  <a:tcPr/>
                </a:tc>
                <a:tc>
                  <a:txBody>
                    <a:bodyPr/>
                    <a:lstStyle/>
                    <a:p>
                      <a:r>
                        <a:rPr lang="en-US" sz="1800" dirty="0" smtClean="0"/>
                        <a:t>Middle</a:t>
                      </a:r>
                      <a:endParaRPr lang="en-US" sz="1800" dirty="0"/>
                    </a:p>
                  </a:txBody>
                  <a:tcPr/>
                </a:tc>
              </a:tr>
              <a:tr h="370840">
                <a:tc>
                  <a:txBody>
                    <a:bodyPr/>
                    <a:lstStyle/>
                    <a:p>
                      <a:pPr algn="l" fontAlgn="b"/>
                      <a:r>
                        <a:rPr lang="nl-NL" sz="1800" b="1" i="0" u="none" strike="noStrike">
                          <a:solidFill>
                            <a:srgbClr val="000000"/>
                          </a:solidFill>
                          <a:effectLst/>
                          <a:latin typeface="Calibri"/>
                        </a:rPr>
                        <a:t>Indooroopilly</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High</a:t>
                      </a:r>
                      <a:endParaRPr lang="en-US" sz="1800" dirty="0"/>
                    </a:p>
                  </a:txBody>
                  <a:tcPr/>
                </a:tc>
                <a:tc>
                  <a:txBody>
                    <a:bodyPr/>
                    <a:lstStyle/>
                    <a:p>
                      <a:pPr algn="l" fontAlgn="b"/>
                      <a:r>
                        <a:rPr lang="ro-RO" sz="1800" b="1" i="0" u="none" strike="noStrike">
                          <a:solidFill>
                            <a:srgbClr val="000000"/>
                          </a:solidFill>
                          <a:effectLst/>
                          <a:latin typeface="Calibri"/>
                        </a:rPr>
                        <a:t>St lucia</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High</a:t>
                      </a:r>
                      <a:endParaRPr lang="en-US" sz="1800" dirty="0"/>
                    </a:p>
                  </a:txBody>
                  <a:tcPr/>
                </a:tc>
              </a:tr>
              <a:tr h="370840">
                <a:tc>
                  <a:txBody>
                    <a:bodyPr/>
                    <a:lstStyle/>
                    <a:p>
                      <a:pPr algn="l" fontAlgn="b"/>
                      <a:r>
                        <a:rPr lang="nl-NL" sz="1800" b="1" i="0" u="none" strike="noStrike">
                          <a:solidFill>
                            <a:srgbClr val="000000"/>
                          </a:solidFill>
                          <a:effectLst/>
                          <a:latin typeface="Calibri"/>
                        </a:rPr>
                        <a:t>Jindalee</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Low</a:t>
                      </a:r>
                      <a:endParaRPr lang="en-US" sz="1800" dirty="0"/>
                    </a:p>
                  </a:txBody>
                  <a:tcPr/>
                </a:tc>
                <a:tc>
                  <a:txBody>
                    <a:bodyPr/>
                    <a:lstStyle/>
                    <a:p>
                      <a:pPr algn="l" fontAlgn="b"/>
                      <a:r>
                        <a:rPr lang="hu-HU" sz="1800" b="1" i="0" u="none" strike="noStrike">
                          <a:solidFill>
                            <a:srgbClr val="000000"/>
                          </a:solidFill>
                          <a:effectLst/>
                          <a:latin typeface="Calibri"/>
                        </a:rPr>
                        <a:t>Tennyson</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Middle</a:t>
                      </a:r>
                      <a:endParaRPr lang="en-US" sz="1800" dirty="0"/>
                    </a:p>
                  </a:txBody>
                  <a:tcPr/>
                </a:tc>
              </a:tr>
              <a:tr h="370840">
                <a:tc>
                  <a:txBody>
                    <a:bodyPr/>
                    <a:lstStyle/>
                    <a:p>
                      <a:pPr algn="l" fontAlgn="b"/>
                      <a:r>
                        <a:rPr lang="cs-CZ" sz="1800" b="1" i="0" u="none" strike="noStrike">
                          <a:solidFill>
                            <a:srgbClr val="000000"/>
                          </a:solidFill>
                          <a:effectLst/>
                          <a:latin typeface="Calibri"/>
                        </a:rPr>
                        <a:t>Kelvin Grove</a:t>
                      </a:r>
                    </a:p>
                  </a:txBody>
                  <a:tcPr marL="12700" marR="12700" marT="12700" marB="0" anchor="b"/>
                </a:tc>
                <a:tc>
                  <a:txBody>
                    <a:bodyPr/>
                    <a:lstStyle/>
                    <a:p>
                      <a:r>
                        <a:rPr lang="en-US" sz="1800" dirty="0" smtClean="0"/>
                        <a:t>North</a:t>
                      </a:r>
                      <a:endParaRPr lang="en-US" sz="1800" dirty="0"/>
                    </a:p>
                  </a:txBody>
                  <a:tcPr/>
                </a:tc>
                <a:tc>
                  <a:txBody>
                    <a:bodyPr/>
                    <a:lstStyle/>
                    <a:p>
                      <a:r>
                        <a:rPr lang="en-US" sz="1800" dirty="0" smtClean="0"/>
                        <a:t>Middle</a:t>
                      </a:r>
                      <a:endParaRPr lang="en-US" sz="1800" dirty="0"/>
                    </a:p>
                  </a:txBody>
                  <a:tcPr/>
                </a:tc>
                <a:tc>
                  <a:txBody>
                    <a:bodyPr/>
                    <a:lstStyle/>
                    <a:p>
                      <a:pPr algn="l" fontAlgn="b"/>
                      <a:r>
                        <a:rPr lang="pl-PL" sz="1800" b="1" i="0" u="none" strike="noStrike">
                          <a:solidFill>
                            <a:srgbClr val="000000"/>
                          </a:solidFill>
                          <a:effectLst/>
                          <a:latin typeface="Calibri"/>
                        </a:rPr>
                        <a:t>Toowong</a:t>
                      </a:r>
                    </a:p>
                  </a:txBody>
                  <a:tcPr marL="12700" marR="12700" marT="12700" marB="0" anchor="b"/>
                </a:tc>
                <a:tc>
                  <a:txBody>
                    <a:bodyPr/>
                    <a:lstStyle/>
                    <a:p>
                      <a:r>
                        <a:rPr lang="en-US" sz="1800" dirty="0" smtClean="0"/>
                        <a:t>West</a:t>
                      </a:r>
                      <a:endParaRPr lang="en-US" sz="1800" dirty="0"/>
                    </a:p>
                  </a:txBody>
                  <a:tcPr/>
                </a:tc>
                <a:tc>
                  <a:txBody>
                    <a:bodyPr/>
                    <a:lstStyle/>
                    <a:p>
                      <a:r>
                        <a:rPr lang="en-US" sz="1800" dirty="0" smtClean="0"/>
                        <a:t>High</a:t>
                      </a:r>
                      <a:endParaRPr lang="en-US" sz="1800" dirty="0"/>
                    </a:p>
                  </a:txBody>
                  <a:tcPr/>
                </a:tc>
              </a:tr>
              <a:tr h="370840">
                <a:tc>
                  <a:txBody>
                    <a:bodyPr/>
                    <a:lstStyle/>
                    <a:p>
                      <a:pPr algn="l" fontAlgn="b"/>
                      <a:r>
                        <a:rPr lang="pl-PL" sz="1800" b="1" i="0" u="none" strike="noStrike" dirty="0" err="1">
                          <a:solidFill>
                            <a:srgbClr val="000000"/>
                          </a:solidFill>
                          <a:effectLst/>
                          <a:latin typeface="Calibri"/>
                        </a:rPr>
                        <a:t>Macgregor</a:t>
                      </a:r>
                      <a:endParaRPr lang="pl-PL" sz="1800" b="1" i="0" u="none" strike="noStrike" dirty="0">
                        <a:solidFill>
                          <a:srgbClr val="000000"/>
                        </a:solidFill>
                        <a:effectLst/>
                        <a:latin typeface="Calibri"/>
                      </a:endParaRPr>
                    </a:p>
                  </a:txBody>
                  <a:tcPr marL="12700" marR="12700" marT="12700" marB="0" anchor="b"/>
                </a:tc>
                <a:tc>
                  <a:txBody>
                    <a:bodyPr/>
                    <a:lstStyle/>
                    <a:p>
                      <a:r>
                        <a:rPr lang="en-US" sz="1800" dirty="0" smtClean="0"/>
                        <a:t>South</a:t>
                      </a:r>
                      <a:endParaRPr lang="en-US" sz="1800" dirty="0"/>
                    </a:p>
                  </a:txBody>
                  <a:tcPr/>
                </a:tc>
                <a:tc>
                  <a:txBody>
                    <a:bodyPr/>
                    <a:lstStyle/>
                    <a:p>
                      <a:r>
                        <a:rPr lang="en-US" sz="1800" dirty="0" smtClean="0"/>
                        <a:t>Low</a:t>
                      </a:r>
                      <a:endParaRPr lang="en-US" sz="1800" dirty="0"/>
                    </a:p>
                  </a:txBody>
                  <a:tcPr/>
                </a:tc>
                <a:tc>
                  <a:txBody>
                    <a:bodyPr/>
                    <a:lstStyle/>
                    <a:p>
                      <a:pPr algn="l" fontAlgn="b"/>
                      <a:r>
                        <a:rPr lang="es-ES_tradnl" sz="1800" b="1" i="0" u="none" strike="noStrike" dirty="0" err="1">
                          <a:solidFill>
                            <a:srgbClr val="000000"/>
                          </a:solidFill>
                          <a:effectLst/>
                          <a:latin typeface="Calibri"/>
                        </a:rPr>
                        <a:t>Yeronga</a:t>
                      </a:r>
                      <a:endParaRPr lang="es-ES_tradnl" sz="1800" b="1" i="0" u="none" strike="noStrike" dirty="0">
                        <a:solidFill>
                          <a:srgbClr val="000000"/>
                        </a:solidFill>
                        <a:effectLst/>
                        <a:latin typeface="Calibri"/>
                      </a:endParaRPr>
                    </a:p>
                  </a:txBody>
                  <a:tcPr marL="12700" marR="12700" marT="12700" marB="0" anchor="b"/>
                </a:tc>
                <a:tc>
                  <a:txBody>
                    <a:bodyPr/>
                    <a:lstStyle/>
                    <a:p>
                      <a:r>
                        <a:rPr lang="en-US" sz="1800" dirty="0" smtClean="0"/>
                        <a:t>South</a:t>
                      </a:r>
                      <a:endParaRPr lang="en-US" sz="1800" dirty="0"/>
                    </a:p>
                  </a:txBody>
                  <a:tcPr/>
                </a:tc>
                <a:tc>
                  <a:txBody>
                    <a:bodyPr/>
                    <a:lstStyle/>
                    <a:p>
                      <a:r>
                        <a:rPr lang="en-US" sz="1800" dirty="0" smtClean="0"/>
                        <a:t>Middle</a:t>
                      </a:r>
                      <a:endParaRPr lang="en-US" sz="1800" dirty="0"/>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Saddle.thmx</Template>
  <TotalTime>367</TotalTime>
  <Words>756</Words>
  <Application>Microsoft Office PowerPoint</Application>
  <PresentationFormat>On-screen Show (4:3)</PresentationFormat>
  <Paragraphs>246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Saddle</vt:lpstr>
      <vt:lpstr>European Real Estate Society Conference</vt:lpstr>
      <vt:lpstr>Flooding and Property Markets</vt:lpstr>
      <vt:lpstr>Brisbane 2011</vt:lpstr>
      <vt:lpstr>PowerPoint Presentation</vt:lpstr>
      <vt:lpstr>PowerPoint Presentation</vt:lpstr>
      <vt:lpstr>PowerPoint Presentation</vt:lpstr>
      <vt:lpstr>PowerPoint Presentation</vt:lpstr>
      <vt:lpstr>Research Methodology</vt:lpstr>
      <vt:lpstr>Flood Affected Suburbs</vt:lpstr>
      <vt:lpstr>Non Flood Affected Suburbs</vt:lpstr>
      <vt:lpstr>Research Results</vt:lpstr>
      <vt:lpstr>Total Flood Property Listings: Units and Houses</vt:lpstr>
      <vt:lpstr>House Listings: Flood v Non Flood</vt:lpstr>
      <vt:lpstr>Unit Listings: Flood v Non Flood</vt:lpstr>
      <vt:lpstr>Flood House Listing Comparison: Suburb Value</vt:lpstr>
      <vt:lpstr>Comparison Low Value House Listings: Flood v Non Flood</vt:lpstr>
      <vt:lpstr>Comparison Middle Value House Listings: Flood v Non Flood</vt:lpstr>
      <vt:lpstr>Comparison Sales Listing High Value Suburbs</vt:lpstr>
      <vt:lpstr>Rental Listings</vt:lpstr>
      <vt:lpstr>Total Flood Property Rental Listings: Units and Houses</vt:lpstr>
      <vt:lpstr>House Rental Listings: Flood v Non Flood</vt:lpstr>
      <vt:lpstr>Unit Rental Listings: Flood v Non Flood</vt:lpstr>
      <vt:lpstr>Comparison Low Value House Rental Listings: Flood v Non Flood</vt:lpstr>
      <vt:lpstr>Comparison Middle Value House Rental Listings: Flood v Non Flood</vt:lpstr>
      <vt:lpstr>Comparison High Value House Sales: Flood v Non Flood</vt:lpstr>
      <vt:lpstr>Sales</vt:lpstr>
      <vt:lpstr>Total Residential Property Sales</vt:lpstr>
      <vt:lpstr>House Sales: Flood v Non Flood</vt:lpstr>
      <vt:lpstr>Comparison Low Value House Sales: Flood v Non Flood</vt:lpstr>
      <vt:lpstr>Comparison Middle Value House Sales: Flood v Non Flood</vt:lpstr>
      <vt:lpstr>Comparison High Value House Sales: Flood v Non Flood</vt:lpstr>
      <vt:lpstr>Sales to Listing Percentage: Low Value Suburbs</vt:lpstr>
      <vt:lpstr>Sales to Listing Percentage: Middle Value Suburbs</vt:lpstr>
      <vt:lpstr>Sales to Listing Percentage: High Value Suburbs</vt:lpstr>
      <vt:lpstr>Conclusions</vt:lpstr>
      <vt:lpstr>Conclusions</vt:lpstr>
      <vt:lpstr>Conclusions</vt:lpstr>
    </vt:vector>
  </TitlesOfParts>
  <Company>QUT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Queensland University of Technology</dc:creator>
  <cp:lastModifiedBy>Chris</cp:lastModifiedBy>
  <cp:revision>35</cp:revision>
  <dcterms:created xsi:type="dcterms:W3CDTF">2011-06-02T05:29:40Z</dcterms:created>
  <dcterms:modified xsi:type="dcterms:W3CDTF">2011-06-18T04:12:43Z</dcterms:modified>
</cp:coreProperties>
</file>