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80" r:id="rId6"/>
    <p:sldId id="259" r:id="rId7"/>
    <p:sldId id="260" r:id="rId8"/>
    <p:sldId id="272" r:id="rId9"/>
    <p:sldId id="273" r:id="rId10"/>
    <p:sldId id="271" r:id="rId11"/>
    <p:sldId id="261" r:id="rId12"/>
    <p:sldId id="262" r:id="rId13"/>
    <p:sldId id="263" r:id="rId14"/>
    <p:sldId id="264" r:id="rId15"/>
    <p:sldId id="265" r:id="rId16"/>
    <p:sldId id="266" r:id="rId17"/>
    <p:sldId id="274" r:id="rId18"/>
    <p:sldId id="275" r:id="rId19"/>
    <p:sldId id="276" r:id="rId20"/>
    <p:sldId id="267" r:id="rId21"/>
    <p:sldId id="268" r:id="rId22"/>
    <p:sldId id="269" r:id="rId23"/>
    <p:sldId id="270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3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0727"/>
            <a:ext cx="7772400" cy="257972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How do relationship factors influence FM outsourcing success?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en-US" dirty="0" smtClean="0"/>
              <a:t>Cynthia. H. Y. </a:t>
            </a:r>
            <a:r>
              <a:rPr lang="en-US" dirty="0" err="1" smtClean="0"/>
              <a:t>Hou</a:t>
            </a:r>
            <a:endParaRPr lang="en-US" dirty="0" smtClean="0"/>
          </a:p>
          <a:p>
            <a:pPr algn="r"/>
            <a:r>
              <a:rPr lang="en-US" dirty="0" smtClean="0"/>
              <a:t>The Department of Real Estate &amp; Construction</a:t>
            </a:r>
          </a:p>
          <a:p>
            <a:pPr algn="r"/>
            <a:r>
              <a:rPr lang="en-US" dirty="0" smtClean="0"/>
              <a:t>The University of Hong Kong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83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0"/>
            <a:ext cx="85273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61507" y="539262"/>
            <a:ext cx="85273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Transaction cost economics mainly is used to determine the efficacy of one mode of exchange (hierarchical) over another (market). </a:t>
            </a:r>
          </a:p>
          <a:p>
            <a:endParaRPr lang="en-US" sz="2800" dirty="0" smtClean="0"/>
          </a:p>
          <a:p>
            <a:r>
              <a:rPr lang="en-US" sz="2800" dirty="0" smtClean="0"/>
              <a:t>TCE theory helps the organization determine which of their supportive, non-core functions they should buy and which they should produce or make in-house (Logan, 2000). 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Simply stated, it answers the question: should the firm make or buy the product or service?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1507" y="609600"/>
            <a:ext cx="852731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 Other Theoretical Approaches towards Outsourcing Relationship</a:t>
            </a:r>
            <a:endParaRPr lang="en-US" sz="3200" dirty="0" smtClean="0"/>
          </a:p>
          <a:p>
            <a:endParaRPr lang="en-US" sz="2800" dirty="0" smtClean="0"/>
          </a:p>
          <a:p>
            <a:r>
              <a:rPr lang="en-US" sz="2800" dirty="0" smtClean="0"/>
              <a:t>Agency </a:t>
            </a:r>
            <a:r>
              <a:rPr lang="en-US" sz="2800" dirty="0" smtClean="0"/>
              <a:t>theory: on an contract base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Resourced-based </a:t>
            </a:r>
            <a:r>
              <a:rPr lang="en-US" sz="2800" dirty="0" smtClean="0"/>
              <a:t>theory: analyze resource or ability; comparative advantage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Social exchange theory : </a:t>
            </a:r>
            <a:r>
              <a:rPr lang="en-US" sz="2800" dirty="0" smtClean="0"/>
              <a:t>focuses on behavioral phenomenon. It analyzes people’s social behavior during the resource exchange process. It is originated from individual level and has been extended to organizational and inter-organizational levels(Das and </a:t>
            </a:r>
            <a:r>
              <a:rPr lang="en-US" sz="2800" dirty="0" err="1" smtClean="0"/>
              <a:t>Teng</a:t>
            </a:r>
            <a:r>
              <a:rPr lang="en-US" sz="2800" dirty="0" smtClean="0"/>
              <a:t>, 2002).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1041991"/>
            <a:ext cx="85273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 outsourcing relationship: organizational dimension; behavioral dimension.</a:t>
            </a:r>
          </a:p>
          <a:p>
            <a:endParaRPr lang="en-US" sz="2800" dirty="0" smtClean="0"/>
          </a:p>
          <a:p>
            <a:r>
              <a:rPr lang="en-US" sz="2800" dirty="0" smtClean="0"/>
              <a:t>Organizational dimension</a:t>
            </a:r>
          </a:p>
          <a:p>
            <a:endParaRPr lang="en-US" sz="2800" dirty="0" smtClean="0"/>
          </a:p>
          <a:p>
            <a:r>
              <a:rPr lang="en-US" sz="2800" dirty="0" smtClean="0"/>
              <a:t>Behavioral dimension</a:t>
            </a:r>
          </a:p>
          <a:p>
            <a:endParaRPr lang="en-US" sz="2800" dirty="0" smtClean="0"/>
          </a:p>
          <a:p>
            <a:r>
              <a:rPr lang="en-US" sz="2800" i="1" dirty="0" smtClean="0"/>
              <a:t>Research question 1: What relationship factors that affect FM service outsourcing success? 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87884"/>
            <a:ext cx="8527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Relationship Factors </a:t>
            </a:r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5" name="Picture 4" descr="untitled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7676" y="596514"/>
            <a:ext cx="10279004" cy="4997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1507" y="2743200"/>
            <a:ext cx="852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Research question 2: How do the relationship factors manifest themselves during the outsourcing processes? 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1507" y="1041991"/>
            <a:ext cx="85273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Case Description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Case 1: A Commercial Bank and Outsourced Dining </a:t>
            </a:r>
            <a:r>
              <a:rPr lang="en-US" sz="2800" b="1" dirty="0" smtClean="0"/>
              <a:t>Service (Hong Kong)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Office building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Dinning canteen --- outsourced dinning service to Café De Carol 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586154"/>
            <a:ext cx="85273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Trust , Openness and Flexibility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Trust</a:t>
            </a:r>
          </a:p>
          <a:p>
            <a:r>
              <a:rPr lang="en-US" sz="2800" dirty="0" smtClean="0"/>
              <a:t>1. Willing to share information/communicate</a:t>
            </a:r>
          </a:p>
          <a:p>
            <a:endParaRPr lang="en-US" sz="2800" dirty="0" smtClean="0"/>
          </a:p>
          <a:p>
            <a:r>
              <a:rPr lang="en-US" sz="2800" dirty="0" smtClean="0"/>
              <a:t>2. Willing to share the burden for each other</a:t>
            </a:r>
          </a:p>
          <a:p>
            <a:endParaRPr lang="en-US" sz="2800" dirty="0" smtClean="0"/>
          </a:p>
          <a:p>
            <a:r>
              <a:rPr lang="en-US" sz="2800" dirty="0" smtClean="0"/>
              <a:t>3. Willing to give each other free space</a:t>
            </a:r>
          </a:p>
          <a:p>
            <a:endParaRPr lang="en-US" sz="2800" dirty="0" smtClean="0"/>
          </a:p>
          <a:p>
            <a:r>
              <a:rPr lang="en-US" sz="2800" dirty="0" smtClean="0"/>
              <a:t>4. Willing to make each other better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1041991"/>
            <a:ext cx="85273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Openness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Willing to communicate/share information (client/supplier)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(For supplier) willing to tell the difficulties or constrains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(For client) willing to reconcile and corporate 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609600"/>
            <a:ext cx="85273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Flexibility</a:t>
            </a:r>
          </a:p>
          <a:p>
            <a:endParaRPr lang="en-US" sz="2800" dirty="0" smtClean="0"/>
          </a:p>
          <a:p>
            <a:r>
              <a:rPr lang="en-US" sz="2800" dirty="0" smtClean="0"/>
              <a:t>Supplier: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can not eliminate complaints. All you can do is to deal with it as soon as possible before  the incident goes too far and beyond control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We will try our best to cater the client. Even when the requirement is beyond our ability, we still try to make things done in other possible way.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If we cannot provide the dish they want, we will tell them our limitation and come up with similar dish that can satisfy them.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609600"/>
            <a:ext cx="85273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Flexibility</a:t>
            </a:r>
          </a:p>
          <a:p>
            <a:endParaRPr lang="en-US" sz="2800" dirty="0" smtClean="0"/>
          </a:p>
          <a:p>
            <a:r>
              <a:rPr lang="en-US" sz="2800" dirty="0" smtClean="0"/>
              <a:t>Client: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When we receive complaints from the staff, we will look into the issue first. We will try to convey the message to the supplier in a more presentable way.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If they can not provide what we exactly want  and if the reason is acceptable, we will try to adapt to them. 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We will try to encourage them to make more profit by providing more variety of food. </a:t>
            </a:r>
          </a:p>
          <a:p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6688" y="766119"/>
            <a:ext cx="852731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Question1: Why should we study FM service outsourcing relationship</a:t>
            </a:r>
          </a:p>
          <a:p>
            <a:r>
              <a:rPr lang="en-US" sz="4000" dirty="0" smtClean="0"/>
              <a:t>Question 2: Why is FM service outsourcing relationship worthwhile for a study?</a:t>
            </a:r>
          </a:p>
          <a:p>
            <a:endParaRPr lang="en-US" sz="4000" dirty="0" smtClean="0"/>
          </a:p>
          <a:p>
            <a:r>
              <a:rPr lang="en-US" sz="4000" dirty="0" smtClean="0"/>
              <a:t>The termination of outsourcing contract</a:t>
            </a:r>
          </a:p>
          <a:p>
            <a:r>
              <a:rPr lang="en-US" sz="4000" dirty="0" smtClean="0"/>
              <a:t>Outsourcing has not increased the comparative advantage of the company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0"/>
            <a:ext cx="8527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Exchange, Communication and Strategic Interaction</a:t>
            </a:r>
          </a:p>
          <a:p>
            <a:endParaRPr lang="en-US" sz="2800" dirty="0" smtClean="0"/>
          </a:p>
          <a:p>
            <a:r>
              <a:rPr lang="en-US" sz="2800" dirty="0" smtClean="0"/>
              <a:t>Exchange </a:t>
            </a: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507" y="1938991"/>
            <a:ext cx="8272130" cy="448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0"/>
            <a:ext cx="85273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Communication</a:t>
            </a:r>
          </a:p>
          <a:p>
            <a:endParaRPr lang="en-US" sz="2800" dirty="0" smtClean="0"/>
          </a:p>
          <a:p>
            <a:r>
              <a:rPr lang="en-US" sz="2800" dirty="0" smtClean="0"/>
              <a:t>Meeting : frequent; formal/informal</a:t>
            </a:r>
          </a:p>
          <a:p>
            <a:endParaRPr lang="en-US" sz="2800" dirty="0" smtClean="0"/>
          </a:p>
          <a:p>
            <a:r>
              <a:rPr lang="en-US" sz="2800" dirty="0" smtClean="0"/>
              <a:t>Report: Annual/monthly/daily report; Email; Phone calls; </a:t>
            </a:r>
            <a:r>
              <a:rPr lang="en-US" sz="2800" dirty="0" err="1" smtClean="0"/>
              <a:t>i</a:t>
            </a:r>
            <a:r>
              <a:rPr lang="en-US" sz="2800" dirty="0" err="1" smtClean="0"/>
              <a:t>phone</a:t>
            </a:r>
            <a:r>
              <a:rPr lang="en-US" sz="2800" dirty="0" smtClean="0"/>
              <a:t> </a:t>
            </a:r>
            <a:r>
              <a:rPr lang="en-US" sz="2800" dirty="0" smtClean="0"/>
              <a:t>reporting</a:t>
            </a:r>
          </a:p>
          <a:p>
            <a:endParaRPr lang="en-US" sz="2800" dirty="0" smtClean="0"/>
          </a:p>
          <a:p>
            <a:r>
              <a:rPr lang="en-US" sz="2800" dirty="0" smtClean="0"/>
              <a:t>Feedback</a:t>
            </a:r>
          </a:p>
          <a:p>
            <a:endParaRPr lang="en-US" sz="2800" dirty="0" smtClean="0"/>
          </a:p>
          <a:p>
            <a:r>
              <a:rPr lang="en-US" sz="2800" dirty="0" smtClean="0"/>
              <a:t>Proposal</a:t>
            </a:r>
          </a:p>
          <a:p>
            <a:endParaRPr lang="en-US" sz="2800" dirty="0" smtClean="0"/>
          </a:p>
          <a:p>
            <a:r>
              <a:rPr lang="en-US" sz="2800" dirty="0" smtClean="0"/>
              <a:t>Satisfaction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404037"/>
            <a:ext cx="852731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Incidents/special cases</a:t>
            </a:r>
          </a:p>
          <a:p>
            <a:endParaRPr lang="en-US" sz="2800" dirty="0" smtClean="0"/>
          </a:p>
          <a:p>
            <a:r>
              <a:rPr lang="en-US" sz="2800" dirty="0" smtClean="0"/>
              <a:t>            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Communication</a:t>
            </a:r>
          </a:p>
          <a:p>
            <a:r>
              <a:rPr lang="en-US" sz="2800" dirty="0" smtClean="0"/>
              <a:t>Client                                                                             Supplier</a:t>
            </a:r>
          </a:p>
          <a:p>
            <a:r>
              <a:rPr lang="en-US" sz="2800" dirty="0" smtClean="0"/>
              <a:t>Hygiene issues                                                  Better training</a:t>
            </a:r>
          </a:p>
          <a:p>
            <a:r>
              <a:rPr lang="en-US" sz="2800" dirty="0" smtClean="0"/>
              <a:t>Food quality                                                 Better monitoring     </a:t>
            </a:r>
          </a:p>
          <a:p>
            <a:r>
              <a:rPr lang="en-US" sz="2800" dirty="0" smtClean="0"/>
              <a:t>Service quality                                  “Price” “within budget”</a:t>
            </a:r>
          </a:p>
          <a:p>
            <a:r>
              <a:rPr lang="en-US" sz="2800" dirty="0" smtClean="0"/>
              <a:t>Variation of food                                             Balance of cost</a:t>
            </a:r>
          </a:p>
          <a:p>
            <a:r>
              <a:rPr lang="en-US" sz="2800" dirty="0" smtClean="0"/>
              <a:t>Amount of food</a:t>
            </a:r>
          </a:p>
          <a:p>
            <a:r>
              <a:rPr lang="en-US" sz="2800" dirty="0" smtClean="0"/>
              <a:t>                                             Conflict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rot="16200000" flipH="1">
            <a:off x="3481755" y="3036276"/>
            <a:ext cx="2086709" cy="46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V="1">
            <a:off x="361507" y="523219"/>
            <a:ext cx="8527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1507" y="523219"/>
            <a:ext cx="85273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                                                                            Supplier</a:t>
            </a:r>
          </a:p>
          <a:p>
            <a:endParaRPr lang="en-US" sz="2800" dirty="0" smtClean="0"/>
          </a:p>
          <a:p>
            <a:r>
              <a:rPr lang="en-US" sz="2800" dirty="0" smtClean="0"/>
              <a:t>Requirements;                 Try to provide satisfactory service</a:t>
            </a:r>
          </a:p>
          <a:p>
            <a:r>
              <a:rPr lang="en-US" sz="2800" dirty="0" smtClean="0"/>
              <a:t> Understand                   Difficulties; Constraints; Limitation</a:t>
            </a:r>
          </a:p>
          <a:p>
            <a:r>
              <a:rPr lang="en-US" sz="2800" dirty="0" smtClean="0"/>
              <a:t>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Adaptation</a:t>
            </a:r>
          </a:p>
          <a:p>
            <a:endParaRPr lang="en-US" sz="2800" dirty="0" smtClean="0"/>
          </a:p>
          <a:p>
            <a:r>
              <a:rPr lang="en-US" sz="2800" dirty="0" smtClean="0"/>
              <a:t>Coordinate the staff and the service provider 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                  Coordinate the benefit and good quality service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Coordination </a:t>
            </a:r>
          </a:p>
          <a:p>
            <a:endParaRPr lang="en-US" sz="2800" dirty="0" smtClean="0"/>
          </a:p>
          <a:p>
            <a:r>
              <a:rPr lang="en-US" sz="2800" dirty="0" smtClean="0"/>
              <a:t>Help the canteen make more profits</a:t>
            </a:r>
          </a:p>
          <a:p>
            <a:r>
              <a:rPr lang="en-US" sz="2800" dirty="0" smtClean="0"/>
              <a:t>                         Balance partnership/long-term relationship</a:t>
            </a:r>
          </a:p>
          <a:p>
            <a:r>
              <a:rPr lang="en-US" sz="2800" dirty="0" smtClean="0"/>
              <a:t>         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 Integration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49526" y="1635826"/>
            <a:ext cx="7230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2488019" y="2061128"/>
            <a:ext cx="7230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ircular Arrow 7"/>
          <p:cNvSpPr/>
          <p:nvPr/>
        </p:nvSpPr>
        <p:spPr>
          <a:xfrm rot="4220770">
            <a:off x="7324090" y="3051760"/>
            <a:ext cx="765544" cy="82933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4383064">
            <a:off x="1221630" y="5862429"/>
            <a:ext cx="866885" cy="5581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ircular Arrow 9"/>
          <p:cNvSpPr/>
          <p:nvPr/>
        </p:nvSpPr>
        <p:spPr>
          <a:xfrm rot="2088893">
            <a:off x="5721514" y="5055857"/>
            <a:ext cx="765544" cy="82933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4383064">
            <a:off x="871872" y="3785725"/>
            <a:ext cx="595423" cy="36129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507" y="609600"/>
            <a:ext cx="85273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Conclusion</a:t>
            </a:r>
          </a:p>
          <a:p>
            <a:endParaRPr lang="en-US" sz="4000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Trust, openness and flexibility are the factors that influence outsourcing relationship in individual interaction</a:t>
            </a:r>
          </a:p>
          <a:p>
            <a:endParaRPr lang="en-US" sz="4000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They manifest themselves  through adaptation, corporation and integration. 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5970" y="2844463"/>
            <a:ext cx="4079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4534" y="1075254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6688" y="766119"/>
            <a:ext cx="85273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Theoretical Background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Transaction Cost Economic Approach in FM service outsourcing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r>
              <a:rPr lang="en-US" sz="2800" dirty="0" smtClean="0"/>
              <a:t>Outsourcing is a transaction process </a:t>
            </a:r>
          </a:p>
          <a:p>
            <a:endParaRPr lang="en-US" sz="2800" dirty="0" smtClean="0"/>
          </a:p>
          <a:p>
            <a:r>
              <a:rPr lang="en-US" sz="2800" dirty="0" smtClean="0"/>
              <a:t>Bounded rationality; Opportunism; Environment uncertainty; Small numbers bargaining; Information asymmetry; Asset specificity and frequency. 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69818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507" y="0"/>
            <a:ext cx="85273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Williamson (1979)</a:t>
            </a:r>
          </a:p>
          <a:p>
            <a:endParaRPr lang="en-US" sz="2800" dirty="0" smtClean="0"/>
          </a:p>
          <a:p>
            <a:r>
              <a:rPr lang="en-US" sz="2800" dirty="0" smtClean="0"/>
              <a:t>Asset specificity, Uncertainty, Frequency are three factors that might cause difficulties to outsourcing transaction</a:t>
            </a:r>
          </a:p>
          <a:p>
            <a:endParaRPr lang="en-US" sz="2800" dirty="0" smtClean="0"/>
          </a:p>
          <a:p>
            <a:r>
              <a:rPr lang="en-US" sz="2800" dirty="0" smtClean="0"/>
              <a:t>Asset specificity: Asset specificity refers to the non-trivial investment in transaction-specific assets (Williamson, 1985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smtClean="0"/>
              <a:t>Money</a:t>
            </a:r>
            <a:r>
              <a:rPr lang="en-US" sz="2800" dirty="0" smtClean="0"/>
              <a:t>: not unique for any transaction; value not change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Knowledge</a:t>
            </a:r>
            <a:r>
              <a:rPr lang="en-US" sz="2800" dirty="0" smtClean="0"/>
              <a:t>, Technology, Human resource </a:t>
            </a:r>
            <a:endParaRPr lang="en-US" sz="2800" dirty="0" smtClean="0"/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750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507" y="792375"/>
            <a:ext cx="85273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RELATIONSHIP: Unique, 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sz="3600" dirty="0" smtClean="0">
                <a:solidFill>
                  <a:srgbClr val="FF0000"/>
                </a:solidFill>
              </a:rPr>
              <a:t>Investment </a:t>
            </a:r>
            <a:r>
              <a:rPr lang="en-US" sz="3600" dirty="0" smtClean="0">
                <a:solidFill>
                  <a:srgbClr val="FF0000"/>
                </a:solidFill>
              </a:rPr>
              <a:t>(time, money, efforts)</a:t>
            </a:r>
          </a:p>
          <a:p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The specificity of relationship is high in FM service outsourcing transaction.  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507" y="606287"/>
            <a:ext cx="852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61507" y="0"/>
            <a:ext cx="8527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61507" y="0"/>
            <a:ext cx="8527312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Uncertainty: The extent to which future contingencies cannot be accurately specified or accounted for in decision-making (</a:t>
            </a:r>
            <a:r>
              <a:rPr lang="en-US" sz="2800" dirty="0" err="1" smtClean="0"/>
              <a:t>Reve</a:t>
            </a:r>
            <a:r>
              <a:rPr lang="en-US" sz="2800" dirty="0" smtClean="0"/>
              <a:t> and Levitt, 1984) </a:t>
            </a:r>
          </a:p>
          <a:p>
            <a:endParaRPr lang="en-US" sz="2800" dirty="0" smtClean="0"/>
          </a:p>
          <a:p>
            <a:r>
              <a:rPr lang="en-US" sz="2800" dirty="0" smtClean="0"/>
              <a:t>Environment uncertainty</a:t>
            </a:r>
          </a:p>
          <a:p>
            <a:endParaRPr lang="en-US" sz="2800" dirty="0" smtClean="0"/>
          </a:p>
          <a:p>
            <a:r>
              <a:rPr lang="en-US" sz="2800" dirty="0" smtClean="0"/>
              <a:t>Task uncertainty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Relationship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uncertainty</a:t>
            </a:r>
            <a:r>
              <a:rPr lang="en-US" sz="2800" dirty="0" smtClean="0"/>
              <a:t>: supplier uncertainty; performance uncertainty; behavioral uncertainty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In order to reduce the uncertainty or prepare for the contingencies, we use contract to identify as mush as possible. 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2893" y="510364"/>
            <a:ext cx="10122196" cy="5890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815" y="1592750"/>
            <a:ext cx="7620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Behavioral Uncertainty: </a:t>
            </a:r>
          </a:p>
          <a:p>
            <a:endParaRPr lang="en-US" sz="3200" dirty="0" smtClean="0"/>
          </a:p>
          <a:p>
            <a:r>
              <a:rPr lang="en-US" sz="3200" dirty="0" smtClean="0"/>
              <a:t>Bounded rationality                   Uncertainty</a:t>
            </a:r>
          </a:p>
          <a:p>
            <a:r>
              <a:rPr lang="en-US" sz="3200" dirty="0" smtClean="0"/>
              <a:t>(human’s inability to process the information correctly)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Opportunism              </a:t>
            </a:r>
            <a:r>
              <a:rPr lang="en-US" sz="3200" dirty="0" smtClean="0">
                <a:solidFill>
                  <a:srgbClr val="FF0000"/>
                </a:solidFill>
              </a:rPr>
              <a:t>Information </a:t>
            </a:r>
            <a:r>
              <a:rPr lang="en-US" sz="3200" dirty="0" smtClean="0">
                <a:solidFill>
                  <a:srgbClr val="FF0000"/>
                </a:solidFill>
              </a:rPr>
              <a:t>asymmetry</a:t>
            </a:r>
          </a:p>
          <a:p>
            <a:r>
              <a:rPr lang="en-US" sz="3200" dirty="0" smtClean="0"/>
              <a:t>(Seeking for self-interest) </a:t>
            </a:r>
            <a:endParaRPr lang="en-US" sz="3200" dirty="0" smtClean="0"/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endParaRPr lang="en-US" sz="32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32738" y="2858842"/>
            <a:ext cx="131298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719753" y="4853354"/>
            <a:ext cx="131298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3985845" y="2907322"/>
            <a:ext cx="1406770" cy="1312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815" y="750277"/>
            <a:ext cx="7620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main issues in FM service </a:t>
            </a:r>
            <a:r>
              <a:rPr lang="en-US" sz="3200" dirty="0" smtClean="0"/>
              <a:t>outsourcing </a:t>
            </a:r>
          </a:p>
          <a:p>
            <a:r>
              <a:rPr lang="en-US" sz="3200" dirty="0" smtClean="0"/>
              <a:t>(Analysis with TCE theory) 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Outsourcing relationship is the main concern for an outsourcing transaction.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Behavioral uncertainty will affect outsourcing relationship and it needs governance.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938</TotalTime>
  <Words>888</Words>
  <Application>Microsoft Macintosh PowerPoint</Application>
  <PresentationFormat>On-screen Show (4:3)</PresentationFormat>
  <Paragraphs>173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 Black </vt:lpstr>
      <vt:lpstr>How do relationship factors influence FM outsourcing success? </vt:lpstr>
      <vt:lpstr>Slide 2</vt:lpstr>
      <vt:lpstr>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HKU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Hou</dc:creator>
  <cp:lastModifiedBy>Cynthia</cp:lastModifiedBy>
  <cp:revision>11</cp:revision>
  <dcterms:created xsi:type="dcterms:W3CDTF">2011-06-14T05:12:11Z</dcterms:created>
  <dcterms:modified xsi:type="dcterms:W3CDTF">2011-06-17T23:39:47Z</dcterms:modified>
</cp:coreProperties>
</file>