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87" r:id="rId4"/>
    <p:sldId id="299" r:id="rId5"/>
    <p:sldId id="272" r:id="rId6"/>
    <p:sldId id="321" r:id="rId7"/>
    <p:sldId id="259" r:id="rId8"/>
    <p:sldId id="300" r:id="rId9"/>
    <p:sldId id="285" r:id="rId10"/>
    <p:sldId id="278" r:id="rId11"/>
    <p:sldId id="275" r:id="rId12"/>
    <p:sldId id="286" r:id="rId13"/>
    <p:sldId id="290" r:id="rId14"/>
    <p:sldId id="301" r:id="rId15"/>
    <p:sldId id="292" r:id="rId16"/>
    <p:sldId id="311" r:id="rId17"/>
    <p:sldId id="312" r:id="rId18"/>
    <p:sldId id="313" r:id="rId19"/>
    <p:sldId id="303" r:id="rId20"/>
    <p:sldId id="315" r:id="rId21"/>
    <p:sldId id="317" r:id="rId22"/>
    <p:sldId id="318" r:id="rId23"/>
    <p:sldId id="322" r:id="rId24"/>
    <p:sldId id="319" r:id="rId25"/>
    <p:sldId id="306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50" d="100"/>
          <a:sy n="50" d="100"/>
        </p:scale>
        <p:origin x="-1740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432E8-BF8C-4389-AA63-1AA46D306F28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032AD6B4-9AE7-4026-882B-C36D31AED21A}">
      <dgm:prSet phldrT="[Testo]"/>
      <dgm:spPr/>
      <dgm:t>
        <a:bodyPr/>
        <a:lstStyle/>
        <a:p>
          <a:r>
            <a:rPr lang="it-IT" dirty="0" smtClean="0"/>
            <a:t>1° </a:t>
          </a:r>
          <a:r>
            <a:rPr lang="it-IT" dirty="0" err="1" smtClean="0"/>
            <a:t>year</a:t>
          </a:r>
          <a:endParaRPr lang="it-IT" dirty="0"/>
        </a:p>
      </dgm:t>
    </dgm:pt>
    <dgm:pt modelId="{2CFD4913-E704-4F3C-953F-B57B141187B7}" type="parTrans" cxnId="{C4598DFE-9B36-482A-8EC3-2340BA456FF4}">
      <dgm:prSet/>
      <dgm:spPr/>
      <dgm:t>
        <a:bodyPr/>
        <a:lstStyle/>
        <a:p>
          <a:endParaRPr lang="it-IT"/>
        </a:p>
      </dgm:t>
    </dgm:pt>
    <dgm:pt modelId="{0BD97071-2694-476A-B125-292A8C0E40CB}" type="sibTrans" cxnId="{C4598DFE-9B36-482A-8EC3-2340BA456FF4}">
      <dgm:prSet/>
      <dgm:spPr/>
      <dgm:t>
        <a:bodyPr/>
        <a:lstStyle/>
        <a:p>
          <a:endParaRPr lang="it-IT"/>
        </a:p>
      </dgm:t>
    </dgm:pt>
    <dgm:pt modelId="{60FDA3C3-FF3C-48D5-877C-A21C13ADB7E0}">
      <dgm:prSet phldrT="[Testo]"/>
      <dgm:spPr/>
      <dgm:t>
        <a:bodyPr/>
        <a:lstStyle/>
        <a:p>
          <a:r>
            <a:rPr lang="it-IT" dirty="0" smtClean="0"/>
            <a:t>2° </a:t>
          </a:r>
          <a:r>
            <a:rPr lang="it-IT" dirty="0" err="1" smtClean="0"/>
            <a:t>year</a:t>
          </a:r>
          <a:endParaRPr lang="it-IT" dirty="0"/>
        </a:p>
      </dgm:t>
    </dgm:pt>
    <dgm:pt modelId="{B2010D75-CB99-45BB-864B-3C1E4EAB182D}" type="parTrans" cxnId="{0715797C-0693-4278-A8D4-9E133D3A881F}">
      <dgm:prSet/>
      <dgm:spPr/>
      <dgm:t>
        <a:bodyPr/>
        <a:lstStyle/>
        <a:p>
          <a:endParaRPr lang="it-IT"/>
        </a:p>
      </dgm:t>
    </dgm:pt>
    <dgm:pt modelId="{16A3AEE5-0BB8-4083-8ABE-C03C85FEF957}" type="sibTrans" cxnId="{0715797C-0693-4278-A8D4-9E133D3A881F}">
      <dgm:prSet/>
      <dgm:spPr/>
      <dgm:t>
        <a:bodyPr/>
        <a:lstStyle/>
        <a:p>
          <a:endParaRPr lang="it-IT"/>
        </a:p>
      </dgm:t>
    </dgm:pt>
    <dgm:pt modelId="{5D300DB3-88B0-4268-98F0-F90FBD4624D6}">
      <dgm:prSet phldrT="[Testo]"/>
      <dgm:spPr/>
      <dgm:t>
        <a:bodyPr/>
        <a:lstStyle/>
        <a:p>
          <a:r>
            <a:rPr lang="it-IT" dirty="0" smtClean="0"/>
            <a:t>3° </a:t>
          </a:r>
          <a:r>
            <a:rPr lang="it-IT" dirty="0" err="1" smtClean="0"/>
            <a:t>year</a:t>
          </a:r>
          <a:endParaRPr lang="it-IT" dirty="0"/>
        </a:p>
      </dgm:t>
    </dgm:pt>
    <dgm:pt modelId="{632A901C-F0F4-4D83-B766-CDE7605F7B4B}" type="parTrans" cxnId="{07C2AE54-BAE2-4F7A-9815-2C69264D4900}">
      <dgm:prSet/>
      <dgm:spPr/>
      <dgm:t>
        <a:bodyPr/>
        <a:lstStyle/>
        <a:p>
          <a:endParaRPr lang="it-IT"/>
        </a:p>
      </dgm:t>
    </dgm:pt>
    <dgm:pt modelId="{6BD7914F-937A-4FC0-BE3A-4592DC83CB2F}" type="sibTrans" cxnId="{07C2AE54-BAE2-4F7A-9815-2C69264D4900}">
      <dgm:prSet/>
      <dgm:spPr/>
      <dgm:t>
        <a:bodyPr/>
        <a:lstStyle/>
        <a:p>
          <a:endParaRPr lang="it-IT"/>
        </a:p>
      </dgm:t>
    </dgm:pt>
    <dgm:pt modelId="{B247BF28-0845-4E0B-AFA5-D899279020BA}" type="pres">
      <dgm:prSet presAssocID="{992432E8-BF8C-4389-AA63-1AA46D306F28}" presName="linearFlow" presStyleCnt="0">
        <dgm:presLayoutVars>
          <dgm:resizeHandles val="exact"/>
        </dgm:presLayoutVars>
      </dgm:prSet>
      <dgm:spPr/>
    </dgm:pt>
    <dgm:pt modelId="{30120CC8-1B31-4E8F-9F03-D30258D2BFD6}" type="pres">
      <dgm:prSet presAssocID="{032AD6B4-9AE7-4026-882B-C36D31AED21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F9B658-3B70-452A-B18E-6CA598D597CC}" type="pres">
      <dgm:prSet presAssocID="{0BD97071-2694-476A-B125-292A8C0E40CB}" presName="sibTrans" presStyleLbl="sibTrans2D1" presStyleIdx="0" presStyleCnt="2"/>
      <dgm:spPr/>
      <dgm:t>
        <a:bodyPr/>
        <a:lstStyle/>
        <a:p>
          <a:endParaRPr lang="it-IT"/>
        </a:p>
      </dgm:t>
    </dgm:pt>
    <dgm:pt modelId="{51017B21-2262-4C95-8E4B-448180033C37}" type="pres">
      <dgm:prSet presAssocID="{0BD97071-2694-476A-B125-292A8C0E40CB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0B1A6C0D-2E4B-4559-8FC4-EB486D6C2F5D}" type="pres">
      <dgm:prSet presAssocID="{60FDA3C3-FF3C-48D5-877C-A21C13ADB7E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D5978AF-F2FF-410B-B591-86E41DFAF2F7}" type="pres">
      <dgm:prSet presAssocID="{16A3AEE5-0BB8-4083-8ABE-C03C85FEF957}" presName="sibTrans" presStyleLbl="sibTrans2D1" presStyleIdx="1" presStyleCnt="2"/>
      <dgm:spPr/>
      <dgm:t>
        <a:bodyPr/>
        <a:lstStyle/>
        <a:p>
          <a:endParaRPr lang="it-IT"/>
        </a:p>
      </dgm:t>
    </dgm:pt>
    <dgm:pt modelId="{D7DD6A5E-8B39-4676-A706-CC31D65B8F5F}" type="pres">
      <dgm:prSet presAssocID="{16A3AEE5-0BB8-4083-8ABE-C03C85FEF957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E97FAA81-62AF-46BC-B87A-DBCB4527E396}" type="pres">
      <dgm:prSet presAssocID="{5D300DB3-88B0-4268-98F0-F90FBD4624D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A2963BC-BC4B-4F08-8439-D35827707B35}" type="presOf" srcId="{992432E8-BF8C-4389-AA63-1AA46D306F28}" destId="{B247BF28-0845-4E0B-AFA5-D899279020BA}" srcOrd="0" destOrd="0" presId="urn:microsoft.com/office/officeart/2005/8/layout/process2"/>
    <dgm:cxn modelId="{696826D8-ADAA-4DF3-93DF-936113A303AB}" type="presOf" srcId="{0BD97071-2694-476A-B125-292A8C0E40CB}" destId="{51017B21-2262-4C95-8E4B-448180033C37}" srcOrd="1" destOrd="0" presId="urn:microsoft.com/office/officeart/2005/8/layout/process2"/>
    <dgm:cxn modelId="{C4598DFE-9B36-482A-8EC3-2340BA456FF4}" srcId="{992432E8-BF8C-4389-AA63-1AA46D306F28}" destId="{032AD6B4-9AE7-4026-882B-C36D31AED21A}" srcOrd="0" destOrd="0" parTransId="{2CFD4913-E704-4F3C-953F-B57B141187B7}" sibTransId="{0BD97071-2694-476A-B125-292A8C0E40CB}"/>
    <dgm:cxn modelId="{07C2AE54-BAE2-4F7A-9815-2C69264D4900}" srcId="{992432E8-BF8C-4389-AA63-1AA46D306F28}" destId="{5D300DB3-88B0-4268-98F0-F90FBD4624D6}" srcOrd="2" destOrd="0" parTransId="{632A901C-F0F4-4D83-B766-CDE7605F7B4B}" sibTransId="{6BD7914F-937A-4FC0-BE3A-4592DC83CB2F}"/>
    <dgm:cxn modelId="{0715797C-0693-4278-A8D4-9E133D3A881F}" srcId="{992432E8-BF8C-4389-AA63-1AA46D306F28}" destId="{60FDA3C3-FF3C-48D5-877C-A21C13ADB7E0}" srcOrd="1" destOrd="0" parTransId="{B2010D75-CB99-45BB-864B-3C1E4EAB182D}" sibTransId="{16A3AEE5-0BB8-4083-8ABE-C03C85FEF957}"/>
    <dgm:cxn modelId="{9BB763BF-0019-44CC-AE84-CD06670F564D}" type="presOf" srcId="{16A3AEE5-0BB8-4083-8ABE-C03C85FEF957}" destId="{D7DD6A5E-8B39-4676-A706-CC31D65B8F5F}" srcOrd="1" destOrd="0" presId="urn:microsoft.com/office/officeart/2005/8/layout/process2"/>
    <dgm:cxn modelId="{A54FE662-5B03-4992-9954-D2E3D28B3978}" type="presOf" srcId="{16A3AEE5-0BB8-4083-8ABE-C03C85FEF957}" destId="{FD5978AF-F2FF-410B-B591-86E41DFAF2F7}" srcOrd="0" destOrd="0" presId="urn:microsoft.com/office/officeart/2005/8/layout/process2"/>
    <dgm:cxn modelId="{6619B556-2BF1-4D41-8526-8BC856C0ABDA}" type="presOf" srcId="{0BD97071-2694-476A-B125-292A8C0E40CB}" destId="{9BF9B658-3B70-452A-B18E-6CA598D597CC}" srcOrd="0" destOrd="0" presId="urn:microsoft.com/office/officeart/2005/8/layout/process2"/>
    <dgm:cxn modelId="{E6757F0D-F75C-4595-90B0-BE63B95CE555}" type="presOf" srcId="{60FDA3C3-FF3C-48D5-877C-A21C13ADB7E0}" destId="{0B1A6C0D-2E4B-4559-8FC4-EB486D6C2F5D}" srcOrd="0" destOrd="0" presId="urn:microsoft.com/office/officeart/2005/8/layout/process2"/>
    <dgm:cxn modelId="{0D80F650-0156-49E5-ACBD-826E59CF0FA9}" type="presOf" srcId="{5D300DB3-88B0-4268-98F0-F90FBD4624D6}" destId="{E97FAA81-62AF-46BC-B87A-DBCB4527E396}" srcOrd="0" destOrd="0" presId="urn:microsoft.com/office/officeart/2005/8/layout/process2"/>
    <dgm:cxn modelId="{70CB6839-BA64-4E48-B5D0-136F71F6B1CB}" type="presOf" srcId="{032AD6B4-9AE7-4026-882B-C36D31AED21A}" destId="{30120CC8-1B31-4E8F-9F03-D30258D2BFD6}" srcOrd="0" destOrd="0" presId="urn:microsoft.com/office/officeart/2005/8/layout/process2"/>
    <dgm:cxn modelId="{48994A4F-3189-4D60-A2A6-3911D148C4C7}" type="presParOf" srcId="{B247BF28-0845-4E0B-AFA5-D899279020BA}" destId="{30120CC8-1B31-4E8F-9F03-D30258D2BFD6}" srcOrd="0" destOrd="0" presId="urn:microsoft.com/office/officeart/2005/8/layout/process2"/>
    <dgm:cxn modelId="{65C69679-1A15-4632-A504-E914A7D2680B}" type="presParOf" srcId="{B247BF28-0845-4E0B-AFA5-D899279020BA}" destId="{9BF9B658-3B70-452A-B18E-6CA598D597CC}" srcOrd="1" destOrd="0" presId="urn:microsoft.com/office/officeart/2005/8/layout/process2"/>
    <dgm:cxn modelId="{BD9199C1-CD44-48FA-BED6-B133E226DED7}" type="presParOf" srcId="{9BF9B658-3B70-452A-B18E-6CA598D597CC}" destId="{51017B21-2262-4C95-8E4B-448180033C37}" srcOrd="0" destOrd="0" presId="urn:microsoft.com/office/officeart/2005/8/layout/process2"/>
    <dgm:cxn modelId="{ADA2476C-C3FC-4A75-B402-613B7E655C96}" type="presParOf" srcId="{B247BF28-0845-4E0B-AFA5-D899279020BA}" destId="{0B1A6C0D-2E4B-4559-8FC4-EB486D6C2F5D}" srcOrd="2" destOrd="0" presId="urn:microsoft.com/office/officeart/2005/8/layout/process2"/>
    <dgm:cxn modelId="{890A1057-1CF1-4246-8D03-C0A17324C4F4}" type="presParOf" srcId="{B247BF28-0845-4E0B-AFA5-D899279020BA}" destId="{FD5978AF-F2FF-410B-B591-86E41DFAF2F7}" srcOrd="3" destOrd="0" presId="urn:microsoft.com/office/officeart/2005/8/layout/process2"/>
    <dgm:cxn modelId="{D40C7A71-6515-4301-BDC8-7DB76BA1ED78}" type="presParOf" srcId="{FD5978AF-F2FF-410B-B591-86E41DFAF2F7}" destId="{D7DD6A5E-8B39-4676-A706-CC31D65B8F5F}" srcOrd="0" destOrd="0" presId="urn:microsoft.com/office/officeart/2005/8/layout/process2"/>
    <dgm:cxn modelId="{40CCF50E-9DD0-4F5A-B591-C7EA1934CDD6}" type="presParOf" srcId="{B247BF28-0845-4E0B-AFA5-D899279020BA}" destId="{E97FAA81-62AF-46BC-B87A-DBCB4527E39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2432E8-BF8C-4389-AA63-1AA46D306F28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032AD6B4-9AE7-4026-882B-C36D31AED21A}">
      <dgm:prSet phldrT="[Testo]"/>
      <dgm:spPr/>
      <dgm:t>
        <a:bodyPr/>
        <a:lstStyle/>
        <a:p>
          <a:r>
            <a:rPr lang="it-IT" dirty="0" smtClean="0"/>
            <a:t>1° </a:t>
          </a:r>
          <a:r>
            <a:rPr lang="it-IT" dirty="0" err="1" smtClean="0"/>
            <a:t>year</a:t>
          </a:r>
          <a:r>
            <a:rPr lang="it-IT" dirty="0" smtClean="0"/>
            <a:t> LM</a:t>
          </a:r>
          <a:endParaRPr lang="it-IT" dirty="0"/>
        </a:p>
      </dgm:t>
    </dgm:pt>
    <dgm:pt modelId="{2CFD4913-E704-4F3C-953F-B57B141187B7}" type="parTrans" cxnId="{C4598DFE-9B36-482A-8EC3-2340BA456FF4}">
      <dgm:prSet/>
      <dgm:spPr/>
      <dgm:t>
        <a:bodyPr/>
        <a:lstStyle/>
        <a:p>
          <a:endParaRPr lang="it-IT"/>
        </a:p>
      </dgm:t>
    </dgm:pt>
    <dgm:pt modelId="{0BD97071-2694-476A-B125-292A8C0E40CB}" type="sibTrans" cxnId="{C4598DFE-9B36-482A-8EC3-2340BA456FF4}">
      <dgm:prSet/>
      <dgm:spPr/>
      <dgm:t>
        <a:bodyPr/>
        <a:lstStyle/>
        <a:p>
          <a:endParaRPr lang="it-IT"/>
        </a:p>
      </dgm:t>
    </dgm:pt>
    <dgm:pt modelId="{60FDA3C3-FF3C-48D5-877C-A21C13ADB7E0}">
      <dgm:prSet phldrT="[Testo]"/>
      <dgm:spPr/>
      <dgm:t>
        <a:bodyPr/>
        <a:lstStyle/>
        <a:p>
          <a:r>
            <a:rPr lang="it-IT" dirty="0" smtClean="0"/>
            <a:t>2° </a:t>
          </a:r>
          <a:r>
            <a:rPr lang="it-IT" dirty="0" err="1" smtClean="0"/>
            <a:t>year</a:t>
          </a:r>
          <a:r>
            <a:rPr lang="it-IT" dirty="0" smtClean="0"/>
            <a:t> LM</a:t>
          </a:r>
          <a:endParaRPr lang="it-IT" dirty="0"/>
        </a:p>
      </dgm:t>
    </dgm:pt>
    <dgm:pt modelId="{B2010D75-CB99-45BB-864B-3C1E4EAB182D}" type="parTrans" cxnId="{0715797C-0693-4278-A8D4-9E133D3A881F}">
      <dgm:prSet/>
      <dgm:spPr/>
      <dgm:t>
        <a:bodyPr/>
        <a:lstStyle/>
        <a:p>
          <a:endParaRPr lang="it-IT"/>
        </a:p>
      </dgm:t>
    </dgm:pt>
    <dgm:pt modelId="{16A3AEE5-0BB8-4083-8ABE-C03C85FEF957}" type="sibTrans" cxnId="{0715797C-0693-4278-A8D4-9E133D3A881F}">
      <dgm:prSet/>
      <dgm:spPr/>
      <dgm:t>
        <a:bodyPr/>
        <a:lstStyle/>
        <a:p>
          <a:endParaRPr lang="it-IT"/>
        </a:p>
      </dgm:t>
    </dgm:pt>
    <dgm:pt modelId="{B247BF28-0845-4E0B-AFA5-D899279020BA}" type="pres">
      <dgm:prSet presAssocID="{992432E8-BF8C-4389-AA63-1AA46D306F28}" presName="linearFlow" presStyleCnt="0">
        <dgm:presLayoutVars>
          <dgm:resizeHandles val="exact"/>
        </dgm:presLayoutVars>
      </dgm:prSet>
      <dgm:spPr/>
    </dgm:pt>
    <dgm:pt modelId="{30120CC8-1B31-4E8F-9F03-D30258D2BFD6}" type="pres">
      <dgm:prSet presAssocID="{032AD6B4-9AE7-4026-882B-C36D31AED21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F9B658-3B70-452A-B18E-6CA598D597CC}" type="pres">
      <dgm:prSet presAssocID="{0BD97071-2694-476A-B125-292A8C0E40CB}" presName="sibTrans" presStyleLbl="sibTrans2D1" presStyleIdx="0" presStyleCnt="1"/>
      <dgm:spPr/>
      <dgm:t>
        <a:bodyPr/>
        <a:lstStyle/>
        <a:p>
          <a:endParaRPr lang="it-IT"/>
        </a:p>
      </dgm:t>
    </dgm:pt>
    <dgm:pt modelId="{51017B21-2262-4C95-8E4B-448180033C37}" type="pres">
      <dgm:prSet presAssocID="{0BD97071-2694-476A-B125-292A8C0E40CB}" presName="connectorText" presStyleLbl="sibTrans2D1" presStyleIdx="0" presStyleCnt="1"/>
      <dgm:spPr/>
      <dgm:t>
        <a:bodyPr/>
        <a:lstStyle/>
        <a:p>
          <a:endParaRPr lang="it-IT"/>
        </a:p>
      </dgm:t>
    </dgm:pt>
    <dgm:pt modelId="{0B1A6C0D-2E4B-4559-8FC4-EB486D6C2F5D}" type="pres">
      <dgm:prSet presAssocID="{60FDA3C3-FF3C-48D5-877C-A21C13ADB7E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D94E2CE-6A61-42B8-9DE7-83540FF1EF5D}" type="presOf" srcId="{60FDA3C3-FF3C-48D5-877C-A21C13ADB7E0}" destId="{0B1A6C0D-2E4B-4559-8FC4-EB486D6C2F5D}" srcOrd="0" destOrd="0" presId="urn:microsoft.com/office/officeart/2005/8/layout/process2"/>
    <dgm:cxn modelId="{C4598DFE-9B36-482A-8EC3-2340BA456FF4}" srcId="{992432E8-BF8C-4389-AA63-1AA46D306F28}" destId="{032AD6B4-9AE7-4026-882B-C36D31AED21A}" srcOrd="0" destOrd="0" parTransId="{2CFD4913-E704-4F3C-953F-B57B141187B7}" sibTransId="{0BD97071-2694-476A-B125-292A8C0E40CB}"/>
    <dgm:cxn modelId="{65185EBE-298D-41F2-8312-6014B1C3E66C}" type="presOf" srcId="{0BD97071-2694-476A-B125-292A8C0E40CB}" destId="{9BF9B658-3B70-452A-B18E-6CA598D597CC}" srcOrd="0" destOrd="0" presId="urn:microsoft.com/office/officeart/2005/8/layout/process2"/>
    <dgm:cxn modelId="{5D88513D-91C1-4F7D-ACAF-A8C49DB87F08}" type="presOf" srcId="{0BD97071-2694-476A-B125-292A8C0E40CB}" destId="{51017B21-2262-4C95-8E4B-448180033C37}" srcOrd="1" destOrd="0" presId="urn:microsoft.com/office/officeart/2005/8/layout/process2"/>
    <dgm:cxn modelId="{0715797C-0693-4278-A8D4-9E133D3A881F}" srcId="{992432E8-BF8C-4389-AA63-1AA46D306F28}" destId="{60FDA3C3-FF3C-48D5-877C-A21C13ADB7E0}" srcOrd="1" destOrd="0" parTransId="{B2010D75-CB99-45BB-864B-3C1E4EAB182D}" sibTransId="{16A3AEE5-0BB8-4083-8ABE-C03C85FEF957}"/>
    <dgm:cxn modelId="{35937F64-3ECE-489C-8714-C3C29C7534B3}" type="presOf" srcId="{992432E8-BF8C-4389-AA63-1AA46D306F28}" destId="{B247BF28-0845-4E0B-AFA5-D899279020BA}" srcOrd="0" destOrd="0" presId="urn:microsoft.com/office/officeart/2005/8/layout/process2"/>
    <dgm:cxn modelId="{3118C75D-3F3B-471E-8427-B8826BBBC889}" type="presOf" srcId="{032AD6B4-9AE7-4026-882B-C36D31AED21A}" destId="{30120CC8-1B31-4E8F-9F03-D30258D2BFD6}" srcOrd="0" destOrd="0" presId="urn:microsoft.com/office/officeart/2005/8/layout/process2"/>
    <dgm:cxn modelId="{43C1ACFE-C32E-4EFE-AC7A-71CEFDEE4806}" type="presParOf" srcId="{B247BF28-0845-4E0B-AFA5-D899279020BA}" destId="{30120CC8-1B31-4E8F-9F03-D30258D2BFD6}" srcOrd="0" destOrd="0" presId="urn:microsoft.com/office/officeart/2005/8/layout/process2"/>
    <dgm:cxn modelId="{09FE7685-FA52-4228-B3F0-43B8DBB36DA4}" type="presParOf" srcId="{B247BF28-0845-4E0B-AFA5-D899279020BA}" destId="{9BF9B658-3B70-452A-B18E-6CA598D597CC}" srcOrd="1" destOrd="0" presId="urn:microsoft.com/office/officeart/2005/8/layout/process2"/>
    <dgm:cxn modelId="{1A7DC6B7-7A00-4D5F-AC54-823F7F82C2F8}" type="presParOf" srcId="{9BF9B658-3B70-452A-B18E-6CA598D597CC}" destId="{51017B21-2262-4C95-8E4B-448180033C37}" srcOrd="0" destOrd="0" presId="urn:microsoft.com/office/officeart/2005/8/layout/process2"/>
    <dgm:cxn modelId="{48880022-41C8-4983-A67C-7A1170133091}" type="presParOf" srcId="{B247BF28-0845-4E0B-AFA5-D899279020BA}" destId="{0B1A6C0D-2E4B-4559-8FC4-EB486D6C2F5D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120CC8-1B31-4E8F-9F03-D30258D2BFD6}">
      <dsp:nvSpPr>
        <dsp:cNvPr id="0" name=""/>
        <dsp:cNvSpPr/>
      </dsp:nvSpPr>
      <dsp:spPr>
        <a:xfrm>
          <a:off x="1830112" y="0"/>
          <a:ext cx="1246662" cy="6925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1° </a:t>
          </a:r>
          <a:r>
            <a:rPr lang="it-IT" sz="2300" kern="1200" dirty="0" err="1" smtClean="0"/>
            <a:t>year</a:t>
          </a:r>
          <a:endParaRPr lang="it-IT" sz="2300" kern="1200" dirty="0"/>
        </a:p>
      </dsp:txBody>
      <dsp:txXfrm>
        <a:off x="1830112" y="0"/>
        <a:ext cx="1246662" cy="692590"/>
      </dsp:txXfrm>
    </dsp:sp>
    <dsp:sp modelId="{9BF9B658-3B70-452A-B18E-6CA598D597CC}">
      <dsp:nvSpPr>
        <dsp:cNvPr id="0" name=""/>
        <dsp:cNvSpPr/>
      </dsp:nvSpPr>
      <dsp:spPr>
        <a:xfrm rot="5400000">
          <a:off x="2323583" y="709905"/>
          <a:ext cx="259721" cy="3116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 rot="5400000">
        <a:off x="2323583" y="709905"/>
        <a:ext cx="259721" cy="311665"/>
      </dsp:txXfrm>
    </dsp:sp>
    <dsp:sp modelId="{0B1A6C0D-2E4B-4559-8FC4-EB486D6C2F5D}">
      <dsp:nvSpPr>
        <dsp:cNvPr id="0" name=""/>
        <dsp:cNvSpPr/>
      </dsp:nvSpPr>
      <dsp:spPr>
        <a:xfrm>
          <a:off x="1830112" y="1038885"/>
          <a:ext cx="1246662" cy="6925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2° </a:t>
          </a:r>
          <a:r>
            <a:rPr lang="it-IT" sz="2300" kern="1200" dirty="0" err="1" smtClean="0"/>
            <a:t>year</a:t>
          </a:r>
          <a:endParaRPr lang="it-IT" sz="2300" kern="1200" dirty="0"/>
        </a:p>
      </dsp:txBody>
      <dsp:txXfrm>
        <a:off x="1830112" y="1038885"/>
        <a:ext cx="1246662" cy="692590"/>
      </dsp:txXfrm>
    </dsp:sp>
    <dsp:sp modelId="{FD5978AF-F2FF-410B-B591-86E41DFAF2F7}">
      <dsp:nvSpPr>
        <dsp:cNvPr id="0" name=""/>
        <dsp:cNvSpPr/>
      </dsp:nvSpPr>
      <dsp:spPr>
        <a:xfrm rot="5400000">
          <a:off x="2323583" y="1748790"/>
          <a:ext cx="259721" cy="3116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/>
        </a:p>
      </dsp:txBody>
      <dsp:txXfrm rot="5400000">
        <a:off x="2323583" y="1748790"/>
        <a:ext cx="259721" cy="311665"/>
      </dsp:txXfrm>
    </dsp:sp>
    <dsp:sp modelId="{E97FAA81-62AF-46BC-B87A-DBCB4527E396}">
      <dsp:nvSpPr>
        <dsp:cNvPr id="0" name=""/>
        <dsp:cNvSpPr/>
      </dsp:nvSpPr>
      <dsp:spPr>
        <a:xfrm>
          <a:off x="1830112" y="2077770"/>
          <a:ext cx="1246662" cy="6925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3° </a:t>
          </a:r>
          <a:r>
            <a:rPr lang="it-IT" sz="2300" kern="1200" dirty="0" err="1" smtClean="0"/>
            <a:t>year</a:t>
          </a:r>
          <a:endParaRPr lang="it-IT" sz="2300" kern="1200" dirty="0"/>
        </a:p>
      </dsp:txBody>
      <dsp:txXfrm>
        <a:off x="1830112" y="2077770"/>
        <a:ext cx="1246662" cy="6925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120CC8-1B31-4E8F-9F03-D30258D2BFD6}">
      <dsp:nvSpPr>
        <dsp:cNvPr id="0" name=""/>
        <dsp:cNvSpPr/>
      </dsp:nvSpPr>
      <dsp:spPr>
        <a:xfrm>
          <a:off x="874342" y="228"/>
          <a:ext cx="1347659" cy="748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1° </a:t>
          </a:r>
          <a:r>
            <a:rPr lang="it-IT" sz="1900" kern="1200" dirty="0" err="1" smtClean="0"/>
            <a:t>year</a:t>
          </a:r>
          <a:r>
            <a:rPr lang="it-IT" sz="1900" kern="1200" dirty="0" smtClean="0"/>
            <a:t> LM</a:t>
          </a:r>
          <a:endParaRPr lang="it-IT" sz="1900" kern="1200" dirty="0"/>
        </a:p>
      </dsp:txBody>
      <dsp:txXfrm>
        <a:off x="874342" y="228"/>
        <a:ext cx="1347659" cy="748699"/>
      </dsp:txXfrm>
    </dsp:sp>
    <dsp:sp modelId="{9BF9B658-3B70-452A-B18E-6CA598D597CC}">
      <dsp:nvSpPr>
        <dsp:cNvPr id="0" name=""/>
        <dsp:cNvSpPr/>
      </dsp:nvSpPr>
      <dsp:spPr>
        <a:xfrm rot="5400000">
          <a:off x="1407790" y="767646"/>
          <a:ext cx="280762" cy="3369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5400000">
        <a:off x="1407790" y="767646"/>
        <a:ext cx="280762" cy="336914"/>
      </dsp:txXfrm>
    </dsp:sp>
    <dsp:sp modelId="{0B1A6C0D-2E4B-4559-8FC4-EB486D6C2F5D}">
      <dsp:nvSpPr>
        <dsp:cNvPr id="0" name=""/>
        <dsp:cNvSpPr/>
      </dsp:nvSpPr>
      <dsp:spPr>
        <a:xfrm>
          <a:off x="874342" y="1123278"/>
          <a:ext cx="1347659" cy="748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2° </a:t>
          </a:r>
          <a:r>
            <a:rPr lang="it-IT" sz="1900" kern="1200" dirty="0" err="1" smtClean="0"/>
            <a:t>year</a:t>
          </a:r>
          <a:r>
            <a:rPr lang="it-IT" sz="1900" kern="1200" dirty="0" smtClean="0"/>
            <a:t> LM</a:t>
          </a:r>
          <a:endParaRPr lang="it-IT" sz="1900" kern="1200" dirty="0"/>
        </a:p>
      </dsp:txBody>
      <dsp:txXfrm>
        <a:off x="874342" y="1123278"/>
        <a:ext cx="1347659" cy="74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9F9A3-D7FA-40F5-B318-1006F08A9C2E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8C5FF-2C94-4767-8807-B1984ADA91B6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  <a:prstGeom prst="rect">
            <a:avLst/>
          </a:prstGeom>
        </p:spPr>
        <p:txBody>
          <a:bodyPr tIns="0" bIns="0" anchor="t"/>
          <a:lstStyle>
            <a:lvl1pPr algn="r">
              <a:defRPr sz="1000"/>
            </a:lvl1pPr>
          </a:lstStyle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  <a:prstGeom prst="rect">
            <a:avLst/>
          </a:prstGeo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  <a:prstGeom prst="rect">
            <a:avLst/>
          </a:prstGeo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331640" y="6481890"/>
            <a:ext cx="7067128" cy="37611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/>
          <a:lstStyle/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331640" y="6481890"/>
            <a:ext cx="7067128" cy="37611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/>
          <a:lstStyle/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r>
              <a:rPr kumimoji="0" lang="en-GB" noProof="0" smtClean="0"/>
              <a:t>Fare clic per modificare lo stile del titolo</a:t>
            </a:r>
            <a:endParaRPr kumimoji="0" lang="en-GB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>
              <a:buClr>
                <a:srgbClr val="FFFF00"/>
              </a:buClr>
              <a:buFont typeface="Wingdings" pitchFamily="2" charset="2"/>
              <a:buChar char="v"/>
              <a:defRPr/>
            </a:lvl1pPr>
            <a:lvl2pPr>
              <a:buClr>
                <a:srgbClr val="FFFF00"/>
              </a:buClr>
              <a:defRPr/>
            </a:lvl2pPr>
            <a:lvl3pPr>
              <a:buClr>
                <a:srgbClr val="FFFF00"/>
              </a:buClr>
              <a:defRPr/>
            </a:lvl3pPr>
            <a:lvl4pPr>
              <a:buClr>
                <a:srgbClr val="FFFF00"/>
              </a:buClr>
              <a:defRPr/>
            </a:lvl4pPr>
            <a:lvl5pPr>
              <a:buClr>
                <a:srgbClr val="FFFF00"/>
              </a:buClr>
              <a:defRPr/>
            </a:lvl5pPr>
          </a:lstStyle>
          <a:p>
            <a:pPr lvl="0" eaLnBrk="1" latinLnBrk="0" hangingPunct="1"/>
            <a:r>
              <a:rPr lang="en-GB" noProof="0" smtClean="0"/>
              <a:t>Fare clic per modificare stili del testo dello schema</a:t>
            </a:r>
          </a:p>
          <a:p>
            <a:pPr lvl="1" eaLnBrk="1" latinLnBrk="0" hangingPunct="1"/>
            <a:r>
              <a:rPr lang="en-GB" noProof="0" smtClean="0"/>
              <a:t>Secondo livello</a:t>
            </a:r>
          </a:p>
          <a:p>
            <a:pPr lvl="2" eaLnBrk="1" latinLnBrk="0" hangingPunct="1"/>
            <a:r>
              <a:rPr lang="en-GB" noProof="0" smtClean="0"/>
              <a:t>Terzo livello</a:t>
            </a:r>
          </a:p>
          <a:p>
            <a:pPr lvl="3" eaLnBrk="1" latinLnBrk="0" hangingPunct="1"/>
            <a:r>
              <a:rPr lang="en-GB" noProof="0" smtClean="0"/>
              <a:t>Quarto livello</a:t>
            </a:r>
          </a:p>
          <a:p>
            <a:pPr lvl="4" eaLnBrk="1" latinLnBrk="0" hangingPunct="1"/>
            <a:r>
              <a:rPr lang="en-GB" noProof="0" smtClean="0"/>
              <a:t>Quinto livello</a:t>
            </a:r>
            <a:endParaRPr kumimoji="0" lang="en-GB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/>
          <a:lstStyle/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  <a:prstGeom prst="rect">
            <a:avLst/>
          </a:prstGeom>
        </p:spPr>
        <p:txBody>
          <a:bodyPr/>
          <a:lstStyle/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/>
          <a:lstStyle/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31640" y="6481890"/>
            <a:ext cx="7067128" cy="37611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/>
          <a:lstStyle/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/>
          <a:lstStyle/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/>
          <a:lstStyle/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82F9A310-706B-4541-9C9C-54E1E0EC096F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  <a:prstGeom prst="rect">
            <a:avLst/>
          </a:prstGeom>
        </p:spPr>
        <p:txBody>
          <a:bodyPr/>
          <a:lstStyle>
            <a:lvl1pPr algn="ctr">
              <a:defRPr sz="900"/>
            </a:lvl1pPr>
          </a:lstStyle>
          <a:p>
            <a:fld id="{2C913547-E8A8-4E8B-8E77-80CA3A3E638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calatrav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908720"/>
            <a:ext cx="2742811" cy="178879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908720"/>
            <a:ext cx="3024336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0" y="2564904"/>
            <a:ext cx="9144000" cy="216024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908720"/>
            <a:ext cx="2580953" cy="170476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83111"/>
            <a:ext cx="9144000" cy="1181993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FFFF00"/>
                </a:solidFill>
              </a:rPr>
              <a:t>Real Estate Education in Italy:</a:t>
            </a:r>
            <a:r>
              <a:rPr lang="it-IT" sz="3600" b="1" dirty="0" smtClean="0">
                <a:solidFill>
                  <a:srgbClr val="FFFF00"/>
                </a:solidFill>
              </a:rPr>
              <a:t/>
            </a:r>
            <a:br>
              <a:rPr lang="it-IT" sz="3600" b="1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FFFF00"/>
                </a:solidFill>
              </a:rPr>
              <a:t>Assessing the current state of the art</a:t>
            </a:r>
            <a:endParaRPr lang="it-IT" sz="3600" b="1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3584" y="4844752"/>
            <a:ext cx="8062912" cy="2040632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tx1"/>
                </a:solidFill>
              </a:rPr>
              <a:t>Laura Gabrielli</a:t>
            </a:r>
          </a:p>
          <a:p>
            <a:r>
              <a:rPr lang="it-IT" sz="2400" b="1" dirty="0" err="1" smtClean="0">
                <a:solidFill>
                  <a:schemeClr val="tx1"/>
                </a:solidFill>
              </a:rPr>
              <a:t>University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</a:rPr>
              <a:t>of</a:t>
            </a:r>
            <a:r>
              <a:rPr lang="it-IT" sz="2400" b="1" dirty="0" smtClean="0">
                <a:solidFill>
                  <a:schemeClr val="tx1"/>
                </a:solidFill>
              </a:rPr>
              <a:t> Ferrara</a:t>
            </a:r>
          </a:p>
          <a:p>
            <a:r>
              <a:rPr lang="it-IT" sz="2400" b="1" dirty="0" err="1" smtClean="0">
                <a:solidFill>
                  <a:schemeClr val="tx1"/>
                </a:solidFill>
              </a:rPr>
              <a:t>Faculty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</a:rPr>
              <a:t>of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</a:rPr>
              <a:t>Architecture</a:t>
            </a:r>
            <a:endParaRPr lang="it-IT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e-mail</a:t>
            </a:r>
            <a:r>
              <a:rPr lang="en-US" sz="2400" b="1" dirty="0" smtClean="0">
                <a:solidFill>
                  <a:srgbClr val="FFFF00"/>
                </a:solidFill>
              </a:rPr>
              <a:t>: laura.gabrielli@unife.it</a:t>
            </a:r>
            <a:endParaRPr lang="it-IT" sz="2400" b="1" dirty="0" smtClean="0">
              <a:solidFill>
                <a:srgbClr val="FFFF00"/>
              </a:solidFill>
            </a:endParaRPr>
          </a:p>
          <a:p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83568" y="260648"/>
            <a:ext cx="5689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ERES _ European Real  Estate Society Conference</a:t>
            </a:r>
          </a:p>
          <a:p>
            <a:r>
              <a:rPr lang="en-US" i="1" dirty="0" err="1" smtClean="0"/>
              <a:t>Einhdoven</a:t>
            </a:r>
            <a:r>
              <a:rPr lang="en-US" i="1" dirty="0" smtClean="0"/>
              <a:t>, 15 </a:t>
            </a:r>
            <a:r>
              <a:rPr lang="en-US" i="1" dirty="0" err="1" smtClean="0"/>
              <a:t>th</a:t>
            </a:r>
            <a:r>
              <a:rPr lang="en-US" i="1" dirty="0" smtClean="0"/>
              <a:t> – 18 </a:t>
            </a:r>
            <a:r>
              <a:rPr lang="en-US" i="1" dirty="0" err="1" smtClean="0"/>
              <a:t>th</a:t>
            </a:r>
            <a:r>
              <a:rPr lang="en-US" i="1" dirty="0" smtClean="0"/>
              <a:t> June 2011</a:t>
            </a:r>
            <a:endParaRPr 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941168"/>
            <a:ext cx="106655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magine 11" descr="010-6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4725144"/>
            <a:ext cx="3562350" cy="2024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Course contents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>
            <a:normAutofit/>
          </a:bodyPr>
          <a:lstStyle/>
          <a:p>
            <a:r>
              <a:rPr lang="en-GB" dirty="0" smtClean="0"/>
              <a:t>We analysed </a:t>
            </a:r>
            <a:r>
              <a:rPr lang="en-GB" b="1" dirty="0" smtClean="0"/>
              <a:t>369 programs and syllabus </a:t>
            </a:r>
            <a:r>
              <a:rPr lang="en-GB" dirty="0" smtClean="0"/>
              <a:t>in order to </a:t>
            </a:r>
            <a:r>
              <a:rPr lang="en-GB" b="1" dirty="0" smtClean="0"/>
              <a:t>find the topics in Real Estate </a:t>
            </a:r>
            <a:r>
              <a:rPr lang="en-GB" dirty="0" smtClean="0"/>
              <a:t>education</a:t>
            </a:r>
          </a:p>
          <a:p>
            <a:r>
              <a:rPr lang="en-GB" dirty="0" smtClean="0"/>
              <a:t>Each exam has an average of 5 credits with </a:t>
            </a:r>
            <a:r>
              <a:rPr lang="en-GB" b="1" dirty="0" smtClean="0"/>
              <a:t>a minimum of 2 credits </a:t>
            </a:r>
            <a:r>
              <a:rPr lang="en-GB" dirty="0" smtClean="0"/>
              <a:t>(RE in interdisciplinary laboratories) and a </a:t>
            </a:r>
            <a:r>
              <a:rPr lang="en-GB" b="1" dirty="0" smtClean="0"/>
              <a:t>maximum of 10 credits </a:t>
            </a:r>
            <a:r>
              <a:rPr lang="en-GB" dirty="0" smtClean="0"/>
              <a:t>(Real Estate Investment or Real Estate Valuation)</a:t>
            </a:r>
          </a:p>
          <a:p>
            <a:r>
              <a:rPr lang="en-GB" dirty="0" smtClean="0"/>
              <a:t>Each course has 50 up to 150 students 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Responses to the revolution in real estate jobs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 vert="horz" anchor="t">
            <a:normAutofit fontScale="92500" lnSpcReduction="1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200" dirty="0" smtClean="0"/>
              <a:t>At the end of 90iest the Universities had the following modules in the curriculum:</a:t>
            </a:r>
          </a:p>
          <a:p>
            <a:pPr lvl="1">
              <a:buClr>
                <a:srgbClr val="FFFF00"/>
              </a:buClr>
            </a:pPr>
            <a:r>
              <a:rPr lang="en-US" sz="2200" dirty="0" smtClean="0"/>
              <a:t>Fundamentals of economics </a:t>
            </a:r>
          </a:p>
          <a:p>
            <a:pPr lvl="1">
              <a:buClr>
                <a:srgbClr val="FFFF00"/>
              </a:buClr>
            </a:pPr>
            <a:r>
              <a:rPr lang="en-US" sz="2200" dirty="0" smtClean="0"/>
              <a:t>Property valuation</a:t>
            </a:r>
          </a:p>
          <a:p>
            <a:pPr lvl="1">
              <a:buClr>
                <a:srgbClr val="FFFF00"/>
              </a:buClr>
            </a:pPr>
            <a:r>
              <a:rPr lang="en-US" sz="2200" dirty="0" smtClean="0"/>
              <a:t>Urban Planning </a:t>
            </a:r>
          </a:p>
          <a:p>
            <a:pPr lvl="1">
              <a:buClr>
                <a:srgbClr val="FFFF00"/>
              </a:buClr>
            </a:pPr>
            <a:r>
              <a:rPr lang="en-US" sz="2200" dirty="0" smtClean="0"/>
              <a:t>Rural policy, land use and valuation of rural areas 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51355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 smtClean="0"/>
              <a:t>In 2011 the modules growth in number: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Fundamental of Economics 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RE valuation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RE management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RE finance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RE investment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Urban Planning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RE Development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Environment &amp; sustainability 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Professional studies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RE Law  </a:t>
            </a:r>
            <a:endParaRPr lang="en-US" dirty="0"/>
          </a:p>
        </p:txBody>
      </p:sp>
      <p:sp>
        <p:nvSpPr>
          <p:cNvPr id="5" name="Freccia a destra con strisce 4"/>
          <p:cNvSpPr/>
          <p:nvPr/>
        </p:nvSpPr>
        <p:spPr>
          <a:xfrm>
            <a:off x="2051720" y="5013176"/>
            <a:ext cx="1656184" cy="936104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5301208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1990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355976" y="5301208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2011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0" y="1484784"/>
            <a:ext cx="9144000" cy="49685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Modules</a:t>
            </a:r>
            <a:br>
              <a:rPr lang="en-US" b="1" dirty="0" smtClean="0">
                <a:solidFill>
                  <a:srgbClr val="FFFF00"/>
                </a:solidFill>
              </a:rPr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076056" y="548680"/>
            <a:ext cx="1080120" cy="2880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372200" y="476672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CORE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076056" y="980728"/>
            <a:ext cx="108012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6372200" y="908720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OPTIONAL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6" y="1628800"/>
            <a:ext cx="9099676" cy="4060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Teaching and assessment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805264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Academics is complemented by direct teaching input </a:t>
            </a:r>
            <a:r>
              <a:rPr lang="en-US" b="1" dirty="0" smtClean="0"/>
              <a:t>from practicing property professionals </a:t>
            </a:r>
            <a:r>
              <a:rPr lang="en-US" dirty="0" smtClean="0"/>
              <a:t>(80% - 20%)</a:t>
            </a:r>
          </a:p>
          <a:p>
            <a:r>
              <a:rPr lang="en-US" dirty="0" smtClean="0"/>
              <a:t>Teaching :</a:t>
            </a:r>
          </a:p>
          <a:p>
            <a:pPr lvl="1"/>
            <a:r>
              <a:rPr lang="en-US" dirty="0" smtClean="0"/>
              <a:t>Various teaching methods are used, including lectures, seminars, workshops, group sessions</a:t>
            </a:r>
          </a:p>
          <a:p>
            <a:r>
              <a:rPr lang="en-US" dirty="0" smtClean="0"/>
              <a:t>3 types of approaches: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First approach</a:t>
            </a:r>
            <a:r>
              <a:rPr lang="en-US" dirty="0" smtClean="0"/>
              <a:t>: lectures and written/oral examination at the end of the module                     </a:t>
            </a:r>
            <a:r>
              <a:rPr lang="en-US" b="1" u="sng" dirty="0" smtClean="0"/>
              <a:t>theoretical approach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Second approach</a:t>
            </a:r>
            <a:r>
              <a:rPr lang="en-US" dirty="0" smtClean="0"/>
              <a:t>: coursework and oral/written examination. The first comprises seminar presentations with discussion with the class of their project work          </a:t>
            </a:r>
            <a:r>
              <a:rPr lang="en-US" b="1" u="sng" dirty="0" smtClean="0"/>
              <a:t>integrated approach </a:t>
            </a:r>
            <a:r>
              <a:rPr lang="en-US" dirty="0" smtClean="0"/>
              <a:t>with other disciplines 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Third approach</a:t>
            </a:r>
            <a:r>
              <a:rPr lang="en-US" dirty="0" smtClean="0"/>
              <a:t>: integration of academic and real estate profession, simulation of real case, teamwork, role plays, real world problem solving with professionals        </a:t>
            </a:r>
            <a:r>
              <a:rPr lang="en-US" b="1" u="sng" dirty="0" smtClean="0"/>
              <a:t>Learning by doing</a:t>
            </a:r>
          </a:p>
          <a:p>
            <a:endParaRPr lang="en-US" dirty="0" smtClean="0"/>
          </a:p>
        </p:txBody>
      </p:sp>
      <p:cxnSp>
        <p:nvCxnSpPr>
          <p:cNvPr id="7" name="Connettore 2 6"/>
          <p:cNvCxnSpPr/>
          <p:nvPr/>
        </p:nvCxnSpPr>
        <p:spPr>
          <a:xfrm>
            <a:off x="6948264" y="5085184"/>
            <a:ext cx="9361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427984" y="3933056"/>
            <a:ext cx="9361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6948264" y="6381328"/>
            <a:ext cx="36004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404664"/>
            <a:ext cx="4854371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4925888" y="1722437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Currently in Italy there are 13 </a:t>
            </a:r>
            <a:r>
              <a:rPr lang="en-US" dirty="0" err="1" smtClean="0"/>
              <a:t>MSc</a:t>
            </a:r>
            <a:r>
              <a:rPr lang="en-US" dirty="0" smtClean="0"/>
              <a:t> in Real Estate</a:t>
            </a:r>
          </a:p>
          <a:p>
            <a:pPr lvl="1"/>
            <a:r>
              <a:rPr lang="en-US" dirty="0" smtClean="0"/>
              <a:t>7 are first level </a:t>
            </a:r>
            <a:r>
              <a:rPr lang="en-US" dirty="0" err="1" smtClean="0"/>
              <a:t>MSc</a:t>
            </a:r>
            <a:endParaRPr lang="en-US" dirty="0" smtClean="0"/>
          </a:p>
          <a:p>
            <a:pPr lvl="1"/>
            <a:r>
              <a:rPr lang="en-US" dirty="0" smtClean="0"/>
              <a:t>4 are second level </a:t>
            </a:r>
            <a:r>
              <a:rPr lang="en-US" dirty="0" err="1" smtClean="0"/>
              <a:t>MSc</a:t>
            </a:r>
            <a:endParaRPr lang="en-US" dirty="0" smtClean="0"/>
          </a:p>
          <a:p>
            <a:pPr lvl="1"/>
            <a:r>
              <a:rPr lang="en-US" dirty="0" smtClean="0"/>
              <a:t>2 are Executive </a:t>
            </a:r>
            <a:r>
              <a:rPr lang="en-US" dirty="0" err="1" smtClean="0"/>
              <a:t>MSc</a:t>
            </a:r>
            <a:endParaRPr lang="en-US" dirty="0" smtClean="0"/>
          </a:p>
          <a:p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7 in Real Estate Management</a:t>
            </a:r>
          </a:p>
          <a:p>
            <a:pPr lvl="1"/>
            <a:r>
              <a:rPr lang="en-US" dirty="0" smtClean="0"/>
              <a:t>2 in Real Estate Finance</a:t>
            </a:r>
          </a:p>
          <a:p>
            <a:pPr lvl="1"/>
            <a:r>
              <a:rPr lang="en-US" dirty="0" smtClean="0"/>
              <a:t>2 in Real Estate</a:t>
            </a:r>
          </a:p>
          <a:p>
            <a:pPr lvl="1"/>
            <a:r>
              <a:rPr lang="en-US" dirty="0" smtClean="0"/>
              <a:t>1 in Real Estate Development</a:t>
            </a:r>
          </a:p>
          <a:p>
            <a:pPr lvl="1"/>
            <a:r>
              <a:rPr lang="en-US" dirty="0" smtClean="0"/>
              <a:t>1 in Urban Planning and Real Estate Markets</a:t>
            </a:r>
          </a:p>
          <a:p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051720" y="3356992"/>
            <a:ext cx="648072" cy="2160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827584" y="1196752"/>
            <a:ext cx="648072" cy="2160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1196752"/>
            <a:ext cx="648072" cy="2160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411760" y="3861048"/>
            <a:ext cx="648072" cy="2160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899592" y="1988840"/>
            <a:ext cx="648072" cy="2160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399032"/>
          </a:xfrm>
        </p:spPr>
        <p:txBody>
          <a:bodyPr/>
          <a:lstStyle/>
          <a:p>
            <a:pPr algn="r"/>
            <a:r>
              <a:rPr lang="it-IT" b="1" dirty="0" smtClean="0">
                <a:solidFill>
                  <a:srgbClr val="FFFF00"/>
                </a:solidFill>
              </a:rPr>
              <a:t>RE </a:t>
            </a:r>
            <a:r>
              <a:rPr lang="it-IT" b="1" dirty="0" err="1" smtClean="0">
                <a:solidFill>
                  <a:srgbClr val="FFFF00"/>
                </a:solidFill>
              </a:rPr>
              <a:t>Msc</a:t>
            </a:r>
            <a:r>
              <a:rPr lang="it-IT" b="1" dirty="0" smtClean="0">
                <a:solidFill>
                  <a:srgbClr val="FFFF00"/>
                </a:solidFill>
              </a:rPr>
              <a:t> in Italy</a:t>
            </a:r>
            <a:endParaRPr lang="it-IT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2684" y="908720"/>
            <a:ext cx="5287828" cy="271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399032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Master in Real Estate curriculum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108520" y="1882808"/>
            <a:ext cx="4032448" cy="497519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 Master are full time/1 year/ 60 credits courses</a:t>
            </a:r>
          </a:p>
          <a:p>
            <a:pPr lvl="1"/>
            <a:r>
              <a:rPr lang="en-US" dirty="0" smtClean="0"/>
              <a:t>350 hours of lecture (47 credits) </a:t>
            </a:r>
          </a:p>
          <a:p>
            <a:pPr lvl="1"/>
            <a:r>
              <a:rPr lang="en-US" dirty="0" smtClean="0"/>
              <a:t>300 hours of internship (12 credits) </a:t>
            </a:r>
          </a:p>
          <a:p>
            <a:pPr lvl="1"/>
            <a:r>
              <a:rPr lang="en-US" dirty="0" smtClean="0"/>
              <a:t>75 final project work (3 credits) </a:t>
            </a:r>
          </a:p>
          <a:p>
            <a:r>
              <a:rPr lang="en-US" dirty="0" smtClean="0"/>
              <a:t>2 </a:t>
            </a:r>
            <a:r>
              <a:rPr lang="en-US" b="1" dirty="0" smtClean="0">
                <a:solidFill>
                  <a:srgbClr val="FFFF00"/>
                </a:solidFill>
              </a:rPr>
              <a:t>Masters are accredited by RICS</a:t>
            </a:r>
            <a:r>
              <a:rPr lang="en-US" b="1" dirty="0" smtClean="0"/>
              <a:t> </a:t>
            </a:r>
            <a:r>
              <a:rPr lang="en-US" dirty="0" smtClean="0"/>
              <a:t>(Real Estate and Real Estate Finance Masters held in Milan)</a:t>
            </a:r>
          </a:p>
          <a:p>
            <a:r>
              <a:rPr lang="en-US" dirty="0" smtClean="0"/>
              <a:t>Despite the different names, all Masters present very similar structure, included in their courses</a:t>
            </a:r>
          </a:p>
          <a:p>
            <a:endParaRPr lang="en-US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4283968" y="1484784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Due to the economic crisis some of programs had to be terminated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648831"/>
            <a:ext cx="5220072" cy="3209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reccia a sinistra 8"/>
          <p:cNvSpPr/>
          <p:nvPr/>
        </p:nvSpPr>
        <p:spPr>
          <a:xfrm>
            <a:off x="7164288" y="3933056"/>
            <a:ext cx="504056" cy="432048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>
                <a:solidFill>
                  <a:srgbClr val="FFFF00"/>
                </a:solidFill>
              </a:rPr>
              <a:t>Property industry survey</a:t>
            </a:r>
            <a:endParaRPr lang="en-GB" b="1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dirty="0" smtClean="0"/>
              <a:t>The property industry survey was conducted to </a:t>
            </a:r>
            <a:r>
              <a:rPr lang="en-GB" b="1" dirty="0" smtClean="0"/>
              <a:t>collect comments </a:t>
            </a:r>
            <a:r>
              <a:rPr lang="en-GB" dirty="0" smtClean="0"/>
              <a:t>from practitioners on RE topics offered by undergraduates and post graduates  courses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dirty="0" smtClean="0"/>
              <a:t>The aims of the survey was </a:t>
            </a:r>
            <a:r>
              <a:rPr lang="en-GB" b="1" dirty="0" smtClean="0"/>
              <a:t>to test the curricula</a:t>
            </a:r>
            <a:r>
              <a:rPr lang="en-GB" dirty="0" smtClean="0"/>
              <a:t>:</a:t>
            </a:r>
          </a:p>
          <a:p>
            <a:pPr lvl="1">
              <a:buClr>
                <a:srgbClr val="FFFF00"/>
              </a:buClr>
            </a:pPr>
            <a:r>
              <a:rPr lang="en-GB" dirty="0" smtClean="0"/>
              <a:t>see if they are meeting the industry requirements </a:t>
            </a:r>
          </a:p>
          <a:p>
            <a:pPr lvl="1">
              <a:buClr>
                <a:srgbClr val="FFFF00"/>
              </a:buClr>
            </a:pPr>
            <a:r>
              <a:rPr lang="en-GB" dirty="0" smtClean="0"/>
              <a:t>receive views from professional practitioners with regards of the topics which needs further improvement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Questionnaire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988840"/>
            <a:ext cx="3600400" cy="45720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The opinions of RE players has been collected using two methods:</a:t>
            </a:r>
          </a:p>
          <a:p>
            <a:pPr lvl="1"/>
            <a:r>
              <a:rPr lang="en-GB" dirty="0" smtClean="0"/>
              <a:t>A questionnaire sent by e mail (55 </a:t>
            </a:r>
            <a:r>
              <a:rPr lang="en-GB" dirty="0" err="1" smtClean="0"/>
              <a:t>qs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Structured interviews with real estate practitioners at conferences and seminars</a:t>
            </a:r>
          </a:p>
          <a:p>
            <a:pPr lvl="1"/>
            <a:endParaRPr lang="en-GB" dirty="0"/>
          </a:p>
        </p:txBody>
      </p:sp>
      <p:sp>
        <p:nvSpPr>
          <p:cNvPr id="5" name="Ovale 4"/>
          <p:cNvSpPr/>
          <p:nvPr/>
        </p:nvSpPr>
        <p:spPr>
          <a:xfrm>
            <a:off x="5575332" y="2646243"/>
            <a:ext cx="1760043" cy="1760043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e 5"/>
          <p:cNvSpPr/>
          <p:nvPr/>
        </p:nvSpPr>
        <p:spPr>
          <a:xfrm>
            <a:off x="5724128" y="3068960"/>
            <a:ext cx="1493313" cy="1492331"/>
          </a:xfrm>
          <a:prstGeom prst="ellipse">
            <a:avLst/>
          </a:prstGeom>
          <a:noFill/>
          <a:ln w="952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5400531" y="2557832"/>
            <a:ext cx="1493313" cy="1493313"/>
          </a:xfrm>
          <a:prstGeom prst="ellipse">
            <a:avLst/>
          </a:prstGeom>
          <a:noFill/>
          <a:ln w="952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Freccia a destra 8"/>
          <p:cNvSpPr/>
          <p:nvPr/>
        </p:nvSpPr>
        <p:spPr>
          <a:xfrm rot="2664349">
            <a:off x="7304628" y="4144861"/>
            <a:ext cx="517747" cy="522660"/>
          </a:xfrm>
          <a:prstGeom prst="rightArrow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7559824" y="4797152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DEVELOPERS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sellaDiTesto 11"/>
          <p:cNvSpPr txBox="1">
            <a:spLocks noChangeArrowheads="1"/>
          </p:cNvSpPr>
          <p:nvPr/>
        </p:nvSpPr>
        <p:spPr bwMode="auto">
          <a:xfrm>
            <a:off x="3635896" y="4509120"/>
            <a:ext cx="15836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ESTATE FUNDS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Freccia a destra 11"/>
          <p:cNvSpPr/>
          <p:nvPr/>
        </p:nvSpPr>
        <p:spPr>
          <a:xfrm rot="8124583">
            <a:off x="4997594" y="4090016"/>
            <a:ext cx="516765" cy="522660"/>
          </a:xfrm>
          <a:prstGeom prst="rightArrow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18791364">
            <a:off x="7270059" y="2307598"/>
            <a:ext cx="517747" cy="522660"/>
          </a:xfrm>
          <a:prstGeom prst="rightArrow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CasellaDiTesto 14"/>
          <p:cNvSpPr txBox="1">
            <a:spLocks noChangeArrowheads="1"/>
          </p:cNvSpPr>
          <p:nvPr/>
        </p:nvSpPr>
        <p:spPr bwMode="auto">
          <a:xfrm>
            <a:off x="7562328" y="1628800"/>
            <a:ext cx="15816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COMPANIES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868895" y="3215853"/>
            <a:ext cx="1157648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b="1" dirty="0" err="1" smtClean="0">
                <a:ln w="11430"/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</a:t>
            </a:r>
            <a:r>
              <a:rPr lang="it-IT" b="1" dirty="0" smtClean="0">
                <a:ln w="11430"/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estate market</a:t>
            </a:r>
            <a:endParaRPr lang="it-IT" b="1" dirty="0">
              <a:ln w="11430"/>
              <a:solidFill>
                <a:srgbClr val="FF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CasellaDiTesto 11"/>
          <p:cNvSpPr txBox="1">
            <a:spLocks noChangeArrowheads="1"/>
          </p:cNvSpPr>
          <p:nvPr/>
        </p:nvSpPr>
        <p:spPr bwMode="auto">
          <a:xfrm>
            <a:off x="4067944" y="1916832"/>
            <a:ext cx="1583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ADVISORS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Freccia a destra 16"/>
          <p:cNvSpPr/>
          <p:nvPr/>
        </p:nvSpPr>
        <p:spPr>
          <a:xfrm rot="13014778">
            <a:off x="5038135" y="2393550"/>
            <a:ext cx="517747" cy="522660"/>
          </a:xfrm>
          <a:prstGeom prst="rightArrow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5958021" y="2557832"/>
            <a:ext cx="1493313" cy="1493313"/>
          </a:xfrm>
          <a:prstGeom prst="ellipse">
            <a:avLst/>
          </a:prstGeom>
          <a:noFill/>
          <a:ln w="952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structure of questionnaire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questionnaire is structure in three parts:</a:t>
            </a:r>
          </a:p>
          <a:p>
            <a:pPr lvl="1"/>
            <a:r>
              <a:rPr lang="en-GB" dirty="0" smtClean="0"/>
              <a:t>Details of the practitioners</a:t>
            </a:r>
          </a:p>
          <a:p>
            <a:pPr lvl="1"/>
            <a:r>
              <a:rPr lang="en-GB" dirty="0" smtClean="0"/>
              <a:t>Questions </a:t>
            </a:r>
            <a:r>
              <a:rPr lang="en-GB" b="1" dirty="0" smtClean="0"/>
              <a:t>about ranking real estate topics</a:t>
            </a:r>
            <a:r>
              <a:rPr lang="en-GB" dirty="0" smtClean="0"/>
              <a:t> in order of their importance (</a:t>
            </a:r>
            <a:r>
              <a:rPr lang="en-GB" dirty="0" err="1" smtClean="0"/>
              <a:t>Lickert</a:t>
            </a:r>
            <a:r>
              <a:rPr lang="en-GB" dirty="0" smtClean="0"/>
              <a:t> scale)</a:t>
            </a:r>
          </a:p>
          <a:p>
            <a:pPr lvl="1"/>
            <a:r>
              <a:rPr lang="en-GB" dirty="0" smtClean="0"/>
              <a:t>Question about </a:t>
            </a:r>
            <a:r>
              <a:rPr lang="en-GB" b="1" dirty="0" smtClean="0"/>
              <a:t>level of knowledge </a:t>
            </a:r>
            <a:r>
              <a:rPr lang="en-GB" dirty="0" smtClean="0"/>
              <a:t>of RE employers about those topics (</a:t>
            </a:r>
            <a:r>
              <a:rPr lang="en-GB" dirty="0" err="1" smtClean="0"/>
              <a:t>Linkert</a:t>
            </a:r>
            <a:r>
              <a:rPr lang="en-GB" dirty="0" smtClean="0"/>
              <a:t> Scale)</a:t>
            </a:r>
          </a:p>
          <a:p>
            <a:pPr lvl="1"/>
            <a:r>
              <a:rPr lang="en-GB" b="1" dirty="0" smtClean="0"/>
              <a:t>Open questions</a:t>
            </a:r>
            <a:r>
              <a:rPr lang="en-GB" dirty="0" smtClean="0"/>
              <a:t>:</a:t>
            </a:r>
          </a:p>
          <a:p>
            <a:pPr lvl="2"/>
            <a:r>
              <a:rPr lang="en-GB" dirty="0" smtClean="0"/>
              <a:t>Other real estate topics to be included in the real estate education courses (if any) </a:t>
            </a:r>
          </a:p>
          <a:p>
            <a:pPr lvl="2"/>
            <a:r>
              <a:rPr lang="en-GB" dirty="0" smtClean="0"/>
              <a:t>Comments and suggestions</a:t>
            </a:r>
          </a:p>
          <a:p>
            <a:pPr lvl="2"/>
            <a:r>
              <a:rPr lang="en-GB" dirty="0" smtClean="0"/>
              <a:t>Any opinion about a RE degree</a:t>
            </a:r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99032"/>
          </a:xfrm>
        </p:spPr>
        <p:txBody>
          <a:bodyPr/>
          <a:lstStyle/>
          <a:p>
            <a:r>
              <a:rPr lang="en-US" dirty="0" smtClean="0"/>
              <a:t>Details of the practitioners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72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55 questionnaires sent with a responses rate of 33,54%</a:t>
            </a:r>
          </a:p>
          <a:p>
            <a:r>
              <a:rPr lang="en-GB" sz="2800" dirty="0" smtClean="0"/>
              <a:t>+ 14 interviews with </a:t>
            </a:r>
            <a:r>
              <a:rPr lang="en-GB" sz="2800" dirty="0" err="1" smtClean="0"/>
              <a:t>Ceo</a:t>
            </a:r>
            <a:r>
              <a:rPr lang="en-GB" sz="2800" dirty="0" smtClean="0"/>
              <a:t>, Presidents, or RE Managers</a:t>
            </a:r>
          </a:p>
          <a:p>
            <a:endParaRPr lang="en-GB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537579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933056"/>
            <a:ext cx="442621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Why this research?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 smtClean="0"/>
              <a:t>This paper </a:t>
            </a:r>
            <a:r>
              <a:rPr lang="en-US" b="1" dirty="0" smtClean="0"/>
              <a:t>aims to present the results </a:t>
            </a:r>
            <a:r>
              <a:rPr lang="en-US" dirty="0" smtClean="0"/>
              <a:t>of a research which is currently developed in Italy 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 smtClean="0"/>
              <a:t>A new Law (Law </a:t>
            </a:r>
            <a:r>
              <a:rPr lang="en-US" dirty="0" err="1" smtClean="0"/>
              <a:t>Gelmini</a:t>
            </a:r>
            <a:r>
              <a:rPr lang="en-US" dirty="0" smtClean="0"/>
              <a:t> no. 308, </a:t>
            </a:r>
            <a:r>
              <a:rPr lang="en-US" dirty="0" err="1" smtClean="0"/>
              <a:t>dec</a:t>
            </a:r>
            <a:r>
              <a:rPr lang="en-US" dirty="0" smtClean="0"/>
              <a:t>. 2010) </a:t>
            </a:r>
            <a:r>
              <a:rPr lang="en-US" b="1" dirty="0" smtClean="0"/>
              <a:t>aims to change the role of University i</a:t>
            </a:r>
            <a:r>
              <a:rPr lang="en-US" dirty="0" smtClean="0"/>
              <a:t>n terms of efficiency: </a:t>
            </a:r>
          </a:p>
          <a:p>
            <a:pPr marL="731520" lvl="2" indent="-384048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US" dirty="0" smtClean="0"/>
              <a:t>Do Universities equip graduates with the appropriate skills &amp; knowledge for their career in Real Estate?</a:t>
            </a:r>
          </a:p>
          <a:p>
            <a:pPr marL="731520" lvl="2" indent="-384048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US" dirty="0" smtClean="0"/>
              <a:t>Do the Real Estate educators seek inputs from RE practitioners in order to define knowledge and skill goals of curriculums?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endParaRPr lang="en-US" dirty="0" smtClean="0"/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endParaRPr lang="en-US" dirty="0" smtClean="0"/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323528" y="4120224"/>
            <a:ext cx="2026568" cy="2737776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None gets 3 or 1</a:t>
            </a:r>
          </a:p>
          <a:p>
            <a:r>
              <a:rPr lang="en-US" sz="2000" dirty="0" smtClean="0"/>
              <a:t>Real estate investment gets the lowest standard deviation: consistency in opinions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633670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635896"/>
            <a:ext cx="6444208" cy="322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-243408"/>
            <a:ext cx="8229600" cy="1399032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FFFF00"/>
                </a:solidFill>
              </a:rPr>
              <a:t>The results: </a:t>
            </a:r>
            <a:r>
              <a:rPr lang="en-US" dirty="0" smtClean="0"/>
              <a:t>topics ranking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2051720" y="4365104"/>
            <a:ext cx="576064" cy="288032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483768" y="3933056"/>
            <a:ext cx="3816424" cy="115212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-387424"/>
            <a:ext cx="8229600" cy="1399032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rgbClr val="FFFF00"/>
                </a:solidFill>
              </a:rPr>
              <a:t>The results: </a:t>
            </a:r>
            <a:r>
              <a:rPr lang="en-US" dirty="0" smtClean="0"/>
              <a:t>students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092" y="548680"/>
            <a:ext cx="61341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90950"/>
            <a:ext cx="61341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egnaposto contenuto 5"/>
          <p:cNvSpPr txBox="1">
            <a:spLocks/>
          </p:cNvSpPr>
          <p:nvPr/>
        </p:nvSpPr>
        <p:spPr>
          <a:xfrm>
            <a:off x="323528" y="4120224"/>
            <a:ext cx="2232248" cy="2737776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 estate investment topic is at the top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list 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lang="en-US" sz="2000" dirty="0" smtClean="0"/>
              <a:t>Lack of knowledge of RE finance (which Is considered an important topic!)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Employers backgrounds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88024" y="1882808"/>
            <a:ext cx="3960440" cy="4572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Most of the employers in RE market have a background in Economics or Law (in RE funds or RE companies) while advisor company or developers employ architects and engineers mostly</a:t>
            </a:r>
          </a:p>
          <a:p>
            <a:r>
              <a:rPr lang="en-GB" sz="2400" dirty="0" smtClean="0"/>
              <a:t>Both have some lack of knowledge!</a:t>
            </a:r>
            <a:endParaRPr lang="en-GB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45321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mtClean="0"/>
              <a:t>Skills</a:t>
            </a:r>
            <a:br>
              <a:rPr lang="en-GB" smtClean="0"/>
            </a:b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852936"/>
            <a:ext cx="7859216" cy="400506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If you combine the last two answers RE professionals would employ people with :</a:t>
            </a:r>
          </a:p>
          <a:p>
            <a:pPr lvl="1"/>
            <a:r>
              <a:rPr lang="en-GB" dirty="0" smtClean="0"/>
              <a:t>Skill in accounting, financial and quantitative analysis</a:t>
            </a:r>
          </a:p>
          <a:p>
            <a:pPr lvl="1"/>
            <a:r>
              <a:rPr lang="en-GB" dirty="0" smtClean="0"/>
              <a:t>Experience in evaluating and managing risk and uncertainty (due to turmoil of the markets)</a:t>
            </a:r>
          </a:p>
          <a:p>
            <a:pPr lvl="1"/>
            <a:r>
              <a:rPr lang="en-GB" dirty="0" smtClean="0"/>
              <a:t>A clear understanding of real estate market</a:t>
            </a:r>
          </a:p>
          <a:p>
            <a:pPr lvl="1"/>
            <a:r>
              <a:rPr lang="en-GB" dirty="0" smtClean="0"/>
              <a:t>The ability to use and apply IT (excel, statistics program, etc...)</a:t>
            </a:r>
          </a:p>
          <a:p>
            <a:pPr lvl="1"/>
            <a:r>
              <a:rPr lang="en-GB" dirty="0" smtClean="0"/>
              <a:t>A clear understanding of how buildings works</a:t>
            </a:r>
          </a:p>
          <a:p>
            <a:pPr lvl="1"/>
            <a:r>
              <a:rPr lang="en-GB" dirty="0" smtClean="0"/>
              <a:t>Writing, oral communication, presentation skills</a:t>
            </a:r>
          </a:p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6552728" cy="246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en-US" dirty="0" smtClean="0"/>
              <a:t>real estate degree?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63% of the respondents said that there is </a:t>
            </a:r>
            <a:r>
              <a:rPr lang="en-GB" b="1" dirty="0" smtClean="0"/>
              <a:t>no need of a Real Estate Degree in Italy:</a:t>
            </a:r>
          </a:p>
          <a:p>
            <a:pPr lvl="1"/>
            <a:r>
              <a:rPr lang="en-GB" dirty="0" smtClean="0"/>
              <a:t>Post grads course are able to bridge the gap</a:t>
            </a:r>
          </a:p>
          <a:p>
            <a:pPr lvl="2"/>
            <a:r>
              <a:rPr lang="en-GB" dirty="0" smtClean="0"/>
              <a:t>Post grads in RE are more recognised and professionals have started to recruit and hire students with these more specialised degrees</a:t>
            </a:r>
          </a:p>
          <a:p>
            <a:pPr lvl="1"/>
            <a:r>
              <a:rPr lang="en-GB" dirty="0" smtClean="0"/>
              <a:t>Lot of advisor companies prefer to teach their employed the “core” topics of real estate with internal seminars 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Conclusions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From a first analysis of the state of the art, Universities seem to integrate the real world: </a:t>
            </a:r>
          </a:p>
          <a:p>
            <a:pPr lvl="2"/>
            <a:r>
              <a:rPr lang="en-US" dirty="0" smtClean="0"/>
              <a:t>In the long run is evident that Universities have changed their modules in order to match what the market asks to graduates</a:t>
            </a:r>
          </a:p>
          <a:p>
            <a:pPr lvl="2"/>
            <a:r>
              <a:rPr lang="en-US" dirty="0" smtClean="0"/>
              <a:t>There is lot of work to do in order to improve how to teach RE (and where!)</a:t>
            </a:r>
          </a:p>
          <a:p>
            <a:pPr lvl="2"/>
            <a:r>
              <a:rPr lang="en-US" dirty="0" smtClean="0"/>
              <a:t>Poor integration of Industry and academics at Undergraduates level</a:t>
            </a:r>
          </a:p>
          <a:p>
            <a:pPr lvl="2"/>
            <a:r>
              <a:rPr lang="en-US" dirty="0" smtClean="0"/>
              <a:t>Quality of students are too dependent from local educators and their way of teaching </a:t>
            </a:r>
          </a:p>
          <a:p>
            <a:pPr lvl="1"/>
            <a:r>
              <a:rPr lang="en-US" dirty="0" smtClean="0"/>
              <a:t>Masters seems be more valuable from industry while many academic programs are out of touch with the industry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Aims and objectives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75192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b="1" dirty="0" smtClean="0"/>
              <a:t>Objectives</a:t>
            </a:r>
          </a:p>
          <a:p>
            <a:pPr lvl="1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Identify</a:t>
            </a:r>
          </a:p>
          <a:p>
            <a:pPr lvl="2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How, if at all, should real estate course be modified in order to </a:t>
            </a:r>
            <a:r>
              <a:rPr lang="en-GB" b="1" dirty="0" smtClean="0"/>
              <a:t>adapt to market or market changes</a:t>
            </a:r>
            <a:r>
              <a:rPr lang="en-GB" dirty="0" smtClean="0"/>
              <a:t>?</a:t>
            </a:r>
          </a:p>
          <a:p>
            <a:pPr lvl="2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Are courses are employing most suitable teaching / learning strategies?</a:t>
            </a:r>
          </a:p>
          <a:p>
            <a:pPr lvl="2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What </a:t>
            </a:r>
            <a:r>
              <a:rPr lang="en-GB" b="1" dirty="0" smtClean="0"/>
              <a:t>real estate industry expects </a:t>
            </a:r>
            <a:r>
              <a:rPr lang="en-GB" dirty="0" smtClean="0"/>
              <a:t>from real estate graduates/postgraduates?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b="1" dirty="0" smtClean="0"/>
              <a:t>Goal</a:t>
            </a:r>
          </a:p>
          <a:p>
            <a:pPr lvl="1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Enhance quality and standing of real estate teaching in Italy 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b="1" dirty="0" smtClean="0"/>
              <a:t>Methodology </a:t>
            </a:r>
          </a:p>
          <a:p>
            <a:pPr lvl="1">
              <a:buClr>
                <a:srgbClr val="FFFF00"/>
              </a:buClr>
            </a:pPr>
            <a:r>
              <a:rPr lang="en-GB" dirty="0" smtClean="0"/>
              <a:t>Analysis of academics within the various courses at undergraduate and postgraduate level in comparison with real estate market trends and real estate jobs evolution</a:t>
            </a:r>
          </a:p>
          <a:p>
            <a:pPr lvl="1">
              <a:buClr>
                <a:srgbClr val="FFFF00"/>
              </a:buClr>
            </a:pPr>
            <a:r>
              <a:rPr lang="en-GB" dirty="0" smtClean="0"/>
              <a:t>Questionnaires submitted to Real estate Industry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Literature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301208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dirty="0" smtClean="0"/>
              <a:t>Different approaches in literature on real estate education and how to improve the relationship between real estate education and the industry :</a:t>
            </a:r>
          </a:p>
          <a:p>
            <a:pPr lvl="1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The first focus on improving the </a:t>
            </a:r>
            <a:r>
              <a:rPr lang="en-GB" b="1" dirty="0" smtClean="0"/>
              <a:t>education process and the fundamental approach to working with the students </a:t>
            </a:r>
            <a:r>
              <a:rPr lang="en-GB" dirty="0" smtClean="0"/>
              <a:t>(see </a:t>
            </a:r>
            <a:r>
              <a:rPr lang="en-GB" dirty="0" err="1" smtClean="0"/>
              <a:t>Shulte</a:t>
            </a:r>
            <a:r>
              <a:rPr lang="en-GB" dirty="0" smtClean="0"/>
              <a:t> 2005, </a:t>
            </a:r>
            <a:r>
              <a:rPr lang="en-GB" dirty="0" err="1" smtClean="0"/>
              <a:t>Lizieri</a:t>
            </a:r>
            <a:r>
              <a:rPr lang="en-GB" dirty="0" smtClean="0"/>
              <a:t> and Baum, 2002), </a:t>
            </a:r>
            <a:r>
              <a:rPr lang="en-GB" dirty="0" err="1" smtClean="0"/>
              <a:t>Gibler</a:t>
            </a:r>
            <a:r>
              <a:rPr lang="en-GB" dirty="0" smtClean="0"/>
              <a:t>, 2001</a:t>
            </a:r>
          </a:p>
          <a:p>
            <a:pPr lvl="1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The second have stressed </a:t>
            </a:r>
            <a:r>
              <a:rPr lang="en-GB" b="1" dirty="0" smtClean="0"/>
              <a:t>the importance of connectivity between the academics and business community </a:t>
            </a:r>
            <a:r>
              <a:rPr lang="en-GB" dirty="0" smtClean="0"/>
              <a:t>(Butler, </a:t>
            </a:r>
            <a:r>
              <a:rPr lang="en-GB" dirty="0" err="1" smtClean="0"/>
              <a:t>Guntermann</a:t>
            </a:r>
            <a:r>
              <a:rPr lang="en-GB" dirty="0" smtClean="0"/>
              <a:t> and  </a:t>
            </a:r>
            <a:r>
              <a:rPr lang="en-GB" dirty="0" err="1" smtClean="0"/>
              <a:t>Wolverton</a:t>
            </a:r>
            <a:r>
              <a:rPr lang="en-GB" dirty="0" smtClean="0"/>
              <a:t>, 1998, Anderson, </a:t>
            </a:r>
            <a:r>
              <a:rPr lang="en-GB" dirty="0" err="1" smtClean="0"/>
              <a:t>Loviscek</a:t>
            </a:r>
            <a:r>
              <a:rPr lang="en-GB" dirty="0" smtClean="0"/>
              <a:t>, Webb, 2000., Manning and </a:t>
            </a:r>
            <a:r>
              <a:rPr lang="en-GB" dirty="0" err="1" smtClean="0"/>
              <a:t>Roulac</a:t>
            </a:r>
            <a:r>
              <a:rPr lang="en-GB" dirty="0" smtClean="0"/>
              <a:t>, 2001, </a:t>
            </a:r>
            <a:r>
              <a:rPr lang="en-GB" dirty="0" err="1" smtClean="0"/>
              <a:t>Galuppo</a:t>
            </a:r>
            <a:r>
              <a:rPr lang="en-GB" dirty="0" smtClean="0"/>
              <a:t> </a:t>
            </a:r>
            <a:r>
              <a:rPr lang="en-GB" dirty="0" err="1" smtClean="0"/>
              <a:t>Worzala</a:t>
            </a:r>
            <a:r>
              <a:rPr lang="en-GB" dirty="0" smtClean="0"/>
              <a:t>, 2004)</a:t>
            </a:r>
          </a:p>
          <a:p>
            <a:pPr lvl="1">
              <a:buClr>
                <a:srgbClr val="FFFF00"/>
              </a:buClr>
              <a:buSzPct val="80000"/>
              <a:buFont typeface="Wingdings" pitchFamily="2" charset="2"/>
              <a:buChar char="v"/>
            </a:pPr>
            <a:r>
              <a:rPr lang="en-GB" dirty="0" smtClean="0"/>
              <a:t>Others have analysed the extend to which faculties have developed programs </a:t>
            </a:r>
            <a:r>
              <a:rPr lang="en-GB" b="1" dirty="0" smtClean="0"/>
              <a:t>that facilitate integration between academia and business industry  </a:t>
            </a:r>
            <a:r>
              <a:rPr lang="en-GB" dirty="0" smtClean="0"/>
              <a:t>(Chambers, Holm, </a:t>
            </a:r>
            <a:r>
              <a:rPr lang="en-GB" dirty="0" err="1" smtClean="0"/>
              <a:t>Worzala</a:t>
            </a:r>
            <a:r>
              <a:rPr lang="en-GB" dirty="0" smtClean="0"/>
              <a:t>, 2006)</a:t>
            </a:r>
          </a:p>
          <a:p>
            <a:pPr lvl="1">
              <a:buSzPct val="80000"/>
              <a:buFont typeface="Wingdings" pitchFamily="2" charset="2"/>
              <a:buChar char="v"/>
            </a:pPr>
            <a:r>
              <a:rPr lang="en-GB" dirty="0" smtClean="0"/>
              <a:t>Others studied the </a:t>
            </a:r>
            <a:r>
              <a:rPr lang="en-GB" b="1" dirty="0" smtClean="0"/>
              <a:t>essential elements </a:t>
            </a:r>
            <a:r>
              <a:rPr lang="en-GB" dirty="0" smtClean="0"/>
              <a:t>for successful Real estate program  (</a:t>
            </a:r>
            <a:r>
              <a:rPr lang="en-GB" dirty="0" err="1" smtClean="0"/>
              <a:t>Worzala</a:t>
            </a:r>
            <a:r>
              <a:rPr lang="en-GB" dirty="0" smtClean="0"/>
              <a:t>, </a:t>
            </a:r>
            <a:r>
              <a:rPr lang="en-GB" dirty="0" err="1" smtClean="0"/>
              <a:t>Tu</a:t>
            </a:r>
            <a:r>
              <a:rPr lang="en-GB" dirty="0" smtClean="0"/>
              <a:t>, Lukens, Weinstein, 2008, </a:t>
            </a:r>
            <a:r>
              <a:rPr lang="en-GB" dirty="0" err="1" smtClean="0"/>
              <a:t>Galuppo</a:t>
            </a:r>
            <a:r>
              <a:rPr lang="en-GB" dirty="0" smtClean="0"/>
              <a:t> </a:t>
            </a:r>
            <a:r>
              <a:rPr lang="en-GB" dirty="0" err="1" smtClean="0"/>
              <a:t>Worzala</a:t>
            </a:r>
            <a:r>
              <a:rPr lang="en-GB" dirty="0" smtClean="0"/>
              <a:t>, 2004)</a:t>
            </a:r>
          </a:p>
          <a:p>
            <a:pPr lvl="1">
              <a:buClr>
                <a:srgbClr val="FFFF00"/>
              </a:buClr>
              <a:buSzPct val="80000"/>
              <a:buFont typeface="Wingdings" pitchFamily="2" charset="2"/>
              <a:buChar char="v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Market Condition for Real estate education in Italy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84176"/>
            <a:ext cx="8229600" cy="5301208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dirty="0" smtClean="0"/>
              <a:t>The Italian property market </a:t>
            </a:r>
            <a:r>
              <a:rPr lang="en-GB" b="1" dirty="0" smtClean="0"/>
              <a:t>has experienced a sustained period of growth since the end of the 1990s until the end of 2005</a:t>
            </a:r>
            <a:endParaRPr lang="it-IT" b="1" dirty="0" smtClean="0"/>
          </a:p>
          <a:p>
            <a:pPr lvl="1">
              <a:buClr>
                <a:srgbClr val="FFFF00"/>
              </a:buClr>
            </a:pPr>
            <a:r>
              <a:rPr lang="en-US" dirty="0" smtClean="0"/>
              <a:t>Introduction of </a:t>
            </a:r>
            <a:r>
              <a:rPr lang="en-US" b="1" dirty="0" smtClean="0"/>
              <a:t>Real Estate Funds </a:t>
            </a:r>
            <a:r>
              <a:rPr lang="en-US" dirty="0" smtClean="0"/>
              <a:t>and the rapid integration of the real estate market into the capital market</a:t>
            </a:r>
          </a:p>
          <a:p>
            <a:pPr lvl="1">
              <a:buClr>
                <a:srgbClr val="FFFF00"/>
              </a:buClr>
            </a:pPr>
            <a:r>
              <a:rPr lang="en-US" b="1" dirty="0" smtClean="0"/>
              <a:t>New urban regeneration</a:t>
            </a:r>
            <a:r>
              <a:rPr lang="en-US" dirty="0" smtClean="0"/>
              <a:t> planning system 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New laws for </a:t>
            </a:r>
            <a:r>
              <a:rPr lang="en-US" b="1" dirty="0" smtClean="0"/>
              <a:t>public assets &amp; portfolios </a:t>
            </a:r>
            <a:r>
              <a:rPr lang="en-US" dirty="0" smtClean="0"/>
              <a:t>in order to improve their performance </a:t>
            </a:r>
          </a:p>
          <a:p>
            <a:pPr lvl="1">
              <a:buClr>
                <a:srgbClr val="FFFF00"/>
              </a:buClr>
            </a:pPr>
            <a:r>
              <a:rPr lang="en-US" b="1" dirty="0" smtClean="0"/>
              <a:t>PPP</a:t>
            </a:r>
            <a:r>
              <a:rPr lang="en-US" dirty="0" smtClean="0"/>
              <a:t> has been strongly encourage 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Presence of </a:t>
            </a:r>
            <a:r>
              <a:rPr lang="en-US" b="1" dirty="0" smtClean="0"/>
              <a:t>International investors </a:t>
            </a:r>
            <a:r>
              <a:rPr lang="en-US" dirty="0" smtClean="0"/>
              <a:t>in the market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b="1" dirty="0" smtClean="0"/>
              <a:t>Demands: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More </a:t>
            </a:r>
            <a:r>
              <a:rPr lang="en-US" b="1" dirty="0" smtClean="0"/>
              <a:t>accurate information </a:t>
            </a:r>
            <a:r>
              <a:rPr lang="en-US" dirty="0" smtClean="0"/>
              <a:t>about performance, prices, indexes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Introduction of </a:t>
            </a:r>
            <a:r>
              <a:rPr lang="en-US" b="1" dirty="0" smtClean="0"/>
              <a:t>standards in valuation </a:t>
            </a:r>
          </a:p>
          <a:p>
            <a:pPr lvl="1">
              <a:buClr>
                <a:srgbClr val="FFFF00"/>
              </a:buClr>
            </a:pPr>
            <a:r>
              <a:rPr lang="en-US" dirty="0" smtClean="0"/>
              <a:t>Need of new </a:t>
            </a:r>
            <a:r>
              <a:rPr lang="en-US" b="1" dirty="0" smtClean="0"/>
              <a:t>real estate professions </a:t>
            </a:r>
            <a:r>
              <a:rPr lang="en-US" dirty="0" smtClean="0"/>
              <a:t>with </a:t>
            </a:r>
            <a:r>
              <a:rPr lang="en-GB" dirty="0" smtClean="0"/>
              <a:t>skills, knowledge and  competencies</a:t>
            </a:r>
          </a:p>
          <a:p>
            <a:pPr lvl="1">
              <a:buClr>
                <a:srgbClr val="FFFF00"/>
              </a:buClr>
            </a:pPr>
            <a:r>
              <a:rPr lang="en-GB" dirty="0" smtClean="0"/>
              <a:t>Larger use of IT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>
                <a:solidFill>
                  <a:srgbClr val="FFFF00"/>
                </a:solidFill>
              </a:rPr>
              <a:t>Methodology</a:t>
            </a:r>
            <a:endParaRPr lang="en-GB" b="1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dirty="0" smtClean="0"/>
              <a:t>The Methodology used for this first part of the analysis is: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dirty="0" smtClean="0"/>
              <a:t>An internet research on Real Estate education at undergraduate and post graduate level in order </a:t>
            </a:r>
            <a:r>
              <a:rPr lang="en-GB" b="1" dirty="0" smtClean="0"/>
              <a:t>to identify real estate programs </a:t>
            </a:r>
          </a:p>
          <a:p>
            <a:pPr lvl="1">
              <a:buFont typeface="Wingdings" pitchFamily="2" charset="2"/>
              <a:buChar char="v"/>
            </a:pPr>
            <a:r>
              <a:rPr lang="en-GB" dirty="0" smtClean="0"/>
              <a:t>Examination of the website and materials of several programs</a:t>
            </a:r>
          </a:p>
          <a:p>
            <a:pPr lvl="2">
              <a:buFont typeface="Wingdings" pitchFamily="2" charset="2"/>
              <a:buChar char="v"/>
            </a:pPr>
            <a:r>
              <a:rPr lang="en-GB" dirty="0" smtClean="0"/>
              <a:t>From </a:t>
            </a:r>
            <a:r>
              <a:rPr lang="en-GB" dirty="0" err="1" smtClean="0"/>
              <a:t>Miur</a:t>
            </a:r>
            <a:r>
              <a:rPr lang="en-GB" dirty="0" smtClean="0"/>
              <a:t> (Italian Ministry of University and Research) to course website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GB" dirty="0" smtClean="0"/>
              <a:t>Other information has been collected by personal contacts (e mails, phones or interviews)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99032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Higher Education in Italy</a:t>
            </a:r>
            <a:endParaRPr lang="en-US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48280" y="1340768"/>
          <a:ext cx="4906888" cy="2770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tangolo 5"/>
          <p:cNvSpPr/>
          <p:nvPr/>
        </p:nvSpPr>
        <p:spPr>
          <a:xfrm>
            <a:off x="5112776" y="3501008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1 </a:t>
            </a:r>
            <a:r>
              <a:rPr lang="it-IT" dirty="0" err="1" smtClean="0"/>
              <a:t>level</a:t>
            </a:r>
            <a:r>
              <a:rPr lang="it-IT" dirty="0" smtClean="0"/>
              <a:t> Master </a:t>
            </a:r>
            <a:r>
              <a:rPr lang="it-IT" dirty="0" err="1" smtClean="0"/>
              <a:t>Degree</a:t>
            </a:r>
            <a:endParaRPr lang="it-IT" dirty="0"/>
          </a:p>
        </p:txBody>
      </p:sp>
      <p:sp>
        <p:nvSpPr>
          <p:cNvPr id="7" name="Freccia a destra 6"/>
          <p:cNvSpPr/>
          <p:nvPr/>
        </p:nvSpPr>
        <p:spPr>
          <a:xfrm>
            <a:off x="4176672" y="3212976"/>
            <a:ext cx="504056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Segnaposto contenuto 3"/>
          <p:cNvGraphicFramePr>
            <a:graphicFrameLocks/>
          </p:cNvGraphicFramePr>
          <p:nvPr/>
        </p:nvGraphicFramePr>
        <p:xfrm>
          <a:off x="1584384" y="4797153"/>
          <a:ext cx="3096344" cy="187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Freccia a destra 8"/>
          <p:cNvSpPr/>
          <p:nvPr/>
        </p:nvSpPr>
        <p:spPr>
          <a:xfrm>
            <a:off x="3995936" y="5777880"/>
            <a:ext cx="504056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184784" y="6021288"/>
            <a:ext cx="18720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2 </a:t>
            </a:r>
            <a:r>
              <a:rPr lang="it-IT" dirty="0" err="1" smtClean="0"/>
              <a:t>level</a:t>
            </a:r>
            <a:r>
              <a:rPr lang="it-IT" dirty="0" smtClean="0"/>
              <a:t> Master </a:t>
            </a:r>
            <a:r>
              <a:rPr lang="it-IT" dirty="0" err="1" smtClean="0"/>
              <a:t>Degree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7272000" y="6021288"/>
            <a:ext cx="18720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PhD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20288" y="1844824"/>
            <a:ext cx="1475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First </a:t>
            </a:r>
            <a:r>
              <a:rPr lang="it-IT" sz="2400" b="1" dirty="0" err="1" smtClean="0"/>
              <a:t>level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degree</a:t>
            </a:r>
            <a:endParaRPr lang="it-IT" sz="2400" b="1" dirty="0" smtClean="0"/>
          </a:p>
          <a:p>
            <a:pPr algn="ctr"/>
            <a:r>
              <a:rPr lang="it-IT" sz="2400" b="1" dirty="0" smtClean="0"/>
              <a:t>(180 </a:t>
            </a:r>
            <a:r>
              <a:rPr lang="it-IT" sz="2400" b="1" dirty="0" err="1" smtClean="0"/>
              <a:t>credits</a:t>
            </a:r>
            <a:r>
              <a:rPr lang="it-IT" sz="2400" b="1" dirty="0" smtClean="0"/>
              <a:t>)</a:t>
            </a:r>
            <a:endParaRPr lang="it-IT" sz="24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55576" y="4725144"/>
            <a:ext cx="1475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/>
              <a:t>Second</a:t>
            </a:r>
            <a:endParaRPr lang="it-IT" sz="2400" b="1" dirty="0" smtClean="0"/>
          </a:p>
          <a:p>
            <a:pPr algn="ctr"/>
            <a:r>
              <a:rPr lang="it-IT" sz="2400" b="1" dirty="0" err="1" smtClean="0"/>
              <a:t>level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degree</a:t>
            </a:r>
            <a:endParaRPr lang="it-IT" sz="2400" b="1" dirty="0" smtClean="0"/>
          </a:p>
          <a:p>
            <a:pPr algn="ctr"/>
            <a:r>
              <a:rPr lang="it-IT" sz="2400" b="1" dirty="0" smtClean="0"/>
              <a:t>(120 </a:t>
            </a:r>
            <a:r>
              <a:rPr lang="it-IT" sz="2400" b="1" dirty="0" err="1" smtClean="0"/>
              <a:t>Credits</a:t>
            </a:r>
            <a:r>
              <a:rPr lang="it-IT" sz="2400" b="1" dirty="0" smtClean="0"/>
              <a:t>)</a:t>
            </a:r>
            <a:endParaRPr lang="it-IT" sz="2400" b="1" dirty="0"/>
          </a:p>
        </p:txBody>
      </p:sp>
      <p:sp>
        <p:nvSpPr>
          <p:cNvPr id="15" name="Freccia in giù 14"/>
          <p:cNvSpPr/>
          <p:nvPr/>
        </p:nvSpPr>
        <p:spPr>
          <a:xfrm>
            <a:off x="2592496" y="4293096"/>
            <a:ext cx="1008112" cy="36004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Freccia in giù 15"/>
          <p:cNvSpPr/>
          <p:nvPr/>
        </p:nvSpPr>
        <p:spPr>
          <a:xfrm>
            <a:off x="395536" y="1196752"/>
            <a:ext cx="540776" cy="5589240"/>
          </a:xfrm>
          <a:prstGeom prst="down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0" y="1412776"/>
            <a:ext cx="44114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19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22</a:t>
            </a:r>
          </a:p>
          <a:p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364088" y="2348880"/>
            <a:ext cx="147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(60 </a:t>
            </a:r>
            <a:r>
              <a:rPr lang="it-IT" sz="2400" b="1" dirty="0" err="1" smtClean="0"/>
              <a:t>credits</a:t>
            </a:r>
            <a:r>
              <a:rPr lang="it-IT" sz="2400" b="1" dirty="0" smtClean="0"/>
              <a:t>)</a:t>
            </a:r>
            <a:endParaRPr lang="it-IT" sz="24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364088" y="4941168"/>
            <a:ext cx="147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(60 </a:t>
            </a:r>
            <a:r>
              <a:rPr lang="it-IT" sz="2400" b="1" dirty="0" err="1" smtClean="0"/>
              <a:t>credits</a:t>
            </a:r>
            <a:r>
              <a:rPr lang="it-IT" sz="2400" b="1" dirty="0" smtClean="0"/>
              <a:t>)</a:t>
            </a:r>
            <a:endParaRPr lang="it-IT" sz="2400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7452320" y="4974267"/>
            <a:ext cx="147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(180 </a:t>
            </a:r>
            <a:r>
              <a:rPr lang="it-IT" sz="2400" b="1" dirty="0" err="1" smtClean="0"/>
              <a:t>credits</a:t>
            </a:r>
            <a:r>
              <a:rPr lang="it-IT" sz="2400" b="1" dirty="0" smtClean="0"/>
              <a:t>)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404664"/>
            <a:ext cx="4854371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5105400" y="332656"/>
            <a:ext cx="4038600" cy="4802907"/>
          </a:xfrm>
        </p:spPr>
        <p:txBody>
          <a:bodyPr>
            <a:normAutofit lnSpcReduction="1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800" dirty="0" smtClean="0"/>
              <a:t>In Italy: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95 Universities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617 Faculties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1710 Departments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181 Institute</a:t>
            </a:r>
          </a:p>
          <a:p>
            <a:pPr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They offer: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53 first level degree-classes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101 second level degree-classes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§"/>
            </a:pPr>
            <a:r>
              <a:rPr lang="en-US" dirty="0" smtClean="0"/>
              <a:t>6 Magister degrees- classes</a:t>
            </a:r>
          </a:p>
          <a:p>
            <a:endParaRPr lang="en-US" dirty="0"/>
          </a:p>
        </p:txBody>
      </p:sp>
      <p:sp>
        <p:nvSpPr>
          <p:cNvPr id="4" name="Freccia in giù 3"/>
          <p:cNvSpPr/>
          <p:nvPr/>
        </p:nvSpPr>
        <p:spPr>
          <a:xfrm>
            <a:off x="5364088" y="5157192"/>
            <a:ext cx="93610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156176" y="5877272"/>
            <a:ext cx="2132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FFFF00"/>
                </a:solidFill>
              </a:rPr>
              <a:t>REDUCE!!!!!!</a:t>
            </a:r>
            <a:endParaRPr lang="it-IT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Surveys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203848" y="1988840"/>
            <a:ext cx="25202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LEVEL DEGREES</a:t>
            </a:r>
            <a:endParaRPr lang="it-IT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5496" y="3140968"/>
            <a:ext cx="720000" cy="79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DESIGN</a:t>
            </a:r>
          </a:p>
        </p:txBody>
      </p:sp>
      <p:sp>
        <p:nvSpPr>
          <p:cNvPr id="6" name="Rettangolo 5"/>
          <p:cNvSpPr/>
          <p:nvPr/>
        </p:nvSpPr>
        <p:spPr>
          <a:xfrm>
            <a:off x="827584" y="3140968"/>
            <a:ext cx="1332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/>
                </a:solidFill>
              </a:rPr>
              <a:t>CIVIL AND ENVIRONMENTAL ENGINEERING </a:t>
            </a:r>
          </a:p>
        </p:txBody>
      </p:sp>
      <p:sp>
        <p:nvSpPr>
          <p:cNvPr id="7" name="Rettangolo 6"/>
          <p:cNvSpPr/>
          <p:nvPr/>
        </p:nvSpPr>
        <p:spPr>
          <a:xfrm>
            <a:off x="2195736" y="3140968"/>
            <a:ext cx="1188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bg2"/>
                </a:solidFill>
              </a:rPr>
              <a:t>ARCHITECTURE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419872" y="3140968"/>
            <a:ext cx="900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bg2"/>
                </a:solidFill>
              </a:rPr>
              <a:t>URBAN PLANNING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3140968"/>
            <a:ext cx="1260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CONSTRUCTION MANAGEMENT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652120" y="3140968"/>
            <a:ext cx="12961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HISTORIC BUILDINGS CONSERVATION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948264" y="3140968"/>
            <a:ext cx="1008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RURAL ENTERPRISE AND LM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8028504" y="3140968"/>
            <a:ext cx="1080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bg2"/>
                </a:solidFill>
              </a:rPr>
              <a:t>ECONOMICS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3275856" y="4077072"/>
            <a:ext cx="25202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LEVEL DEGREES</a:t>
            </a:r>
            <a:endParaRPr lang="it-IT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5496" y="5157192"/>
            <a:ext cx="720000" cy="79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DESIGN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2195736" y="5157192"/>
            <a:ext cx="1188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bg2"/>
                </a:solidFill>
              </a:rPr>
              <a:t>ARCHITECTURE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419872" y="5157192"/>
            <a:ext cx="900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bg2"/>
                </a:solidFill>
              </a:rPr>
              <a:t>URBAN PLANNING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4355976" y="5157192"/>
            <a:ext cx="1260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CONSTRUCTION MANAGEMENT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5652120" y="5157192"/>
            <a:ext cx="12961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HISTORIC BUILDINGS CONSERVATION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948264" y="5157192"/>
            <a:ext cx="1008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RURAL ENTERPRISE AND LM 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8028504" y="5157192"/>
            <a:ext cx="1080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>
                <a:solidFill>
                  <a:schemeClr val="bg2"/>
                </a:solidFill>
              </a:rPr>
              <a:t>ECONOMICS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791728" y="5157192"/>
            <a:ext cx="13320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2"/>
                </a:solidFill>
              </a:rPr>
              <a:t>CIVIL ENGINEERING 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179512" y="6021288"/>
            <a:ext cx="1188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ENVIRONMENTPROTECTION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547664" y="6021288"/>
            <a:ext cx="12961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 smtClean="0"/>
              <a:t>CONSTRUCTION ENGINEERING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2915816" y="6021288"/>
            <a:ext cx="151216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ENVIRONMENTAL ENGINEERING 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0" y="1340768"/>
            <a:ext cx="889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 surveyed 17 Undergraduate classes of courses  (8 first level + 11 second level) in 59 different Universities. All are Full time courses</a:t>
            </a:r>
          </a:p>
          <a:p>
            <a:pPr algn="ctr"/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6660232" y="1988840"/>
            <a:ext cx="360040" cy="36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/>
          <p:cNvSpPr txBox="1"/>
          <p:nvPr/>
        </p:nvSpPr>
        <p:spPr>
          <a:xfrm>
            <a:off x="7164288" y="1988840"/>
            <a:ext cx="14879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Before</a:t>
            </a:r>
            <a:r>
              <a:rPr lang="it-IT" dirty="0" smtClean="0"/>
              <a:t> 1995</a:t>
            </a:r>
          </a:p>
          <a:p>
            <a:endParaRPr lang="it-IT" dirty="0" smtClean="0"/>
          </a:p>
          <a:p>
            <a:r>
              <a:rPr lang="it-IT" dirty="0" err="1" smtClean="0"/>
              <a:t>After</a:t>
            </a:r>
            <a:r>
              <a:rPr lang="it-IT" dirty="0" smtClean="0"/>
              <a:t> 1995</a:t>
            </a:r>
            <a:endParaRPr lang="it-IT" dirty="0"/>
          </a:p>
        </p:txBody>
      </p:sp>
      <p:sp>
        <p:nvSpPr>
          <p:cNvPr id="30" name="Rettangolo 29"/>
          <p:cNvSpPr/>
          <p:nvPr/>
        </p:nvSpPr>
        <p:spPr>
          <a:xfrm>
            <a:off x="6660232" y="256490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3466</TotalTime>
  <Words>1634</Words>
  <Application>Microsoft Office PowerPoint</Application>
  <PresentationFormat>On-screen Show (4:3)</PresentationFormat>
  <Paragraphs>227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Verve</vt:lpstr>
      <vt:lpstr>Real Estate Education in Italy: Assessing the current state of the art</vt:lpstr>
      <vt:lpstr>Why this research?</vt:lpstr>
      <vt:lpstr>Aims and objectives </vt:lpstr>
      <vt:lpstr>Literature </vt:lpstr>
      <vt:lpstr>Market Condition for Real estate education in Italy</vt:lpstr>
      <vt:lpstr>Methodology</vt:lpstr>
      <vt:lpstr>Higher Education in Italy</vt:lpstr>
      <vt:lpstr>Slide 8</vt:lpstr>
      <vt:lpstr>Surveys</vt:lpstr>
      <vt:lpstr>Course contents </vt:lpstr>
      <vt:lpstr>Responses to the revolution in real estate jobs</vt:lpstr>
      <vt:lpstr>Modules </vt:lpstr>
      <vt:lpstr>Teaching and assessment </vt:lpstr>
      <vt:lpstr>RE Msc in Italy</vt:lpstr>
      <vt:lpstr>Master in Real Estate curriculum</vt:lpstr>
      <vt:lpstr>Property industry survey</vt:lpstr>
      <vt:lpstr>Questionnaire</vt:lpstr>
      <vt:lpstr>The structure of questionnaire</vt:lpstr>
      <vt:lpstr>Details of the practitioners </vt:lpstr>
      <vt:lpstr>The results: topics ranking</vt:lpstr>
      <vt:lpstr>The results: students</vt:lpstr>
      <vt:lpstr>Employers backgrounds </vt:lpstr>
      <vt:lpstr>Skills </vt:lpstr>
      <vt:lpstr>A real estate degree?</vt:lpstr>
      <vt:lpstr>Conclusions</vt:lpstr>
    </vt:vector>
  </TitlesOfParts>
  <Company>Nome Società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Estate and Real Estate Education in Italy: Assessing the current state of the art</dc:title>
  <dc:creator>Nome utente</dc:creator>
  <cp:lastModifiedBy>servicesaud</cp:lastModifiedBy>
  <cp:revision>32</cp:revision>
  <dcterms:created xsi:type="dcterms:W3CDTF">2011-04-04T19:53:33Z</dcterms:created>
  <dcterms:modified xsi:type="dcterms:W3CDTF">2011-06-16T08:56:52Z</dcterms:modified>
</cp:coreProperties>
</file>