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76" r:id="rId4"/>
    <p:sldId id="271" r:id="rId5"/>
    <p:sldId id="272" r:id="rId6"/>
    <p:sldId id="260" r:id="rId7"/>
    <p:sldId id="273" r:id="rId8"/>
    <p:sldId id="262" r:id="rId9"/>
    <p:sldId id="275" r:id="rId10"/>
    <p:sldId id="268" r:id="rId11"/>
    <p:sldId id="26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AEAEA"/>
    <a:srgbClr val="DA5700"/>
    <a:srgbClr val="0E173F"/>
    <a:srgbClr val="008E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88" d="100"/>
          <a:sy n="8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lAdmin\Documents\Paper%20CSR%20-%20Returns\S_T_A_T_I_S_T_I_K\Bewertung%20der%20Reports_ERES%20Pr&#228;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calAdmin\Documents\Paper%20CSR%20-%20Returns\S_T_A_T_I_S_T_I_K\Bewertung%20der%20Reports_ERES%20Pr&#228;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>
        <c:manualLayout>
          <c:layoutTarget val="inner"/>
          <c:xMode val="edge"/>
          <c:yMode val="edge"/>
          <c:x val="0.12354427918732394"/>
          <c:y val="3.2738095238095254E-2"/>
          <c:w val="0.84250510352872565"/>
          <c:h val="0.7363643607049104"/>
        </c:manualLayout>
      </c:layout>
      <c:barChart>
        <c:barDir val="col"/>
        <c:grouping val="clustered"/>
        <c:ser>
          <c:idx val="0"/>
          <c:order val="0"/>
          <c:tx>
            <c:strRef>
              <c:f>PIVOT!$F$51</c:f>
              <c:strCache>
                <c:ptCount val="1"/>
                <c:pt idx="0">
                  <c:v>CSR All Areas</c:v>
                </c:pt>
              </c:strCache>
            </c:strRef>
          </c:tx>
          <c:spPr>
            <a:solidFill>
              <a:prstClr val="white">
                <a:lumMod val="75000"/>
              </a:prstClr>
            </a:solidFill>
            <a:ln>
              <a:noFill/>
            </a:ln>
          </c:spPr>
          <c:dLbls>
            <c:dLbl>
              <c:idx val="0"/>
              <c:layout>
                <c:manualLayout>
                  <c:x val="0"/>
                  <c:y val="0.1450617283950617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33950617283950746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3549382716049390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40432098765432223"/>
                </c:manualLayout>
              </c:layout>
              <c:showVal val="1"/>
            </c:dLbl>
            <c:numFmt formatCode="0%" sourceLinked="0"/>
            <c:showVal val="1"/>
          </c:dLbls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PIVOT!$F$52:$F$55</c:f>
              <c:numCache>
                <c:formatCode>0.00%</c:formatCode>
                <c:ptCount val="4"/>
                <c:pt idx="0">
                  <c:v>0.30807291666666681</c:v>
                </c:pt>
                <c:pt idx="1">
                  <c:v>0.46770833333333334</c:v>
                </c:pt>
                <c:pt idx="2">
                  <c:v>0.48098958333333336</c:v>
                </c:pt>
                <c:pt idx="3">
                  <c:v>0.51914062500000002</c:v>
                </c:pt>
              </c:numCache>
            </c:numRef>
          </c:val>
        </c:ser>
        <c:axId val="46869888"/>
        <c:axId val="46868352"/>
      </c:barChart>
      <c:lineChart>
        <c:grouping val="standard"/>
        <c:ser>
          <c:idx val="1"/>
          <c:order val="1"/>
          <c:tx>
            <c:strRef>
              <c:f>PIVOT!$G$51</c:f>
              <c:strCache>
                <c:ptCount val="1"/>
                <c:pt idx="0">
                  <c:v>Non-REITS</c:v>
                </c:pt>
              </c:strCache>
            </c:strRef>
          </c:tx>
          <c:spPr>
            <a:ln>
              <a:solidFill>
                <a:srgbClr val="0E173F"/>
              </a:solidFill>
            </a:ln>
          </c:spPr>
          <c:marker>
            <c:symbol val="triangle"/>
            <c:size val="8"/>
            <c:spPr>
              <a:solidFill>
                <a:srgbClr val="0E173F"/>
              </a:solidFill>
              <a:ln>
                <a:noFill/>
              </a:ln>
            </c:spPr>
          </c:marker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PIVOT!$G$52:$G$55</c:f>
              <c:numCache>
                <c:formatCode>0.00%</c:formatCode>
                <c:ptCount val="4"/>
                <c:pt idx="0">
                  <c:v>0.32787698412698418</c:v>
                </c:pt>
                <c:pt idx="1">
                  <c:v>0.42832341269841273</c:v>
                </c:pt>
                <c:pt idx="2">
                  <c:v>0.44990079365079366</c:v>
                </c:pt>
                <c:pt idx="3">
                  <c:v>0.51116071428571419</c:v>
                </c:pt>
              </c:numCache>
            </c:numRef>
          </c:val>
        </c:ser>
        <c:ser>
          <c:idx val="2"/>
          <c:order val="2"/>
          <c:tx>
            <c:strRef>
              <c:f>PIVOT!$H$51</c:f>
              <c:strCache>
                <c:ptCount val="1"/>
                <c:pt idx="0">
                  <c:v>REITS</c:v>
                </c:pt>
              </c:strCache>
            </c:strRef>
          </c:tx>
          <c:spPr>
            <a:ln>
              <a:solidFill>
                <a:srgbClr val="DA5700"/>
              </a:solidFill>
            </a:ln>
          </c:spPr>
          <c:marker>
            <c:symbol val="diamond"/>
            <c:size val="8"/>
            <c:spPr>
              <a:solidFill>
                <a:srgbClr val="DA5700"/>
              </a:solidFill>
              <a:ln>
                <a:noFill/>
              </a:ln>
            </c:spPr>
          </c:marker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PIVOT!$H$52:$H$55</c:f>
              <c:numCache>
                <c:formatCode>0.00%</c:formatCode>
                <c:ptCount val="4"/>
                <c:pt idx="0">
                  <c:v>0.28618421052631576</c:v>
                </c:pt>
                <c:pt idx="1">
                  <c:v>0.51123903508771928</c:v>
                </c:pt>
                <c:pt idx="2">
                  <c:v>0.51535087719298245</c:v>
                </c:pt>
                <c:pt idx="3">
                  <c:v>0.5279605263157896</c:v>
                </c:pt>
              </c:numCache>
            </c:numRef>
          </c:val>
        </c:ser>
        <c:marker val="1"/>
        <c:axId val="46818816"/>
        <c:axId val="46866432"/>
      </c:lineChart>
      <c:catAx>
        <c:axId val="46818816"/>
        <c:scaling>
          <c:orientation val="minMax"/>
        </c:scaling>
        <c:axPos val="b"/>
        <c:numFmt formatCode="General" sourceLinked="1"/>
        <c:tickLblPos val="nextTo"/>
        <c:crossAx val="46866432"/>
        <c:crosses val="autoZero"/>
        <c:auto val="1"/>
        <c:lblAlgn val="ctr"/>
        <c:lblOffset val="100"/>
      </c:catAx>
      <c:valAx>
        <c:axId val="46866432"/>
        <c:scaling>
          <c:orientation val="minMax"/>
          <c:max val="0.75000000000000155"/>
          <c:min val="0.15000000000000024"/>
        </c:scaling>
        <c:axPos val="l"/>
        <c:numFmt formatCode="0%" sourceLinked="0"/>
        <c:tickLblPos val="nextTo"/>
        <c:crossAx val="46818816"/>
        <c:crosses val="autoZero"/>
        <c:crossBetween val="between"/>
      </c:valAx>
      <c:valAx>
        <c:axId val="46868352"/>
        <c:scaling>
          <c:orientation val="minMax"/>
          <c:max val="0.75000000000000155"/>
          <c:min val="0.15000000000000024"/>
        </c:scaling>
        <c:delete val="1"/>
        <c:axPos val="r"/>
        <c:numFmt formatCode="0.00%" sourceLinked="1"/>
        <c:tickLblPos val="none"/>
        <c:crossAx val="46869888"/>
        <c:crosses val="max"/>
        <c:crossBetween val="between"/>
      </c:valAx>
      <c:catAx>
        <c:axId val="46869888"/>
        <c:scaling>
          <c:orientation val="minMax"/>
        </c:scaling>
        <c:delete val="1"/>
        <c:axPos val="b"/>
        <c:numFmt formatCode="General" sourceLinked="1"/>
        <c:tickLblPos val="none"/>
        <c:crossAx val="46868352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0.11704194870378058"/>
          <c:y val="3.273809523809524E-2"/>
          <c:w val="0.85079430860616234"/>
          <c:h val="0.73412354705661798"/>
        </c:manualLayout>
      </c:layout>
      <c:barChart>
        <c:barDir val="col"/>
        <c:grouping val="stacked"/>
        <c:ser>
          <c:idx val="4"/>
          <c:order val="4"/>
          <c:tx>
            <c:strRef>
              <c:f>PIVOT!$F$51</c:f>
              <c:strCache>
                <c:ptCount val="1"/>
                <c:pt idx="0">
                  <c:v>CSR All Areas</c:v>
                </c:pt>
              </c:strCache>
            </c:strRef>
          </c:tx>
          <c:spPr>
            <a:solidFill>
              <a:prstClr val="white">
                <a:lumMod val="75000"/>
              </a:prstClr>
            </a:solidFill>
            <a:ln>
              <a:noFill/>
            </a:ln>
          </c:spPr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PIVOT!$F$52:$F$55</c:f>
              <c:numCache>
                <c:formatCode>0.00%</c:formatCode>
                <c:ptCount val="4"/>
                <c:pt idx="0">
                  <c:v>0.30807291666666681</c:v>
                </c:pt>
                <c:pt idx="1">
                  <c:v>0.46770833333333334</c:v>
                </c:pt>
                <c:pt idx="2">
                  <c:v>0.48098958333333336</c:v>
                </c:pt>
                <c:pt idx="3">
                  <c:v>0.51914062500000002</c:v>
                </c:pt>
              </c:numCache>
            </c:numRef>
          </c:val>
        </c:ser>
        <c:overlap val="100"/>
        <c:axId val="47831680"/>
        <c:axId val="47617152"/>
      </c:barChart>
      <c:lineChart>
        <c:grouping val="standard"/>
        <c:ser>
          <c:idx val="0"/>
          <c:order val="0"/>
          <c:tx>
            <c:strRef>
              <c:f>PIVOT!$B$51</c:f>
              <c:strCache>
                <c:ptCount val="1"/>
                <c:pt idx="0">
                  <c:v>HR &amp; Social Responsibility</c:v>
                </c:pt>
              </c:strCache>
            </c:strRef>
          </c:tx>
          <c:spPr>
            <a:ln>
              <a:solidFill>
                <a:srgbClr val="DA5700"/>
              </a:solidFill>
              <a:prstDash val="lgDash"/>
            </a:ln>
          </c:spPr>
          <c:marker>
            <c:symbol val="square"/>
            <c:size val="5"/>
            <c:spPr>
              <a:solidFill>
                <a:srgbClr val="DA5700"/>
              </a:solidFill>
              <a:ln>
                <a:noFill/>
              </a:ln>
            </c:spPr>
          </c:marker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PIVOT!$B$52:$B$55</c:f>
              <c:numCache>
                <c:formatCode>0.00%</c:formatCode>
                <c:ptCount val="4"/>
                <c:pt idx="0">
                  <c:v>0.25</c:v>
                </c:pt>
                <c:pt idx="1">
                  <c:v>0.42187500000000006</c:v>
                </c:pt>
                <c:pt idx="2">
                  <c:v>0.42187500000000006</c:v>
                </c:pt>
                <c:pt idx="3">
                  <c:v>0.40625</c:v>
                </c:pt>
              </c:numCache>
            </c:numRef>
          </c:val>
        </c:ser>
        <c:ser>
          <c:idx val="1"/>
          <c:order val="1"/>
          <c:tx>
            <c:strRef>
              <c:f>PIVOT!$C$51</c:f>
              <c:strCache>
                <c:ptCount val="1"/>
                <c:pt idx="0">
                  <c:v>Environmental Responsibility</c:v>
                </c:pt>
              </c:strCache>
            </c:strRef>
          </c:tx>
          <c:spPr>
            <a:ln>
              <a:solidFill>
                <a:srgbClr val="008E03"/>
              </a:solidFill>
            </a:ln>
          </c:spPr>
          <c:marker>
            <c:symbol val="triangle"/>
            <c:size val="7"/>
            <c:spPr>
              <a:solidFill>
                <a:srgbClr val="008E03"/>
              </a:solidFill>
              <a:ln>
                <a:noFill/>
              </a:ln>
            </c:spPr>
          </c:marker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PIVOT!$C$52:$C$55</c:f>
              <c:numCache>
                <c:formatCode>0.00%</c:formatCode>
                <c:ptCount val="4"/>
                <c:pt idx="0">
                  <c:v>0.26875000000000004</c:v>
                </c:pt>
                <c:pt idx="1">
                  <c:v>0.52187499999999998</c:v>
                </c:pt>
                <c:pt idx="2">
                  <c:v>0.49062500000000009</c:v>
                </c:pt>
                <c:pt idx="3">
                  <c:v>0.62812500000000016</c:v>
                </c:pt>
              </c:numCache>
            </c:numRef>
          </c:val>
        </c:ser>
        <c:ser>
          <c:idx val="2"/>
          <c:order val="2"/>
          <c:tx>
            <c:strRef>
              <c:f>PIVOT!$D$51</c:f>
              <c:strCache>
                <c:ptCount val="1"/>
                <c:pt idx="0">
                  <c:v>Financial Responsibility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PIVOT!$D$52:$D$55</c:f>
              <c:numCache>
                <c:formatCode>0.00%</c:formatCode>
                <c:ptCount val="4"/>
                <c:pt idx="0">
                  <c:v>0.16562499999999997</c:v>
                </c:pt>
                <c:pt idx="1">
                  <c:v>0.33750000000000008</c:v>
                </c:pt>
                <c:pt idx="2">
                  <c:v>0.30937500000000007</c:v>
                </c:pt>
                <c:pt idx="3">
                  <c:v>0.36718750000000006</c:v>
                </c:pt>
              </c:numCache>
            </c:numRef>
          </c:val>
        </c:ser>
        <c:ser>
          <c:idx val="3"/>
          <c:order val="3"/>
          <c:tx>
            <c:strRef>
              <c:f>PIVOT!$E$51</c:f>
              <c:strCache>
                <c:ptCount val="1"/>
                <c:pt idx="0">
                  <c:v>Disclosure Quality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ymbol val="square"/>
            <c:size val="5"/>
            <c:spPr>
              <a:solidFill>
                <a:srgbClr val="0E173F"/>
              </a:solidFill>
              <a:ln>
                <a:noFill/>
              </a:ln>
            </c:spPr>
          </c:marker>
          <c:cat>
            <c:numRef>
              <c:f>PIVOT!$A$52:$A$55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PIVOT!$E$52:$E$55</c:f>
              <c:numCache>
                <c:formatCode>0.00%</c:formatCode>
                <c:ptCount val="4"/>
                <c:pt idx="0">
                  <c:v>0.54791666666666661</c:v>
                </c:pt>
                <c:pt idx="1">
                  <c:v>0.58958333333333324</c:v>
                </c:pt>
                <c:pt idx="2">
                  <c:v>0.70208333333333339</c:v>
                </c:pt>
                <c:pt idx="3">
                  <c:v>0.67500000000000016</c:v>
                </c:pt>
              </c:numCache>
            </c:numRef>
          </c:val>
        </c:ser>
        <c:marker val="1"/>
        <c:axId val="47500672"/>
        <c:axId val="47507712"/>
      </c:lineChart>
      <c:catAx>
        <c:axId val="47500672"/>
        <c:scaling>
          <c:orientation val="minMax"/>
        </c:scaling>
        <c:axPos val="b"/>
        <c:numFmt formatCode="General" sourceLinked="1"/>
        <c:tickLblPos val="nextTo"/>
        <c:crossAx val="47507712"/>
        <c:crosses val="autoZero"/>
        <c:auto val="1"/>
        <c:lblAlgn val="ctr"/>
        <c:lblOffset val="100"/>
      </c:catAx>
      <c:valAx>
        <c:axId val="47507712"/>
        <c:scaling>
          <c:orientation val="minMax"/>
          <c:max val="0.75000000000000155"/>
          <c:min val="0.15000000000000024"/>
        </c:scaling>
        <c:axPos val="l"/>
        <c:numFmt formatCode="0%" sourceLinked="0"/>
        <c:tickLblPos val="nextTo"/>
        <c:crossAx val="47500672"/>
        <c:crosses val="autoZero"/>
        <c:crossBetween val="between"/>
      </c:valAx>
      <c:valAx>
        <c:axId val="47617152"/>
        <c:scaling>
          <c:orientation val="minMax"/>
          <c:max val="0.75000000000000155"/>
          <c:min val="0.15000000000000024"/>
        </c:scaling>
        <c:delete val="1"/>
        <c:axPos val="r"/>
        <c:numFmt formatCode="0.00%" sourceLinked="1"/>
        <c:tickLblPos val="none"/>
        <c:crossAx val="47831680"/>
        <c:crosses val="max"/>
        <c:crossBetween val="between"/>
      </c:valAx>
      <c:catAx>
        <c:axId val="47831680"/>
        <c:scaling>
          <c:orientation val="minMax"/>
        </c:scaling>
        <c:delete val="1"/>
        <c:axPos val="b"/>
        <c:numFmt formatCode="General" sourceLinked="1"/>
        <c:tickLblPos val="none"/>
        <c:crossAx val="47617152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1.8994336234286381E-4"/>
          <c:y val="0.85151720618256044"/>
          <c:w val="0.96160818713450424"/>
          <c:h val="0.14848279381744006"/>
        </c:manualLayout>
      </c:layout>
      <c:txPr>
        <a:bodyPr/>
        <a:lstStyle/>
        <a:p>
          <a:pPr>
            <a:defRPr sz="900"/>
          </a:pPr>
          <a:endParaRPr lang="de-DE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75420-F815-45F5-B5A5-5725D77C69D3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19799EF-A004-4751-AE42-1863FB34D43D}">
      <dgm:prSet phldrT="[Text]" custT="1"/>
      <dgm:spPr>
        <a:solidFill>
          <a:schemeClr val="bg1">
            <a:lumMod val="50000"/>
          </a:schemeClr>
        </a:solidFill>
      </dgm:spPr>
      <dgm:t>
        <a:bodyPr anchor="t"/>
        <a:lstStyle/>
        <a:p>
          <a:r>
            <a:rPr lang="en-US" sz="1600" b="1" noProof="0" dirty="0" smtClean="0"/>
            <a:t>Definition of Sustainability</a:t>
          </a:r>
          <a:endParaRPr lang="en-US" sz="1600" b="1" noProof="0" dirty="0"/>
        </a:p>
      </dgm:t>
    </dgm:pt>
    <dgm:pt modelId="{CECFCC1D-CBBF-4844-86E5-7D3D9B6E242D}" type="parTrans" cxnId="{0B91D91E-48C2-4CD6-85AC-07376FE9FE16}">
      <dgm:prSet/>
      <dgm:spPr/>
      <dgm:t>
        <a:bodyPr/>
        <a:lstStyle/>
        <a:p>
          <a:endParaRPr lang="de-DE" b="1"/>
        </a:p>
      </dgm:t>
    </dgm:pt>
    <dgm:pt modelId="{7F709A69-2211-4CBD-8C41-3667563A7A6E}" type="sibTrans" cxnId="{0B91D91E-48C2-4CD6-85AC-07376FE9FE16}">
      <dgm:prSet/>
      <dgm:spPr/>
      <dgm:t>
        <a:bodyPr/>
        <a:lstStyle/>
        <a:p>
          <a:endParaRPr lang="de-DE" b="1"/>
        </a:p>
      </dgm:t>
    </dgm:pt>
    <dgm:pt modelId="{4DA73D6A-54F1-4C5A-846D-43C561E53DE2}">
      <dgm:prSet phldrT="[Text]" custT="1"/>
      <dgm:spPr>
        <a:solidFill>
          <a:schemeClr val="bg1">
            <a:lumMod val="50000"/>
          </a:schemeClr>
        </a:solidFill>
      </dgm:spPr>
      <dgm:t>
        <a:bodyPr anchor="t"/>
        <a:lstStyle/>
        <a:p>
          <a:r>
            <a:rPr lang="en-US" sz="1600" b="1" noProof="0" dirty="0" smtClean="0"/>
            <a:t>Definition of Sustainability in the field of Real Estate </a:t>
          </a:r>
          <a:endParaRPr lang="en-US" sz="1600" b="1" noProof="0" dirty="0"/>
        </a:p>
      </dgm:t>
    </dgm:pt>
    <dgm:pt modelId="{72097D16-1BD5-4B7A-8C30-DBDC80C0B4E6}" type="parTrans" cxnId="{2252B909-717A-4F64-A429-E32B9E27AC69}">
      <dgm:prSet/>
      <dgm:spPr/>
      <dgm:t>
        <a:bodyPr/>
        <a:lstStyle/>
        <a:p>
          <a:endParaRPr lang="de-DE" b="1"/>
        </a:p>
      </dgm:t>
    </dgm:pt>
    <dgm:pt modelId="{36F73C43-E981-4281-8624-1810D007F540}" type="sibTrans" cxnId="{2252B909-717A-4F64-A429-E32B9E27AC69}">
      <dgm:prSet/>
      <dgm:spPr/>
      <dgm:t>
        <a:bodyPr/>
        <a:lstStyle/>
        <a:p>
          <a:endParaRPr lang="de-DE" b="1"/>
        </a:p>
      </dgm:t>
    </dgm:pt>
    <dgm:pt modelId="{DC751251-EA92-4EC7-9BDC-C0434C7A9AFA}">
      <dgm:prSet phldrT="[Text]" custT="1"/>
      <dgm:spPr>
        <a:solidFill>
          <a:schemeClr val="bg1">
            <a:lumMod val="50000"/>
          </a:schemeClr>
        </a:solidFill>
      </dgm:spPr>
      <dgm:t>
        <a:bodyPr anchor="t"/>
        <a:lstStyle/>
        <a:p>
          <a:r>
            <a:rPr lang="en-US" sz="1600" b="1" noProof="0" dirty="0" smtClean="0"/>
            <a:t>Measurement Method</a:t>
          </a:r>
          <a:endParaRPr lang="en-US" sz="1600" b="1" noProof="0" dirty="0"/>
        </a:p>
      </dgm:t>
    </dgm:pt>
    <dgm:pt modelId="{02187F90-2D7A-4D32-99BA-404750ECAC9B}" type="parTrans" cxnId="{AE87B11A-4EA9-4C4C-863F-75916BF39C7C}">
      <dgm:prSet/>
      <dgm:spPr/>
      <dgm:t>
        <a:bodyPr/>
        <a:lstStyle/>
        <a:p>
          <a:endParaRPr lang="de-DE" b="1"/>
        </a:p>
      </dgm:t>
    </dgm:pt>
    <dgm:pt modelId="{343A948A-6F54-4F12-874A-6060EC7EFE0F}" type="sibTrans" cxnId="{AE87B11A-4EA9-4C4C-863F-75916BF39C7C}">
      <dgm:prSet/>
      <dgm:spPr/>
      <dgm:t>
        <a:bodyPr/>
        <a:lstStyle/>
        <a:p>
          <a:endParaRPr lang="de-DE" b="1"/>
        </a:p>
      </dgm:t>
    </dgm:pt>
    <dgm:pt modelId="{51ED22A6-FD0F-43BC-938A-B9117AC5FD6E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600" b="1" noProof="0" dirty="0" smtClean="0"/>
            <a:t>Measure the level of Sustainability across Europe</a:t>
          </a:r>
          <a:endParaRPr lang="en-US" sz="1600" b="1" noProof="0" dirty="0"/>
        </a:p>
      </dgm:t>
    </dgm:pt>
    <dgm:pt modelId="{DB6BD205-C520-4BB8-AA70-50BAF1E13B5D}" type="parTrans" cxnId="{BC03C69F-2817-42CF-B8A6-7F7DDC819CE9}">
      <dgm:prSet/>
      <dgm:spPr/>
      <dgm:t>
        <a:bodyPr/>
        <a:lstStyle/>
        <a:p>
          <a:endParaRPr lang="de-DE"/>
        </a:p>
      </dgm:t>
    </dgm:pt>
    <dgm:pt modelId="{715F6B53-640A-4CC8-B6E1-126C6D5E35CA}" type="sibTrans" cxnId="{BC03C69F-2817-42CF-B8A6-7F7DDC819CE9}">
      <dgm:prSet/>
      <dgm:spPr/>
      <dgm:t>
        <a:bodyPr/>
        <a:lstStyle/>
        <a:p>
          <a:endParaRPr lang="de-DE"/>
        </a:p>
      </dgm:t>
    </dgm:pt>
    <dgm:pt modelId="{0BAC91F9-2069-4EDF-A32E-2B179A7ADF2A}" type="pres">
      <dgm:prSet presAssocID="{19E75420-F815-45F5-B5A5-5725D77C69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4CA521D-A2D6-455F-88D0-7AC23CA4FC44}" type="pres">
      <dgm:prSet presAssocID="{51ED22A6-FD0F-43BC-938A-B9117AC5FD6E}" presName="centerShape" presStyleLbl="node0" presStyleIdx="0" presStyleCnt="1" custScaleX="113714" custScaleY="70526"/>
      <dgm:spPr/>
      <dgm:t>
        <a:bodyPr/>
        <a:lstStyle/>
        <a:p>
          <a:endParaRPr lang="de-DE"/>
        </a:p>
      </dgm:t>
    </dgm:pt>
    <dgm:pt modelId="{C0BBE33F-5821-48C4-A51E-43D1694B0E3F}" type="pres">
      <dgm:prSet presAssocID="{CECFCC1D-CBBF-4844-86E5-7D3D9B6E242D}" presName="parTrans" presStyleLbl="bgSibTrans2D1" presStyleIdx="0" presStyleCnt="3"/>
      <dgm:spPr/>
      <dgm:t>
        <a:bodyPr/>
        <a:lstStyle/>
        <a:p>
          <a:endParaRPr lang="de-DE"/>
        </a:p>
      </dgm:t>
    </dgm:pt>
    <dgm:pt modelId="{5D47E866-B98B-4F0B-A2C5-AA12EE87569F}" type="pres">
      <dgm:prSet presAssocID="{219799EF-A004-4751-AE42-1863FB34D43D}" presName="node" presStyleLbl="node1" presStyleIdx="0" presStyleCnt="3" custRadScaleRad="136955" custRadScaleInc="-16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4DD24C-6610-4431-8460-DAE7A6327388}" type="pres">
      <dgm:prSet presAssocID="{72097D16-1BD5-4B7A-8C30-DBDC80C0B4E6}" presName="parTrans" presStyleLbl="bgSibTrans2D1" presStyleIdx="1" presStyleCnt="3"/>
      <dgm:spPr/>
      <dgm:t>
        <a:bodyPr/>
        <a:lstStyle/>
        <a:p>
          <a:endParaRPr lang="de-DE"/>
        </a:p>
      </dgm:t>
    </dgm:pt>
    <dgm:pt modelId="{0DA5431D-BFCB-4C75-B9BA-5F400ED7131B}" type="pres">
      <dgm:prSet presAssocID="{4DA73D6A-54F1-4C5A-846D-43C561E53DE2}" presName="node" presStyleLbl="node1" presStyleIdx="1" presStyleCnt="3" custScaleX="128249" custScaleY="1087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0F46CB-8DD9-4E23-8B3F-F8F24D4AB047}" type="pres">
      <dgm:prSet presAssocID="{02187F90-2D7A-4D32-99BA-404750ECAC9B}" presName="parTrans" presStyleLbl="bgSibTrans2D1" presStyleIdx="2" presStyleCnt="3"/>
      <dgm:spPr/>
      <dgm:t>
        <a:bodyPr/>
        <a:lstStyle/>
        <a:p>
          <a:endParaRPr lang="de-DE"/>
        </a:p>
      </dgm:t>
    </dgm:pt>
    <dgm:pt modelId="{52C58CB7-10BB-4ADE-8201-B48FB2FDDFF1}" type="pres">
      <dgm:prSet presAssocID="{DC751251-EA92-4EC7-9BDC-C0434C7A9AFA}" presName="node" presStyleLbl="node1" presStyleIdx="2" presStyleCnt="3" custRadScaleRad="137952" custRadScaleInc="6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41590DA-647E-4022-AD71-D3895980357B}" type="presOf" srcId="{219799EF-A004-4751-AE42-1863FB34D43D}" destId="{5D47E866-B98B-4F0B-A2C5-AA12EE87569F}" srcOrd="0" destOrd="0" presId="urn:microsoft.com/office/officeart/2005/8/layout/radial4"/>
    <dgm:cxn modelId="{B4CD81E1-1EA1-44F2-BF22-BA328C8D6474}" type="presOf" srcId="{4DA73D6A-54F1-4C5A-846D-43C561E53DE2}" destId="{0DA5431D-BFCB-4C75-B9BA-5F400ED7131B}" srcOrd="0" destOrd="0" presId="urn:microsoft.com/office/officeart/2005/8/layout/radial4"/>
    <dgm:cxn modelId="{F4B39604-9593-4804-8929-E08CA301FF58}" type="presOf" srcId="{51ED22A6-FD0F-43BC-938A-B9117AC5FD6E}" destId="{04CA521D-A2D6-455F-88D0-7AC23CA4FC44}" srcOrd="0" destOrd="0" presId="urn:microsoft.com/office/officeart/2005/8/layout/radial4"/>
    <dgm:cxn modelId="{0B91D91E-48C2-4CD6-85AC-07376FE9FE16}" srcId="{51ED22A6-FD0F-43BC-938A-B9117AC5FD6E}" destId="{219799EF-A004-4751-AE42-1863FB34D43D}" srcOrd="0" destOrd="0" parTransId="{CECFCC1D-CBBF-4844-86E5-7D3D9B6E242D}" sibTransId="{7F709A69-2211-4CBD-8C41-3667563A7A6E}"/>
    <dgm:cxn modelId="{AE87B11A-4EA9-4C4C-863F-75916BF39C7C}" srcId="{51ED22A6-FD0F-43BC-938A-B9117AC5FD6E}" destId="{DC751251-EA92-4EC7-9BDC-C0434C7A9AFA}" srcOrd="2" destOrd="0" parTransId="{02187F90-2D7A-4D32-99BA-404750ECAC9B}" sibTransId="{343A948A-6F54-4F12-874A-6060EC7EFE0F}"/>
    <dgm:cxn modelId="{2252B909-717A-4F64-A429-E32B9E27AC69}" srcId="{51ED22A6-FD0F-43BC-938A-B9117AC5FD6E}" destId="{4DA73D6A-54F1-4C5A-846D-43C561E53DE2}" srcOrd="1" destOrd="0" parTransId="{72097D16-1BD5-4B7A-8C30-DBDC80C0B4E6}" sibTransId="{36F73C43-E981-4281-8624-1810D007F540}"/>
    <dgm:cxn modelId="{6FFB8D99-3735-4817-BB6E-8F9A8192C1DC}" type="presOf" srcId="{CECFCC1D-CBBF-4844-86E5-7D3D9B6E242D}" destId="{C0BBE33F-5821-48C4-A51E-43D1694B0E3F}" srcOrd="0" destOrd="0" presId="urn:microsoft.com/office/officeart/2005/8/layout/radial4"/>
    <dgm:cxn modelId="{BC03C69F-2817-42CF-B8A6-7F7DDC819CE9}" srcId="{19E75420-F815-45F5-B5A5-5725D77C69D3}" destId="{51ED22A6-FD0F-43BC-938A-B9117AC5FD6E}" srcOrd="0" destOrd="0" parTransId="{DB6BD205-C520-4BB8-AA70-50BAF1E13B5D}" sibTransId="{715F6B53-640A-4CC8-B6E1-126C6D5E35CA}"/>
    <dgm:cxn modelId="{0026AD61-A80B-4E4C-8AEC-0141854FAFF2}" type="presOf" srcId="{19E75420-F815-45F5-B5A5-5725D77C69D3}" destId="{0BAC91F9-2069-4EDF-A32E-2B179A7ADF2A}" srcOrd="0" destOrd="0" presId="urn:microsoft.com/office/officeart/2005/8/layout/radial4"/>
    <dgm:cxn modelId="{320BF6B1-09EA-49A4-9AD5-66A70DEE8978}" type="presOf" srcId="{02187F90-2D7A-4D32-99BA-404750ECAC9B}" destId="{C30F46CB-8DD9-4E23-8B3F-F8F24D4AB047}" srcOrd="0" destOrd="0" presId="urn:microsoft.com/office/officeart/2005/8/layout/radial4"/>
    <dgm:cxn modelId="{28A0CF07-60DA-42D6-A0D2-EBC61E9AE886}" type="presOf" srcId="{72097D16-1BD5-4B7A-8C30-DBDC80C0B4E6}" destId="{5E4DD24C-6610-4431-8460-DAE7A6327388}" srcOrd="0" destOrd="0" presId="urn:microsoft.com/office/officeart/2005/8/layout/radial4"/>
    <dgm:cxn modelId="{797EA9AE-EA52-43C6-90D9-10D9F5A0F869}" type="presOf" srcId="{DC751251-EA92-4EC7-9BDC-C0434C7A9AFA}" destId="{52C58CB7-10BB-4ADE-8201-B48FB2FDDFF1}" srcOrd="0" destOrd="0" presId="urn:microsoft.com/office/officeart/2005/8/layout/radial4"/>
    <dgm:cxn modelId="{16FD8216-D98E-41E0-8F5E-61DE18437104}" type="presParOf" srcId="{0BAC91F9-2069-4EDF-A32E-2B179A7ADF2A}" destId="{04CA521D-A2D6-455F-88D0-7AC23CA4FC44}" srcOrd="0" destOrd="0" presId="urn:microsoft.com/office/officeart/2005/8/layout/radial4"/>
    <dgm:cxn modelId="{630E0038-E577-4264-BEA6-8BF62E972826}" type="presParOf" srcId="{0BAC91F9-2069-4EDF-A32E-2B179A7ADF2A}" destId="{C0BBE33F-5821-48C4-A51E-43D1694B0E3F}" srcOrd="1" destOrd="0" presId="urn:microsoft.com/office/officeart/2005/8/layout/radial4"/>
    <dgm:cxn modelId="{74F5366F-5874-474A-B1EC-FCA63DD1F18E}" type="presParOf" srcId="{0BAC91F9-2069-4EDF-A32E-2B179A7ADF2A}" destId="{5D47E866-B98B-4F0B-A2C5-AA12EE87569F}" srcOrd="2" destOrd="0" presId="urn:microsoft.com/office/officeart/2005/8/layout/radial4"/>
    <dgm:cxn modelId="{98E2D6FE-1E88-48EE-8A8D-0171ABE13416}" type="presParOf" srcId="{0BAC91F9-2069-4EDF-A32E-2B179A7ADF2A}" destId="{5E4DD24C-6610-4431-8460-DAE7A6327388}" srcOrd="3" destOrd="0" presId="urn:microsoft.com/office/officeart/2005/8/layout/radial4"/>
    <dgm:cxn modelId="{BB7D8E19-5FDA-4D0B-82B9-C103A5C7DF71}" type="presParOf" srcId="{0BAC91F9-2069-4EDF-A32E-2B179A7ADF2A}" destId="{0DA5431D-BFCB-4C75-B9BA-5F400ED7131B}" srcOrd="4" destOrd="0" presId="urn:microsoft.com/office/officeart/2005/8/layout/radial4"/>
    <dgm:cxn modelId="{197C1DBB-8E18-4C26-9612-F84F6C9FE241}" type="presParOf" srcId="{0BAC91F9-2069-4EDF-A32E-2B179A7ADF2A}" destId="{C30F46CB-8DD9-4E23-8B3F-F8F24D4AB047}" srcOrd="5" destOrd="0" presId="urn:microsoft.com/office/officeart/2005/8/layout/radial4"/>
    <dgm:cxn modelId="{36F8AA86-1E86-4A41-A873-BB4FE6863023}" type="presParOf" srcId="{0BAC91F9-2069-4EDF-A32E-2B179A7ADF2A}" destId="{52C58CB7-10BB-4ADE-8201-B48FB2FDDFF1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E2FE5-51F3-42DA-BBAF-6A8B659383A3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7D81FA-D41A-48E5-B01A-601FA67BC8E2}">
      <dgm:prSet phldrT="[Text]" custT="1"/>
      <dgm:spPr>
        <a:solidFill>
          <a:srgbClr val="DA5700"/>
        </a:solidFill>
      </dgm:spPr>
      <dgm:t>
        <a:bodyPr/>
        <a:lstStyle/>
        <a:p>
          <a:r>
            <a:rPr lang="en-US" sz="1200" dirty="0" smtClean="0"/>
            <a:t>Human Rights &amp; General Goals</a:t>
          </a:r>
          <a:endParaRPr lang="de-DE" sz="1200" dirty="0"/>
        </a:p>
      </dgm:t>
    </dgm:pt>
    <dgm:pt modelId="{0872CE85-AD90-435B-890F-92986C2090D5}" type="parTrans" cxnId="{AB2B196D-B6A4-40FF-A83E-5DB965BB72DD}">
      <dgm:prSet/>
      <dgm:spPr/>
      <dgm:t>
        <a:bodyPr/>
        <a:lstStyle/>
        <a:p>
          <a:endParaRPr lang="de-DE"/>
        </a:p>
      </dgm:t>
    </dgm:pt>
    <dgm:pt modelId="{4432D2D3-BC7B-4764-BE8E-B55B2B19B90D}" type="sibTrans" cxnId="{AB2B196D-B6A4-40FF-A83E-5DB965BB72DD}">
      <dgm:prSet/>
      <dgm:spPr/>
      <dgm:t>
        <a:bodyPr/>
        <a:lstStyle/>
        <a:p>
          <a:endParaRPr lang="de-DE"/>
        </a:p>
      </dgm:t>
    </dgm:pt>
    <dgm:pt modelId="{9D625130-3D6D-400F-8268-81567BB16AD4}">
      <dgm:prSet custT="1"/>
      <dgm:spPr>
        <a:solidFill>
          <a:srgbClr val="DA5700"/>
        </a:solidFill>
      </dgm:spPr>
      <dgm:t>
        <a:bodyPr/>
        <a:lstStyle/>
        <a:p>
          <a:r>
            <a:rPr lang="en-US" sz="1200" dirty="0" smtClean="0"/>
            <a:t>Human Capital &amp; Training Programs</a:t>
          </a:r>
          <a:endParaRPr lang="de-DE" sz="1200" dirty="0"/>
        </a:p>
      </dgm:t>
    </dgm:pt>
    <dgm:pt modelId="{F18AA965-95FF-4C9E-899C-8D580D579BA4}" type="parTrans" cxnId="{3B7DEA9A-E0A0-41E6-B04A-51E3F9C3A0BA}">
      <dgm:prSet/>
      <dgm:spPr/>
      <dgm:t>
        <a:bodyPr/>
        <a:lstStyle/>
        <a:p>
          <a:endParaRPr lang="de-DE"/>
        </a:p>
      </dgm:t>
    </dgm:pt>
    <dgm:pt modelId="{1AFED9DE-2942-40D7-B74C-AE71AE3C5F92}" type="sibTrans" cxnId="{3B7DEA9A-E0A0-41E6-B04A-51E3F9C3A0BA}">
      <dgm:prSet/>
      <dgm:spPr/>
      <dgm:t>
        <a:bodyPr/>
        <a:lstStyle/>
        <a:p>
          <a:endParaRPr lang="de-DE"/>
        </a:p>
      </dgm:t>
    </dgm:pt>
    <dgm:pt modelId="{A84C50FD-E5D4-4785-B9FE-656AA9E88FB6}">
      <dgm:prSet custT="1"/>
      <dgm:spPr>
        <a:solidFill>
          <a:srgbClr val="DA5700"/>
        </a:solidFill>
      </dgm:spPr>
      <dgm:t>
        <a:bodyPr/>
        <a:lstStyle/>
        <a:p>
          <a:r>
            <a:rPr lang="en-US" sz="1200" dirty="0" smtClean="0"/>
            <a:t>Diversity</a:t>
          </a:r>
          <a:endParaRPr lang="de-DE" sz="1200" dirty="0"/>
        </a:p>
      </dgm:t>
    </dgm:pt>
    <dgm:pt modelId="{59943450-5B89-4BF0-BCE1-C3EC6042E54F}" type="parTrans" cxnId="{91E066F2-AEF4-4621-85BB-ACBF88D73EA0}">
      <dgm:prSet/>
      <dgm:spPr/>
      <dgm:t>
        <a:bodyPr/>
        <a:lstStyle/>
        <a:p>
          <a:endParaRPr lang="de-DE"/>
        </a:p>
      </dgm:t>
    </dgm:pt>
    <dgm:pt modelId="{4EC2B30B-F4DD-4873-AF88-FDE475C68A36}" type="sibTrans" cxnId="{91E066F2-AEF4-4621-85BB-ACBF88D73EA0}">
      <dgm:prSet/>
      <dgm:spPr/>
      <dgm:t>
        <a:bodyPr/>
        <a:lstStyle/>
        <a:p>
          <a:endParaRPr lang="de-DE"/>
        </a:p>
      </dgm:t>
    </dgm:pt>
    <dgm:pt modelId="{F15A5DF6-6AE8-4FBE-B71C-3BD1306F3621}">
      <dgm:prSet custT="1"/>
      <dgm:spPr>
        <a:solidFill>
          <a:srgbClr val="DA5700"/>
        </a:solidFill>
      </dgm:spPr>
      <dgm:t>
        <a:bodyPr/>
        <a:lstStyle/>
        <a:p>
          <a:r>
            <a:rPr lang="en-US" sz="1200" dirty="0" smtClean="0"/>
            <a:t>Policy Structure</a:t>
          </a:r>
          <a:endParaRPr lang="de-DE" sz="1200" dirty="0"/>
        </a:p>
      </dgm:t>
    </dgm:pt>
    <dgm:pt modelId="{95AC7BE1-8587-40D9-85FC-9FF22AEC5B87}" type="parTrans" cxnId="{AC061F2E-FC9B-4FA6-B826-66278BFDB481}">
      <dgm:prSet/>
      <dgm:spPr/>
      <dgm:t>
        <a:bodyPr/>
        <a:lstStyle/>
        <a:p>
          <a:endParaRPr lang="de-DE"/>
        </a:p>
      </dgm:t>
    </dgm:pt>
    <dgm:pt modelId="{219D2A34-813A-4EBF-AD37-019BA4A43EF0}" type="sibTrans" cxnId="{AC061F2E-FC9B-4FA6-B826-66278BFDB481}">
      <dgm:prSet/>
      <dgm:spPr/>
      <dgm:t>
        <a:bodyPr/>
        <a:lstStyle/>
        <a:p>
          <a:endParaRPr lang="de-DE"/>
        </a:p>
      </dgm:t>
    </dgm:pt>
    <dgm:pt modelId="{8FCA3715-08C9-417C-A8EA-4D2D16E24915}" type="pres">
      <dgm:prSet presAssocID="{079E2FE5-51F3-42DA-BBAF-6A8B659383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84CC921-1213-4148-B055-9394669307A5}" type="pres">
      <dgm:prSet presAssocID="{107D81FA-D41A-48E5-B01A-601FA67BC8E2}" presName="vertOne" presStyleCnt="0"/>
      <dgm:spPr/>
    </dgm:pt>
    <dgm:pt modelId="{C6F4C74D-26AD-440B-81AD-E122E0E18A06}" type="pres">
      <dgm:prSet presAssocID="{107D81FA-D41A-48E5-B01A-601FA67BC8E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5FA6676-D587-4E41-B898-92EB6369B811}" type="pres">
      <dgm:prSet presAssocID="{107D81FA-D41A-48E5-B01A-601FA67BC8E2}" presName="parTransOne" presStyleCnt="0"/>
      <dgm:spPr/>
    </dgm:pt>
    <dgm:pt modelId="{5E0E19F0-17C6-4BAA-9D02-315394A1C546}" type="pres">
      <dgm:prSet presAssocID="{107D81FA-D41A-48E5-B01A-601FA67BC8E2}" presName="horzOne" presStyleCnt="0"/>
      <dgm:spPr/>
    </dgm:pt>
    <dgm:pt modelId="{2A1BFF61-0AFD-46E9-97FD-EB6BA156A993}" type="pres">
      <dgm:prSet presAssocID="{9D625130-3D6D-400F-8268-81567BB16AD4}" presName="vertTwo" presStyleCnt="0"/>
      <dgm:spPr/>
    </dgm:pt>
    <dgm:pt modelId="{2851C7C6-BDE9-41AE-BC6A-0FA132CFDE4A}" type="pres">
      <dgm:prSet presAssocID="{9D625130-3D6D-400F-8268-81567BB16AD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3A3A072-AAA5-4803-9F46-2705F1294160}" type="pres">
      <dgm:prSet presAssocID="{9D625130-3D6D-400F-8268-81567BB16AD4}" presName="parTransTwo" presStyleCnt="0"/>
      <dgm:spPr/>
    </dgm:pt>
    <dgm:pt modelId="{493BC852-0851-43BE-9807-A1BEA49C7688}" type="pres">
      <dgm:prSet presAssocID="{9D625130-3D6D-400F-8268-81567BB16AD4}" presName="horzTwo" presStyleCnt="0"/>
      <dgm:spPr/>
    </dgm:pt>
    <dgm:pt modelId="{56CFF4F8-926D-405A-9048-AF075D94318B}" type="pres">
      <dgm:prSet presAssocID="{A84C50FD-E5D4-4785-B9FE-656AA9E88FB6}" presName="vertThree" presStyleCnt="0"/>
      <dgm:spPr/>
    </dgm:pt>
    <dgm:pt modelId="{8B58E463-85C8-4787-8F4C-A5F0EAA554D4}" type="pres">
      <dgm:prSet presAssocID="{A84C50FD-E5D4-4785-B9FE-656AA9E88FB6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D7DD06A-82DE-45CB-A971-281B297711E2}" type="pres">
      <dgm:prSet presAssocID="{A84C50FD-E5D4-4785-B9FE-656AA9E88FB6}" presName="parTransThree" presStyleCnt="0"/>
      <dgm:spPr/>
    </dgm:pt>
    <dgm:pt modelId="{A878122C-1B52-4D3F-8734-FBA2DB20CDF7}" type="pres">
      <dgm:prSet presAssocID="{A84C50FD-E5D4-4785-B9FE-656AA9E88FB6}" presName="horzThree" presStyleCnt="0"/>
      <dgm:spPr/>
    </dgm:pt>
    <dgm:pt modelId="{28D4E588-C6D0-4BF8-B416-48E76D1C0FD9}" type="pres">
      <dgm:prSet presAssocID="{F15A5DF6-6AE8-4FBE-B71C-3BD1306F3621}" presName="vertFour" presStyleCnt="0">
        <dgm:presLayoutVars>
          <dgm:chPref val="3"/>
        </dgm:presLayoutVars>
      </dgm:prSet>
      <dgm:spPr/>
    </dgm:pt>
    <dgm:pt modelId="{AB01A7F9-199E-4C85-B268-694DC81A0D34}" type="pres">
      <dgm:prSet presAssocID="{F15A5DF6-6AE8-4FBE-B71C-3BD1306F3621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0240DB-7C4E-4790-A055-427DA4A87E02}" type="pres">
      <dgm:prSet presAssocID="{F15A5DF6-6AE8-4FBE-B71C-3BD1306F3621}" presName="horzFour" presStyleCnt="0"/>
      <dgm:spPr/>
    </dgm:pt>
  </dgm:ptLst>
  <dgm:cxnLst>
    <dgm:cxn modelId="{522DAF64-0C44-4958-AD31-9BDE0F2F20FF}" type="presOf" srcId="{F15A5DF6-6AE8-4FBE-B71C-3BD1306F3621}" destId="{AB01A7F9-199E-4C85-B268-694DC81A0D34}" srcOrd="0" destOrd="0" presId="urn:microsoft.com/office/officeart/2005/8/layout/hierarchy4"/>
    <dgm:cxn modelId="{5013788C-02B3-42D6-8A7B-6C874C3329B4}" type="presOf" srcId="{107D81FA-D41A-48E5-B01A-601FA67BC8E2}" destId="{C6F4C74D-26AD-440B-81AD-E122E0E18A06}" srcOrd="0" destOrd="0" presId="urn:microsoft.com/office/officeart/2005/8/layout/hierarchy4"/>
    <dgm:cxn modelId="{AC061F2E-FC9B-4FA6-B826-66278BFDB481}" srcId="{A84C50FD-E5D4-4785-B9FE-656AA9E88FB6}" destId="{F15A5DF6-6AE8-4FBE-B71C-3BD1306F3621}" srcOrd="0" destOrd="0" parTransId="{95AC7BE1-8587-40D9-85FC-9FF22AEC5B87}" sibTransId="{219D2A34-813A-4EBF-AD37-019BA4A43EF0}"/>
    <dgm:cxn modelId="{DE733417-3840-4B8C-B608-6B4D3FA39335}" type="presOf" srcId="{A84C50FD-E5D4-4785-B9FE-656AA9E88FB6}" destId="{8B58E463-85C8-4787-8F4C-A5F0EAA554D4}" srcOrd="0" destOrd="0" presId="urn:microsoft.com/office/officeart/2005/8/layout/hierarchy4"/>
    <dgm:cxn modelId="{3B7DEA9A-E0A0-41E6-B04A-51E3F9C3A0BA}" srcId="{107D81FA-D41A-48E5-B01A-601FA67BC8E2}" destId="{9D625130-3D6D-400F-8268-81567BB16AD4}" srcOrd="0" destOrd="0" parTransId="{F18AA965-95FF-4C9E-899C-8D580D579BA4}" sibTransId="{1AFED9DE-2942-40D7-B74C-AE71AE3C5F92}"/>
    <dgm:cxn modelId="{AB2B196D-B6A4-40FF-A83E-5DB965BB72DD}" srcId="{079E2FE5-51F3-42DA-BBAF-6A8B659383A3}" destId="{107D81FA-D41A-48E5-B01A-601FA67BC8E2}" srcOrd="0" destOrd="0" parTransId="{0872CE85-AD90-435B-890F-92986C2090D5}" sibTransId="{4432D2D3-BC7B-4764-BE8E-B55B2B19B90D}"/>
    <dgm:cxn modelId="{91E066F2-AEF4-4621-85BB-ACBF88D73EA0}" srcId="{9D625130-3D6D-400F-8268-81567BB16AD4}" destId="{A84C50FD-E5D4-4785-B9FE-656AA9E88FB6}" srcOrd="0" destOrd="0" parTransId="{59943450-5B89-4BF0-BCE1-C3EC6042E54F}" sibTransId="{4EC2B30B-F4DD-4873-AF88-FDE475C68A36}"/>
    <dgm:cxn modelId="{0EFD0977-749F-48F4-ADB9-DA233C8F8232}" type="presOf" srcId="{9D625130-3D6D-400F-8268-81567BB16AD4}" destId="{2851C7C6-BDE9-41AE-BC6A-0FA132CFDE4A}" srcOrd="0" destOrd="0" presId="urn:microsoft.com/office/officeart/2005/8/layout/hierarchy4"/>
    <dgm:cxn modelId="{840025BA-CC23-4EDD-83D0-F0A34DA14427}" type="presOf" srcId="{079E2FE5-51F3-42DA-BBAF-6A8B659383A3}" destId="{8FCA3715-08C9-417C-A8EA-4D2D16E24915}" srcOrd="0" destOrd="0" presId="urn:microsoft.com/office/officeart/2005/8/layout/hierarchy4"/>
    <dgm:cxn modelId="{49D45FCF-AC33-4170-B262-1C4F84EC5043}" type="presParOf" srcId="{8FCA3715-08C9-417C-A8EA-4D2D16E24915}" destId="{B84CC921-1213-4148-B055-9394669307A5}" srcOrd="0" destOrd="0" presId="urn:microsoft.com/office/officeart/2005/8/layout/hierarchy4"/>
    <dgm:cxn modelId="{67C3DFF9-7DA2-487A-BEA4-463CBF9634C7}" type="presParOf" srcId="{B84CC921-1213-4148-B055-9394669307A5}" destId="{C6F4C74D-26AD-440B-81AD-E122E0E18A06}" srcOrd="0" destOrd="0" presId="urn:microsoft.com/office/officeart/2005/8/layout/hierarchy4"/>
    <dgm:cxn modelId="{F7F1F2FD-EC76-4F08-91CF-64A74D74F318}" type="presParOf" srcId="{B84CC921-1213-4148-B055-9394669307A5}" destId="{45FA6676-D587-4E41-B898-92EB6369B811}" srcOrd="1" destOrd="0" presId="urn:microsoft.com/office/officeart/2005/8/layout/hierarchy4"/>
    <dgm:cxn modelId="{DED851CC-3732-4EAE-8AEC-5AA3925823D6}" type="presParOf" srcId="{B84CC921-1213-4148-B055-9394669307A5}" destId="{5E0E19F0-17C6-4BAA-9D02-315394A1C546}" srcOrd="2" destOrd="0" presId="urn:microsoft.com/office/officeart/2005/8/layout/hierarchy4"/>
    <dgm:cxn modelId="{78C52FE2-C128-453B-95EE-07E99BFB9D4A}" type="presParOf" srcId="{5E0E19F0-17C6-4BAA-9D02-315394A1C546}" destId="{2A1BFF61-0AFD-46E9-97FD-EB6BA156A993}" srcOrd="0" destOrd="0" presId="urn:microsoft.com/office/officeart/2005/8/layout/hierarchy4"/>
    <dgm:cxn modelId="{AE51BCD1-0212-4BE6-AA11-6D3F46A35BF2}" type="presParOf" srcId="{2A1BFF61-0AFD-46E9-97FD-EB6BA156A993}" destId="{2851C7C6-BDE9-41AE-BC6A-0FA132CFDE4A}" srcOrd="0" destOrd="0" presId="urn:microsoft.com/office/officeart/2005/8/layout/hierarchy4"/>
    <dgm:cxn modelId="{5188341F-BD37-4F82-8193-681C522EF9FB}" type="presParOf" srcId="{2A1BFF61-0AFD-46E9-97FD-EB6BA156A993}" destId="{03A3A072-AAA5-4803-9F46-2705F1294160}" srcOrd="1" destOrd="0" presId="urn:microsoft.com/office/officeart/2005/8/layout/hierarchy4"/>
    <dgm:cxn modelId="{46FD2750-739E-4382-8794-5EC56A54AEA0}" type="presParOf" srcId="{2A1BFF61-0AFD-46E9-97FD-EB6BA156A993}" destId="{493BC852-0851-43BE-9807-A1BEA49C7688}" srcOrd="2" destOrd="0" presId="urn:microsoft.com/office/officeart/2005/8/layout/hierarchy4"/>
    <dgm:cxn modelId="{3AA6943E-2CC1-4731-AC67-9F1715E94721}" type="presParOf" srcId="{493BC852-0851-43BE-9807-A1BEA49C7688}" destId="{56CFF4F8-926D-405A-9048-AF075D94318B}" srcOrd="0" destOrd="0" presId="urn:microsoft.com/office/officeart/2005/8/layout/hierarchy4"/>
    <dgm:cxn modelId="{A88F7BD1-14DE-480F-A0F3-B3FD25D8281D}" type="presParOf" srcId="{56CFF4F8-926D-405A-9048-AF075D94318B}" destId="{8B58E463-85C8-4787-8F4C-A5F0EAA554D4}" srcOrd="0" destOrd="0" presId="urn:microsoft.com/office/officeart/2005/8/layout/hierarchy4"/>
    <dgm:cxn modelId="{43734E1F-2CDA-40BA-B14F-E620E25B753C}" type="presParOf" srcId="{56CFF4F8-926D-405A-9048-AF075D94318B}" destId="{2D7DD06A-82DE-45CB-A971-281B297711E2}" srcOrd="1" destOrd="0" presId="urn:microsoft.com/office/officeart/2005/8/layout/hierarchy4"/>
    <dgm:cxn modelId="{800C2B47-4E15-4834-A01C-576ABFFCE919}" type="presParOf" srcId="{56CFF4F8-926D-405A-9048-AF075D94318B}" destId="{A878122C-1B52-4D3F-8734-FBA2DB20CDF7}" srcOrd="2" destOrd="0" presId="urn:microsoft.com/office/officeart/2005/8/layout/hierarchy4"/>
    <dgm:cxn modelId="{872F2971-D6E1-46AF-9EB1-6A93E21E6041}" type="presParOf" srcId="{A878122C-1B52-4D3F-8734-FBA2DB20CDF7}" destId="{28D4E588-C6D0-4BF8-B416-48E76D1C0FD9}" srcOrd="0" destOrd="0" presId="urn:microsoft.com/office/officeart/2005/8/layout/hierarchy4"/>
    <dgm:cxn modelId="{4187C20D-2DFB-479F-90CF-094827E3670A}" type="presParOf" srcId="{28D4E588-C6D0-4BF8-B416-48E76D1C0FD9}" destId="{AB01A7F9-199E-4C85-B268-694DC81A0D34}" srcOrd="0" destOrd="0" presId="urn:microsoft.com/office/officeart/2005/8/layout/hierarchy4"/>
    <dgm:cxn modelId="{081B4C52-BDA3-4CED-B9E7-CFFCD196BE4B}" type="presParOf" srcId="{28D4E588-C6D0-4BF8-B416-48E76D1C0FD9}" destId="{580240DB-7C4E-4790-A055-427DA4A87E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E2FE5-51F3-42DA-BBAF-6A8B659383A3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7D81FA-D41A-48E5-B01A-601FA67BC8E2}">
      <dgm:prSet phldrT="[Text]" custT="1"/>
      <dgm:spPr>
        <a:solidFill>
          <a:srgbClr val="DA5700"/>
        </a:solidFill>
      </dgm:spPr>
      <dgm:t>
        <a:bodyPr/>
        <a:lstStyle/>
        <a:p>
          <a:r>
            <a:rPr lang="en-US" sz="1200" b="0" i="0" u="none" dirty="0" smtClean="0"/>
            <a:t>EPRA Best Practices and Recommendations</a:t>
          </a:r>
          <a:endParaRPr lang="de-DE" sz="1200" dirty="0"/>
        </a:p>
      </dgm:t>
    </dgm:pt>
    <dgm:pt modelId="{0872CE85-AD90-435B-890F-92986C2090D5}" type="parTrans" cxnId="{AB2B196D-B6A4-40FF-A83E-5DB965BB72DD}">
      <dgm:prSet/>
      <dgm:spPr/>
      <dgm:t>
        <a:bodyPr/>
        <a:lstStyle/>
        <a:p>
          <a:endParaRPr lang="de-DE" sz="1200"/>
        </a:p>
      </dgm:t>
    </dgm:pt>
    <dgm:pt modelId="{4432D2D3-BC7B-4764-BE8E-B55B2B19B90D}" type="sibTrans" cxnId="{AB2B196D-B6A4-40FF-A83E-5DB965BB72DD}">
      <dgm:prSet/>
      <dgm:spPr/>
      <dgm:t>
        <a:bodyPr/>
        <a:lstStyle/>
        <a:p>
          <a:endParaRPr lang="de-DE" sz="1200"/>
        </a:p>
      </dgm:t>
    </dgm:pt>
    <dgm:pt modelId="{11F91478-CC34-4DE4-82B0-B7994CFBEA69}">
      <dgm:prSet custT="1"/>
      <dgm:spPr>
        <a:solidFill>
          <a:srgbClr val="DA5700"/>
        </a:solidFill>
      </dgm:spPr>
      <dgm:t>
        <a:bodyPr/>
        <a:lstStyle/>
        <a:p>
          <a:r>
            <a:rPr lang="de-DE" sz="1200" b="0" i="0" u="none" dirty="0" smtClean="0"/>
            <a:t>EPRA Portfolio </a:t>
          </a:r>
          <a:r>
            <a:rPr lang="de-DE" sz="1200" b="0" i="0" u="none" dirty="0" err="1" smtClean="0"/>
            <a:t>Disclosure</a:t>
          </a:r>
          <a:endParaRPr lang="de-DE" sz="1200" dirty="0"/>
        </a:p>
      </dgm:t>
    </dgm:pt>
    <dgm:pt modelId="{0CCE4D25-3816-402A-9539-F0173C294314}" type="parTrans" cxnId="{EA8BE580-901B-4B02-8E47-E7FEF4E37E9B}">
      <dgm:prSet/>
      <dgm:spPr/>
      <dgm:t>
        <a:bodyPr/>
        <a:lstStyle/>
        <a:p>
          <a:endParaRPr lang="de-DE" sz="1200"/>
        </a:p>
      </dgm:t>
    </dgm:pt>
    <dgm:pt modelId="{93F0C55D-1043-4B4D-BBF5-5658730E596D}" type="sibTrans" cxnId="{EA8BE580-901B-4B02-8E47-E7FEF4E37E9B}">
      <dgm:prSet/>
      <dgm:spPr/>
      <dgm:t>
        <a:bodyPr/>
        <a:lstStyle/>
        <a:p>
          <a:endParaRPr lang="de-DE" sz="1200"/>
        </a:p>
      </dgm:t>
    </dgm:pt>
    <dgm:pt modelId="{370A2B5D-7945-404C-A6D4-4CBE7489F875}">
      <dgm:prSet custT="1"/>
      <dgm:spPr>
        <a:solidFill>
          <a:srgbClr val="DA5700"/>
        </a:solidFill>
      </dgm:spPr>
      <dgm:t>
        <a:bodyPr/>
        <a:lstStyle/>
        <a:p>
          <a:r>
            <a:rPr lang="de-DE" sz="1200" b="0" i="0" u="none" dirty="0" smtClean="0"/>
            <a:t>Corporate </a:t>
          </a:r>
          <a:r>
            <a:rPr lang="de-DE" sz="1200" b="0" i="0" u="none" dirty="0" err="1" smtClean="0"/>
            <a:t>Governance</a:t>
          </a:r>
          <a:r>
            <a:rPr lang="de-DE" sz="1200" b="0" i="0" u="none" dirty="0" smtClean="0"/>
            <a:t> </a:t>
          </a:r>
          <a:r>
            <a:rPr lang="de-DE" sz="1200" b="0" i="0" u="none" dirty="0" err="1" smtClean="0"/>
            <a:t>Mechanism</a:t>
          </a:r>
          <a:endParaRPr lang="de-DE" sz="1200" dirty="0"/>
        </a:p>
      </dgm:t>
    </dgm:pt>
    <dgm:pt modelId="{6544BF53-8652-4E2B-8616-3310E2AC64C3}" type="parTrans" cxnId="{7EC1A5F9-CE12-432D-B0EA-B460D9669DE1}">
      <dgm:prSet/>
      <dgm:spPr/>
      <dgm:t>
        <a:bodyPr/>
        <a:lstStyle/>
        <a:p>
          <a:endParaRPr lang="de-DE" sz="1200"/>
        </a:p>
      </dgm:t>
    </dgm:pt>
    <dgm:pt modelId="{0A14284C-9E29-408A-8BCA-55BC90C50DDF}" type="sibTrans" cxnId="{7EC1A5F9-CE12-432D-B0EA-B460D9669DE1}">
      <dgm:prSet/>
      <dgm:spPr/>
      <dgm:t>
        <a:bodyPr/>
        <a:lstStyle/>
        <a:p>
          <a:endParaRPr lang="de-DE" sz="1200"/>
        </a:p>
      </dgm:t>
    </dgm:pt>
    <dgm:pt modelId="{8FCA3715-08C9-417C-A8EA-4D2D16E24915}" type="pres">
      <dgm:prSet presAssocID="{079E2FE5-51F3-42DA-BBAF-6A8B659383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84CC921-1213-4148-B055-9394669307A5}" type="pres">
      <dgm:prSet presAssocID="{107D81FA-D41A-48E5-B01A-601FA67BC8E2}" presName="vertOne" presStyleCnt="0"/>
      <dgm:spPr/>
    </dgm:pt>
    <dgm:pt modelId="{C6F4C74D-26AD-440B-81AD-E122E0E18A06}" type="pres">
      <dgm:prSet presAssocID="{107D81FA-D41A-48E5-B01A-601FA67BC8E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5FA6676-D587-4E41-B898-92EB6369B811}" type="pres">
      <dgm:prSet presAssocID="{107D81FA-D41A-48E5-B01A-601FA67BC8E2}" presName="parTransOne" presStyleCnt="0"/>
      <dgm:spPr/>
    </dgm:pt>
    <dgm:pt modelId="{5E0E19F0-17C6-4BAA-9D02-315394A1C546}" type="pres">
      <dgm:prSet presAssocID="{107D81FA-D41A-48E5-B01A-601FA67BC8E2}" presName="horzOne" presStyleCnt="0"/>
      <dgm:spPr/>
    </dgm:pt>
    <dgm:pt modelId="{2357912A-FD32-4700-821F-B2A5AE78AE63}" type="pres">
      <dgm:prSet presAssocID="{11F91478-CC34-4DE4-82B0-B7994CFBEA69}" presName="vertTwo" presStyleCnt="0"/>
      <dgm:spPr/>
    </dgm:pt>
    <dgm:pt modelId="{9FB95937-D94A-42C1-A403-7033356BE809}" type="pres">
      <dgm:prSet presAssocID="{11F91478-CC34-4DE4-82B0-B7994CFBEA6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EEA70E1-63B3-4766-BCC6-809390365FC8}" type="pres">
      <dgm:prSet presAssocID="{11F91478-CC34-4DE4-82B0-B7994CFBEA69}" presName="parTransTwo" presStyleCnt="0"/>
      <dgm:spPr/>
    </dgm:pt>
    <dgm:pt modelId="{F721CB39-B3B1-4D91-BAC5-FDBDF303E04D}" type="pres">
      <dgm:prSet presAssocID="{11F91478-CC34-4DE4-82B0-B7994CFBEA69}" presName="horzTwo" presStyleCnt="0"/>
      <dgm:spPr/>
    </dgm:pt>
    <dgm:pt modelId="{4F75CC98-39A3-425F-885E-5DE6294EF792}" type="pres">
      <dgm:prSet presAssocID="{370A2B5D-7945-404C-A6D4-4CBE7489F875}" presName="vertThree" presStyleCnt="0"/>
      <dgm:spPr/>
    </dgm:pt>
    <dgm:pt modelId="{FDD233C3-A0AD-41E3-9BAF-FE014A41DAEF}" type="pres">
      <dgm:prSet presAssocID="{370A2B5D-7945-404C-A6D4-4CBE7489F875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A58A2D-FDE6-4FD8-8842-2B72286D3A3A}" type="pres">
      <dgm:prSet presAssocID="{370A2B5D-7945-404C-A6D4-4CBE7489F875}" presName="horzThree" presStyleCnt="0"/>
      <dgm:spPr/>
    </dgm:pt>
  </dgm:ptLst>
  <dgm:cxnLst>
    <dgm:cxn modelId="{F98A6B88-82AA-4B37-8F25-9B98EFC9795C}" type="presOf" srcId="{11F91478-CC34-4DE4-82B0-B7994CFBEA69}" destId="{9FB95937-D94A-42C1-A403-7033356BE809}" srcOrd="0" destOrd="0" presId="urn:microsoft.com/office/officeart/2005/8/layout/hierarchy4"/>
    <dgm:cxn modelId="{8B224459-DF5D-4E3D-8D2A-A094A3D06C9F}" type="presOf" srcId="{370A2B5D-7945-404C-A6D4-4CBE7489F875}" destId="{FDD233C3-A0AD-41E3-9BAF-FE014A41DAEF}" srcOrd="0" destOrd="0" presId="urn:microsoft.com/office/officeart/2005/8/layout/hierarchy4"/>
    <dgm:cxn modelId="{CEB74022-8D55-4780-8FE4-718CDB1549C6}" type="presOf" srcId="{107D81FA-D41A-48E5-B01A-601FA67BC8E2}" destId="{C6F4C74D-26AD-440B-81AD-E122E0E18A06}" srcOrd="0" destOrd="0" presId="urn:microsoft.com/office/officeart/2005/8/layout/hierarchy4"/>
    <dgm:cxn modelId="{EA8BE580-901B-4B02-8E47-E7FEF4E37E9B}" srcId="{107D81FA-D41A-48E5-B01A-601FA67BC8E2}" destId="{11F91478-CC34-4DE4-82B0-B7994CFBEA69}" srcOrd="0" destOrd="0" parTransId="{0CCE4D25-3816-402A-9539-F0173C294314}" sibTransId="{93F0C55D-1043-4B4D-BBF5-5658730E596D}"/>
    <dgm:cxn modelId="{AB2B196D-B6A4-40FF-A83E-5DB965BB72DD}" srcId="{079E2FE5-51F3-42DA-BBAF-6A8B659383A3}" destId="{107D81FA-D41A-48E5-B01A-601FA67BC8E2}" srcOrd="0" destOrd="0" parTransId="{0872CE85-AD90-435B-890F-92986C2090D5}" sibTransId="{4432D2D3-BC7B-4764-BE8E-B55B2B19B90D}"/>
    <dgm:cxn modelId="{785AA2DA-ED4A-476E-927B-548B8C532A33}" type="presOf" srcId="{079E2FE5-51F3-42DA-BBAF-6A8B659383A3}" destId="{8FCA3715-08C9-417C-A8EA-4D2D16E24915}" srcOrd="0" destOrd="0" presId="urn:microsoft.com/office/officeart/2005/8/layout/hierarchy4"/>
    <dgm:cxn modelId="{7EC1A5F9-CE12-432D-B0EA-B460D9669DE1}" srcId="{11F91478-CC34-4DE4-82B0-B7994CFBEA69}" destId="{370A2B5D-7945-404C-A6D4-4CBE7489F875}" srcOrd="0" destOrd="0" parTransId="{6544BF53-8652-4E2B-8616-3310E2AC64C3}" sibTransId="{0A14284C-9E29-408A-8BCA-55BC90C50DDF}"/>
    <dgm:cxn modelId="{052F7ACC-026A-4F9D-BC37-8DB1EC1C7658}" type="presParOf" srcId="{8FCA3715-08C9-417C-A8EA-4D2D16E24915}" destId="{B84CC921-1213-4148-B055-9394669307A5}" srcOrd="0" destOrd="0" presId="urn:microsoft.com/office/officeart/2005/8/layout/hierarchy4"/>
    <dgm:cxn modelId="{DE571548-A579-42DF-8DBE-8EF66933808C}" type="presParOf" srcId="{B84CC921-1213-4148-B055-9394669307A5}" destId="{C6F4C74D-26AD-440B-81AD-E122E0E18A06}" srcOrd="0" destOrd="0" presId="urn:microsoft.com/office/officeart/2005/8/layout/hierarchy4"/>
    <dgm:cxn modelId="{FCC7073C-8397-477D-90FF-7636CCCF040F}" type="presParOf" srcId="{B84CC921-1213-4148-B055-9394669307A5}" destId="{45FA6676-D587-4E41-B898-92EB6369B811}" srcOrd="1" destOrd="0" presId="urn:microsoft.com/office/officeart/2005/8/layout/hierarchy4"/>
    <dgm:cxn modelId="{948C69B2-AA43-47FB-809A-726FFCEF2EAA}" type="presParOf" srcId="{B84CC921-1213-4148-B055-9394669307A5}" destId="{5E0E19F0-17C6-4BAA-9D02-315394A1C546}" srcOrd="2" destOrd="0" presId="urn:microsoft.com/office/officeart/2005/8/layout/hierarchy4"/>
    <dgm:cxn modelId="{406C44CE-4216-4035-A4AD-279C824992CE}" type="presParOf" srcId="{5E0E19F0-17C6-4BAA-9D02-315394A1C546}" destId="{2357912A-FD32-4700-821F-B2A5AE78AE63}" srcOrd="0" destOrd="0" presId="urn:microsoft.com/office/officeart/2005/8/layout/hierarchy4"/>
    <dgm:cxn modelId="{66C75DD3-703F-4D8D-AA87-2E9373C6E22F}" type="presParOf" srcId="{2357912A-FD32-4700-821F-B2A5AE78AE63}" destId="{9FB95937-D94A-42C1-A403-7033356BE809}" srcOrd="0" destOrd="0" presId="urn:microsoft.com/office/officeart/2005/8/layout/hierarchy4"/>
    <dgm:cxn modelId="{D814F26B-EB00-43D1-BD3B-3FB629122F0F}" type="presParOf" srcId="{2357912A-FD32-4700-821F-B2A5AE78AE63}" destId="{AEEA70E1-63B3-4766-BCC6-809390365FC8}" srcOrd="1" destOrd="0" presId="urn:microsoft.com/office/officeart/2005/8/layout/hierarchy4"/>
    <dgm:cxn modelId="{FF0F31C4-08E3-4610-8F1F-2D7880873EE9}" type="presParOf" srcId="{2357912A-FD32-4700-821F-B2A5AE78AE63}" destId="{F721CB39-B3B1-4D91-BAC5-FDBDF303E04D}" srcOrd="2" destOrd="0" presId="urn:microsoft.com/office/officeart/2005/8/layout/hierarchy4"/>
    <dgm:cxn modelId="{77CCE443-3A8B-48CD-9CFF-D01D91787BE4}" type="presParOf" srcId="{F721CB39-B3B1-4D91-BAC5-FDBDF303E04D}" destId="{4F75CC98-39A3-425F-885E-5DE6294EF792}" srcOrd="0" destOrd="0" presId="urn:microsoft.com/office/officeart/2005/8/layout/hierarchy4"/>
    <dgm:cxn modelId="{B42D6892-E4DF-441B-8070-6C22831CEF29}" type="presParOf" srcId="{4F75CC98-39A3-425F-885E-5DE6294EF792}" destId="{FDD233C3-A0AD-41E3-9BAF-FE014A41DAEF}" srcOrd="0" destOrd="0" presId="urn:microsoft.com/office/officeart/2005/8/layout/hierarchy4"/>
    <dgm:cxn modelId="{19C8C448-D806-4A14-8D3A-5FCE56602850}" type="presParOf" srcId="{4F75CC98-39A3-425F-885E-5DE6294EF792}" destId="{A0A58A2D-FDE6-4FD8-8842-2B72286D3A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9E2FE5-51F3-42DA-BBAF-6A8B659383A3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07D81FA-D41A-48E5-B01A-601FA67BC8E2}">
      <dgm:prSet phldrT="[Text]" custT="1"/>
      <dgm:spPr>
        <a:solidFill>
          <a:srgbClr val="DA5700"/>
        </a:solidFill>
      </dgm:spPr>
      <dgm:t>
        <a:bodyPr/>
        <a:lstStyle/>
        <a:p>
          <a:r>
            <a:rPr lang="en-US" sz="1200" dirty="0" smtClean="0"/>
            <a:t>Environmental activities and intensity</a:t>
          </a:r>
          <a:endParaRPr lang="de-DE" sz="1200" dirty="0"/>
        </a:p>
      </dgm:t>
    </dgm:pt>
    <dgm:pt modelId="{0872CE85-AD90-435B-890F-92986C2090D5}" type="parTrans" cxnId="{AB2B196D-B6A4-40FF-A83E-5DB965BB72DD}">
      <dgm:prSet/>
      <dgm:spPr/>
      <dgm:t>
        <a:bodyPr/>
        <a:lstStyle/>
        <a:p>
          <a:endParaRPr lang="de-DE"/>
        </a:p>
      </dgm:t>
    </dgm:pt>
    <dgm:pt modelId="{4432D2D3-BC7B-4764-BE8E-B55B2B19B90D}" type="sibTrans" cxnId="{AB2B196D-B6A4-40FF-A83E-5DB965BB72DD}">
      <dgm:prSet/>
      <dgm:spPr/>
      <dgm:t>
        <a:bodyPr/>
        <a:lstStyle/>
        <a:p>
          <a:endParaRPr lang="de-DE"/>
        </a:p>
      </dgm:t>
    </dgm:pt>
    <dgm:pt modelId="{9E1518B5-A2C9-4475-A3E8-D534E5BC8C5D}">
      <dgm:prSet custT="1"/>
      <dgm:spPr>
        <a:solidFill>
          <a:srgbClr val="DA5700"/>
        </a:solidFill>
      </dgm:spPr>
      <dgm:t>
        <a:bodyPr/>
        <a:lstStyle/>
        <a:p>
          <a:r>
            <a:rPr lang="en-US" sz="1200" dirty="0" smtClean="0"/>
            <a:t>(Certified) Building Information</a:t>
          </a:r>
          <a:endParaRPr lang="de-DE" sz="1200" dirty="0"/>
        </a:p>
      </dgm:t>
    </dgm:pt>
    <dgm:pt modelId="{F0D2CAE3-A41E-4C57-B2F0-76390592699D}" type="parTrans" cxnId="{406E970A-63C9-4B7D-8E3C-3BD23ABB9055}">
      <dgm:prSet/>
      <dgm:spPr/>
      <dgm:t>
        <a:bodyPr/>
        <a:lstStyle/>
        <a:p>
          <a:endParaRPr lang="de-DE"/>
        </a:p>
      </dgm:t>
    </dgm:pt>
    <dgm:pt modelId="{863FF43F-5031-4384-865D-53E34303A968}" type="sibTrans" cxnId="{406E970A-63C9-4B7D-8E3C-3BD23ABB9055}">
      <dgm:prSet/>
      <dgm:spPr/>
      <dgm:t>
        <a:bodyPr/>
        <a:lstStyle/>
        <a:p>
          <a:endParaRPr lang="de-DE"/>
        </a:p>
      </dgm:t>
    </dgm:pt>
    <dgm:pt modelId="{8FCA3715-08C9-417C-A8EA-4D2D16E24915}" type="pres">
      <dgm:prSet presAssocID="{079E2FE5-51F3-42DA-BBAF-6A8B659383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B84CC921-1213-4148-B055-9394669307A5}" type="pres">
      <dgm:prSet presAssocID="{107D81FA-D41A-48E5-B01A-601FA67BC8E2}" presName="vertOne" presStyleCnt="0"/>
      <dgm:spPr/>
    </dgm:pt>
    <dgm:pt modelId="{C6F4C74D-26AD-440B-81AD-E122E0E18A06}" type="pres">
      <dgm:prSet presAssocID="{107D81FA-D41A-48E5-B01A-601FA67BC8E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5FA6676-D587-4E41-B898-92EB6369B811}" type="pres">
      <dgm:prSet presAssocID="{107D81FA-D41A-48E5-B01A-601FA67BC8E2}" presName="parTransOne" presStyleCnt="0"/>
      <dgm:spPr/>
    </dgm:pt>
    <dgm:pt modelId="{5E0E19F0-17C6-4BAA-9D02-315394A1C546}" type="pres">
      <dgm:prSet presAssocID="{107D81FA-D41A-48E5-B01A-601FA67BC8E2}" presName="horzOne" presStyleCnt="0"/>
      <dgm:spPr/>
    </dgm:pt>
    <dgm:pt modelId="{3E0727CC-CE0A-49E9-8E5E-55744F576B4F}" type="pres">
      <dgm:prSet presAssocID="{9E1518B5-A2C9-4475-A3E8-D534E5BC8C5D}" presName="vertTwo" presStyleCnt="0"/>
      <dgm:spPr/>
    </dgm:pt>
    <dgm:pt modelId="{53CC5E2A-7091-4A29-A5F8-705C5B027464}" type="pres">
      <dgm:prSet presAssocID="{9E1518B5-A2C9-4475-A3E8-D534E5BC8C5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BBA17EF-9199-4E2D-B2DE-AAA5FEB7F009}" type="pres">
      <dgm:prSet presAssocID="{9E1518B5-A2C9-4475-A3E8-D534E5BC8C5D}" presName="horzTwo" presStyleCnt="0"/>
      <dgm:spPr/>
    </dgm:pt>
  </dgm:ptLst>
  <dgm:cxnLst>
    <dgm:cxn modelId="{08C750A8-CD21-44CB-BEB1-134F760D9437}" type="presOf" srcId="{107D81FA-D41A-48E5-B01A-601FA67BC8E2}" destId="{C6F4C74D-26AD-440B-81AD-E122E0E18A06}" srcOrd="0" destOrd="0" presId="urn:microsoft.com/office/officeart/2005/8/layout/hierarchy4"/>
    <dgm:cxn modelId="{406E970A-63C9-4B7D-8E3C-3BD23ABB9055}" srcId="{107D81FA-D41A-48E5-B01A-601FA67BC8E2}" destId="{9E1518B5-A2C9-4475-A3E8-D534E5BC8C5D}" srcOrd="0" destOrd="0" parTransId="{F0D2CAE3-A41E-4C57-B2F0-76390592699D}" sibTransId="{863FF43F-5031-4384-865D-53E34303A968}"/>
    <dgm:cxn modelId="{080A4DCE-8EED-4998-B752-6ABAD1E91C00}" type="presOf" srcId="{079E2FE5-51F3-42DA-BBAF-6A8B659383A3}" destId="{8FCA3715-08C9-417C-A8EA-4D2D16E24915}" srcOrd="0" destOrd="0" presId="urn:microsoft.com/office/officeart/2005/8/layout/hierarchy4"/>
    <dgm:cxn modelId="{062085B0-954B-47A5-B586-1224709D7082}" type="presOf" srcId="{9E1518B5-A2C9-4475-A3E8-D534E5BC8C5D}" destId="{53CC5E2A-7091-4A29-A5F8-705C5B027464}" srcOrd="0" destOrd="0" presId="urn:microsoft.com/office/officeart/2005/8/layout/hierarchy4"/>
    <dgm:cxn modelId="{AB2B196D-B6A4-40FF-A83E-5DB965BB72DD}" srcId="{079E2FE5-51F3-42DA-BBAF-6A8B659383A3}" destId="{107D81FA-D41A-48E5-B01A-601FA67BC8E2}" srcOrd="0" destOrd="0" parTransId="{0872CE85-AD90-435B-890F-92986C2090D5}" sibTransId="{4432D2D3-BC7B-4764-BE8E-B55B2B19B90D}"/>
    <dgm:cxn modelId="{B78FBA79-B89F-47FA-8D0B-0B8C43E539EA}" type="presParOf" srcId="{8FCA3715-08C9-417C-A8EA-4D2D16E24915}" destId="{B84CC921-1213-4148-B055-9394669307A5}" srcOrd="0" destOrd="0" presId="urn:microsoft.com/office/officeart/2005/8/layout/hierarchy4"/>
    <dgm:cxn modelId="{8ED0B6F5-0C72-4FA8-AEFA-FEBB5CB2D8D8}" type="presParOf" srcId="{B84CC921-1213-4148-B055-9394669307A5}" destId="{C6F4C74D-26AD-440B-81AD-E122E0E18A06}" srcOrd="0" destOrd="0" presId="urn:microsoft.com/office/officeart/2005/8/layout/hierarchy4"/>
    <dgm:cxn modelId="{51AE8A18-C13D-4778-A838-B3C3D222A284}" type="presParOf" srcId="{B84CC921-1213-4148-B055-9394669307A5}" destId="{45FA6676-D587-4E41-B898-92EB6369B811}" srcOrd="1" destOrd="0" presId="urn:microsoft.com/office/officeart/2005/8/layout/hierarchy4"/>
    <dgm:cxn modelId="{E2AB9660-6E96-4AD0-95C1-904BD90E29F7}" type="presParOf" srcId="{B84CC921-1213-4148-B055-9394669307A5}" destId="{5E0E19F0-17C6-4BAA-9D02-315394A1C546}" srcOrd="2" destOrd="0" presId="urn:microsoft.com/office/officeart/2005/8/layout/hierarchy4"/>
    <dgm:cxn modelId="{0DA1FAB6-0AC3-470B-914E-6E6204DFADD2}" type="presParOf" srcId="{5E0E19F0-17C6-4BAA-9D02-315394A1C546}" destId="{3E0727CC-CE0A-49E9-8E5E-55744F576B4F}" srcOrd="0" destOrd="0" presId="urn:microsoft.com/office/officeart/2005/8/layout/hierarchy4"/>
    <dgm:cxn modelId="{AFA4F000-AA3F-4DC0-B8AB-F2B31840CE57}" type="presParOf" srcId="{3E0727CC-CE0A-49E9-8E5E-55744F576B4F}" destId="{53CC5E2A-7091-4A29-A5F8-705C5B027464}" srcOrd="0" destOrd="0" presId="urn:microsoft.com/office/officeart/2005/8/layout/hierarchy4"/>
    <dgm:cxn modelId="{1261CBCF-7D73-4BF4-BB2F-64BF73843F3D}" type="presParOf" srcId="{3E0727CC-CE0A-49E9-8E5E-55744F576B4F}" destId="{1BBA17EF-9199-4E2D-B2DE-AAA5FEB7F0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2A6D49-A19B-4F54-82E0-BB2768BB1EF1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C0AAB3-D9ED-4035-913B-66D784327FCB}">
      <dgm:prSet phldrT="[Text]" custT="1"/>
      <dgm:spPr/>
      <dgm:t>
        <a:bodyPr/>
        <a:lstStyle/>
        <a:p>
          <a:r>
            <a:rPr lang="en-US" sz="1600" b="1" cap="small" baseline="0" noProof="0" dirty="0" smtClean="0"/>
            <a:t>Sustainability for Real Estate Companies</a:t>
          </a:r>
          <a:endParaRPr lang="en-US" sz="1600" b="1" cap="small" baseline="0" noProof="0" dirty="0"/>
        </a:p>
      </dgm:t>
    </dgm:pt>
    <dgm:pt modelId="{EC5C24BC-F7AB-4064-857F-0321B4E50C49}" type="parTrans" cxnId="{5207028A-3E70-4831-9E94-888D5294E9B5}">
      <dgm:prSet/>
      <dgm:spPr/>
      <dgm:t>
        <a:bodyPr/>
        <a:lstStyle/>
        <a:p>
          <a:endParaRPr lang="de-DE" sz="1300"/>
        </a:p>
      </dgm:t>
    </dgm:pt>
    <dgm:pt modelId="{9A46B1AF-A359-46F7-94C6-0DCB188C09F8}" type="sibTrans" cxnId="{5207028A-3E70-4831-9E94-888D5294E9B5}">
      <dgm:prSet/>
      <dgm:spPr/>
      <dgm:t>
        <a:bodyPr/>
        <a:lstStyle/>
        <a:p>
          <a:endParaRPr lang="de-DE" sz="1300"/>
        </a:p>
      </dgm:t>
    </dgm:pt>
    <dgm:pt modelId="{173324EE-BEAE-4B46-99E2-DC16A24F4B27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Human Rights &amp; Social Responsibility</a:t>
          </a:r>
          <a:endParaRPr lang="en-US" sz="1300" noProof="0" dirty="0"/>
        </a:p>
      </dgm:t>
    </dgm:pt>
    <dgm:pt modelId="{5F250D86-FDB2-4A31-8860-B2FA74E94781}" type="parTrans" cxnId="{1F7B7756-9FF0-4C8F-BF32-1E160E941A5F}">
      <dgm:prSet/>
      <dgm:spPr/>
      <dgm:t>
        <a:bodyPr/>
        <a:lstStyle/>
        <a:p>
          <a:endParaRPr lang="de-DE" sz="1300"/>
        </a:p>
      </dgm:t>
    </dgm:pt>
    <dgm:pt modelId="{FEF82B90-CE45-439B-9172-67DCC288CACE}" type="sibTrans" cxnId="{1F7B7756-9FF0-4C8F-BF32-1E160E941A5F}">
      <dgm:prSet/>
      <dgm:spPr/>
      <dgm:t>
        <a:bodyPr/>
        <a:lstStyle/>
        <a:p>
          <a:endParaRPr lang="de-DE" sz="1300"/>
        </a:p>
      </dgm:t>
    </dgm:pt>
    <dgm:pt modelId="{D386565C-6798-4DAC-A436-5BBF7B16FBDA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Environmental Responsibility</a:t>
          </a:r>
          <a:endParaRPr lang="en-US" sz="1300" noProof="0" dirty="0"/>
        </a:p>
      </dgm:t>
    </dgm:pt>
    <dgm:pt modelId="{74356D78-68B5-4650-8966-997C4AA28EBA}" type="parTrans" cxnId="{A03BF222-C905-419E-AFFC-84E8922DBF80}">
      <dgm:prSet/>
      <dgm:spPr/>
      <dgm:t>
        <a:bodyPr/>
        <a:lstStyle/>
        <a:p>
          <a:endParaRPr lang="de-DE" sz="1300"/>
        </a:p>
      </dgm:t>
    </dgm:pt>
    <dgm:pt modelId="{0DA9F198-A2B4-42FA-BA1B-CF2B1D53BEED}" type="sibTrans" cxnId="{A03BF222-C905-419E-AFFC-84E8922DBF80}">
      <dgm:prSet/>
      <dgm:spPr/>
      <dgm:t>
        <a:bodyPr/>
        <a:lstStyle/>
        <a:p>
          <a:endParaRPr lang="de-DE" sz="1300"/>
        </a:p>
      </dgm:t>
    </dgm:pt>
    <dgm:pt modelId="{D929DB6E-E426-4F3E-B33A-E7DA5290AE1E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Investment/ Financial Responsibility</a:t>
          </a:r>
          <a:endParaRPr lang="en-US" sz="1300" noProof="0" dirty="0"/>
        </a:p>
      </dgm:t>
    </dgm:pt>
    <dgm:pt modelId="{89978231-5F34-492A-908F-886A6794D376}" type="parTrans" cxnId="{A23FB782-A5E5-47C6-A012-E662D7A168AB}">
      <dgm:prSet/>
      <dgm:spPr/>
      <dgm:t>
        <a:bodyPr/>
        <a:lstStyle/>
        <a:p>
          <a:endParaRPr lang="de-DE" sz="1300"/>
        </a:p>
      </dgm:t>
    </dgm:pt>
    <dgm:pt modelId="{418AC41C-B41E-4F73-B131-E01FB11B90F1}" type="sibTrans" cxnId="{A23FB782-A5E5-47C6-A012-E662D7A168AB}">
      <dgm:prSet/>
      <dgm:spPr/>
      <dgm:t>
        <a:bodyPr/>
        <a:lstStyle/>
        <a:p>
          <a:endParaRPr lang="de-DE" sz="1300"/>
        </a:p>
      </dgm:t>
    </dgm:pt>
    <dgm:pt modelId="{2E07AD31-C42F-4C75-A673-A672DEA6FEFA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Additional Disclosure Quality</a:t>
          </a:r>
          <a:endParaRPr lang="en-US" sz="1300" noProof="0" dirty="0"/>
        </a:p>
      </dgm:t>
    </dgm:pt>
    <dgm:pt modelId="{EEBC2434-B632-4B4F-A2F0-09D334CB9109}" type="parTrans" cxnId="{364CC51B-B8F7-46B8-A93B-ADA6B85E14E7}">
      <dgm:prSet/>
      <dgm:spPr/>
      <dgm:t>
        <a:bodyPr/>
        <a:lstStyle/>
        <a:p>
          <a:endParaRPr lang="de-DE" sz="1300"/>
        </a:p>
      </dgm:t>
    </dgm:pt>
    <dgm:pt modelId="{4E73F34C-5427-4CC0-BA83-B08AD7D699F8}" type="sibTrans" cxnId="{364CC51B-B8F7-46B8-A93B-ADA6B85E14E7}">
      <dgm:prSet/>
      <dgm:spPr/>
      <dgm:t>
        <a:bodyPr/>
        <a:lstStyle/>
        <a:p>
          <a:endParaRPr lang="de-DE" sz="1300"/>
        </a:p>
      </dgm:t>
    </dgm:pt>
    <dgm:pt modelId="{69AD541F-BADF-4C92-860D-606BADA4295E}" type="pres">
      <dgm:prSet presAssocID="{D92A6D49-A19B-4F54-82E0-BB2768BB1EF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D2F175A-8685-4C58-AF0E-48A25B6F5FA0}" type="pres">
      <dgm:prSet presAssocID="{D92A6D49-A19B-4F54-82E0-BB2768BB1EF1}" presName="matrix" presStyleCnt="0"/>
      <dgm:spPr/>
    </dgm:pt>
    <dgm:pt modelId="{0179E500-658D-4A9F-932A-F185FC1B0D52}" type="pres">
      <dgm:prSet presAssocID="{D92A6D49-A19B-4F54-82E0-BB2768BB1EF1}" presName="tile1" presStyleLbl="node1" presStyleIdx="0" presStyleCnt="4" custScaleX="88889" custScaleY="87342"/>
      <dgm:spPr/>
      <dgm:t>
        <a:bodyPr/>
        <a:lstStyle/>
        <a:p>
          <a:endParaRPr lang="de-DE"/>
        </a:p>
      </dgm:t>
    </dgm:pt>
    <dgm:pt modelId="{A734F57F-C02A-47D3-9A7A-50DA8A98C014}" type="pres">
      <dgm:prSet presAssocID="{D92A6D49-A19B-4F54-82E0-BB2768BB1EF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E0CEA0-48E7-47B6-9FB1-0C7CD93DF8B9}" type="pres">
      <dgm:prSet presAssocID="{D92A6D49-A19B-4F54-82E0-BB2768BB1EF1}" presName="tile2" presStyleLbl="node1" presStyleIdx="1" presStyleCnt="4" custScaleX="86667" custScaleY="87342"/>
      <dgm:spPr/>
      <dgm:t>
        <a:bodyPr/>
        <a:lstStyle/>
        <a:p>
          <a:endParaRPr lang="de-DE"/>
        </a:p>
      </dgm:t>
    </dgm:pt>
    <dgm:pt modelId="{290E4882-010F-424A-87CA-2FA3AAE94157}" type="pres">
      <dgm:prSet presAssocID="{D92A6D49-A19B-4F54-82E0-BB2768BB1EF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71B5CE-019B-4307-BA65-7761F8584732}" type="pres">
      <dgm:prSet presAssocID="{D92A6D49-A19B-4F54-82E0-BB2768BB1EF1}" presName="tile3" presStyleLbl="node1" presStyleIdx="2" presStyleCnt="4" custScaleX="88889" custScaleY="91139"/>
      <dgm:spPr/>
      <dgm:t>
        <a:bodyPr/>
        <a:lstStyle/>
        <a:p>
          <a:endParaRPr lang="de-DE"/>
        </a:p>
      </dgm:t>
    </dgm:pt>
    <dgm:pt modelId="{25071887-C893-42D7-AB0F-84FE45881C3B}" type="pres">
      <dgm:prSet presAssocID="{D92A6D49-A19B-4F54-82E0-BB2768BB1EF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E6F219-D6E0-4C9D-953C-5A0DEFA6BF23}" type="pres">
      <dgm:prSet presAssocID="{D92A6D49-A19B-4F54-82E0-BB2768BB1EF1}" presName="tile4" presStyleLbl="node1" presStyleIdx="3" presStyleCnt="4" custScaleX="86667" custScaleY="91139"/>
      <dgm:spPr/>
      <dgm:t>
        <a:bodyPr/>
        <a:lstStyle/>
        <a:p>
          <a:endParaRPr lang="de-DE"/>
        </a:p>
      </dgm:t>
    </dgm:pt>
    <dgm:pt modelId="{12FFEF0C-7D1C-458F-80D5-58579CA079F8}" type="pres">
      <dgm:prSet presAssocID="{D92A6D49-A19B-4F54-82E0-BB2768BB1EF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7F03F0-9363-4038-B0AC-A74CFE44A0AD}" type="pres">
      <dgm:prSet presAssocID="{D92A6D49-A19B-4F54-82E0-BB2768BB1EF1}" presName="centerTile" presStyleLbl="fgShp" presStyleIdx="0" presStyleCnt="1" custScaleX="185185" custScaleY="126583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364CC51B-B8F7-46B8-A93B-ADA6B85E14E7}" srcId="{8CC0AAB3-D9ED-4035-913B-66D784327FCB}" destId="{2E07AD31-C42F-4C75-A673-A672DEA6FEFA}" srcOrd="3" destOrd="0" parTransId="{EEBC2434-B632-4B4F-A2F0-09D334CB9109}" sibTransId="{4E73F34C-5427-4CC0-BA83-B08AD7D699F8}"/>
    <dgm:cxn modelId="{940F2387-BD8D-4E68-A455-B7328E6BE551}" type="presOf" srcId="{D929DB6E-E426-4F3E-B33A-E7DA5290AE1E}" destId="{5071B5CE-019B-4307-BA65-7761F8584732}" srcOrd="0" destOrd="0" presId="urn:microsoft.com/office/officeart/2005/8/layout/matrix1"/>
    <dgm:cxn modelId="{B550F0FF-8832-43C1-A787-A2CEADD0447A}" type="presOf" srcId="{2E07AD31-C42F-4C75-A673-A672DEA6FEFA}" destId="{29E6F219-D6E0-4C9D-953C-5A0DEFA6BF23}" srcOrd="0" destOrd="0" presId="urn:microsoft.com/office/officeart/2005/8/layout/matrix1"/>
    <dgm:cxn modelId="{A7C5AB29-4F43-4013-AEB5-22FBA7809468}" type="presOf" srcId="{D386565C-6798-4DAC-A436-5BBF7B16FBDA}" destId="{290E4882-010F-424A-87CA-2FA3AAE94157}" srcOrd="1" destOrd="0" presId="urn:microsoft.com/office/officeart/2005/8/layout/matrix1"/>
    <dgm:cxn modelId="{5207028A-3E70-4831-9E94-888D5294E9B5}" srcId="{D92A6D49-A19B-4F54-82E0-BB2768BB1EF1}" destId="{8CC0AAB3-D9ED-4035-913B-66D784327FCB}" srcOrd="0" destOrd="0" parTransId="{EC5C24BC-F7AB-4064-857F-0321B4E50C49}" sibTransId="{9A46B1AF-A359-46F7-94C6-0DCB188C09F8}"/>
    <dgm:cxn modelId="{83E3BDFD-A532-4BC9-9CB9-3A85932AFA99}" type="presOf" srcId="{D386565C-6798-4DAC-A436-5BBF7B16FBDA}" destId="{7CE0CEA0-48E7-47B6-9FB1-0C7CD93DF8B9}" srcOrd="0" destOrd="0" presId="urn:microsoft.com/office/officeart/2005/8/layout/matrix1"/>
    <dgm:cxn modelId="{FFE3C6D6-98E3-445E-9F6F-5F37263B1245}" type="presOf" srcId="{173324EE-BEAE-4B46-99E2-DC16A24F4B27}" destId="{0179E500-658D-4A9F-932A-F185FC1B0D52}" srcOrd="0" destOrd="0" presId="urn:microsoft.com/office/officeart/2005/8/layout/matrix1"/>
    <dgm:cxn modelId="{A23FB782-A5E5-47C6-A012-E662D7A168AB}" srcId="{8CC0AAB3-D9ED-4035-913B-66D784327FCB}" destId="{D929DB6E-E426-4F3E-B33A-E7DA5290AE1E}" srcOrd="2" destOrd="0" parTransId="{89978231-5F34-492A-908F-886A6794D376}" sibTransId="{418AC41C-B41E-4F73-B131-E01FB11B90F1}"/>
    <dgm:cxn modelId="{8C311157-925E-4289-9D7C-A11A26FDDDD0}" type="presOf" srcId="{173324EE-BEAE-4B46-99E2-DC16A24F4B27}" destId="{A734F57F-C02A-47D3-9A7A-50DA8A98C014}" srcOrd="1" destOrd="0" presId="urn:microsoft.com/office/officeart/2005/8/layout/matrix1"/>
    <dgm:cxn modelId="{03C1E50E-729C-4A31-B6C8-0522676BBB58}" type="presOf" srcId="{8CC0AAB3-D9ED-4035-913B-66D784327FCB}" destId="{027F03F0-9363-4038-B0AC-A74CFE44A0AD}" srcOrd="0" destOrd="0" presId="urn:microsoft.com/office/officeart/2005/8/layout/matrix1"/>
    <dgm:cxn modelId="{275E56CA-8FFF-4F79-B69E-44A12E44C889}" type="presOf" srcId="{D929DB6E-E426-4F3E-B33A-E7DA5290AE1E}" destId="{25071887-C893-42D7-AB0F-84FE45881C3B}" srcOrd="1" destOrd="0" presId="urn:microsoft.com/office/officeart/2005/8/layout/matrix1"/>
    <dgm:cxn modelId="{FF5AEE74-7E7A-43CE-B40E-4BD6DD1C9E57}" type="presOf" srcId="{D92A6D49-A19B-4F54-82E0-BB2768BB1EF1}" destId="{69AD541F-BADF-4C92-860D-606BADA4295E}" srcOrd="0" destOrd="0" presId="urn:microsoft.com/office/officeart/2005/8/layout/matrix1"/>
    <dgm:cxn modelId="{1F7B7756-9FF0-4C8F-BF32-1E160E941A5F}" srcId="{8CC0AAB3-D9ED-4035-913B-66D784327FCB}" destId="{173324EE-BEAE-4B46-99E2-DC16A24F4B27}" srcOrd="0" destOrd="0" parTransId="{5F250D86-FDB2-4A31-8860-B2FA74E94781}" sibTransId="{FEF82B90-CE45-439B-9172-67DCC288CACE}"/>
    <dgm:cxn modelId="{FFF798E7-0D5E-49FF-80E3-3DA6C1EF6CF7}" type="presOf" srcId="{2E07AD31-C42F-4C75-A673-A672DEA6FEFA}" destId="{12FFEF0C-7D1C-458F-80D5-58579CA079F8}" srcOrd="1" destOrd="0" presId="urn:microsoft.com/office/officeart/2005/8/layout/matrix1"/>
    <dgm:cxn modelId="{A03BF222-C905-419E-AFFC-84E8922DBF80}" srcId="{8CC0AAB3-D9ED-4035-913B-66D784327FCB}" destId="{D386565C-6798-4DAC-A436-5BBF7B16FBDA}" srcOrd="1" destOrd="0" parTransId="{74356D78-68B5-4650-8966-997C4AA28EBA}" sibTransId="{0DA9F198-A2B4-42FA-BA1B-CF2B1D53BEED}"/>
    <dgm:cxn modelId="{041CE4E0-F659-4955-B17D-5194E6D40D8C}" type="presParOf" srcId="{69AD541F-BADF-4C92-860D-606BADA4295E}" destId="{7D2F175A-8685-4C58-AF0E-48A25B6F5FA0}" srcOrd="0" destOrd="0" presId="urn:microsoft.com/office/officeart/2005/8/layout/matrix1"/>
    <dgm:cxn modelId="{D14C55D1-BBF9-4D2F-B44A-A513D77AFED0}" type="presParOf" srcId="{7D2F175A-8685-4C58-AF0E-48A25B6F5FA0}" destId="{0179E500-658D-4A9F-932A-F185FC1B0D52}" srcOrd="0" destOrd="0" presId="urn:microsoft.com/office/officeart/2005/8/layout/matrix1"/>
    <dgm:cxn modelId="{5ED6A061-C82F-44BF-8FC2-F600D25F4D93}" type="presParOf" srcId="{7D2F175A-8685-4C58-AF0E-48A25B6F5FA0}" destId="{A734F57F-C02A-47D3-9A7A-50DA8A98C014}" srcOrd="1" destOrd="0" presId="urn:microsoft.com/office/officeart/2005/8/layout/matrix1"/>
    <dgm:cxn modelId="{56A2512B-425D-4A7B-A2C1-106DEC69EDF2}" type="presParOf" srcId="{7D2F175A-8685-4C58-AF0E-48A25B6F5FA0}" destId="{7CE0CEA0-48E7-47B6-9FB1-0C7CD93DF8B9}" srcOrd="2" destOrd="0" presId="urn:microsoft.com/office/officeart/2005/8/layout/matrix1"/>
    <dgm:cxn modelId="{B3B2316E-6531-4768-B448-526410913D3A}" type="presParOf" srcId="{7D2F175A-8685-4C58-AF0E-48A25B6F5FA0}" destId="{290E4882-010F-424A-87CA-2FA3AAE94157}" srcOrd="3" destOrd="0" presId="urn:microsoft.com/office/officeart/2005/8/layout/matrix1"/>
    <dgm:cxn modelId="{D4D3984C-FEB3-428E-9BF9-20D40296DF21}" type="presParOf" srcId="{7D2F175A-8685-4C58-AF0E-48A25B6F5FA0}" destId="{5071B5CE-019B-4307-BA65-7761F8584732}" srcOrd="4" destOrd="0" presId="urn:microsoft.com/office/officeart/2005/8/layout/matrix1"/>
    <dgm:cxn modelId="{62F5BBE9-DEB1-4ACD-8B30-728C690720A6}" type="presParOf" srcId="{7D2F175A-8685-4C58-AF0E-48A25B6F5FA0}" destId="{25071887-C893-42D7-AB0F-84FE45881C3B}" srcOrd="5" destOrd="0" presId="urn:microsoft.com/office/officeart/2005/8/layout/matrix1"/>
    <dgm:cxn modelId="{FF114654-37F0-4CF5-89C0-0AC74929D143}" type="presParOf" srcId="{7D2F175A-8685-4C58-AF0E-48A25B6F5FA0}" destId="{29E6F219-D6E0-4C9D-953C-5A0DEFA6BF23}" srcOrd="6" destOrd="0" presId="urn:microsoft.com/office/officeart/2005/8/layout/matrix1"/>
    <dgm:cxn modelId="{6CB30EB8-463F-4FAE-8751-11B428D81E6D}" type="presParOf" srcId="{7D2F175A-8685-4C58-AF0E-48A25B6F5FA0}" destId="{12FFEF0C-7D1C-458F-80D5-58579CA079F8}" srcOrd="7" destOrd="0" presId="urn:microsoft.com/office/officeart/2005/8/layout/matrix1"/>
    <dgm:cxn modelId="{FC12FABE-E3D5-4653-BD4C-500FE8CA3289}" type="presParOf" srcId="{69AD541F-BADF-4C92-860D-606BADA4295E}" destId="{027F03F0-9363-4038-B0AC-A74CFE44A0A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2A6D49-A19B-4F54-82E0-BB2768BB1EF1}" type="doc">
      <dgm:prSet loTypeId="urn:microsoft.com/office/officeart/2005/8/layout/lProcess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C0AAB3-D9ED-4035-913B-66D784327FCB}">
      <dgm:prSet phldrT="[Text]" custT="1"/>
      <dgm:spPr/>
      <dgm:t>
        <a:bodyPr/>
        <a:lstStyle/>
        <a:p>
          <a:r>
            <a:rPr lang="en-US" sz="1300" b="1" cap="small" baseline="0" noProof="0" dirty="0" smtClean="0"/>
            <a:t>Within the Company</a:t>
          </a:r>
          <a:endParaRPr lang="en-US" sz="1300" b="1" cap="small" baseline="0" noProof="0" dirty="0"/>
        </a:p>
      </dgm:t>
    </dgm:pt>
    <dgm:pt modelId="{EC5C24BC-F7AB-4064-857F-0321B4E50C49}" type="parTrans" cxnId="{5207028A-3E70-4831-9E94-888D5294E9B5}">
      <dgm:prSet/>
      <dgm:spPr/>
      <dgm:t>
        <a:bodyPr/>
        <a:lstStyle/>
        <a:p>
          <a:endParaRPr lang="de-DE" sz="1300"/>
        </a:p>
      </dgm:t>
    </dgm:pt>
    <dgm:pt modelId="{9A46B1AF-A359-46F7-94C6-0DCB188C09F8}" type="sibTrans" cxnId="{5207028A-3E70-4831-9E94-888D5294E9B5}">
      <dgm:prSet/>
      <dgm:spPr/>
      <dgm:t>
        <a:bodyPr/>
        <a:lstStyle/>
        <a:p>
          <a:endParaRPr lang="de-DE" sz="1300"/>
        </a:p>
      </dgm:t>
    </dgm:pt>
    <dgm:pt modelId="{173324EE-BEAE-4B46-99E2-DC16A24F4B27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Intangible Capital</a:t>
          </a:r>
          <a:endParaRPr lang="en-US" sz="1300" noProof="0" dirty="0"/>
        </a:p>
      </dgm:t>
    </dgm:pt>
    <dgm:pt modelId="{5F250D86-FDB2-4A31-8860-B2FA74E94781}" type="parTrans" cxnId="{1F7B7756-9FF0-4C8F-BF32-1E160E941A5F}">
      <dgm:prSet/>
      <dgm:spPr/>
      <dgm:t>
        <a:bodyPr/>
        <a:lstStyle/>
        <a:p>
          <a:endParaRPr lang="de-DE" sz="1300"/>
        </a:p>
      </dgm:t>
    </dgm:pt>
    <dgm:pt modelId="{FEF82B90-CE45-439B-9172-67DCC288CACE}" type="sibTrans" cxnId="{1F7B7756-9FF0-4C8F-BF32-1E160E941A5F}">
      <dgm:prSet/>
      <dgm:spPr/>
      <dgm:t>
        <a:bodyPr/>
        <a:lstStyle/>
        <a:p>
          <a:endParaRPr lang="de-DE" sz="1300"/>
        </a:p>
      </dgm:t>
    </dgm:pt>
    <dgm:pt modelId="{D386565C-6798-4DAC-A436-5BBF7B16FBDA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Shareholder Value</a:t>
          </a:r>
          <a:endParaRPr lang="en-US" sz="1300" noProof="0" dirty="0"/>
        </a:p>
      </dgm:t>
    </dgm:pt>
    <dgm:pt modelId="{74356D78-68B5-4650-8966-997C4AA28EBA}" type="parTrans" cxnId="{A03BF222-C905-419E-AFFC-84E8922DBF80}">
      <dgm:prSet/>
      <dgm:spPr/>
      <dgm:t>
        <a:bodyPr/>
        <a:lstStyle/>
        <a:p>
          <a:endParaRPr lang="de-DE" sz="1300"/>
        </a:p>
      </dgm:t>
    </dgm:pt>
    <dgm:pt modelId="{0DA9F198-A2B4-42FA-BA1B-CF2B1D53BEED}" type="sibTrans" cxnId="{A03BF222-C905-419E-AFFC-84E8922DBF80}">
      <dgm:prSet/>
      <dgm:spPr/>
      <dgm:t>
        <a:bodyPr/>
        <a:lstStyle/>
        <a:p>
          <a:endParaRPr lang="de-DE" sz="1300"/>
        </a:p>
      </dgm:t>
    </dgm:pt>
    <dgm:pt modelId="{C2E01EB6-4F92-49C3-B713-FF827AA606E4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Moral Capital</a:t>
          </a:r>
          <a:endParaRPr lang="en-US" sz="1300" noProof="0" dirty="0"/>
        </a:p>
      </dgm:t>
    </dgm:pt>
    <dgm:pt modelId="{DF9621D3-C4FF-4D3C-A549-6FBF69C574B0}" type="parTrans" cxnId="{A4218BEF-FCA3-466A-8A1D-BA1A27DEAF8C}">
      <dgm:prSet/>
      <dgm:spPr/>
      <dgm:t>
        <a:bodyPr/>
        <a:lstStyle/>
        <a:p>
          <a:endParaRPr lang="de-DE"/>
        </a:p>
      </dgm:t>
    </dgm:pt>
    <dgm:pt modelId="{B15420CA-10FC-49C7-BA48-64A697CC3450}" type="sibTrans" cxnId="{A4218BEF-FCA3-466A-8A1D-BA1A27DEAF8C}">
      <dgm:prSet/>
      <dgm:spPr/>
      <dgm:t>
        <a:bodyPr/>
        <a:lstStyle/>
        <a:p>
          <a:endParaRPr lang="de-DE"/>
        </a:p>
      </dgm:t>
    </dgm:pt>
    <dgm:pt modelId="{0CBD175E-BEDE-4EAC-A130-3D3AFEF39807}" type="pres">
      <dgm:prSet presAssocID="{D92A6D49-A19B-4F54-82E0-BB2768BB1E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0223962-FED3-4EB4-8D58-7E70BE67AE92}" type="pres">
      <dgm:prSet presAssocID="{8CC0AAB3-D9ED-4035-913B-66D784327FCB}" presName="compNode" presStyleCnt="0"/>
      <dgm:spPr/>
    </dgm:pt>
    <dgm:pt modelId="{0EC1AA04-19D7-4615-AAF6-063E077568BA}" type="pres">
      <dgm:prSet presAssocID="{8CC0AAB3-D9ED-4035-913B-66D784327FCB}" presName="aNode" presStyleLbl="bgShp" presStyleIdx="0" presStyleCnt="1"/>
      <dgm:spPr/>
      <dgm:t>
        <a:bodyPr/>
        <a:lstStyle/>
        <a:p>
          <a:endParaRPr lang="de-DE"/>
        </a:p>
      </dgm:t>
    </dgm:pt>
    <dgm:pt modelId="{F4BF3D80-3A08-4577-B8D4-0D116D36539A}" type="pres">
      <dgm:prSet presAssocID="{8CC0AAB3-D9ED-4035-913B-66D784327FCB}" presName="textNode" presStyleLbl="bgShp" presStyleIdx="0" presStyleCnt="1"/>
      <dgm:spPr/>
      <dgm:t>
        <a:bodyPr/>
        <a:lstStyle/>
        <a:p>
          <a:endParaRPr lang="de-DE"/>
        </a:p>
      </dgm:t>
    </dgm:pt>
    <dgm:pt modelId="{F4827E85-FB20-417B-8610-0342D8A4C6D6}" type="pres">
      <dgm:prSet presAssocID="{8CC0AAB3-D9ED-4035-913B-66D784327FCB}" presName="compChildNode" presStyleCnt="0"/>
      <dgm:spPr/>
    </dgm:pt>
    <dgm:pt modelId="{9F664680-16F7-4134-BF55-86CF42BBC68B}" type="pres">
      <dgm:prSet presAssocID="{8CC0AAB3-D9ED-4035-913B-66D784327FCB}" presName="theInnerList" presStyleCnt="0"/>
      <dgm:spPr/>
    </dgm:pt>
    <dgm:pt modelId="{0444C277-4C5B-49C2-9711-7C386162AAC6}" type="pres">
      <dgm:prSet presAssocID="{173324EE-BEAE-4B46-99E2-DC16A24F4B2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194E5E-DDC4-4EEA-B64E-D3781285D55F}" type="pres">
      <dgm:prSet presAssocID="{173324EE-BEAE-4B46-99E2-DC16A24F4B27}" presName="aSpace2" presStyleCnt="0"/>
      <dgm:spPr/>
    </dgm:pt>
    <dgm:pt modelId="{3C1F5D6B-C115-4E80-A981-5C164DF42768}" type="pres">
      <dgm:prSet presAssocID="{D386565C-6798-4DAC-A436-5BBF7B16FBD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4511CF-FA73-4A6B-85B7-DA3384FDCD52}" type="pres">
      <dgm:prSet presAssocID="{D386565C-6798-4DAC-A436-5BBF7B16FBDA}" presName="aSpace2" presStyleCnt="0"/>
      <dgm:spPr/>
    </dgm:pt>
    <dgm:pt modelId="{48D8C966-ECDA-4A5D-A724-A5FE0A3A1F43}" type="pres">
      <dgm:prSet presAssocID="{C2E01EB6-4F92-49C3-B713-FF827AA606E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B768D2-6B64-4A15-8BBE-C758E2040836}" type="presOf" srcId="{173324EE-BEAE-4B46-99E2-DC16A24F4B27}" destId="{0444C277-4C5B-49C2-9711-7C386162AAC6}" srcOrd="0" destOrd="0" presId="urn:microsoft.com/office/officeart/2005/8/layout/lProcess2"/>
    <dgm:cxn modelId="{337AA689-D433-4707-A2CC-B01866B725AC}" type="presOf" srcId="{D386565C-6798-4DAC-A436-5BBF7B16FBDA}" destId="{3C1F5D6B-C115-4E80-A981-5C164DF42768}" srcOrd="0" destOrd="0" presId="urn:microsoft.com/office/officeart/2005/8/layout/lProcess2"/>
    <dgm:cxn modelId="{5207028A-3E70-4831-9E94-888D5294E9B5}" srcId="{D92A6D49-A19B-4F54-82E0-BB2768BB1EF1}" destId="{8CC0AAB3-D9ED-4035-913B-66D784327FCB}" srcOrd="0" destOrd="0" parTransId="{EC5C24BC-F7AB-4064-857F-0321B4E50C49}" sibTransId="{9A46B1AF-A359-46F7-94C6-0DCB188C09F8}"/>
    <dgm:cxn modelId="{94AFE13F-4895-4CB5-8353-A2DDADA5881C}" type="presOf" srcId="{8CC0AAB3-D9ED-4035-913B-66D784327FCB}" destId="{F4BF3D80-3A08-4577-B8D4-0D116D36539A}" srcOrd="1" destOrd="0" presId="urn:microsoft.com/office/officeart/2005/8/layout/lProcess2"/>
    <dgm:cxn modelId="{0B211F85-F482-4139-9AE3-4E2D090F6ACE}" type="presOf" srcId="{D92A6D49-A19B-4F54-82E0-BB2768BB1EF1}" destId="{0CBD175E-BEDE-4EAC-A130-3D3AFEF39807}" srcOrd="0" destOrd="0" presId="urn:microsoft.com/office/officeart/2005/8/layout/lProcess2"/>
    <dgm:cxn modelId="{33FC4D31-5EE0-4DA7-851F-0F3719F07CA8}" type="presOf" srcId="{C2E01EB6-4F92-49C3-B713-FF827AA606E4}" destId="{48D8C966-ECDA-4A5D-A724-A5FE0A3A1F43}" srcOrd="0" destOrd="0" presId="urn:microsoft.com/office/officeart/2005/8/layout/lProcess2"/>
    <dgm:cxn modelId="{F3629721-363D-4979-99F9-0FA266FD9E61}" type="presOf" srcId="{8CC0AAB3-D9ED-4035-913B-66D784327FCB}" destId="{0EC1AA04-19D7-4615-AAF6-063E077568BA}" srcOrd="0" destOrd="0" presId="urn:microsoft.com/office/officeart/2005/8/layout/lProcess2"/>
    <dgm:cxn modelId="{1F7B7756-9FF0-4C8F-BF32-1E160E941A5F}" srcId="{8CC0AAB3-D9ED-4035-913B-66D784327FCB}" destId="{173324EE-BEAE-4B46-99E2-DC16A24F4B27}" srcOrd="0" destOrd="0" parTransId="{5F250D86-FDB2-4A31-8860-B2FA74E94781}" sibTransId="{FEF82B90-CE45-439B-9172-67DCC288CACE}"/>
    <dgm:cxn modelId="{A03BF222-C905-419E-AFFC-84E8922DBF80}" srcId="{8CC0AAB3-D9ED-4035-913B-66D784327FCB}" destId="{D386565C-6798-4DAC-A436-5BBF7B16FBDA}" srcOrd="1" destOrd="0" parTransId="{74356D78-68B5-4650-8966-997C4AA28EBA}" sibTransId="{0DA9F198-A2B4-42FA-BA1B-CF2B1D53BEED}"/>
    <dgm:cxn modelId="{A4218BEF-FCA3-466A-8A1D-BA1A27DEAF8C}" srcId="{8CC0AAB3-D9ED-4035-913B-66D784327FCB}" destId="{C2E01EB6-4F92-49C3-B713-FF827AA606E4}" srcOrd="2" destOrd="0" parTransId="{DF9621D3-C4FF-4D3C-A549-6FBF69C574B0}" sibTransId="{B15420CA-10FC-49C7-BA48-64A697CC3450}"/>
    <dgm:cxn modelId="{4BFF70F1-FBBE-4E4D-A271-5FF504D915D4}" type="presParOf" srcId="{0CBD175E-BEDE-4EAC-A130-3D3AFEF39807}" destId="{00223962-FED3-4EB4-8D58-7E70BE67AE92}" srcOrd="0" destOrd="0" presId="urn:microsoft.com/office/officeart/2005/8/layout/lProcess2"/>
    <dgm:cxn modelId="{F574B762-66D7-4B00-9405-FD075D599E45}" type="presParOf" srcId="{00223962-FED3-4EB4-8D58-7E70BE67AE92}" destId="{0EC1AA04-19D7-4615-AAF6-063E077568BA}" srcOrd="0" destOrd="0" presId="urn:microsoft.com/office/officeart/2005/8/layout/lProcess2"/>
    <dgm:cxn modelId="{8F4CE55E-668D-4479-B75B-4BC78F3B891C}" type="presParOf" srcId="{00223962-FED3-4EB4-8D58-7E70BE67AE92}" destId="{F4BF3D80-3A08-4577-B8D4-0D116D36539A}" srcOrd="1" destOrd="0" presId="urn:microsoft.com/office/officeart/2005/8/layout/lProcess2"/>
    <dgm:cxn modelId="{99E0208A-9D1E-47F8-8ECD-E83D516E4518}" type="presParOf" srcId="{00223962-FED3-4EB4-8D58-7E70BE67AE92}" destId="{F4827E85-FB20-417B-8610-0342D8A4C6D6}" srcOrd="2" destOrd="0" presId="urn:microsoft.com/office/officeart/2005/8/layout/lProcess2"/>
    <dgm:cxn modelId="{C13552D0-408C-4358-97AA-FE721C7666A3}" type="presParOf" srcId="{F4827E85-FB20-417B-8610-0342D8A4C6D6}" destId="{9F664680-16F7-4134-BF55-86CF42BBC68B}" srcOrd="0" destOrd="0" presId="urn:microsoft.com/office/officeart/2005/8/layout/lProcess2"/>
    <dgm:cxn modelId="{91E804B2-55F6-43F3-9B06-DA72E6D63105}" type="presParOf" srcId="{9F664680-16F7-4134-BF55-86CF42BBC68B}" destId="{0444C277-4C5B-49C2-9711-7C386162AAC6}" srcOrd="0" destOrd="0" presId="urn:microsoft.com/office/officeart/2005/8/layout/lProcess2"/>
    <dgm:cxn modelId="{221B9D22-71E4-43DA-8EE9-BD88F2B7E001}" type="presParOf" srcId="{9F664680-16F7-4134-BF55-86CF42BBC68B}" destId="{3D194E5E-DDC4-4EEA-B64E-D3781285D55F}" srcOrd="1" destOrd="0" presId="urn:microsoft.com/office/officeart/2005/8/layout/lProcess2"/>
    <dgm:cxn modelId="{EDF3C952-B07B-4CAB-8DC3-0E466A8F5B29}" type="presParOf" srcId="{9F664680-16F7-4134-BF55-86CF42BBC68B}" destId="{3C1F5D6B-C115-4E80-A981-5C164DF42768}" srcOrd="2" destOrd="0" presId="urn:microsoft.com/office/officeart/2005/8/layout/lProcess2"/>
    <dgm:cxn modelId="{3A04BAC4-E2D0-42CD-A043-3E9EDA5B854D}" type="presParOf" srcId="{9F664680-16F7-4134-BF55-86CF42BBC68B}" destId="{9B4511CF-FA73-4A6B-85B7-DA3384FDCD52}" srcOrd="3" destOrd="0" presId="urn:microsoft.com/office/officeart/2005/8/layout/lProcess2"/>
    <dgm:cxn modelId="{0E46AB81-1371-43DB-AD6D-009BFE4FF259}" type="presParOf" srcId="{9F664680-16F7-4134-BF55-86CF42BBC68B}" destId="{48D8C966-ECDA-4A5D-A724-A5FE0A3A1F4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2A6D49-A19B-4F54-82E0-BB2768BB1EF1}" type="doc">
      <dgm:prSet loTypeId="urn:microsoft.com/office/officeart/2005/8/layout/lProcess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C0AAB3-D9ED-4035-913B-66D784327FCB}">
      <dgm:prSet phldrT="[Text]" custT="1"/>
      <dgm:spPr/>
      <dgm:t>
        <a:bodyPr/>
        <a:lstStyle/>
        <a:p>
          <a:r>
            <a:rPr lang="en-US" sz="1300" b="1" cap="small" baseline="0" noProof="0" dirty="0" smtClean="0"/>
            <a:t>Within the Market</a:t>
          </a:r>
          <a:endParaRPr lang="en-US" sz="1300" b="1" cap="small" baseline="0" noProof="0" dirty="0"/>
        </a:p>
      </dgm:t>
    </dgm:pt>
    <dgm:pt modelId="{EC5C24BC-F7AB-4064-857F-0321B4E50C49}" type="parTrans" cxnId="{5207028A-3E70-4831-9E94-888D5294E9B5}">
      <dgm:prSet/>
      <dgm:spPr/>
      <dgm:t>
        <a:bodyPr/>
        <a:lstStyle/>
        <a:p>
          <a:endParaRPr lang="de-DE" sz="1300"/>
        </a:p>
      </dgm:t>
    </dgm:pt>
    <dgm:pt modelId="{9A46B1AF-A359-46F7-94C6-0DCB188C09F8}" type="sibTrans" cxnId="{5207028A-3E70-4831-9E94-888D5294E9B5}">
      <dgm:prSet/>
      <dgm:spPr/>
      <dgm:t>
        <a:bodyPr/>
        <a:lstStyle/>
        <a:p>
          <a:endParaRPr lang="de-DE" sz="1300"/>
        </a:p>
      </dgm:t>
    </dgm:pt>
    <dgm:pt modelId="{173324EE-BEAE-4B46-99E2-DC16A24F4B27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Information Asymmetry</a:t>
          </a:r>
          <a:endParaRPr lang="en-US" sz="1300" noProof="0" dirty="0"/>
        </a:p>
      </dgm:t>
    </dgm:pt>
    <dgm:pt modelId="{5F250D86-FDB2-4A31-8860-B2FA74E94781}" type="parTrans" cxnId="{1F7B7756-9FF0-4C8F-BF32-1E160E941A5F}">
      <dgm:prSet/>
      <dgm:spPr/>
      <dgm:t>
        <a:bodyPr/>
        <a:lstStyle/>
        <a:p>
          <a:endParaRPr lang="de-DE" sz="1300"/>
        </a:p>
      </dgm:t>
    </dgm:pt>
    <dgm:pt modelId="{FEF82B90-CE45-439B-9172-67DCC288CACE}" type="sibTrans" cxnId="{1F7B7756-9FF0-4C8F-BF32-1E160E941A5F}">
      <dgm:prSet/>
      <dgm:spPr/>
      <dgm:t>
        <a:bodyPr/>
        <a:lstStyle/>
        <a:p>
          <a:endParaRPr lang="de-DE" sz="1300"/>
        </a:p>
      </dgm:t>
    </dgm:pt>
    <dgm:pt modelId="{D386565C-6798-4DAC-A436-5BBF7B16FBDA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Transparency</a:t>
          </a:r>
          <a:endParaRPr lang="en-US" sz="1300" noProof="0" dirty="0"/>
        </a:p>
      </dgm:t>
    </dgm:pt>
    <dgm:pt modelId="{74356D78-68B5-4650-8966-997C4AA28EBA}" type="parTrans" cxnId="{A03BF222-C905-419E-AFFC-84E8922DBF80}">
      <dgm:prSet/>
      <dgm:spPr/>
      <dgm:t>
        <a:bodyPr/>
        <a:lstStyle/>
        <a:p>
          <a:endParaRPr lang="de-DE" sz="1300"/>
        </a:p>
      </dgm:t>
    </dgm:pt>
    <dgm:pt modelId="{0DA9F198-A2B4-42FA-BA1B-CF2B1D53BEED}" type="sibTrans" cxnId="{A03BF222-C905-419E-AFFC-84E8922DBF80}">
      <dgm:prSet/>
      <dgm:spPr/>
      <dgm:t>
        <a:bodyPr/>
        <a:lstStyle/>
        <a:p>
          <a:endParaRPr lang="de-DE" sz="1300"/>
        </a:p>
      </dgm:t>
    </dgm:pt>
    <dgm:pt modelId="{893DE2A8-C54C-4BBD-8443-FC6C2B397AB3}">
      <dgm:prSet phldrT="[Text]" custT="1"/>
      <dgm:spPr>
        <a:solidFill>
          <a:srgbClr val="0E173F"/>
        </a:solidFill>
      </dgm:spPr>
      <dgm:t>
        <a:bodyPr/>
        <a:lstStyle/>
        <a:p>
          <a:r>
            <a:rPr lang="en-US" sz="1300" noProof="0" dirty="0" smtClean="0"/>
            <a:t>Reputation</a:t>
          </a:r>
          <a:endParaRPr lang="en-US" sz="1300" noProof="0" dirty="0"/>
        </a:p>
      </dgm:t>
    </dgm:pt>
    <dgm:pt modelId="{1E4FF5F0-5725-479C-9C70-612DE3239DDF}" type="parTrans" cxnId="{AF3C50C3-DBD4-4A1B-81B3-E69718934D93}">
      <dgm:prSet/>
      <dgm:spPr/>
      <dgm:t>
        <a:bodyPr/>
        <a:lstStyle/>
        <a:p>
          <a:endParaRPr lang="de-DE"/>
        </a:p>
      </dgm:t>
    </dgm:pt>
    <dgm:pt modelId="{6020BFAE-1608-4B9A-9432-61662C5D832F}" type="sibTrans" cxnId="{AF3C50C3-DBD4-4A1B-81B3-E69718934D93}">
      <dgm:prSet/>
      <dgm:spPr/>
      <dgm:t>
        <a:bodyPr/>
        <a:lstStyle/>
        <a:p>
          <a:endParaRPr lang="de-DE"/>
        </a:p>
      </dgm:t>
    </dgm:pt>
    <dgm:pt modelId="{0CBD175E-BEDE-4EAC-A130-3D3AFEF39807}" type="pres">
      <dgm:prSet presAssocID="{D92A6D49-A19B-4F54-82E0-BB2768BB1E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0223962-FED3-4EB4-8D58-7E70BE67AE92}" type="pres">
      <dgm:prSet presAssocID="{8CC0AAB3-D9ED-4035-913B-66D784327FCB}" presName="compNode" presStyleCnt="0"/>
      <dgm:spPr/>
    </dgm:pt>
    <dgm:pt modelId="{0EC1AA04-19D7-4615-AAF6-063E077568BA}" type="pres">
      <dgm:prSet presAssocID="{8CC0AAB3-D9ED-4035-913B-66D784327FCB}" presName="aNode" presStyleLbl="bgShp" presStyleIdx="0" presStyleCnt="1" custLinFactNeighborX="-49" custLinFactNeighborY="-4348"/>
      <dgm:spPr/>
      <dgm:t>
        <a:bodyPr/>
        <a:lstStyle/>
        <a:p>
          <a:endParaRPr lang="de-DE"/>
        </a:p>
      </dgm:t>
    </dgm:pt>
    <dgm:pt modelId="{F4BF3D80-3A08-4577-B8D4-0D116D36539A}" type="pres">
      <dgm:prSet presAssocID="{8CC0AAB3-D9ED-4035-913B-66D784327FCB}" presName="textNode" presStyleLbl="bgShp" presStyleIdx="0" presStyleCnt="1"/>
      <dgm:spPr/>
      <dgm:t>
        <a:bodyPr/>
        <a:lstStyle/>
        <a:p>
          <a:endParaRPr lang="de-DE"/>
        </a:p>
      </dgm:t>
    </dgm:pt>
    <dgm:pt modelId="{F4827E85-FB20-417B-8610-0342D8A4C6D6}" type="pres">
      <dgm:prSet presAssocID="{8CC0AAB3-D9ED-4035-913B-66D784327FCB}" presName="compChildNode" presStyleCnt="0"/>
      <dgm:spPr/>
    </dgm:pt>
    <dgm:pt modelId="{9F664680-16F7-4134-BF55-86CF42BBC68B}" type="pres">
      <dgm:prSet presAssocID="{8CC0AAB3-D9ED-4035-913B-66D784327FCB}" presName="theInnerList" presStyleCnt="0"/>
      <dgm:spPr/>
    </dgm:pt>
    <dgm:pt modelId="{0444C277-4C5B-49C2-9711-7C386162AAC6}" type="pres">
      <dgm:prSet presAssocID="{173324EE-BEAE-4B46-99E2-DC16A24F4B2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194E5E-DDC4-4EEA-B64E-D3781285D55F}" type="pres">
      <dgm:prSet presAssocID="{173324EE-BEAE-4B46-99E2-DC16A24F4B27}" presName="aSpace2" presStyleCnt="0"/>
      <dgm:spPr/>
    </dgm:pt>
    <dgm:pt modelId="{3C1F5D6B-C115-4E80-A981-5C164DF42768}" type="pres">
      <dgm:prSet presAssocID="{D386565C-6798-4DAC-A436-5BBF7B16FBD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4511CF-FA73-4A6B-85B7-DA3384FDCD52}" type="pres">
      <dgm:prSet presAssocID="{D386565C-6798-4DAC-A436-5BBF7B16FBDA}" presName="aSpace2" presStyleCnt="0"/>
      <dgm:spPr/>
    </dgm:pt>
    <dgm:pt modelId="{0B797F0B-D2E5-4C75-87DB-9BEBA27A6616}" type="pres">
      <dgm:prSet presAssocID="{893DE2A8-C54C-4BBD-8443-FC6C2B397AB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8A16F87-D2BA-4E91-A805-0074F1051F81}" type="presOf" srcId="{8CC0AAB3-D9ED-4035-913B-66D784327FCB}" destId="{0EC1AA04-19D7-4615-AAF6-063E077568BA}" srcOrd="0" destOrd="0" presId="urn:microsoft.com/office/officeart/2005/8/layout/lProcess2"/>
    <dgm:cxn modelId="{C6A7F480-B814-42E6-8A74-053D1F2F38C0}" type="presOf" srcId="{173324EE-BEAE-4B46-99E2-DC16A24F4B27}" destId="{0444C277-4C5B-49C2-9711-7C386162AAC6}" srcOrd="0" destOrd="0" presId="urn:microsoft.com/office/officeart/2005/8/layout/lProcess2"/>
    <dgm:cxn modelId="{5207028A-3E70-4831-9E94-888D5294E9B5}" srcId="{D92A6D49-A19B-4F54-82E0-BB2768BB1EF1}" destId="{8CC0AAB3-D9ED-4035-913B-66D784327FCB}" srcOrd="0" destOrd="0" parTransId="{EC5C24BC-F7AB-4064-857F-0321B4E50C49}" sibTransId="{9A46B1AF-A359-46F7-94C6-0DCB188C09F8}"/>
    <dgm:cxn modelId="{3EF86819-83BE-40B1-B280-16A4F83743F1}" type="presOf" srcId="{D386565C-6798-4DAC-A436-5BBF7B16FBDA}" destId="{3C1F5D6B-C115-4E80-A981-5C164DF42768}" srcOrd="0" destOrd="0" presId="urn:microsoft.com/office/officeart/2005/8/layout/lProcess2"/>
    <dgm:cxn modelId="{1648E17B-77BE-4E18-A2BF-A4890B77BF00}" type="presOf" srcId="{8CC0AAB3-D9ED-4035-913B-66D784327FCB}" destId="{F4BF3D80-3A08-4577-B8D4-0D116D36539A}" srcOrd="1" destOrd="0" presId="urn:microsoft.com/office/officeart/2005/8/layout/lProcess2"/>
    <dgm:cxn modelId="{F7183BB2-C9ED-4907-87AD-5C19B10B2656}" type="presOf" srcId="{D92A6D49-A19B-4F54-82E0-BB2768BB1EF1}" destId="{0CBD175E-BEDE-4EAC-A130-3D3AFEF39807}" srcOrd="0" destOrd="0" presId="urn:microsoft.com/office/officeart/2005/8/layout/lProcess2"/>
    <dgm:cxn modelId="{1F7B7756-9FF0-4C8F-BF32-1E160E941A5F}" srcId="{8CC0AAB3-D9ED-4035-913B-66D784327FCB}" destId="{173324EE-BEAE-4B46-99E2-DC16A24F4B27}" srcOrd="0" destOrd="0" parTransId="{5F250D86-FDB2-4A31-8860-B2FA74E94781}" sibTransId="{FEF82B90-CE45-439B-9172-67DCC288CACE}"/>
    <dgm:cxn modelId="{AF3C50C3-DBD4-4A1B-81B3-E69718934D93}" srcId="{8CC0AAB3-D9ED-4035-913B-66D784327FCB}" destId="{893DE2A8-C54C-4BBD-8443-FC6C2B397AB3}" srcOrd="2" destOrd="0" parTransId="{1E4FF5F0-5725-479C-9C70-612DE3239DDF}" sibTransId="{6020BFAE-1608-4B9A-9432-61662C5D832F}"/>
    <dgm:cxn modelId="{5EFD60B9-2BA8-4A3F-B028-A6FC49FB49F9}" type="presOf" srcId="{893DE2A8-C54C-4BBD-8443-FC6C2B397AB3}" destId="{0B797F0B-D2E5-4C75-87DB-9BEBA27A6616}" srcOrd="0" destOrd="0" presId="urn:microsoft.com/office/officeart/2005/8/layout/lProcess2"/>
    <dgm:cxn modelId="{A03BF222-C905-419E-AFFC-84E8922DBF80}" srcId="{8CC0AAB3-D9ED-4035-913B-66D784327FCB}" destId="{D386565C-6798-4DAC-A436-5BBF7B16FBDA}" srcOrd="1" destOrd="0" parTransId="{74356D78-68B5-4650-8966-997C4AA28EBA}" sibTransId="{0DA9F198-A2B4-42FA-BA1B-CF2B1D53BEED}"/>
    <dgm:cxn modelId="{5058062B-E616-465E-98C6-2202717ED03D}" type="presParOf" srcId="{0CBD175E-BEDE-4EAC-A130-3D3AFEF39807}" destId="{00223962-FED3-4EB4-8D58-7E70BE67AE92}" srcOrd="0" destOrd="0" presId="urn:microsoft.com/office/officeart/2005/8/layout/lProcess2"/>
    <dgm:cxn modelId="{EA37D301-8395-475A-9CC0-0A10565E3687}" type="presParOf" srcId="{00223962-FED3-4EB4-8D58-7E70BE67AE92}" destId="{0EC1AA04-19D7-4615-AAF6-063E077568BA}" srcOrd="0" destOrd="0" presId="urn:microsoft.com/office/officeart/2005/8/layout/lProcess2"/>
    <dgm:cxn modelId="{AA39D2E3-855E-4DE2-AA97-9FB4D2D8E034}" type="presParOf" srcId="{00223962-FED3-4EB4-8D58-7E70BE67AE92}" destId="{F4BF3D80-3A08-4577-B8D4-0D116D36539A}" srcOrd="1" destOrd="0" presId="urn:microsoft.com/office/officeart/2005/8/layout/lProcess2"/>
    <dgm:cxn modelId="{34BB6E82-1567-4295-AEC9-51E6A67D3282}" type="presParOf" srcId="{00223962-FED3-4EB4-8D58-7E70BE67AE92}" destId="{F4827E85-FB20-417B-8610-0342D8A4C6D6}" srcOrd="2" destOrd="0" presId="urn:microsoft.com/office/officeart/2005/8/layout/lProcess2"/>
    <dgm:cxn modelId="{7C0850E5-06B2-4BB2-BDA5-6544BC08C34F}" type="presParOf" srcId="{F4827E85-FB20-417B-8610-0342D8A4C6D6}" destId="{9F664680-16F7-4134-BF55-86CF42BBC68B}" srcOrd="0" destOrd="0" presId="urn:microsoft.com/office/officeart/2005/8/layout/lProcess2"/>
    <dgm:cxn modelId="{425AF3D6-9025-466F-80B4-A269BD3B9359}" type="presParOf" srcId="{9F664680-16F7-4134-BF55-86CF42BBC68B}" destId="{0444C277-4C5B-49C2-9711-7C386162AAC6}" srcOrd="0" destOrd="0" presId="urn:microsoft.com/office/officeart/2005/8/layout/lProcess2"/>
    <dgm:cxn modelId="{6B7CD0B3-F0FB-41DC-94CC-9EA6D611ECC0}" type="presParOf" srcId="{9F664680-16F7-4134-BF55-86CF42BBC68B}" destId="{3D194E5E-DDC4-4EEA-B64E-D3781285D55F}" srcOrd="1" destOrd="0" presId="urn:microsoft.com/office/officeart/2005/8/layout/lProcess2"/>
    <dgm:cxn modelId="{E00C4785-1A55-4F97-A54E-C51C65239506}" type="presParOf" srcId="{9F664680-16F7-4134-BF55-86CF42BBC68B}" destId="{3C1F5D6B-C115-4E80-A981-5C164DF42768}" srcOrd="2" destOrd="0" presId="urn:microsoft.com/office/officeart/2005/8/layout/lProcess2"/>
    <dgm:cxn modelId="{7DB253A6-92CA-4F2B-BC7D-AE82F4AC98D7}" type="presParOf" srcId="{9F664680-16F7-4134-BF55-86CF42BBC68B}" destId="{9B4511CF-FA73-4A6B-85B7-DA3384FDCD52}" srcOrd="3" destOrd="0" presId="urn:microsoft.com/office/officeart/2005/8/layout/lProcess2"/>
    <dgm:cxn modelId="{66120206-18EA-478D-ACB2-06D916905368}" type="presParOf" srcId="{9F664680-16F7-4134-BF55-86CF42BBC68B}" destId="{0B797F0B-D2E5-4C75-87DB-9BEBA27A661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2A6D49-A19B-4F54-82E0-BB2768BB1EF1}" type="doc">
      <dgm:prSet loTypeId="urn:microsoft.com/office/officeart/2005/8/layout/lProcess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C0AAB3-D9ED-4035-913B-66D784327FCB}">
      <dgm:prSet phldrT="[Text]" custT="1"/>
      <dgm:spPr>
        <a:solidFill>
          <a:srgbClr val="DA5700"/>
        </a:solidFill>
      </dgm:spPr>
      <dgm:t>
        <a:bodyPr/>
        <a:lstStyle/>
        <a:p>
          <a:r>
            <a:rPr lang="en-US" sz="1300" b="1" cap="small" baseline="0" noProof="0" dirty="0" smtClean="0"/>
            <a:t/>
          </a:r>
          <a:br>
            <a:rPr lang="en-US" sz="1300" b="1" cap="small" baseline="0" noProof="0" dirty="0" smtClean="0"/>
          </a:br>
          <a:r>
            <a:rPr lang="en-US" sz="1300" b="1" cap="small" baseline="0" noProof="0" dirty="0" smtClean="0"/>
            <a:t/>
          </a:r>
          <a:br>
            <a:rPr lang="en-US" sz="1300" b="1" cap="small" baseline="0" noProof="0" dirty="0" smtClean="0"/>
          </a:br>
          <a:r>
            <a:rPr lang="en-US" sz="1300" b="1" cap="small" baseline="0" noProof="0" dirty="0" smtClean="0"/>
            <a:t>Financial Performance</a:t>
          </a:r>
          <a:endParaRPr lang="en-US" sz="1300" b="1" cap="small" baseline="0" noProof="0" dirty="0"/>
        </a:p>
      </dgm:t>
    </dgm:pt>
    <dgm:pt modelId="{EC5C24BC-F7AB-4064-857F-0321B4E50C49}" type="parTrans" cxnId="{5207028A-3E70-4831-9E94-888D5294E9B5}">
      <dgm:prSet/>
      <dgm:spPr/>
      <dgm:t>
        <a:bodyPr/>
        <a:lstStyle/>
        <a:p>
          <a:endParaRPr lang="de-DE" sz="1300"/>
        </a:p>
      </dgm:t>
    </dgm:pt>
    <dgm:pt modelId="{9A46B1AF-A359-46F7-94C6-0DCB188C09F8}" type="sibTrans" cxnId="{5207028A-3E70-4831-9E94-888D5294E9B5}">
      <dgm:prSet/>
      <dgm:spPr/>
      <dgm:t>
        <a:bodyPr/>
        <a:lstStyle/>
        <a:p>
          <a:endParaRPr lang="de-DE" sz="1300"/>
        </a:p>
      </dgm:t>
    </dgm:pt>
    <dgm:pt modelId="{0CBD175E-BEDE-4EAC-A130-3D3AFEF39807}" type="pres">
      <dgm:prSet presAssocID="{D92A6D49-A19B-4F54-82E0-BB2768BB1E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0223962-FED3-4EB4-8D58-7E70BE67AE92}" type="pres">
      <dgm:prSet presAssocID="{8CC0AAB3-D9ED-4035-913B-66D784327FCB}" presName="compNode" presStyleCnt="0"/>
      <dgm:spPr/>
    </dgm:pt>
    <dgm:pt modelId="{0EC1AA04-19D7-4615-AAF6-063E077568BA}" type="pres">
      <dgm:prSet presAssocID="{8CC0AAB3-D9ED-4035-913B-66D784327FCB}" presName="aNode" presStyleLbl="bgShp" presStyleIdx="0" presStyleCnt="1" custLinFactY="28571" custLinFactNeighborX="3658" custLinFactNeighborY="100000"/>
      <dgm:spPr/>
      <dgm:t>
        <a:bodyPr/>
        <a:lstStyle/>
        <a:p>
          <a:endParaRPr lang="de-DE"/>
        </a:p>
      </dgm:t>
    </dgm:pt>
    <dgm:pt modelId="{F4BF3D80-3A08-4577-B8D4-0D116D36539A}" type="pres">
      <dgm:prSet presAssocID="{8CC0AAB3-D9ED-4035-913B-66D784327FCB}" presName="textNode" presStyleLbl="bgShp" presStyleIdx="0" presStyleCnt="1"/>
      <dgm:spPr/>
      <dgm:t>
        <a:bodyPr/>
        <a:lstStyle/>
        <a:p>
          <a:endParaRPr lang="de-DE"/>
        </a:p>
      </dgm:t>
    </dgm:pt>
    <dgm:pt modelId="{F4827E85-FB20-417B-8610-0342D8A4C6D6}" type="pres">
      <dgm:prSet presAssocID="{8CC0AAB3-D9ED-4035-913B-66D784327FCB}" presName="compChildNode" presStyleCnt="0"/>
      <dgm:spPr/>
    </dgm:pt>
    <dgm:pt modelId="{9F664680-16F7-4134-BF55-86CF42BBC68B}" type="pres">
      <dgm:prSet presAssocID="{8CC0AAB3-D9ED-4035-913B-66D784327FCB}" presName="theInnerList" presStyleCnt="0"/>
      <dgm:spPr/>
    </dgm:pt>
  </dgm:ptLst>
  <dgm:cxnLst>
    <dgm:cxn modelId="{19EE2C59-D592-481D-A3C6-E2B9A2868A6C}" type="presOf" srcId="{8CC0AAB3-D9ED-4035-913B-66D784327FCB}" destId="{0EC1AA04-19D7-4615-AAF6-063E077568BA}" srcOrd="0" destOrd="0" presId="urn:microsoft.com/office/officeart/2005/8/layout/lProcess2"/>
    <dgm:cxn modelId="{5207028A-3E70-4831-9E94-888D5294E9B5}" srcId="{D92A6D49-A19B-4F54-82E0-BB2768BB1EF1}" destId="{8CC0AAB3-D9ED-4035-913B-66D784327FCB}" srcOrd="0" destOrd="0" parTransId="{EC5C24BC-F7AB-4064-857F-0321B4E50C49}" sibTransId="{9A46B1AF-A359-46F7-94C6-0DCB188C09F8}"/>
    <dgm:cxn modelId="{5C0A8582-F5B5-46C1-9A30-91FE3F60DD4D}" type="presOf" srcId="{D92A6D49-A19B-4F54-82E0-BB2768BB1EF1}" destId="{0CBD175E-BEDE-4EAC-A130-3D3AFEF39807}" srcOrd="0" destOrd="0" presId="urn:microsoft.com/office/officeart/2005/8/layout/lProcess2"/>
    <dgm:cxn modelId="{C1584430-2B13-4561-AB11-7E727945F3FE}" type="presOf" srcId="{8CC0AAB3-D9ED-4035-913B-66D784327FCB}" destId="{F4BF3D80-3A08-4577-B8D4-0D116D36539A}" srcOrd="1" destOrd="0" presId="urn:microsoft.com/office/officeart/2005/8/layout/lProcess2"/>
    <dgm:cxn modelId="{E0335CCE-F939-4EA8-B6C0-ECF21CEC67D3}" type="presParOf" srcId="{0CBD175E-BEDE-4EAC-A130-3D3AFEF39807}" destId="{00223962-FED3-4EB4-8D58-7E70BE67AE92}" srcOrd="0" destOrd="0" presId="urn:microsoft.com/office/officeart/2005/8/layout/lProcess2"/>
    <dgm:cxn modelId="{0314E0F1-9A71-4C63-BC64-5558C886B453}" type="presParOf" srcId="{00223962-FED3-4EB4-8D58-7E70BE67AE92}" destId="{0EC1AA04-19D7-4615-AAF6-063E077568BA}" srcOrd="0" destOrd="0" presId="urn:microsoft.com/office/officeart/2005/8/layout/lProcess2"/>
    <dgm:cxn modelId="{D223EF20-C47D-4654-9AEC-0B8AA252E895}" type="presParOf" srcId="{00223962-FED3-4EB4-8D58-7E70BE67AE92}" destId="{F4BF3D80-3A08-4577-B8D4-0D116D36539A}" srcOrd="1" destOrd="0" presId="urn:microsoft.com/office/officeart/2005/8/layout/lProcess2"/>
    <dgm:cxn modelId="{DFCF5F17-8F0A-485F-9CD8-2DA2CED383A6}" type="presParOf" srcId="{00223962-FED3-4EB4-8D58-7E70BE67AE92}" destId="{F4827E85-FB20-417B-8610-0342D8A4C6D6}" srcOrd="2" destOrd="0" presId="urn:microsoft.com/office/officeart/2005/8/layout/lProcess2"/>
    <dgm:cxn modelId="{1BB5A34B-A9F1-42A0-8636-F58DA354BB4A}" type="presParOf" srcId="{F4827E85-FB20-417B-8610-0342D8A4C6D6}" destId="{9F664680-16F7-4134-BF55-86CF42BBC68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2A6D49-A19B-4F54-82E0-BB2768BB1EF1}" type="doc">
      <dgm:prSet loTypeId="urn:microsoft.com/office/officeart/2005/8/layout/lProcess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CC0AAB3-D9ED-4035-913B-66D784327FCB}">
      <dgm:prSet phldrT="[Text]" custT="1"/>
      <dgm:spPr>
        <a:solidFill>
          <a:srgbClr val="DA5700"/>
        </a:solidFill>
      </dgm:spPr>
      <dgm:t>
        <a:bodyPr/>
        <a:lstStyle/>
        <a:p>
          <a:r>
            <a:rPr lang="en-US" sz="1300" b="1" cap="small" baseline="0" noProof="0" dirty="0" smtClean="0"/>
            <a:t/>
          </a:r>
          <a:br>
            <a:rPr lang="en-US" sz="1300" b="1" cap="small" baseline="0" noProof="0" dirty="0" smtClean="0"/>
          </a:br>
          <a:r>
            <a:rPr lang="en-US" sz="1300" b="1" cap="small" baseline="0" noProof="0" dirty="0" smtClean="0"/>
            <a:t/>
          </a:r>
          <a:br>
            <a:rPr lang="en-US" sz="1300" b="1" cap="small" baseline="0" noProof="0" dirty="0" smtClean="0"/>
          </a:br>
          <a:r>
            <a:rPr lang="en-US" sz="1300" b="1" cap="small" baseline="0" noProof="0" dirty="0" smtClean="0"/>
            <a:t>Risk Profile</a:t>
          </a:r>
          <a:endParaRPr lang="en-US" sz="1300" b="1" cap="small" baseline="0" noProof="0" dirty="0"/>
        </a:p>
      </dgm:t>
    </dgm:pt>
    <dgm:pt modelId="{EC5C24BC-F7AB-4064-857F-0321B4E50C49}" type="parTrans" cxnId="{5207028A-3E70-4831-9E94-888D5294E9B5}">
      <dgm:prSet/>
      <dgm:spPr/>
      <dgm:t>
        <a:bodyPr/>
        <a:lstStyle/>
        <a:p>
          <a:endParaRPr lang="de-DE" sz="1300"/>
        </a:p>
      </dgm:t>
    </dgm:pt>
    <dgm:pt modelId="{9A46B1AF-A359-46F7-94C6-0DCB188C09F8}" type="sibTrans" cxnId="{5207028A-3E70-4831-9E94-888D5294E9B5}">
      <dgm:prSet/>
      <dgm:spPr/>
      <dgm:t>
        <a:bodyPr/>
        <a:lstStyle/>
        <a:p>
          <a:endParaRPr lang="de-DE" sz="1300"/>
        </a:p>
      </dgm:t>
    </dgm:pt>
    <dgm:pt modelId="{0CBD175E-BEDE-4EAC-A130-3D3AFEF39807}" type="pres">
      <dgm:prSet presAssocID="{D92A6D49-A19B-4F54-82E0-BB2768BB1E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0223962-FED3-4EB4-8D58-7E70BE67AE92}" type="pres">
      <dgm:prSet presAssocID="{8CC0AAB3-D9ED-4035-913B-66D784327FCB}" presName="compNode" presStyleCnt="0"/>
      <dgm:spPr/>
    </dgm:pt>
    <dgm:pt modelId="{0EC1AA04-19D7-4615-AAF6-063E077568BA}" type="pres">
      <dgm:prSet presAssocID="{8CC0AAB3-D9ED-4035-913B-66D784327FCB}" presName="aNode" presStyleLbl="bgShp" presStyleIdx="0" presStyleCnt="1"/>
      <dgm:spPr/>
      <dgm:t>
        <a:bodyPr/>
        <a:lstStyle/>
        <a:p>
          <a:endParaRPr lang="de-DE"/>
        </a:p>
      </dgm:t>
    </dgm:pt>
    <dgm:pt modelId="{F4BF3D80-3A08-4577-B8D4-0D116D36539A}" type="pres">
      <dgm:prSet presAssocID="{8CC0AAB3-D9ED-4035-913B-66D784327FCB}" presName="textNode" presStyleLbl="bgShp" presStyleIdx="0" presStyleCnt="1"/>
      <dgm:spPr/>
      <dgm:t>
        <a:bodyPr/>
        <a:lstStyle/>
        <a:p>
          <a:endParaRPr lang="de-DE"/>
        </a:p>
      </dgm:t>
    </dgm:pt>
    <dgm:pt modelId="{F4827E85-FB20-417B-8610-0342D8A4C6D6}" type="pres">
      <dgm:prSet presAssocID="{8CC0AAB3-D9ED-4035-913B-66D784327FCB}" presName="compChildNode" presStyleCnt="0"/>
      <dgm:spPr/>
    </dgm:pt>
    <dgm:pt modelId="{9F664680-16F7-4134-BF55-86CF42BBC68B}" type="pres">
      <dgm:prSet presAssocID="{8CC0AAB3-D9ED-4035-913B-66D784327FCB}" presName="theInnerList" presStyleCnt="0"/>
      <dgm:spPr/>
    </dgm:pt>
  </dgm:ptLst>
  <dgm:cxnLst>
    <dgm:cxn modelId="{4154D5B9-16D7-44DE-A2D3-27B5AEDD5AC5}" type="presOf" srcId="{8CC0AAB3-D9ED-4035-913B-66D784327FCB}" destId="{F4BF3D80-3A08-4577-B8D4-0D116D36539A}" srcOrd="1" destOrd="0" presId="urn:microsoft.com/office/officeart/2005/8/layout/lProcess2"/>
    <dgm:cxn modelId="{081395CF-D6ED-49E7-AB67-4AC28DB2632C}" type="presOf" srcId="{D92A6D49-A19B-4F54-82E0-BB2768BB1EF1}" destId="{0CBD175E-BEDE-4EAC-A130-3D3AFEF39807}" srcOrd="0" destOrd="0" presId="urn:microsoft.com/office/officeart/2005/8/layout/lProcess2"/>
    <dgm:cxn modelId="{5207028A-3E70-4831-9E94-888D5294E9B5}" srcId="{D92A6D49-A19B-4F54-82E0-BB2768BB1EF1}" destId="{8CC0AAB3-D9ED-4035-913B-66D784327FCB}" srcOrd="0" destOrd="0" parTransId="{EC5C24BC-F7AB-4064-857F-0321B4E50C49}" sibTransId="{9A46B1AF-A359-46F7-94C6-0DCB188C09F8}"/>
    <dgm:cxn modelId="{D5564C4C-D9E9-4658-9AE3-9AD04FDEC153}" type="presOf" srcId="{8CC0AAB3-D9ED-4035-913B-66D784327FCB}" destId="{0EC1AA04-19D7-4615-AAF6-063E077568BA}" srcOrd="0" destOrd="0" presId="urn:microsoft.com/office/officeart/2005/8/layout/lProcess2"/>
    <dgm:cxn modelId="{5B456E71-FBF1-40B1-97C3-EB484F07296C}" type="presParOf" srcId="{0CBD175E-BEDE-4EAC-A130-3D3AFEF39807}" destId="{00223962-FED3-4EB4-8D58-7E70BE67AE92}" srcOrd="0" destOrd="0" presId="urn:microsoft.com/office/officeart/2005/8/layout/lProcess2"/>
    <dgm:cxn modelId="{C7E499E4-7F34-46B9-A147-59433A46D5ED}" type="presParOf" srcId="{00223962-FED3-4EB4-8D58-7E70BE67AE92}" destId="{0EC1AA04-19D7-4615-AAF6-063E077568BA}" srcOrd="0" destOrd="0" presId="urn:microsoft.com/office/officeart/2005/8/layout/lProcess2"/>
    <dgm:cxn modelId="{7079713A-AA93-419B-8690-B363E0E62FD3}" type="presParOf" srcId="{00223962-FED3-4EB4-8D58-7E70BE67AE92}" destId="{F4BF3D80-3A08-4577-B8D4-0D116D36539A}" srcOrd="1" destOrd="0" presId="urn:microsoft.com/office/officeart/2005/8/layout/lProcess2"/>
    <dgm:cxn modelId="{0FAD02D8-1FB2-4928-98DE-EF89FB6D3372}" type="presParOf" srcId="{00223962-FED3-4EB4-8D58-7E70BE67AE92}" destId="{F4827E85-FB20-417B-8610-0342D8A4C6D6}" srcOrd="2" destOrd="0" presId="urn:microsoft.com/office/officeart/2005/8/layout/lProcess2"/>
    <dgm:cxn modelId="{41CBA828-3F64-4978-8E43-B40AA2FBD9C7}" type="presParOf" srcId="{F4827E85-FB20-417B-8610-0342D8A4C6D6}" destId="{9F664680-16F7-4134-BF55-86CF42BBC68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CA521D-A2D6-455F-88D0-7AC23CA4FC44}">
      <dsp:nvSpPr>
        <dsp:cNvPr id="0" name=""/>
        <dsp:cNvSpPr/>
      </dsp:nvSpPr>
      <dsp:spPr>
        <a:xfrm>
          <a:off x="2971796" y="2684091"/>
          <a:ext cx="2133607" cy="1323274"/>
        </a:xfrm>
        <a:prstGeom prst="ellipse">
          <a:avLst/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Measure the level of Sustainability across Europe</a:t>
          </a:r>
          <a:endParaRPr lang="en-US" sz="1600" b="1" kern="1200" noProof="0" dirty="0"/>
        </a:p>
      </dsp:txBody>
      <dsp:txXfrm>
        <a:off x="2971796" y="2684091"/>
        <a:ext cx="2133607" cy="1323274"/>
      </dsp:txXfrm>
    </dsp:sp>
    <dsp:sp modelId="{C0BBE33F-5821-48C4-A51E-43D1694B0E3F}">
      <dsp:nvSpPr>
        <dsp:cNvPr id="0" name=""/>
        <dsp:cNvSpPr/>
      </dsp:nvSpPr>
      <dsp:spPr>
        <a:xfrm rot="12894024">
          <a:off x="1059065" y="1826716"/>
          <a:ext cx="2370754" cy="5347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47E866-B98B-4F0B-A2C5-AA12EE87569F}">
      <dsp:nvSpPr>
        <dsp:cNvPr id="0" name=""/>
        <dsp:cNvSpPr/>
      </dsp:nvSpPr>
      <dsp:spPr>
        <a:xfrm>
          <a:off x="381019" y="702881"/>
          <a:ext cx="1782477" cy="142598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Definition of Sustainability</a:t>
          </a:r>
          <a:endParaRPr lang="en-US" sz="1600" b="1" kern="1200" noProof="0" dirty="0"/>
        </a:p>
      </dsp:txBody>
      <dsp:txXfrm>
        <a:off x="381019" y="702881"/>
        <a:ext cx="1782477" cy="1425982"/>
      </dsp:txXfrm>
    </dsp:sp>
    <dsp:sp modelId="{5E4DD24C-6610-4431-8460-DAE7A6327388}">
      <dsp:nvSpPr>
        <dsp:cNvPr id="0" name=""/>
        <dsp:cNvSpPr/>
      </dsp:nvSpPr>
      <dsp:spPr>
        <a:xfrm rot="16200000">
          <a:off x="3187532" y="1466586"/>
          <a:ext cx="1702134" cy="5347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A5431D-BFCB-4C75-B9BA-5F400ED7131B}">
      <dsp:nvSpPr>
        <dsp:cNvPr id="0" name=""/>
        <dsp:cNvSpPr/>
      </dsp:nvSpPr>
      <dsp:spPr>
        <a:xfrm>
          <a:off x="2895594" y="107434"/>
          <a:ext cx="2286010" cy="155091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Definition of Sustainability in the field of Real Estate </a:t>
          </a:r>
          <a:endParaRPr lang="en-US" sz="1600" b="1" kern="1200" noProof="0" dirty="0"/>
        </a:p>
      </dsp:txBody>
      <dsp:txXfrm>
        <a:off x="2895594" y="107434"/>
        <a:ext cx="2286010" cy="1550912"/>
      </dsp:txXfrm>
    </dsp:sp>
    <dsp:sp modelId="{C30F46CB-8DD9-4E23-8B3F-F8F24D4AB047}">
      <dsp:nvSpPr>
        <dsp:cNvPr id="0" name=""/>
        <dsp:cNvSpPr/>
      </dsp:nvSpPr>
      <dsp:spPr>
        <a:xfrm rot="19523292">
          <a:off x="4654571" y="1827835"/>
          <a:ext cx="2391927" cy="5347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C58CB7-10BB-4ADE-8201-B48FB2FDDFF1}">
      <dsp:nvSpPr>
        <dsp:cNvPr id="0" name=""/>
        <dsp:cNvSpPr/>
      </dsp:nvSpPr>
      <dsp:spPr>
        <a:xfrm>
          <a:off x="5943597" y="702893"/>
          <a:ext cx="1782477" cy="142598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 smtClean="0"/>
            <a:t>Measurement Method</a:t>
          </a:r>
          <a:endParaRPr lang="en-US" sz="1600" b="1" kern="1200" noProof="0" dirty="0"/>
        </a:p>
      </dsp:txBody>
      <dsp:txXfrm>
        <a:off x="5943597" y="702893"/>
        <a:ext cx="1782477" cy="14259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4C74D-26AD-440B-81AD-E122E0E18A06}">
      <dsp:nvSpPr>
        <dsp:cNvPr id="0" name=""/>
        <dsp:cNvSpPr/>
      </dsp:nvSpPr>
      <dsp:spPr>
        <a:xfrm>
          <a:off x="1004" y="692"/>
          <a:ext cx="2055390" cy="398226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Human Rights &amp; General Goals</a:t>
          </a:r>
          <a:endParaRPr lang="de-DE" sz="1200" kern="1200" dirty="0"/>
        </a:p>
      </dsp:txBody>
      <dsp:txXfrm>
        <a:off x="1004" y="692"/>
        <a:ext cx="2055390" cy="398226"/>
      </dsp:txXfrm>
    </dsp:sp>
    <dsp:sp modelId="{2851C7C6-BDE9-41AE-BC6A-0FA132CFDE4A}">
      <dsp:nvSpPr>
        <dsp:cNvPr id="0" name=""/>
        <dsp:cNvSpPr/>
      </dsp:nvSpPr>
      <dsp:spPr>
        <a:xfrm>
          <a:off x="1004" y="426288"/>
          <a:ext cx="2055390" cy="398226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Human Capital &amp; Training Programs</a:t>
          </a:r>
          <a:endParaRPr lang="de-DE" sz="1200" kern="1200" dirty="0"/>
        </a:p>
      </dsp:txBody>
      <dsp:txXfrm>
        <a:off x="1004" y="426288"/>
        <a:ext cx="2055390" cy="398226"/>
      </dsp:txXfrm>
    </dsp:sp>
    <dsp:sp modelId="{8B58E463-85C8-4787-8F4C-A5F0EAA554D4}">
      <dsp:nvSpPr>
        <dsp:cNvPr id="0" name=""/>
        <dsp:cNvSpPr/>
      </dsp:nvSpPr>
      <dsp:spPr>
        <a:xfrm>
          <a:off x="1004" y="851884"/>
          <a:ext cx="2055390" cy="398226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Diversity</a:t>
          </a:r>
          <a:endParaRPr lang="de-DE" sz="1200" kern="1200" dirty="0"/>
        </a:p>
      </dsp:txBody>
      <dsp:txXfrm>
        <a:off x="1004" y="851884"/>
        <a:ext cx="2055390" cy="398226"/>
      </dsp:txXfrm>
    </dsp:sp>
    <dsp:sp modelId="{AB01A7F9-199E-4C85-B268-694DC81A0D34}">
      <dsp:nvSpPr>
        <dsp:cNvPr id="0" name=""/>
        <dsp:cNvSpPr/>
      </dsp:nvSpPr>
      <dsp:spPr>
        <a:xfrm>
          <a:off x="1004" y="1277480"/>
          <a:ext cx="2055390" cy="398226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Policy Structure</a:t>
          </a:r>
          <a:endParaRPr lang="de-DE" sz="1200" kern="1200" dirty="0"/>
        </a:p>
      </dsp:txBody>
      <dsp:txXfrm>
        <a:off x="1004" y="1277480"/>
        <a:ext cx="2055390" cy="3982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4C74D-26AD-440B-81AD-E122E0E18A06}">
      <dsp:nvSpPr>
        <dsp:cNvPr id="0" name=""/>
        <dsp:cNvSpPr/>
      </dsp:nvSpPr>
      <dsp:spPr>
        <a:xfrm>
          <a:off x="1041" y="209"/>
          <a:ext cx="2131516" cy="431973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u="none" kern="1200" dirty="0" smtClean="0"/>
            <a:t>EPRA Best Practices and Recommendations</a:t>
          </a:r>
          <a:endParaRPr lang="de-DE" sz="1200" kern="1200" dirty="0"/>
        </a:p>
      </dsp:txBody>
      <dsp:txXfrm>
        <a:off x="1041" y="209"/>
        <a:ext cx="2131516" cy="431973"/>
      </dsp:txXfrm>
    </dsp:sp>
    <dsp:sp modelId="{9FB95937-D94A-42C1-A403-7033356BE809}">
      <dsp:nvSpPr>
        <dsp:cNvPr id="0" name=""/>
        <dsp:cNvSpPr/>
      </dsp:nvSpPr>
      <dsp:spPr>
        <a:xfrm>
          <a:off x="1041" y="469813"/>
          <a:ext cx="2131516" cy="431973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0" i="0" u="none" kern="1200" dirty="0" smtClean="0"/>
            <a:t>EPRA Portfolio </a:t>
          </a:r>
          <a:r>
            <a:rPr lang="de-DE" sz="1200" b="0" i="0" u="none" kern="1200" dirty="0" err="1" smtClean="0"/>
            <a:t>Disclosure</a:t>
          </a:r>
          <a:endParaRPr lang="de-DE" sz="1200" kern="1200" dirty="0"/>
        </a:p>
      </dsp:txBody>
      <dsp:txXfrm>
        <a:off x="1041" y="469813"/>
        <a:ext cx="2131516" cy="431973"/>
      </dsp:txXfrm>
    </dsp:sp>
    <dsp:sp modelId="{FDD233C3-A0AD-41E3-9BAF-FE014A41DAEF}">
      <dsp:nvSpPr>
        <dsp:cNvPr id="0" name=""/>
        <dsp:cNvSpPr/>
      </dsp:nvSpPr>
      <dsp:spPr>
        <a:xfrm>
          <a:off x="1041" y="939416"/>
          <a:ext cx="2131516" cy="431973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0" i="0" u="none" kern="1200" dirty="0" smtClean="0"/>
            <a:t>Corporate </a:t>
          </a:r>
          <a:r>
            <a:rPr lang="de-DE" sz="1200" b="0" i="0" u="none" kern="1200" dirty="0" err="1" smtClean="0"/>
            <a:t>Governance</a:t>
          </a:r>
          <a:r>
            <a:rPr lang="de-DE" sz="1200" b="0" i="0" u="none" kern="1200" dirty="0" smtClean="0"/>
            <a:t> </a:t>
          </a:r>
          <a:r>
            <a:rPr lang="de-DE" sz="1200" b="0" i="0" u="none" kern="1200" dirty="0" err="1" smtClean="0"/>
            <a:t>Mechanism</a:t>
          </a:r>
          <a:endParaRPr lang="de-DE" sz="1200" kern="1200" dirty="0"/>
        </a:p>
      </dsp:txBody>
      <dsp:txXfrm>
        <a:off x="1041" y="939416"/>
        <a:ext cx="2131516" cy="4319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F4C74D-26AD-440B-81AD-E122E0E18A06}">
      <dsp:nvSpPr>
        <dsp:cNvPr id="0" name=""/>
        <dsp:cNvSpPr/>
      </dsp:nvSpPr>
      <dsp:spPr>
        <a:xfrm>
          <a:off x="1041" y="80"/>
          <a:ext cx="2131516" cy="543036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Environmental activities and intensity</a:t>
          </a:r>
          <a:endParaRPr lang="de-DE" sz="1200" kern="1200" dirty="0"/>
        </a:p>
      </dsp:txBody>
      <dsp:txXfrm>
        <a:off x="1041" y="80"/>
        <a:ext cx="2131516" cy="543036"/>
      </dsp:txXfrm>
    </dsp:sp>
    <dsp:sp modelId="{53CC5E2A-7091-4A29-A5F8-705C5B027464}">
      <dsp:nvSpPr>
        <dsp:cNvPr id="0" name=""/>
        <dsp:cNvSpPr/>
      </dsp:nvSpPr>
      <dsp:spPr>
        <a:xfrm>
          <a:off x="1041" y="599882"/>
          <a:ext cx="2131516" cy="543036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(Certified) Building Information</a:t>
          </a:r>
          <a:endParaRPr lang="de-DE" sz="1200" kern="1200" dirty="0"/>
        </a:p>
      </dsp:txBody>
      <dsp:txXfrm>
        <a:off x="1041" y="599882"/>
        <a:ext cx="2131516" cy="54303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79E500-658D-4A9F-932A-F185FC1B0D52}">
      <dsp:nvSpPr>
        <dsp:cNvPr id="0" name=""/>
        <dsp:cNvSpPr/>
      </dsp:nvSpPr>
      <dsp:spPr>
        <a:xfrm rot="16200000">
          <a:off x="428622" y="-269874"/>
          <a:ext cx="876302" cy="1524001"/>
        </a:xfrm>
        <a:prstGeom prst="round1Rect">
          <a:avLst/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Human Rights &amp; Social Responsibility</a:t>
          </a:r>
          <a:endParaRPr lang="en-US" sz="1300" kern="1200" noProof="0" dirty="0"/>
        </a:p>
      </dsp:txBody>
      <dsp:txXfrm rot="16200000">
        <a:off x="538160" y="-379412"/>
        <a:ext cx="657226" cy="1524001"/>
      </dsp:txXfrm>
    </dsp:sp>
    <dsp:sp modelId="{7CE0CEA0-48E7-47B6-9FB1-0C7CD93DF8B9}">
      <dsp:nvSpPr>
        <dsp:cNvPr id="0" name=""/>
        <dsp:cNvSpPr/>
      </dsp:nvSpPr>
      <dsp:spPr>
        <a:xfrm>
          <a:off x="1838321" y="53975"/>
          <a:ext cx="1485905" cy="876302"/>
        </a:xfrm>
        <a:prstGeom prst="round1Rect">
          <a:avLst/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Environmental Responsibility</a:t>
          </a:r>
          <a:endParaRPr lang="en-US" sz="1300" kern="1200" noProof="0" dirty="0"/>
        </a:p>
      </dsp:txBody>
      <dsp:txXfrm>
        <a:off x="1838321" y="53975"/>
        <a:ext cx="1485905" cy="657226"/>
      </dsp:txXfrm>
    </dsp:sp>
    <dsp:sp modelId="{5071B5CE-019B-4307-BA65-7761F8584732}">
      <dsp:nvSpPr>
        <dsp:cNvPr id="0" name=""/>
        <dsp:cNvSpPr/>
      </dsp:nvSpPr>
      <dsp:spPr>
        <a:xfrm rot="10800000">
          <a:off x="104773" y="1038227"/>
          <a:ext cx="1524001" cy="914397"/>
        </a:xfrm>
        <a:prstGeom prst="round1Rect">
          <a:avLst/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Investment/ Financial Responsibility</a:t>
          </a:r>
          <a:endParaRPr lang="en-US" sz="1300" kern="1200" noProof="0" dirty="0"/>
        </a:p>
      </dsp:txBody>
      <dsp:txXfrm rot="10800000">
        <a:off x="104773" y="1266826"/>
        <a:ext cx="1524001" cy="685798"/>
      </dsp:txXfrm>
    </dsp:sp>
    <dsp:sp modelId="{29E6F219-D6E0-4C9D-953C-5A0DEFA6BF23}">
      <dsp:nvSpPr>
        <dsp:cNvPr id="0" name=""/>
        <dsp:cNvSpPr/>
      </dsp:nvSpPr>
      <dsp:spPr>
        <a:xfrm rot="5400000">
          <a:off x="2124075" y="752473"/>
          <a:ext cx="914397" cy="1485905"/>
        </a:xfrm>
        <a:prstGeom prst="round1Rect">
          <a:avLst/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Additional Disclosure Quality</a:t>
          </a:r>
          <a:endParaRPr lang="en-US" sz="1300" kern="1200" noProof="0" dirty="0"/>
        </a:p>
      </dsp:txBody>
      <dsp:txXfrm rot="5400000">
        <a:off x="2238374" y="866773"/>
        <a:ext cx="685798" cy="1485905"/>
      </dsp:txXfrm>
    </dsp:sp>
    <dsp:sp modelId="{027F03F0-9363-4038-B0AC-A74CFE44A0AD}">
      <dsp:nvSpPr>
        <dsp:cNvPr id="0" name=""/>
        <dsp:cNvSpPr/>
      </dsp:nvSpPr>
      <dsp:spPr>
        <a:xfrm>
          <a:off x="762000" y="685798"/>
          <a:ext cx="1904998" cy="63500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small" baseline="0" noProof="0" dirty="0" smtClean="0"/>
            <a:t>Sustainability for Real Estate Companies</a:t>
          </a:r>
          <a:endParaRPr lang="en-US" sz="1600" b="1" kern="1200" cap="small" baseline="0" noProof="0" dirty="0"/>
        </a:p>
      </dsp:txBody>
      <dsp:txXfrm>
        <a:off x="762000" y="685798"/>
        <a:ext cx="1904998" cy="6350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1AA04-19D7-4615-AAF6-063E077568BA}">
      <dsp:nvSpPr>
        <dsp:cNvPr id="0" name=""/>
        <dsp:cNvSpPr/>
      </dsp:nvSpPr>
      <dsp:spPr>
        <a:xfrm>
          <a:off x="0" y="0"/>
          <a:ext cx="2057399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small" baseline="0" noProof="0" dirty="0" smtClean="0"/>
            <a:t>Within the Company</a:t>
          </a:r>
          <a:endParaRPr lang="en-US" sz="1300" b="1" kern="1200" cap="small" baseline="0" noProof="0" dirty="0"/>
        </a:p>
      </dsp:txBody>
      <dsp:txXfrm>
        <a:off x="0" y="0"/>
        <a:ext cx="2057399" cy="525780"/>
      </dsp:txXfrm>
    </dsp:sp>
    <dsp:sp modelId="{0444C277-4C5B-49C2-9711-7C386162AAC6}">
      <dsp:nvSpPr>
        <dsp:cNvPr id="0" name=""/>
        <dsp:cNvSpPr/>
      </dsp:nvSpPr>
      <dsp:spPr>
        <a:xfrm>
          <a:off x="205739" y="525929"/>
          <a:ext cx="1645919" cy="344315"/>
        </a:xfrm>
        <a:prstGeom prst="roundRect">
          <a:avLst>
            <a:gd name="adj" fmla="val 10000"/>
          </a:avLst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Intangible Capital</a:t>
          </a:r>
          <a:endParaRPr lang="en-US" sz="1300" kern="1200" noProof="0" dirty="0"/>
        </a:p>
      </dsp:txBody>
      <dsp:txXfrm>
        <a:off x="205739" y="525929"/>
        <a:ext cx="1645919" cy="344315"/>
      </dsp:txXfrm>
    </dsp:sp>
    <dsp:sp modelId="{3C1F5D6B-C115-4E80-A981-5C164DF42768}">
      <dsp:nvSpPr>
        <dsp:cNvPr id="0" name=""/>
        <dsp:cNvSpPr/>
      </dsp:nvSpPr>
      <dsp:spPr>
        <a:xfrm>
          <a:off x="205739" y="923217"/>
          <a:ext cx="1645919" cy="344315"/>
        </a:xfrm>
        <a:prstGeom prst="roundRect">
          <a:avLst>
            <a:gd name="adj" fmla="val 10000"/>
          </a:avLst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Shareholder Value</a:t>
          </a:r>
          <a:endParaRPr lang="en-US" sz="1300" kern="1200" noProof="0" dirty="0"/>
        </a:p>
      </dsp:txBody>
      <dsp:txXfrm>
        <a:off x="205739" y="923217"/>
        <a:ext cx="1645919" cy="344315"/>
      </dsp:txXfrm>
    </dsp:sp>
    <dsp:sp modelId="{48D8C966-ECDA-4A5D-A724-A5FE0A3A1F43}">
      <dsp:nvSpPr>
        <dsp:cNvPr id="0" name=""/>
        <dsp:cNvSpPr/>
      </dsp:nvSpPr>
      <dsp:spPr>
        <a:xfrm>
          <a:off x="205739" y="1320504"/>
          <a:ext cx="1645919" cy="344315"/>
        </a:xfrm>
        <a:prstGeom prst="roundRect">
          <a:avLst>
            <a:gd name="adj" fmla="val 10000"/>
          </a:avLst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Moral Capital</a:t>
          </a:r>
          <a:endParaRPr lang="en-US" sz="1300" kern="1200" noProof="0" dirty="0"/>
        </a:p>
      </dsp:txBody>
      <dsp:txXfrm>
        <a:off x="205739" y="1320504"/>
        <a:ext cx="1645919" cy="3443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1AA04-19D7-4615-AAF6-063E077568BA}">
      <dsp:nvSpPr>
        <dsp:cNvPr id="0" name=""/>
        <dsp:cNvSpPr/>
      </dsp:nvSpPr>
      <dsp:spPr>
        <a:xfrm>
          <a:off x="0" y="0"/>
          <a:ext cx="2055390" cy="1752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small" baseline="0" noProof="0" dirty="0" smtClean="0"/>
            <a:t>Within the Market</a:t>
          </a:r>
          <a:endParaRPr lang="en-US" sz="1300" b="1" kern="1200" cap="small" baseline="0" noProof="0" dirty="0"/>
        </a:p>
      </dsp:txBody>
      <dsp:txXfrm>
        <a:off x="0" y="0"/>
        <a:ext cx="2055390" cy="525780"/>
      </dsp:txXfrm>
    </dsp:sp>
    <dsp:sp modelId="{0444C277-4C5B-49C2-9711-7C386162AAC6}">
      <dsp:nvSpPr>
        <dsp:cNvPr id="0" name=""/>
        <dsp:cNvSpPr/>
      </dsp:nvSpPr>
      <dsp:spPr>
        <a:xfrm>
          <a:off x="206543" y="525929"/>
          <a:ext cx="1644312" cy="344315"/>
        </a:xfrm>
        <a:prstGeom prst="roundRect">
          <a:avLst>
            <a:gd name="adj" fmla="val 10000"/>
          </a:avLst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Information Asymmetry</a:t>
          </a:r>
          <a:endParaRPr lang="en-US" sz="1300" kern="1200" noProof="0" dirty="0"/>
        </a:p>
      </dsp:txBody>
      <dsp:txXfrm>
        <a:off x="206543" y="525929"/>
        <a:ext cx="1644312" cy="344315"/>
      </dsp:txXfrm>
    </dsp:sp>
    <dsp:sp modelId="{3C1F5D6B-C115-4E80-A981-5C164DF42768}">
      <dsp:nvSpPr>
        <dsp:cNvPr id="0" name=""/>
        <dsp:cNvSpPr/>
      </dsp:nvSpPr>
      <dsp:spPr>
        <a:xfrm>
          <a:off x="206543" y="923217"/>
          <a:ext cx="1644312" cy="344315"/>
        </a:xfrm>
        <a:prstGeom prst="roundRect">
          <a:avLst>
            <a:gd name="adj" fmla="val 10000"/>
          </a:avLst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Transparency</a:t>
          </a:r>
          <a:endParaRPr lang="en-US" sz="1300" kern="1200" noProof="0" dirty="0"/>
        </a:p>
      </dsp:txBody>
      <dsp:txXfrm>
        <a:off x="206543" y="923217"/>
        <a:ext cx="1644312" cy="344315"/>
      </dsp:txXfrm>
    </dsp:sp>
    <dsp:sp modelId="{0B797F0B-D2E5-4C75-87DB-9BEBA27A6616}">
      <dsp:nvSpPr>
        <dsp:cNvPr id="0" name=""/>
        <dsp:cNvSpPr/>
      </dsp:nvSpPr>
      <dsp:spPr>
        <a:xfrm>
          <a:off x="206543" y="1320504"/>
          <a:ext cx="1644312" cy="344315"/>
        </a:xfrm>
        <a:prstGeom prst="roundRect">
          <a:avLst>
            <a:gd name="adj" fmla="val 10000"/>
          </a:avLst>
        </a:prstGeom>
        <a:solidFill>
          <a:srgbClr val="0E173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noProof="0" dirty="0" smtClean="0"/>
            <a:t>Reputation</a:t>
          </a:r>
          <a:endParaRPr lang="en-US" sz="1300" kern="1200" noProof="0" dirty="0"/>
        </a:p>
      </dsp:txBody>
      <dsp:txXfrm>
        <a:off x="206543" y="1320504"/>
        <a:ext cx="1644312" cy="34431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1AA04-19D7-4615-AAF6-063E077568BA}">
      <dsp:nvSpPr>
        <dsp:cNvPr id="0" name=""/>
        <dsp:cNvSpPr/>
      </dsp:nvSpPr>
      <dsp:spPr>
        <a:xfrm>
          <a:off x="1518" y="0"/>
          <a:ext cx="1552961" cy="533399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small" baseline="0" noProof="0" dirty="0" smtClean="0"/>
            <a:t/>
          </a:r>
          <a:br>
            <a:rPr lang="en-US" sz="1300" b="1" kern="1200" cap="small" baseline="0" noProof="0" dirty="0" smtClean="0"/>
          </a:br>
          <a:r>
            <a:rPr lang="en-US" sz="1300" b="1" kern="1200" cap="small" baseline="0" noProof="0" dirty="0" smtClean="0"/>
            <a:t/>
          </a:r>
          <a:br>
            <a:rPr lang="en-US" sz="1300" b="1" kern="1200" cap="small" baseline="0" noProof="0" dirty="0" smtClean="0"/>
          </a:br>
          <a:r>
            <a:rPr lang="en-US" sz="1300" b="1" kern="1200" cap="small" baseline="0" noProof="0" dirty="0" smtClean="0"/>
            <a:t>Financial Performance</a:t>
          </a:r>
          <a:endParaRPr lang="en-US" sz="1300" b="1" kern="1200" cap="small" baseline="0" noProof="0" dirty="0"/>
        </a:p>
      </dsp:txBody>
      <dsp:txXfrm>
        <a:off x="1518" y="0"/>
        <a:ext cx="1552961" cy="1600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1AA04-19D7-4615-AAF6-063E077568BA}">
      <dsp:nvSpPr>
        <dsp:cNvPr id="0" name=""/>
        <dsp:cNvSpPr/>
      </dsp:nvSpPr>
      <dsp:spPr>
        <a:xfrm>
          <a:off x="759" y="0"/>
          <a:ext cx="1552961" cy="533399"/>
        </a:xfrm>
        <a:prstGeom prst="roundRect">
          <a:avLst>
            <a:gd name="adj" fmla="val 10000"/>
          </a:avLst>
        </a:prstGeom>
        <a:solidFill>
          <a:srgbClr val="DA570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small" baseline="0" noProof="0" dirty="0" smtClean="0"/>
            <a:t/>
          </a:r>
          <a:br>
            <a:rPr lang="en-US" sz="1300" b="1" kern="1200" cap="small" baseline="0" noProof="0" dirty="0" smtClean="0"/>
          </a:br>
          <a:r>
            <a:rPr lang="en-US" sz="1300" b="1" kern="1200" cap="small" baseline="0" noProof="0" dirty="0" smtClean="0"/>
            <a:t/>
          </a:r>
          <a:br>
            <a:rPr lang="en-US" sz="1300" b="1" kern="1200" cap="small" baseline="0" noProof="0" dirty="0" smtClean="0"/>
          </a:br>
          <a:r>
            <a:rPr lang="en-US" sz="1300" b="1" kern="1200" cap="small" baseline="0" noProof="0" dirty="0" smtClean="0"/>
            <a:t>Risk Profile</a:t>
          </a:r>
          <a:endParaRPr lang="en-US" sz="1300" b="1" kern="1200" cap="small" baseline="0" noProof="0" dirty="0"/>
        </a:p>
      </dsp:txBody>
      <dsp:txXfrm>
        <a:off x="759" y="0"/>
        <a:ext cx="1552961" cy="160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BC84-71AF-4501-99BF-87C41DA423AC}" type="datetimeFigureOut">
              <a:rPr lang="de-DE" smtClean="0"/>
              <a:pPr/>
              <a:t>16.06.2011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EC6D-F818-4EB2-ADCC-9D76E3FB5A0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 txBox="1">
            <a:spLocks noGrp="1" noChangeArrowheads="1"/>
          </p:cNvSpPr>
          <p:nvPr/>
        </p:nvSpPr>
        <p:spPr bwMode="auto">
          <a:xfrm>
            <a:off x="3904398" y="72335"/>
            <a:ext cx="2967404" cy="21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2" tIns="45248" rIns="90492" bIns="45248"/>
          <a:lstStyle/>
          <a:p>
            <a:pPr algn="r" defTabSz="9051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prstClr val="black"/>
                </a:solidFill>
                <a:latin typeface="Arial" pitchFamily="34" charset="0"/>
              </a:rPr>
              <a:t>March 25, 2000</a:t>
            </a:r>
          </a:p>
        </p:txBody>
      </p:sp>
      <p:sp>
        <p:nvSpPr>
          <p:cNvPr id="116739" name="Rectangle 15"/>
          <p:cNvSpPr txBox="1">
            <a:spLocks noGrp="1" noChangeArrowheads="1"/>
          </p:cNvSpPr>
          <p:nvPr/>
        </p:nvSpPr>
        <p:spPr bwMode="auto">
          <a:xfrm>
            <a:off x="3887530" y="8843314"/>
            <a:ext cx="2970470" cy="20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2" tIns="45248" rIns="90492" bIns="45248" anchor="b"/>
          <a:lstStyle/>
          <a:p>
            <a:pPr algn="r" defTabSz="905145" eaLnBrk="0" fontAlgn="base" hangingPunct="0">
              <a:spcBef>
                <a:spcPct val="0"/>
              </a:spcBef>
              <a:spcAft>
                <a:spcPct val="0"/>
              </a:spcAft>
            </a:pPr>
            <a:fld id="{F3382AE3-F2E6-40F7-ADE0-629A47FF4BD7}" type="slidenum">
              <a:rPr lang="nl-NL" sz="800">
                <a:solidFill>
                  <a:prstClr val="black"/>
                </a:solidFill>
                <a:latin typeface="Arial" pitchFamily="34" charset="0"/>
              </a:rPr>
              <a:pPr algn="r" defTabSz="905145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sz="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8763" y="568325"/>
            <a:ext cx="3808412" cy="2855913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10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 txBox="1">
            <a:spLocks noGrp="1" noChangeArrowheads="1"/>
          </p:cNvSpPr>
          <p:nvPr/>
        </p:nvSpPr>
        <p:spPr bwMode="auto">
          <a:xfrm>
            <a:off x="3904398" y="72335"/>
            <a:ext cx="2967404" cy="21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2" tIns="45248" rIns="90492" bIns="45248"/>
          <a:lstStyle/>
          <a:p>
            <a:pPr algn="r" defTabSz="9051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800" dirty="0">
                <a:solidFill>
                  <a:prstClr val="black"/>
                </a:solidFill>
                <a:latin typeface="Arial" pitchFamily="34" charset="0"/>
              </a:rPr>
              <a:t>March 25, 2000</a:t>
            </a:r>
          </a:p>
        </p:txBody>
      </p:sp>
      <p:sp>
        <p:nvSpPr>
          <p:cNvPr id="116739" name="Rectangle 15"/>
          <p:cNvSpPr txBox="1">
            <a:spLocks noGrp="1" noChangeArrowheads="1"/>
          </p:cNvSpPr>
          <p:nvPr/>
        </p:nvSpPr>
        <p:spPr bwMode="auto">
          <a:xfrm>
            <a:off x="3887530" y="8843314"/>
            <a:ext cx="2970470" cy="20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92" tIns="45248" rIns="90492" bIns="45248" anchor="b"/>
          <a:lstStyle/>
          <a:p>
            <a:pPr algn="r" defTabSz="905145" eaLnBrk="0" fontAlgn="base" hangingPunct="0">
              <a:spcBef>
                <a:spcPct val="0"/>
              </a:spcBef>
              <a:spcAft>
                <a:spcPct val="0"/>
              </a:spcAft>
            </a:pPr>
            <a:fld id="{F3382AE3-F2E6-40F7-ADE0-629A47FF4BD7}" type="slidenum">
              <a:rPr lang="nl-NL" sz="800">
                <a:solidFill>
                  <a:prstClr val="black"/>
                </a:solidFill>
                <a:latin typeface="Arial" pitchFamily="34" charset="0"/>
              </a:rPr>
              <a:pPr algn="r" defTabSz="905145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 sz="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8763" y="568325"/>
            <a:ext cx="3808412" cy="2855913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2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3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4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5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6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7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8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62100" y="287338"/>
            <a:ext cx="3467100" cy="2600325"/>
          </a:xfrm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95766" y="2887128"/>
            <a:ext cx="5025658" cy="5885881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tabLst>
                <a:tab pos="4679950" algn="l"/>
              </a:tabLst>
            </a:pPr>
            <a:endParaRPr lang="en-US" sz="1000" b="0" dirty="0"/>
          </a:p>
        </p:txBody>
      </p:sp>
      <p:sp>
        <p:nvSpPr>
          <p:cNvPr id="192516" name="Datumsplatzhalt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5145"/>
            <a:r>
              <a:rPr lang="de-DE" dirty="0" smtClean="0">
                <a:solidFill>
                  <a:prstClr val="black"/>
                </a:solidFill>
              </a:rPr>
              <a:t>March 25, 2000</a:t>
            </a: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5145"/>
            <a:fld id="{66C895ED-D5AE-42FF-839B-063231E3BD1D}" type="slidenum">
              <a:rPr lang="nl-NL" smtClean="0">
                <a:solidFill>
                  <a:prstClr val="black"/>
                </a:solidFill>
              </a:rPr>
              <a:pPr defTabSz="905145"/>
              <a:t>9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85800"/>
            <a:ext cx="3540369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0" y="5130800"/>
            <a:ext cx="9144000" cy="812800"/>
          </a:xfrm>
        </p:spPr>
        <p:txBody>
          <a:bodyPr anchor="t"/>
          <a:lstStyle>
            <a:lvl1pPr>
              <a:lnSpc>
                <a:spcPts val="3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subTitle" idx="1"/>
          </p:nvPr>
        </p:nvSpPr>
        <p:spPr>
          <a:xfrm>
            <a:off x="0" y="5994400"/>
            <a:ext cx="9144000" cy="863600"/>
          </a:xfrm>
        </p:spPr>
        <p:txBody>
          <a:bodyPr lIns="360000" rIns="360000"/>
          <a:lstStyle>
            <a:lvl1pPr marL="0" indent="0">
              <a:lnSpc>
                <a:spcPts val="2200"/>
              </a:lnSpc>
              <a:spcBef>
                <a:spcPct val="0"/>
              </a:spcBef>
              <a:buFont typeface="Times" pitchFamily="18" charset="0"/>
              <a:buNone/>
              <a:defRPr sz="2000"/>
            </a:lvl1pPr>
          </a:lstStyle>
          <a:p>
            <a:r>
              <a:rPr lang="en-US"/>
              <a:t>Master-Untertitelformat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489" y="0"/>
            <a:ext cx="2201008" cy="6350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63812" cy="6350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6588369" cy="927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3820" y="1258888"/>
            <a:ext cx="4000500" cy="5091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04997" y="1258888"/>
            <a:ext cx="4000500" cy="24685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804997" y="3879850"/>
            <a:ext cx="4000500" cy="24701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88369" cy="927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63820" y="1258888"/>
            <a:ext cx="4000500" cy="24685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04997" y="1258888"/>
            <a:ext cx="4000500" cy="24685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63820" y="3879850"/>
            <a:ext cx="4000500" cy="24701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04997" y="3879850"/>
            <a:ext cx="4000500" cy="24701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3820" y="1258888"/>
            <a:ext cx="4000500" cy="5091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4997" y="1258888"/>
            <a:ext cx="4000500" cy="5091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88369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36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822" y="1258888"/>
            <a:ext cx="8141677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0" y="6584950"/>
            <a:ext cx="9144000" cy="287338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lIns="720000" tIns="36000" rIns="36000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D40407D-2C62-457A-8868-BB851B6BAC13}" type="slidenum">
              <a:rPr lang="de-DE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charset="0"/>
        </a:defRPr>
      </a:lvl9pPr>
    </p:titleStyle>
    <p:bodyStyle>
      <a:lvl1pPr marL="381000" indent="-381000" algn="l" rtl="0" eaLnBrk="0" fontAlgn="base" hangingPunct="0">
        <a:lnSpc>
          <a:spcPct val="120000"/>
        </a:lnSpc>
        <a:spcBef>
          <a:spcPct val="55000"/>
        </a:spcBef>
        <a:spcAft>
          <a:spcPct val="0"/>
        </a:spcAft>
        <a:buFont typeface="Times" pitchFamily="18" charset="0"/>
        <a:buAutoNum type="arabicPeriod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1905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1905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3pPr>
      <a:lvl4pPr marL="1333500" indent="3810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24000" indent="30480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9812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6pPr>
      <a:lvl7pPr marL="24384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7pPr>
      <a:lvl8pPr marL="28956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8pPr>
      <a:lvl9pPr marL="3352800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tiff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3.tiff"/><Relationship Id="rId21" Type="http://schemas.openxmlformats.org/officeDocument/2006/relationships/diagramQuickStyle" Target="../diagrams/quickStyle9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800600"/>
            <a:ext cx="9144000" cy="990600"/>
          </a:xfrm>
        </p:spPr>
        <p:txBody>
          <a:bodyPr anchor="t"/>
          <a:lstStyle/>
          <a:p>
            <a:pPr algn="ctr"/>
            <a:r>
              <a:rPr lang="en-US" sz="2400" cap="small" dirty="0" smtClean="0">
                <a:solidFill>
                  <a:srgbClr val="000000"/>
                </a:solidFill>
              </a:rPr>
              <a:t>Green Agenda and Green Performance: Is There a Link?</a:t>
            </a:r>
            <a:br>
              <a:rPr lang="en-US" sz="2400" cap="small" dirty="0" smtClean="0">
                <a:solidFill>
                  <a:srgbClr val="000000"/>
                </a:solidFill>
              </a:rPr>
            </a:br>
            <a:r>
              <a:rPr lang="en-US" sz="600" cap="small" dirty="0" smtClean="0">
                <a:solidFill>
                  <a:srgbClr val="000000"/>
                </a:solidFill>
              </a:rPr>
              <a:t/>
            </a:r>
            <a:br>
              <a:rPr lang="en-US" sz="600" cap="small" dirty="0" smtClean="0">
                <a:solidFill>
                  <a:srgbClr val="000000"/>
                </a:solidFill>
              </a:rPr>
            </a:br>
            <a:r>
              <a:rPr lang="en-US" sz="1900" b="0" cap="small" dirty="0" smtClean="0">
                <a:solidFill>
                  <a:srgbClr val="000000"/>
                </a:solidFill>
              </a:rPr>
              <a:t>Quantifying the Financial Benefits of Sustainability for </a:t>
            </a:r>
            <a:br>
              <a:rPr lang="en-US" sz="1900" b="0" cap="small" dirty="0" smtClean="0">
                <a:solidFill>
                  <a:srgbClr val="000000"/>
                </a:solidFill>
              </a:rPr>
            </a:br>
            <a:r>
              <a:rPr lang="en-US" sz="1900" b="0" cap="small" dirty="0" smtClean="0">
                <a:solidFill>
                  <a:srgbClr val="000000"/>
                </a:solidFill>
              </a:rPr>
              <a:t>European Listed Real Estate Companies</a:t>
            </a:r>
            <a:endParaRPr lang="de-DE" sz="1900" b="0" i="1" cap="small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4800" y="5867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6000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Marcelo Cajias Peter Geiger Sven Bienert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43600" y="6248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60000" bIns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18th European Real Estate Society Conference; June 2011; Eindhoven, Netherlands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Conclusions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381001" y="1828800"/>
            <a:ext cx="8305799" cy="404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European listed real estate companies show increasing concern regarding responsible and sustainable activities.</a:t>
            </a:r>
          </a:p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At the end of June the GRI and the EPRA will establish the Construction and Real Estate Sector Supplement (CREES).</a:t>
            </a:r>
          </a:p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RE-Companies disclosing information about their concern to global changes:</a:t>
            </a:r>
          </a:p>
          <a:p>
            <a:pPr marL="690563" lvl="2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are 1% more efficient in using their assets to generate revenues (Asset Turnover);</a:t>
            </a:r>
          </a:p>
          <a:p>
            <a:pPr marL="690563" lvl="2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enjoy a lower level of non-diversifiable risk (the idiosyncratic risk).</a:t>
            </a:r>
          </a:p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A green agenda pays off !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Overall Conclusions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5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876800"/>
            <a:ext cx="9144000" cy="990600"/>
          </a:xfrm>
        </p:spPr>
        <p:txBody>
          <a:bodyPr anchor="t"/>
          <a:lstStyle/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Thank you for your attention</a:t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/>
            </a:r>
            <a:br>
              <a:rPr lang="en-US" sz="1900" dirty="0" smtClean="0">
                <a:solidFill>
                  <a:srgbClr val="000000"/>
                </a:solidFill>
              </a:rPr>
            </a:br>
            <a:r>
              <a:rPr lang="en-US" sz="1900" dirty="0" smtClean="0">
                <a:solidFill>
                  <a:srgbClr val="000000"/>
                </a:solidFill>
              </a:rPr>
              <a:t>Questions and Comments</a:t>
            </a:r>
            <a:endParaRPr lang="de-DE" sz="1900" b="0" i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58674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6000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Marcelo Cajias Peter Geiger Sven Bienert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43600" y="6248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0" rIns="360000" bIns="0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18th European Real Estate Society Conference; June 2011; Eindhoven, Netherlands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Introduction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381000" y="1828800"/>
            <a:ext cx="8305799" cy="433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rIns="0">
            <a:spAutoFit/>
          </a:bodyPr>
          <a:lstStyle/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Real estate companies are important participants in the international development and implementation of sustainable policies.</a:t>
            </a:r>
          </a:p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The real estate industry accounts for 42% of the EU’s final energy consumption and for about 35% off all greenhouse gas emissions </a:t>
            </a:r>
            <a:r>
              <a:rPr lang="en-US" sz="1450" i="1" dirty="0" smtClean="0">
                <a:solidFill>
                  <a:srgbClr val="000000"/>
                </a:solidFill>
              </a:rPr>
              <a:t>(RREEF, 2010)</a:t>
            </a:r>
            <a:r>
              <a:rPr lang="en-US" sz="1450" b="1" dirty="0" smtClean="0">
                <a:solidFill>
                  <a:srgbClr val="000000"/>
                </a:solidFill>
              </a:rPr>
              <a:t>.</a:t>
            </a:r>
          </a:p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The Global Reporting Initiative (GRI) develops international sustainability reporting guidelines across different industry sectors.</a:t>
            </a:r>
          </a:p>
          <a:p>
            <a:pPr marL="233363" lvl="1" indent="-233363" eaLnBrk="0" fontAlgn="base" hangingPunct="0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  <a:buClr>
                <a:srgbClr val="969696"/>
              </a:buClr>
              <a:buSzPct val="90000"/>
              <a:buFont typeface="Wingdings" pitchFamily="2" charset="2"/>
              <a:buChar char="§"/>
              <a:tabLst>
                <a:tab pos="3324225" algn="l"/>
              </a:tabLst>
            </a:pPr>
            <a:r>
              <a:rPr lang="en-US" sz="1450" b="1" dirty="0" smtClean="0">
                <a:solidFill>
                  <a:srgbClr val="000000"/>
                </a:solidFill>
              </a:rPr>
              <a:t>The European Public Real Estate Association (EPRA) “aims to include sustainability guidelines into its ‘Best Practices and Recommendations’ in order to respond to the GRI-guidelines, as an application for the field of real estate” </a:t>
            </a:r>
            <a:r>
              <a:rPr lang="en-US" sz="1450" i="1" dirty="0">
                <a:solidFill>
                  <a:srgbClr val="000000"/>
                </a:solidFill>
              </a:rPr>
              <a:t>(EPRA, 2010)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3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Challenges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Green Agenda</a:t>
            </a:r>
          </a:p>
        </p:txBody>
      </p:sp>
      <p:pic>
        <p:nvPicPr>
          <p:cNvPr id="12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  <p:graphicFrame>
        <p:nvGraphicFramePr>
          <p:cNvPr id="13" name="Diagramm 12"/>
          <p:cNvGraphicFramePr/>
          <p:nvPr/>
        </p:nvGraphicFramePr>
        <p:xfrm>
          <a:off x="685800" y="21336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hteck 13"/>
          <p:cNvSpPr/>
          <p:nvPr/>
        </p:nvSpPr>
        <p:spPr>
          <a:xfrm>
            <a:off x="6705600" y="3505200"/>
            <a:ext cx="1564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Questionnaire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endParaRPr lang="de-DE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"/>
          <a:stretch>
            <a:fillRect/>
          </a:stretch>
        </p:blipFill>
        <p:spPr bwMode="auto">
          <a:xfrm>
            <a:off x="1219200" y="3505200"/>
            <a:ext cx="1362303" cy="5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048000"/>
            <a:ext cx="5681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609600" y="4114800"/>
            <a:ext cx="3886200" cy="1905000"/>
          </a:xfrm>
          <a:prstGeom prst="roundRect">
            <a:avLst/>
          </a:prstGeom>
          <a:solidFill>
            <a:srgbClr val="0E173F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bgerundetes Rechteck 23"/>
          <p:cNvSpPr/>
          <p:nvPr/>
        </p:nvSpPr>
        <p:spPr bwMode="auto">
          <a:xfrm>
            <a:off x="4724400" y="4114800"/>
            <a:ext cx="3886200" cy="1905000"/>
          </a:xfrm>
          <a:prstGeom prst="roundRect">
            <a:avLst/>
          </a:prstGeom>
          <a:solidFill>
            <a:srgbClr val="0E173F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609600" y="2133600"/>
            <a:ext cx="3886200" cy="1905000"/>
          </a:xfrm>
          <a:prstGeom prst="roundRect">
            <a:avLst/>
          </a:prstGeom>
          <a:solidFill>
            <a:srgbClr val="0E173F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4724400" y="2133600"/>
            <a:ext cx="3886200" cy="1905000"/>
          </a:xfrm>
          <a:prstGeom prst="roundRect">
            <a:avLst/>
          </a:prstGeom>
          <a:solidFill>
            <a:srgbClr val="0E173F">
              <a:alpha val="29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Real Estate Sustainability Survey – Considered Areas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Green Agenda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3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  <p:graphicFrame>
        <p:nvGraphicFramePr>
          <p:cNvPr id="15" name="Diagramm 14"/>
          <p:cNvGraphicFramePr/>
          <p:nvPr/>
        </p:nvGraphicFramePr>
        <p:xfrm>
          <a:off x="762000" y="2209800"/>
          <a:ext cx="2057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Diagramm 21"/>
          <p:cNvGraphicFramePr/>
          <p:nvPr/>
        </p:nvGraphicFramePr>
        <p:xfrm>
          <a:off x="6324600" y="4572000"/>
          <a:ext cx="21336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Diagramm 22"/>
          <p:cNvGraphicFramePr/>
          <p:nvPr/>
        </p:nvGraphicFramePr>
        <p:xfrm>
          <a:off x="6324600" y="2209800"/>
          <a:ext cx="213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7" name="Freihandform 26"/>
          <p:cNvSpPr/>
          <p:nvPr/>
        </p:nvSpPr>
        <p:spPr>
          <a:xfrm>
            <a:off x="763041" y="4267234"/>
            <a:ext cx="2055390" cy="397817"/>
          </a:xfrm>
          <a:custGeom>
            <a:avLst/>
            <a:gdLst>
              <a:gd name="connsiteX0" fmla="*/ 0 w 2131516"/>
              <a:gd name="connsiteY0" fmla="*/ 39782 h 397817"/>
              <a:gd name="connsiteX1" fmla="*/ 11652 w 2131516"/>
              <a:gd name="connsiteY1" fmla="*/ 11652 h 397817"/>
              <a:gd name="connsiteX2" fmla="*/ 39782 w 2131516"/>
              <a:gd name="connsiteY2" fmla="*/ 0 h 397817"/>
              <a:gd name="connsiteX3" fmla="*/ 2091734 w 2131516"/>
              <a:gd name="connsiteY3" fmla="*/ 0 h 397817"/>
              <a:gd name="connsiteX4" fmla="*/ 2119864 w 2131516"/>
              <a:gd name="connsiteY4" fmla="*/ 11652 h 397817"/>
              <a:gd name="connsiteX5" fmla="*/ 2131516 w 2131516"/>
              <a:gd name="connsiteY5" fmla="*/ 39782 h 397817"/>
              <a:gd name="connsiteX6" fmla="*/ 2131516 w 2131516"/>
              <a:gd name="connsiteY6" fmla="*/ 358035 h 397817"/>
              <a:gd name="connsiteX7" fmla="*/ 2119864 w 2131516"/>
              <a:gd name="connsiteY7" fmla="*/ 386165 h 397817"/>
              <a:gd name="connsiteX8" fmla="*/ 2091734 w 2131516"/>
              <a:gd name="connsiteY8" fmla="*/ 397817 h 397817"/>
              <a:gd name="connsiteX9" fmla="*/ 39782 w 2131516"/>
              <a:gd name="connsiteY9" fmla="*/ 397817 h 397817"/>
              <a:gd name="connsiteX10" fmla="*/ 11652 w 2131516"/>
              <a:gd name="connsiteY10" fmla="*/ 386165 h 397817"/>
              <a:gd name="connsiteX11" fmla="*/ 0 w 2131516"/>
              <a:gd name="connsiteY11" fmla="*/ 358035 h 397817"/>
              <a:gd name="connsiteX12" fmla="*/ 0 w 2131516"/>
              <a:gd name="connsiteY12" fmla="*/ 39782 h 39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1516" h="397817">
                <a:moveTo>
                  <a:pt x="0" y="39782"/>
                </a:moveTo>
                <a:cubicBezTo>
                  <a:pt x="0" y="29231"/>
                  <a:pt x="4191" y="19112"/>
                  <a:pt x="11652" y="11652"/>
                </a:cubicBezTo>
                <a:cubicBezTo>
                  <a:pt x="19113" y="4191"/>
                  <a:pt x="29231" y="0"/>
                  <a:pt x="39782" y="0"/>
                </a:cubicBezTo>
                <a:lnTo>
                  <a:pt x="2091734" y="0"/>
                </a:lnTo>
                <a:cubicBezTo>
                  <a:pt x="2102285" y="0"/>
                  <a:pt x="2112404" y="4191"/>
                  <a:pt x="2119864" y="11652"/>
                </a:cubicBezTo>
                <a:cubicBezTo>
                  <a:pt x="2127325" y="19113"/>
                  <a:pt x="2131516" y="29231"/>
                  <a:pt x="2131516" y="39782"/>
                </a:cubicBezTo>
                <a:lnTo>
                  <a:pt x="2131516" y="358035"/>
                </a:lnTo>
                <a:cubicBezTo>
                  <a:pt x="2131516" y="368586"/>
                  <a:pt x="2127325" y="378705"/>
                  <a:pt x="2119864" y="386165"/>
                </a:cubicBezTo>
                <a:cubicBezTo>
                  <a:pt x="2112403" y="393626"/>
                  <a:pt x="2102285" y="397817"/>
                  <a:pt x="2091734" y="397817"/>
                </a:cubicBezTo>
                <a:lnTo>
                  <a:pt x="39782" y="397817"/>
                </a:lnTo>
                <a:cubicBezTo>
                  <a:pt x="29231" y="397817"/>
                  <a:pt x="19112" y="393626"/>
                  <a:pt x="11652" y="386165"/>
                </a:cubicBezTo>
                <a:cubicBezTo>
                  <a:pt x="4191" y="378704"/>
                  <a:pt x="0" y="368586"/>
                  <a:pt x="0" y="358035"/>
                </a:cubicBezTo>
                <a:lnTo>
                  <a:pt x="0" y="39782"/>
                </a:lnTo>
                <a:close/>
              </a:path>
            </a:pathLst>
          </a:custGeom>
          <a:solidFill>
            <a:srgbClr val="DA57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72" tIns="57372" rIns="57372" bIns="5737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Social, Environmental &amp; Ethical Activities</a:t>
            </a:r>
            <a:endParaRPr lang="de-DE" sz="1200" kern="1200" dirty="0"/>
          </a:p>
        </p:txBody>
      </p:sp>
      <p:sp>
        <p:nvSpPr>
          <p:cNvPr id="28" name="Freihandform 27"/>
          <p:cNvSpPr/>
          <p:nvPr/>
        </p:nvSpPr>
        <p:spPr>
          <a:xfrm>
            <a:off x="763041" y="4693405"/>
            <a:ext cx="2055390" cy="397817"/>
          </a:xfrm>
          <a:custGeom>
            <a:avLst/>
            <a:gdLst>
              <a:gd name="connsiteX0" fmla="*/ 0 w 2131516"/>
              <a:gd name="connsiteY0" fmla="*/ 39782 h 397817"/>
              <a:gd name="connsiteX1" fmla="*/ 11652 w 2131516"/>
              <a:gd name="connsiteY1" fmla="*/ 11652 h 397817"/>
              <a:gd name="connsiteX2" fmla="*/ 39782 w 2131516"/>
              <a:gd name="connsiteY2" fmla="*/ 0 h 397817"/>
              <a:gd name="connsiteX3" fmla="*/ 2091734 w 2131516"/>
              <a:gd name="connsiteY3" fmla="*/ 0 h 397817"/>
              <a:gd name="connsiteX4" fmla="*/ 2119864 w 2131516"/>
              <a:gd name="connsiteY4" fmla="*/ 11652 h 397817"/>
              <a:gd name="connsiteX5" fmla="*/ 2131516 w 2131516"/>
              <a:gd name="connsiteY5" fmla="*/ 39782 h 397817"/>
              <a:gd name="connsiteX6" fmla="*/ 2131516 w 2131516"/>
              <a:gd name="connsiteY6" fmla="*/ 358035 h 397817"/>
              <a:gd name="connsiteX7" fmla="*/ 2119864 w 2131516"/>
              <a:gd name="connsiteY7" fmla="*/ 386165 h 397817"/>
              <a:gd name="connsiteX8" fmla="*/ 2091734 w 2131516"/>
              <a:gd name="connsiteY8" fmla="*/ 397817 h 397817"/>
              <a:gd name="connsiteX9" fmla="*/ 39782 w 2131516"/>
              <a:gd name="connsiteY9" fmla="*/ 397817 h 397817"/>
              <a:gd name="connsiteX10" fmla="*/ 11652 w 2131516"/>
              <a:gd name="connsiteY10" fmla="*/ 386165 h 397817"/>
              <a:gd name="connsiteX11" fmla="*/ 0 w 2131516"/>
              <a:gd name="connsiteY11" fmla="*/ 358035 h 397817"/>
              <a:gd name="connsiteX12" fmla="*/ 0 w 2131516"/>
              <a:gd name="connsiteY12" fmla="*/ 39782 h 39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1516" h="397817">
                <a:moveTo>
                  <a:pt x="0" y="39782"/>
                </a:moveTo>
                <a:cubicBezTo>
                  <a:pt x="0" y="29231"/>
                  <a:pt x="4191" y="19112"/>
                  <a:pt x="11652" y="11652"/>
                </a:cubicBezTo>
                <a:cubicBezTo>
                  <a:pt x="19113" y="4191"/>
                  <a:pt x="29231" y="0"/>
                  <a:pt x="39782" y="0"/>
                </a:cubicBezTo>
                <a:lnTo>
                  <a:pt x="2091734" y="0"/>
                </a:lnTo>
                <a:cubicBezTo>
                  <a:pt x="2102285" y="0"/>
                  <a:pt x="2112404" y="4191"/>
                  <a:pt x="2119864" y="11652"/>
                </a:cubicBezTo>
                <a:cubicBezTo>
                  <a:pt x="2127325" y="19113"/>
                  <a:pt x="2131516" y="29231"/>
                  <a:pt x="2131516" y="39782"/>
                </a:cubicBezTo>
                <a:lnTo>
                  <a:pt x="2131516" y="358035"/>
                </a:lnTo>
                <a:cubicBezTo>
                  <a:pt x="2131516" y="368586"/>
                  <a:pt x="2127325" y="378705"/>
                  <a:pt x="2119864" y="386165"/>
                </a:cubicBezTo>
                <a:cubicBezTo>
                  <a:pt x="2112403" y="393626"/>
                  <a:pt x="2102285" y="397817"/>
                  <a:pt x="2091734" y="397817"/>
                </a:cubicBezTo>
                <a:lnTo>
                  <a:pt x="39782" y="397817"/>
                </a:lnTo>
                <a:cubicBezTo>
                  <a:pt x="29231" y="397817"/>
                  <a:pt x="19112" y="393626"/>
                  <a:pt x="11652" y="386165"/>
                </a:cubicBezTo>
                <a:cubicBezTo>
                  <a:pt x="4191" y="378704"/>
                  <a:pt x="0" y="368586"/>
                  <a:pt x="0" y="358035"/>
                </a:cubicBezTo>
                <a:lnTo>
                  <a:pt x="0" y="39782"/>
                </a:lnTo>
                <a:close/>
              </a:path>
            </a:pathLst>
          </a:custGeom>
          <a:solidFill>
            <a:srgbClr val="DA57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72" tIns="57372" rIns="57372" bIns="5737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Social, Environmental &amp; Ethical Decision Process</a:t>
            </a:r>
            <a:endParaRPr lang="de-DE" sz="1200" kern="1200" dirty="0"/>
          </a:p>
        </p:txBody>
      </p:sp>
      <p:graphicFrame>
        <p:nvGraphicFramePr>
          <p:cNvPr id="14" name="Diagramm 13"/>
          <p:cNvGraphicFramePr/>
          <p:nvPr/>
        </p:nvGraphicFramePr>
        <p:xfrm>
          <a:off x="2895600" y="3098800"/>
          <a:ext cx="3429000" cy="200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5" name="Freihandform 34"/>
          <p:cNvSpPr/>
          <p:nvPr/>
        </p:nvSpPr>
        <p:spPr>
          <a:xfrm>
            <a:off x="762000" y="5119612"/>
            <a:ext cx="2055390" cy="397817"/>
          </a:xfrm>
          <a:custGeom>
            <a:avLst/>
            <a:gdLst>
              <a:gd name="connsiteX0" fmla="*/ 0 w 2131516"/>
              <a:gd name="connsiteY0" fmla="*/ 39782 h 397817"/>
              <a:gd name="connsiteX1" fmla="*/ 11652 w 2131516"/>
              <a:gd name="connsiteY1" fmla="*/ 11652 h 397817"/>
              <a:gd name="connsiteX2" fmla="*/ 39782 w 2131516"/>
              <a:gd name="connsiteY2" fmla="*/ 0 h 397817"/>
              <a:gd name="connsiteX3" fmla="*/ 2091734 w 2131516"/>
              <a:gd name="connsiteY3" fmla="*/ 0 h 397817"/>
              <a:gd name="connsiteX4" fmla="*/ 2119864 w 2131516"/>
              <a:gd name="connsiteY4" fmla="*/ 11652 h 397817"/>
              <a:gd name="connsiteX5" fmla="*/ 2131516 w 2131516"/>
              <a:gd name="connsiteY5" fmla="*/ 39782 h 397817"/>
              <a:gd name="connsiteX6" fmla="*/ 2131516 w 2131516"/>
              <a:gd name="connsiteY6" fmla="*/ 358035 h 397817"/>
              <a:gd name="connsiteX7" fmla="*/ 2119864 w 2131516"/>
              <a:gd name="connsiteY7" fmla="*/ 386165 h 397817"/>
              <a:gd name="connsiteX8" fmla="*/ 2091734 w 2131516"/>
              <a:gd name="connsiteY8" fmla="*/ 397817 h 397817"/>
              <a:gd name="connsiteX9" fmla="*/ 39782 w 2131516"/>
              <a:gd name="connsiteY9" fmla="*/ 397817 h 397817"/>
              <a:gd name="connsiteX10" fmla="*/ 11652 w 2131516"/>
              <a:gd name="connsiteY10" fmla="*/ 386165 h 397817"/>
              <a:gd name="connsiteX11" fmla="*/ 0 w 2131516"/>
              <a:gd name="connsiteY11" fmla="*/ 358035 h 397817"/>
              <a:gd name="connsiteX12" fmla="*/ 0 w 2131516"/>
              <a:gd name="connsiteY12" fmla="*/ 39782 h 39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1516" h="397817">
                <a:moveTo>
                  <a:pt x="0" y="39782"/>
                </a:moveTo>
                <a:cubicBezTo>
                  <a:pt x="0" y="29231"/>
                  <a:pt x="4191" y="19112"/>
                  <a:pt x="11652" y="11652"/>
                </a:cubicBezTo>
                <a:cubicBezTo>
                  <a:pt x="19113" y="4191"/>
                  <a:pt x="29231" y="0"/>
                  <a:pt x="39782" y="0"/>
                </a:cubicBezTo>
                <a:lnTo>
                  <a:pt x="2091734" y="0"/>
                </a:lnTo>
                <a:cubicBezTo>
                  <a:pt x="2102285" y="0"/>
                  <a:pt x="2112404" y="4191"/>
                  <a:pt x="2119864" y="11652"/>
                </a:cubicBezTo>
                <a:cubicBezTo>
                  <a:pt x="2127325" y="19113"/>
                  <a:pt x="2131516" y="29231"/>
                  <a:pt x="2131516" y="39782"/>
                </a:cubicBezTo>
                <a:lnTo>
                  <a:pt x="2131516" y="358035"/>
                </a:lnTo>
                <a:cubicBezTo>
                  <a:pt x="2131516" y="368586"/>
                  <a:pt x="2127325" y="378705"/>
                  <a:pt x="2119864" y="386165"/>
                </a:cubicBezTo>
                <a:cubicBezTo>
                  <a:pt x="2112403" y="393626"/>
                  <a:pt x="2102285" y="397817"/>
                  <a:pt x="2091734" y="397817"/>
                </a:cubicBezTo>
                <a:lnTo>
                  <a:pt x="39782" y="397817"/>
                </a:lnTo>
                <a:cubicBezTo>
                  <a:pt x="29231" y="397817"/>
                  <a:pt x="19112" y="393626"/>
                  <a:pt x="11652" y="386165"/>
                </a:cubicBezTo>
                <a:cubicBezTo>
                  <a:pt x="4191" y="378704"/>
                  <a:pt x="0" y="368586"/>
                  <a:pt x="0" y="358035"/>
                </a:cubicBezTo>
                <a:lnTo>
                  <a:pt x="0" y="39782"/>
                </a:lnTo>
                <a:close/>
              </a:path>
            </a:pathLst>
          </a:custGeom>
          <a:solidFill>
            <a:srgbClr val="DA57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72" tIns="57372" rIns="57372" bIns="5737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Financial risks due to climate changes</a:t>
            </a:r>
            <a:endParaRPr lang="de-DE" sz="1200" dirty="0"/>
          </a:p>
        </p:txBody>
      </p:sp>
      <p:sp>
        <p:nvSpPr>
          <p:cNvPr id="36" name="Freihandform 35"/>
          <p:cNvSpPr/>
          <p:nvPr/>
        </p:nvSpPr>
        <p:spPr>
          <a:xfrm>
            <a:off x="762000" y="5545783"/>
            <a:ext cx="2055390" cy="397817"/>
          </a:xfrm>
          <a:custGeom>
            <a:avLst/>
            <a:gdLst>
              <a:gd name="connsiteX0" fmla="*/ 0 w 2131516"/>
              <a:gd name="connsiteY0" fmla="*/ 39782 h 397817"/>
              <a:gd name="connsiteX1" fmla="*/ 11652 w 2131516"/>
              <a:gd name="connsiteY1" fmla="*/ 11652 h 397817"/>
              <a:gd name="connsiteX2" fmla="*/ 39782 w 2131516"/>
              <a:gd name="connsiteY2" fmla="*/ 0 h 397817"/>
              <a:gd name="connsiteX3" fmla="*/ 2091734 w 2131516"/>
              <a:gd name="connsiteY3" fmla="*/ 0 h 397817"/>
              <a:gd name="connsiteX4" fmla="*/ 2119864 w 2131516"/>
              <a:gd name="connsiteY4" fmla="*/ 11652 h 397817"/>
              <a:gd name="connsiteX5" fmla="*/ 2131516 w 2131516"/>
              <a:gd name="connsiteY5" fmla="*/ 39782 h 397817"/>
              <a:gd name="connsiteX6" fmla="*/ 2131516 w 2131516"/>
              <a:gd name="connsiteY6" fmla="*/ 358035 h 397817"/>
              <a:gd name="connsiteX7" fmla="*/ 2119864 w 2131516"/>
              <a:gd name="connsiteY7" fmla="*/ 386165 h 397817"/>
              <a:gd name="connsiteX8" fmla="*/ 2091734 w 2131516"/>
              <a:gd name="connsiteY8" fmla="*/ 397817 h 397817"/>
              <a:gd name="connsiteX9" fmla="*/ 39782 w 2131516"/>
              <a:gd name="connsiteY9" fmla="*/ 397817 h 397817"/>
              <a:gd name="connsiteX10" fmla="*/ 11652 w 2131516"/>
              <a:gd name="connsiteY10" fmla="*/ 386165 h 397817"/>
              <a:gd name="connsiteX11" fmla="*/ 0 w 2131516"/>
              <a:gd name="connsiteY11" fmla="*/ 358035 h 397817"/>
              <a:gd name="connsiteX12" fmla="*/ 0 w 2131516"/>
              <a:gd name="connsiteY12" fmla="*/ 39782 h 39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1516" h="397817">
                <a:moveTo>
                  <a:pt x="0" y="39782"/>
                </a:moveTo>
                <a:cubicBezTo>
                  <a:pt x="0" y="29231"/>
                  <a:pt x="4191" y="19112"/>
                  <a:pt x="11652" y="11652"/>
                </a:cubicBezTo>
                <a:cubicBezTo>
                  <a:pt x="19113" y="4191"/>
                  <a:pt x="29231" y="0"/>
                  <a:pt x="39782" y="0"/>
                </a:cubicBezTo>
                <a:lnTo>
                  <a:pt x="2091734" y="0"/>
                </a:lnTo>
                <a:cubicBezTo>
                  <a:pt x="2102285" y="0"/>
                  <a:pt x="2112404" y="4191"/>
                  <a:pt x="2119864" y="11652"/>
                </a:cubicBezTo>
                <a:cubicBezTo>
                  <a:pt x="2127325" y="19113"/>
                  <a:pt x="2131516" y="29231"/>
                  <a:pt x="2131516" y="39782"/>
                </a:cubicBezTo>
                <a:lnTo>
                  <a:pt x="2131516" y="358035"/>
                </a:lnTo>
                <a:cubicBezTo>
                  <a:pt x="2131516" y="368586"/>
                  <a:pt x="2127325" y="378705"/>
                  <a:pt x="2119864" y="386165"/>
                </a:cubicBezTo>
                <a:cubicBezTo>
                  <a:pt x="2112403" y="393626"/>
                  <a:pt x="2102285" y="397817"/>
                  <a:pt x="2091734" y="397817"/>
                </a:cubicBezTo>
                <a:lnTo>
                  <a:pt x="39782" y="397817"/>
                </a:lnTo>
                <a:cubicBezTo>
                  <a:pt x="29231" y="397817"/>
                  <a:pt x="19112" y="393626"/>
                  <a:pt x="11652" y="386165"/>
                </a:cubicBezTo>
                <a:cubicBezTo>
                  <a:pt x="4191" y="378704"/>
                  <a:pt x="0" y="368586"/>
                  <a:pt x="0" y="358035"/>
                </a:cubicBezTo>
                <a:lnTo>
                  <a:pt x="0" y="39782"/>
                </a:lnTo>
                <a:close/>
              </a:path>
            </a:pathLst>
          </a:custGeom>
          <a:solidFill>
            <a:srgbClr val="DA57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72" tIns="57372" rIns="57372" bIns="5737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/>
              <a:t>Economical impact of energy price fluctuation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Real Estate Sustainability Survey – Results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Green Agenda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3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  <p:graphicFrame>
        <p:nvGraphicFramePr>
          <p:cNvPr id="28" name="Diagramm 27"/>
          <p:cNvGraphicFramePr/>
          <p:nvPr/>
        </p:nvGraphicFramePr>
        <p:xfrm>
          <a:off x="381001" y="22098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Diagramm 28"/>
          <p:cNvGraphicFramePr/>
          <p:nvPr/>
        </p:nvGraphicFramePr>
        <p:xfrm>
          <a:off x="4572000" y="22098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hteck 10"/>
          <p:cNvSpPr/>
          <p:nvPr/>
        </p:nvSpPr>
        <p:spPr>
          <a:xfrm>
            <a:off x="1828800" y="1905000"/>
            <a:ext cx="1175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Overall Score</a:t>
            </a:r>
            <a:endParaRPr lang="de-DE" sz="1200" dirty="0"/>
          </a:p>
        </p:txBody>
      </p:sp>
      <p:sp>
        <p:nvSpPr>
          <p:cNvPr id="14" name="Rechteck 13"/>
          <p:cNvSpPr/>
          <p:nvPr/>
        </p:nvSpPr>
        <p:spPr>
          <a:xfrm>
            <a:off x="5894887" y="1905000"/>
            <a:ext cx="1648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Sustainability Areas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37" name="Freihandform 36"/>
          <p:cNvSpPr/>
          <p:nvPr/>
        </p:nvSpPr>
        <p:spPr>
          <a:xfrm>
            <a:off x="3627120" y="2057400"/>
            <a:ext cx="2209800" cy="4191000"/>
          </a:xfrm>
          <a:custGeom>
            <a:avLst/>
            <a:gdLst>
              <a:gd name="connsiteX0" fmla="*/ 0 w 2055390"/>
              <a:gd name="connsiteY0" fmla="*/ 205539 h 3048000"/>
              <a:gd name="connsiteX1" fmla="*/ 60201 w 2055390"/>
              <a:gd name="connsiteY1" fmla="*/ 60201 h 3048000"/>
              <a:gd name="connsiteX2" fmla="*/ 205539 w 2055390"/>
              <a:gd name="connsiteY2" fmla="*/ 0 h 3048000"/>
              <a:gd name="connsiteX3" fmla="*/ 1849851 w 2055390"/>
              <a:gd name="connsiteY3" fmla="*/ 0 h 3048000"/>
              <a:gd name="connsiteX4" fmla="*/ 1995189 w 2055390"/>
              <a:gd name="connsiteY4" fmla="*/ 60201 h 3048000"/>
              <a:gd name="connsiteX5" fmla="*/ 2055390 w 2055390"/>
              <a:gd name="connsiteY5" fmla="*/ 205539 h 3048000"/>
              <a:gd name="connsiteX6" fmla="*/ 2055390 w 2055390"/>
              <a:gd name="connsiteY6" fmla="*/ 2842461 h 3048000"/>
              <a:gd name="connsiteX7" fmla="*/ 1995189 w 2055390"/>
              <a:gd name="connsiteY7" fmla="*/ 2987799 h 3048000"/>
              <a:gd name="connsiteX8" fmla="*/ 1849851 w 2055390"/>
              <a:gd name="connsiteY8" fmla="*/ 3048000 h 3048000"/>
              <a:gd name="connsiteX9" fmla="*/ 205539 w 2055390"/>
              <a:gd name="connsiteY9" fmla="*/ 3048000 h 3048000"/>
              <a:gd name="connsiteX10" fmla="*/ 60201 w 2055390"/>
              <a:gd name="connsiteY10" fmla="*/ 2987799 h 3048000"/>
              <a:gd name="connsiteX11" fmla="*/ 0 w 2055390"/>
              <a:gd name="connsiteY11" fmla="*/ 2842461 h 3048000"/>
              <a:gd name="connsiteX12" fmla="*/ 0 w 2055390"/>
              <a:gd name="connsiteY12" fmla="*/ 205539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5390" h="3048000">
                <a:moveTo>
                  <a:pt x="0" y="205539"/>
                </a:moveTo>
                <a:cubicBezTo>
                  <a:pt x="0" y="151027"/>
                  <a:pt x="21655" y="98747"/>
                  <a:pt x="60201" y="60201"/>
                </a:cubicBezTo>
                <a:cubicBezTo>
                  <a:pt x="98747" y="21655"/>
                  <a:pt x="151027" y="0"/>
                  <a:pt x="205539" y="0"/>
                </a:cubicBezTo>
                <a:lnTo>
                  <a:pt x="1849851" y="0"/>
                </a:lnTo>
                <a:cubicBezTo>
                  <a:pt x="1904363" y="0"/>
                  <a:pt x="1956643" y="21655"/>
                  <a:pt x="1995189" y="60201"/>
                </a:cubicBezTo>
                <a:cubicBezTo>
                  <a:pt x="2033735" y="98747"/>
                  <a:pt x="2055390" y="151027"/>
                  <a:pt x="2055390" y="205539"/>
                </a:cubicBezTo>
                <a:lnTo>
                  <a:pt x="2055390" y="2842461"/>
                </a:lnTo>
                <a:cubicBezTo>
                  <a:pt x="2055390" y="2896973"/>
                  <a:pt x="2033735" y="2949253"/>
                  <a:pt x="1995189" y="2987799"/>
                </a:cubicBezTo>
                <a:cubicBezTo>
                  <a:pt x="1956643" y="3026345"/>
                  <a:pt x="1904363" y="3048000"/>
                  <a:pt x="1849851" y="3048000"/>
                </a:cubicBezTo>
                <a:lnTo>
                  <a:pt x="205539" y="3048000"/>
                </a:lnTo>
                <a:cubicBezTo>
                  <a:pt x="151027" y="3048000"/>
                  <a:pt x="98747" y="3026345"/>
                  <a:pt x="60201" y="2987799"/>
                </a:cubicBezTo>
                <a:cubicBezTo>
                  <a:pt x="21655" y="2949253"/>
                  <a:pt x="0" y="2896973"/>
                  <a:pt x="0" y="2842461"/>
                </a:cubicBezTo>
                <a:lnTo>
                  <a:pt x="0" y="205539"/>
                </a:lnTo>
                <a:close/>
              </a:path>
            </a:pathLst>
          </a:custGeom>
          <a:solidFill>
            <a:srgbClr val="0E173F">
              <a:alpha val="71000"/>
            </a:srgb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21831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b="1" kern="1200" cap="small" baseline="0" noProof="0" dirty="0"/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Sustainability and Financial Performance – </a:t>
            </a:r>
            <a:r>
              <a:rPr lang="en-US" sz="1400" b="1" cap="small" dirty="0" smtClean="0">
                <a:solidFill>
                  <a:srgbClr val="FFFFFF"/>
                </a:solidFill>
              </a:rPr>
              <a:t>The Link</a:t>
            </a:r>
            <a:endParaRPr lang="en-US" sz="1400" b="1" cap="small" dirty="0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Green Agenda and Green Performance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4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26" name="Freihandform 25"/>
          <p:cNvSpPr/>
          <p:nvPr/>
        </p:nvSpPr>
        <p:spPr>
          <a:xfrm>
            <a:off x="580124" y="2514600"/>
            <a:ext cx="2055390" cy="3048000"/>
          </a:xfrm>
          <a:custGeom>
            <a:avLst/>
            <a:gdLst>
              <a:gd name="connsiteX0" fmla="*/ 0 w 2055390"/>
              <a:gd name="connsiteY0" fmla="*/ 205539 h 3048000"/>
              <a:gd name="connsiteX1" fmla="*/ 60201 w 2055390"/>
              <a:gd name="connsiteY1" fmla="*/ 60201 h 3048000"/>
              <a:gd name="connsiteX2" fmla="*/ 205539 w 2055390"/>
              <a:gd name="connsiteY2" fmla="*/ 0 h 3048000"/>
              <a:gd name="connsiteX3" fmla="*/ 1849851 w 2055390"/>
              <a:gd name="connsiteY3" fmla="*/ 0 h 3048000"/>
              <a:gd name="connsiteX4" fmla="*/ 1995189 w 2055390"/>
              <a:gd name="connsiteY4" fmla="*/ 60201 h 3048000"/>
              <a:gd name="connsiteX5" fmla="*/ 2055390 w 2055390"/>
              <a:gd name="connsiteY5" fmla="*/ 205539 h 3048000"/>
              <a:gd name="connsiteX6" fmla="*/ 2055390 w 2055390"/>
              <a:gd name="connsiteY6" fmla="*/ 2842461 h 3048000"/>
              <a:gd name="connsiteX7" fmla="*/ 1995189 w 2055390"/>
              <a:gd name="connsiteY7" fmla="*/ 2987799 h 3048000"/>
              <a:gd name="connsiteX8" fmla="*/ 1849851 w 2055390"/>
              <a:gd name="connsiteY8" fmla="*/ 3048000 h 3048000"/>
              <a:gd name="connsiteX9" fmla="*/ 205539 w 2055390"/>
              <a:gd name="connsiteY9" fmla="*/ 3048000 h 3048000"/>
              <a:gd name="connsiteX10" fmla="*/ 60201 w 2055390"/>
              <a:gd name="connsiteY10" fmla="*/ 2987799 h 3048000"/>
              <a:gd name="connsiteX11" fmla="*/ 0 w 2055390"/>
              <a:gd name="connsiteY11" fmla="*/ 2842461 h 3048000"/>
              <a:gd name="connsiteX12" fmla="*/ 0 w 2055390"/>
              <a:gd name="connsiteY12" fmla="*/ 205539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5390" h="3048000">
                <a:moveTo>
                  <a:pt x="0" y="205539"/>
                </a:moveTo>
                <a:cubicBezTo>
                  <a:pt x="0" y="151027"/>
                  <a:pt x="21655" y="98747"/>
                  <a:pt x="60201" y="60201"/>
                </a:cubicBezTo>
                <a:cubicBezTo>
                  <a:pt x="98747" y="21655"/>
                  <a:pt x="151027" y="0"/>
                  <a:pt x="205539" y="0"/>
                </a:cubicBezTo>
                <a:lnTo>
                  <a:pt x="1849851" y="0"/>
                </a:lnTo>
                <a:cubicBezTo>
                  <a:pt x="1904363" y="0"/>
                  <a:pt x="1956643" y="21655"/>
                  <a:pt x="1995189" y="60201"/>
                </a:cubicBezTo>
                <a:cubicBezTo>
                  <a:pt x="2033735" y="98747"/>
                  <a:pt x="2055390" y="151027"/>
                  <a:pt x="2055390" y="205539"/>
                </a:cubicBezTo>
                <a:lnTo>
                  <a:pt x="2055390" y="2842461"/>
                </a:lnTo>
                <a:cubicBezTo>
                  <a:pt x="2055390" y="2896973"/>
                  <a:pt x="2033735" y="2949253"/>
                  <a:pt x="1995189" y="2987799"/>
                </a:cubicBezTo>
                <a:cubicBezTo>
                  <a:pt x="1956643" y="3026345"/>
                  <a:pt x="1904363" y="3048000"/>
                  <a:pt x="1849851" y="3048000"/>
                </a:cubicBezTo>
                <a:lnTo>
                  <a:pt x="205539" y="3048000"/>
                </a:lnTo>
                <a:cubicBezTo>
                  <a:pt x="151027" y="3048000"/>
                  <a:pt x="98747" y="3026345"/>
                  <a:pt x="60201" y="2987799"/>
                </a:cubicBezTo>
                <a:cubicBezTo>
                  <a:pt x="21655" y="2949253"/>
                  <a:pt x="0" y="2896973"/>
                  <a:pt x="0" y="2842461"/>
                </a:cubicBezTo>
                <a:lnTo>
                  <a:pt x="0" y="205539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21831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cap="small" baseline="0" noProof="0" dirty="0" smtClean="0"/>
              <a:t>Sustainability for Real Estate Companies</a:t>
            </a:r>
            <a:endParaRPr lang="en-US" sz="1300" b="1" kern="1200" cap="small" baseline="0" noProof="0" dirty="0"/>
          </a:p>
        </p:txBody>
      </p:sp>
      <p:sp>
        <p:nvSpPr>
          <p:cNvPr id="27" name="Freihandform 26"/>
          <p:cNvSpPr/>
          <p:nvPr/>
        </p:nvSpPr>
        <p:spPr>
          <a:xfrm>
            <a:off x="785663" y="3429111"/>
            <a:ext cx="1644312" cy="412105"/>
          </a:xfrm>
          <a:custGeom>
            <a:avLst/>
            <a:gdLst>
              <a:gd name="connsiteX0" fmla="*/ 0 w 1644312"/>
              <a:gd name="connsiteY0" fmla="*/ 41211 h 412105"/>
              <a:gd name="connsiteX1" fmla="*/ 12070 w 1644312"/>
              <a:gd name="connsiteY1" fmla="*/ 12070 h 412105"/>
              <a:gd name="connsiteX2" fmla="*/ 41211 w 1644312"/>
              <a:gd name="connsiteY2" fmla="*/ 0 h 412105"/>
              <a:gd name="connsiteX3" fmla="*/ 1603101 w 1644312"/>
              <a:gd name="connsiteY3" fmla="*/ 0 h 412105"/>
              <a:gd name="connsiteX4" fmla="*/ 1632242 w 1644312"/>
              <a:gd name="connsiteY4" fmla="*/ 12070 h 412105"/>
              <a:gd name="connsiteX5" fmla="*/ 1644312 w 1644312"/>
              <a:gd name="connsiteY5" fmla="*/ 41211 h 412105"/>
              <a:gd name="connsiteX6" fmla="*/ 1644312 w 1644312"/>
              <a:gd name="connsiteY6" fmla="*/ 370894 h 412105"/>
              <a:gd name="connsiteX7" fmla="*/ 1632242 w 1644312"/>
              <a:gd name="connsiteY7" fmla="*/ 400035 h 412105"/>
              <a:gd name="connsiteX8" fmla="*/ 1603101 w 1644312"/>
              <a:gd name="connsiteY8" fmla="*/ 412105 h 412105"/>
              <a:gd name="connsiteX9" fmla="*/ 41211 w 1644312"/>
              <a:gd name="connsiteY9" fmla="*/ 412105 h 412105"/>
              <a:gd name="connsiteX10" fmla="*/ 12070 w 1644312"/>
              <a:gd name="connsiteY10" fmla="*/ 400035 h 412105"/>
              <a:gd name="connsiteX11" fmla="*/ 0 w 1644312"/>
              <a:gd name="connsiteY11" fmla="*/ 370894 h 412105"/>
              <a:gd name="connsiteX12" fmla="*/ 0 w 1644312"/>
              <a:gd name="connsiteY12" fmla="*/ 41211 h 4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4312" h="412105">
                <a:moveTo>
                  <a:pt x="0" y="41211"/>
                </a:moveTo>
                <a:cubicBezTo>
                  <a:pt x="0" y="30281"/>
                  <a:pt x="4342" y="19799"/>
                  <a:pt x="12070" y="12070"/>
                </a:cubicBezTo>
                <a:cubicBezTo>
                  <a:pt x="19799" y="4341"/>
                  <a:pt x="30281" y="0"/>
                  <a:pt x="41211" y="0"/>
                </a:cubicBezTo>
                <a:lnTo>
                  <a:pt x="1603101" y="0"/>
                </a:lnTo>
                <a:cubicBezTo>
                  <a:pt x="1614031" y="0"/>
                  <a:pt x="1624513" y="4342"/>
                  <a:pt x="1632242" y="12070"/>
                </a:cubicBezTo>
                <a:cubicBezTo>
                  <a:pt x="1639971" y="19799"/>
                  <a:pt x="1644312" y="30281"/>
                  <a:pt x="1644312" y="41211"/>
                </a:cubicBezTo>
                <a:lnTo>
                  <a:pt x="1644312" y="370894"/>
                </a:lnTo>
                <a:cubicBezTo>
                  <a:pt x="1644312" y="381824"/>
                  <a:pt x="1639970" y="392306"/>
                  <a:pt x="1632242" y="400035"/>
                </a:cubicBezTo>
                <a:cubicBezTo>
                  <a:pt x="1624513" y="407764"/>
                  <a:pt x="1614031" y="412105"/>
                  <a:pt x="1603101" y="412105"/>
                </a:cubicBezTo>
                <a:lnTo>
                  <a:pt x="41211" y="412105"/>
                </a:lnTo>
                <a:cubicBezTo>
                  <a:pt x="30281" y="412105"/>
                  <a:pt x="19799" y="407763"/>
                  <a:pt x="12070" y="400035"/>
                </a:cubicBezTo>
                <a:cubicBezTo>
                  <a:pt x="4341" y="392306"/>
                  <a:pt x="0" y="381824"/>
                  <a:pt x="0" y="370894"/>
                </a:cubicBezTo>
                <a:lnTo>
                  <a:pt x="0" y="41211"/>
                </a:lnTo>
                <a:close/>
              </a:path>
            </a:pathLst>
          </a:custGeom>
          <a:solidFill>
            <a:srgbClr val="0E173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90" tIns="36835" rIns="45090" bIns="3683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Human Rights &amp; Social Responsibility</a:t>
            </a:r>
            <a:endParaRPr lang="en-US" sz="1300" kern="1200" noProof="0" dirty="0"/>
          </a:p>
        </p:txBody>
      </p:sp>
      <p:sp>
        <p:nvSpPr>
          <p:cNvPr id="28" name="Freihandform 27"/>
          <p:cNvSpPr/>
          <p:nvPr/>
        </p:nvSpPr>
        <p:spPr>
          <a:xfrm>
            <a:off x="785663" y="3904617"/>
            <a:ext cx="1644312" cy="412105"/>
          </a:xfrm>
          <a:custGeom>
            <a:avLst/>
            <a:gdLst>
              <a:gd name="connsiteX0" fmla="*/ 0 w 1644312"/>
              <a:gd name="connsiteY0" fmla="*/ 41211 h 412105"/>
              <a:gd name="connsiteX1" fmla="*/ 12070 w 1644312"/>
              <a:gd name="connsiteY1" fmla="*/ 12070 h 412105"/>
              <a:gd name="connsiteX2" fmla="*/ 41211 w 1644312"/>
              <a:gd name="connsiteY2" fmla="*/ 0 h 412105"/>
              <a:gd name="connsiteX3" fmla="*/ 1603101 w 1644312"/>
              <a:gd name="connsiteY3" fmla="*/ 0 h 412105"/>
              <a:gd name="connsiteX4" fmla="*/ 1632242 w 1644312"/>
              <a:gd name="connsiteY4" fmla="*/ 12070 h 412105"/>
              <a:gd name="connsiteX5" fmla="*/ 1644312 w 1644312"/>
              <a:gd name="connsiteY5" fmla="*/ 41211 h 412105"/>
              <a:gd name="connsiteX6" fmla="*/ 1644312 w 1644312"/>
              <a:gd name="connsiteY6" fmla="*/ 370894 h 412105"/>
              <a:gd name="connsiteX7" fmla="*/ 1632242 w 1644312"/>
              <a:gd name="connsiteY7" fmla="*/ 400035 h 412105"/>
              <a:gd name="connsiteX8" fmla="*/ 1603101 w 1644312"/>
              <a:gd name="connsiteY8" fmla="*/ 412105 h 412105"/>
              <a:gd name="connsiteX9" fmla="*/ 41211 w 1644312"/>
              <a:gd name="connsiteY9" fmla="*/ 412105 h 412105"/>
              <a:gd name="connsiteX10" fmla="*/ 12070 w 1644312"/>
              <a:gd name="connsiteY10" fmla="*/ 400035 h 412105"/>
              <a:gd name="connsiteX11" fmla="*/ 0 w 1644312"/>
              <a:gd name="connsiteY11" fmla="*/ 370894 h 412105"/>
              <a:gd name="connsiteX12" fmla="*/ 0 w 1644312"/>
              <a:gd name="connsiteY12" fmla="*/ 41211 h 4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4312" h="412105">
                <a:moveTo>
                  <a:pt x="0" y="41211"/>
                </a:moveTo>
                <a:cubicBezTo>
                  <a:pt x="0" y="30281"/>
                  <a:pt x="4342" y="19799"/>
                  <a:pt x="12070" y="12070"/>
                </a:cubicBezTo>
                <a:cubicBezTo>
                  <a:pt x="19799" y="4341"/>
                  <a:pt x="30281" y="0"/>
                  <a:pt x="41211" y="0"/>
                </a:cubicBezTo>
                <a:lnTo>
                  <a:pt x="1603101" y="0"/>
                </a:lnTo>
                <a:cubicBezTo>
                  <a:pt x="1614031" y="0"/>
                  <a:pt x="1624513" y="4342"/>
                  <a:pt x="1632242" y="12070"/>
                </a:cubicBezTo>
                <a:cubicBezTo>
                  <a:pt x="1639971" y="19799"/>
                  <a:pt x="1644312" y="30281"/>
                  <a:pt x="1644312" y="41211"/>
                </a:cubicBezTo>
                <a:lnTo>
                  <a:pt x="1644312" y="370894"/>
                </a:lnTo>
                <a:cubicBezTo>
                  <a:pt x="1644312" y="381824"/>
                  <a:pt x="1639970" y="392306"/>
                  <a:pt x="1632242" y="400035"/>
                </a:cubicBezTo>
                <a:cubicBezTo>
                  <a:pt x="1624513" y="407764"/>
                  <a:pt x="1614031" y="412105"/>
                  <a:pt x="1603101" y="412105"/>
                </a:cubicBezTo>
                <a:lnTo>
                  <a:pt x="41211" y="412105"/>
                </a:lnTo>
                <a:cubicBezTo>
                  <a:pt x="30281" y="412105"/>
                  <a:pt x="19799" y="407763"/>
                  <a:pt x="12070" y="400035"/>
                </a:cubicBezTo>
                <a:cubicBezTo>
                  <a:pt x="4341" y="392306"/>
                  <a:pt x="0" y="381824"/>
                  <a:pt x="0" y="370894"/>
                </a:cubicBezTo>
                <a:lnTo>
                  <a:pt x="0" y="41211"/>
                </a:lnTo>
                <a:close/>
              </a:path>
            </a:pathLst>
          </a:custGeom>
          <a:solidFill>
            <a:srgbClr val="0E173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90" tIns="36835" rIns="45090" bIns="3683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Environmental Responsibility</a:t>
            </a:r>
            <a:endParaRPr lang="en-US" sz="1300" kern="1200" noProof="0" dirty="0"/>
          </a:p>
        </p:txBody>
      </p:sp>
      <p:sp>
        <p:nvSpPr>
          <p:cNvPr id="29" name="Freihandform 28"/>
          <p:cNvSpPr/>
          <p:nvPr/>
        </p:nvSpPr>
        <p:spPr>
          <a:xfrm>
            <a:off x="785663" y="4380123"/>
            <a:ext cx="1644312" cy="554458"/>
          </a:xfrm>
          <a:custGeom>
            <a:avLst/>
            <a:gdLst>
              <a:gd name="connsiteX0" fmla="*/ 0 w 1644312"/>
              <a:gd name="connsiteY0" fmla="*/ 55446 h 554458"/>
              <a:gd name="connsiteX1" fmla="*/ 16240 w 1644312"/>
              <a:gd name="connsiteY1" fmla="*/ 16240 h 554458"/>
              <a:gd name="connsiteX2" fmla="*/ 55446 w 1644312"/>
              <a:gd name="connsiteY2" fmla="*/ 0 h 554458"/>
              <a:gd name="connsiteX3" fmla="*/ 1588866 w 1644312"/>
              <a:gd name="connsiteY3" fmla="*/ 0 h 554458"/>
              <a:gd name="connsiteX4" fmla="*/ 1628072 w 1644312"/>
              <a:gd name="connsiteY4" fmla="*/ 16240 h 554458"/>
              <a:gd name="connsiteX5" fmla="*/ 1644312 w 1644312"/>
              <a:gd name="connsiteY5" fmla="*/ 55446 h 554458"/>
              <a:gd name="connsiteX6" fmla="*/ 1644312 w 1644312"/>
              <a:gd name="connsiteY6" fmla="*/ 499012 h 554458"/>
              <a:gd name="connsiteX7" fmla="*/ 1628072 w 1644312"/>
              <a:gd name="connsiteY7" fmla="*/ 538218 h 554458"/>
              <a:gd name="connsiteX8" fmla="*/ 1588866 w 1644312"/>
              <a:gd name="connsiteY8" fmla="*/ 554458 h 554458"/>
              <a:gd name="connsiteX9" fmla="*/ 55446 w 1644312"/>
              <a:gd name="connsiteY9" fmla="*/ 554458 h 554458"/>
              <a:gd name="connsiteX10" fmla="*/ 16240 w 1644312"/>
              <a:gd name="connsiteY10" fmla="*/ 538218 h 554458"/>
              <a:gd name="connsiteX11" fmla="*/ 0 w 1644312"/>
              <a:gd name="connsiteY11" fmla="*/ 499012 h 554458"/>
              <a:gd name="connsiteX12" fmla="*/ 0 w 1644312"/>
              <a:gd name="connsiteY12" fmla="*/ 55446 h 55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4312" h="554458">
                <a:moveTo>
                  <a:pt x="0" y="55446"/>
                </a:moveTo>
                <a:cubicBezTo>
                  <a:pt x="0" y="40741"/>
                  <a:pt x="5842" y="26638"/>
                  <a:pt x="16240" y="16240"/>
                </a:cubicBezTo>
                <a:cubicBezTo>
                  <a:pt x="26638" y="5842"/>
                  <a:pt x="40741" y="0"/>
                  <a:pt x="55446" y="0"/>
                </a:cubicBezTo>
                <a:lnTo>
                  <a:pt x="1588866" y="0"/>
                </a:lnTo>
                <a:cubicBezTo>
                  <a:pt x="1603571" y="0"/>
                  <a:pt x="1617674" y="5842"/>
                  <a:pt x="1628072" y="16240"/>
                </a:cubicBezTo>
                <a:cubicBezTo>
                  <a:pt x="1638470" y="26638"/>
                  <a:pt x="1644312" y="40741"/>
                  <a:pt x="1644312" y="55446"/>
                </a:cubicBezTo>
                <a:lnTo>
                  <a:pt x="1644312" y="499012"/>
                </a:lnTo>
                <a:cubicBezTo>
                  <a:pt x="1644312" y="513717"/>
                  <a:pt x="1638470" y="527820"/>
                  <a:pt x="1628072" y="538218"/>
                </a:cubicBezTo>
                <a:cubicBezTo>
                  <a:pt x="1617674" y="548616"/>
                  <a:pt x="1603571" y="554458"/>
                  <a:pt x="1588866" y="554458"/>
                </a:cubicBezTo>
                <a:lnTo>
                  <a:pt x="55446" y="554458"/>
                </a:lnTo>
                <a:cubicBezTo>
                  <a:pt x="40741" y="554458"/>
                  <a:pt x="26638" y="548616"/>
                  <a:pt x="16240" y="538218"/>
                </a:cubicBezTo>
                <a:cubicBezTo>
                  <a:pt x="5842" y="527820"/>
                  <a:pt x="0" y="513717"/>
                  <a:pt x="0" y="499012"/>
                </a:cubicBezTo>
                <a:lnTo>
                  <a:pt x="0" y="55446"/>
                </a:lnTo>
                <a:close/>
              </a:path>
            </a:pathLst>
          </a:custGeom>
          <a:solidFill>
            <a:srgbClr val="0E173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260" tIns="41005" rIns="49260" bIns="4100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Investment/ Financial Responsibility</a:t>
            </a:r>
            <a:endParaRPr lang="en-US" sz="1300" kern="1200" noProof="0" dirty="0"/>
          </a:p>
        </p:txBody>
      </p:sp>
      <p:sp>
        <p:nvSpPr>
          <p:cNvPr id="30" name="Freihandform 29"/>
          <p:cNvSpPr/>
          <p:nvPr/>
        </p:nvSpPr>
        <p:spPr>
          <a:xfrm>
            <a:off x="785663" y="4997982"/>
            <a:ext cx="1644312" cy="412105"/>
          </a:xfrm>
          <a:custGeom>
            <a:avLst/>
            <a:gdLst>
              <a:gd name="connsiteX0" fmla="*/ 0 w 1644312"/>
              <a:gd name="connsiteY0" fmla="*/ 41211 h 412105"/>
              <a:gd name="connsiteX1" fmla="*/ 12070 w 1644312"/>
              <a:gd name="connsiteY1" fmla="*/ 12070 h 412105"/>
              <a:gd name="connsiteX2" fmla="*/ 41211 w 1644312"/>
              <a:gd name="connsiteY2" fmla="*/ 0 h 412105"/>
              <a:gd name="connsiteX3" fmla="*/ 1603101 w 1644312"/>
              <a:gd name="connsiteY3" fmla="*/ 0 h 412105"/>
              <a:gd name="connsiteX4" fmla="*/ 1632242 w 1644312"/>
              <a:gd name="connsiteY4" fmla="*/ 12070 h 412105"/>
              <a:gd name="connsiteX5" fmla="*/ 1644312 w 1644312"/>
              <a:gd name="connsiteY5" fmla="*/ 41211 h 412105"/>
              <a:gd name="connsiteX6" fmla="*/ 1644312 w 1644312"/>
              <a:gd name="connsiteY6" fmla="*/ 370894 h 412105"/>
              <a:gd name="connsiteX7" fmla="*/ 1632242 w 1644312"/>
              <a:gd name="connsiteY7" fmla="*/ 400035 h 412105"/>
              <a:gd name="connsiteX8" fmla="*/ 1603101 w 1644312"/>
              <a:gd name="connsiteY8" fmla="*/ 412105 h 412105"/>
              <a:gd name="connsiteX9" fmla="*/ 41211 w 1644312"/>
              <a:gd name="connsiteY9" fmla="*/ 412105 h 412105"/>
              <a:gd name="connsiteX10" fmla="*/ 12070 w 1644312"/>
              <a:gd name="connsiteY10" fmla="*/ 400035 h 412105"/>
              <a:gd name="connsiteX11" fmla="*/ 0 w 1644312"/>
              <a:gd name="connsiteY11" fmla="*/ 370894 h 412105"/>
              <a:gd name="connsiteX12" fmla="*/ 0 w 1644312"/>
              <a:gd name="connsiteY12" fmla="*/ 41211 h 4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4312" h="412105">
                <a:moveTo>
                  <a:pt x="0" y="41211"/>
                </a:moveTo>
                <a:cubicBezTo>
                  <a:pt x="0" y="30281"/>
                  <a:pt x="4342" y="19799"/>
                  <a:pt x="12070" y="12070"/>
                </a:cubicBezTo>
                <a:cubicBezTo>
                  <a:pt x="19799" y="4341"/>
                  <a:pt x="30281" y="0"/>
                  <a:pt x="41211" y="0"/>
                </a:cubicBezTo>
                <a:lnTo>
                  <a:pt x="1603101" y="0"/>
                </a:lnTo>
                <a:cubicBezTo>
                  <a:pt x="1614031" y="0"/>
                  <a:pt x="1624513" y="4342"/>
                  <a:pt x="1632242" y="12070"/>
                </a:cubicBezTo>
                <a:cubicBezTo>
                  <a:pt x="1639971" y="19799"/>
                  <a:pt x="1644312" y="30281"/>
                  <a:pt x="1644312" y="41211"/>
                </a:cubicBezTo>
                <a:lnTo>
                  <a:pt x="1644312" y="370894"/>
                </a:lnTo>
                <a:cubicBezTo>
                  <a:pt x="1644312" y="381824"/>
                  <a:pt x="1639970" y="392306"/>
                  <a:pt x="1632242" y="400035"/>
                </a:cubicBezTo>
                <a:cubicBezTo>
                  <a:pt x="1624513" y="407764"/>
                  <a:pt x="1614031" y="412105"/>
                  <a:pt x="1603101" y="412105"/>
                </a:cubicBezTo>
                <a:lnTo>
                  <a:pt x="41211" y="412105"/>
                </a:lnTo>
                <a:cubicBezTo>
                  <a:pt x="30281" y="412105"/>
                  <a:pt x="19799" y="407763"/>
                  <a:pt x="12070" y="400035"/>
                </a:cubicBezTo>
                <a:cubicBezTo>
                  <a:pt x="4341" y="392306"/>
                  <a:pt x="0" y="381824"/>
                  <a:pt x="0" y="370894"/>
                </a:cubicBezTo>
                <a:lnTo>
                  <a:pt x="0" y="41211"/>
                </a:lnTo>
                <a:close/>
              </a:path>
            </a:pathLst>
          </a:custGeom>
          <a:solidFill>
            <a:srgbClr val="0E173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90" tIns="36835" rIns="45090" bIns="3683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noProof="0" dirty="0" smtClean="0"/>
              <a:t>Additional Disclosure Quality</a:t>
            </a:r>
            <a:endParaRPr lang="en-US" sz="1300" kern="1200" noProof="0" dirty="0"/>
          </a:p>
        </p:txBody>
      </p:sp>
      <p:graphicFrame>
        <p:nvGraphicFramePr>
          <p:cNvPr id="16" name="Diagramm 15"/>
          <p:cNvGraphicFramePr/>
          <p:nvPr/>
        </p:nvGraphicFramePr>
        <p:xfrm>
          <a:off x="3703320" y="2286000"/>
          <a:ext cx="2057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m 16"/>
          <p:cNvGraphicFramePr/>
          <p:nvPr/>
        </p:nvGraphicFramePr>
        <p:xfrm>
          <a:off x="3703320" y="4419600"/>
          <a:ext cx="2057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Diagramm 17"/>
          <p:cNvGraphicFramePr/>
          <p:nvPr/>
        </p:nvGraphicFramePr>
        <p:xfrm>
          <a:off x="7056120" y="2971800"/>
          <a:ext cx="155448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Diagramm 18"/>
          <p:cNvGraphicFramePr/>
          <p:nvPr/>
        </p:nvGraphicFramePr>
        <p:xfrm>
          <a:off x="7056120" y="4800600"/>
          <a:ext cx="155448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1" name="Pfeil nach rechts 20"/>
          <p:cNvSpPr/>
          <p:nvPr/>
        </p:nvSpPr>
        <p:spPr bwMode="auto">
          <a:xfrm>
            <a:off x="2712720" y="3048000"/>
            <a:ext cx="838200" cy="228600"/>
          </a:xfrm>
          <a:prstGeom prst="rightArrow">
            <a:avLst/>
          </a:prstGeom>
          <a:solidFill>
            <a:srgbClr val="DA57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>
            <a:off x="2712720" y="4953000"/>
            <a:ext cx="838200" cy="228600"/>
          </a:xfrm>
          <a:prstGeom prst="rightArrow">
            <a:avLst/>
          </a:prstGeom>
          <a:solidFill>
            <a:srgbClr val="DA57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rot="1360072">
            <a:off x="5834900" y="4412017"/>
            <a:ext cx="1192808" cy="228600"/>
          </a:xfrm>
          <a:prstGeom prst="rightArrow">
            <a:avLst/>
          </a:prstGeom>
          <a:solidFill>
            <a:srgbClr val="DA57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Pfeil nach rechts 37"/>
          <p:cNvSpPr/>
          <p:nvPr/>
        </p:nvSpPr>
        <p:spPr bwMode="auto">
          <a:xfrm rot="20239928" flipV="1">
            <a:off x="5834901" y="3573818"/>
            <a:ext cx="1192808" cy="228600"/>
          </a:xfrm>
          <a:prstGeom prst="rightArrow">
            <a:avLst/>
          </a:prstGeom>
          <a:solidFill>
            <a:srgbClr val="DA57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5F5F5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The Financial Consequences of a Sustainability Agenda</a:t>
            </a: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Real Estate </a:t>
            </a:r>
            <a:r>
              <a:rPr lang="en-US" sz="1400" b="1" dirty="0" smtClean="0">
                <a:solidFill>
                  <a:srgbClr val="FFFFFF"/>
                </a:solidFill>
              </a:rPr>
              <a:t>Sustainability enhance Firm’s Efficiency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3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143000" y="1905000"/>
          <a:ext cx="6690994" cy="4453177"/>
        </p:xfrm>
        <a:graphic>
          <a:graphicData uri="http://schemas.openxmlformats.org/drawingml/2006/table">
            <a:tbl>
              <a:tblPr/>
              <a:tblGrid>
                <a:gridCol w="152400"/>
                <a:gridCol w="64812"/>
                <a:gridCol w="1536022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4115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1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Dependent variable: </a:t>
                      </a:r>
                      <a:r>
                        <a:rPr lang="en-GB" sz="1100" b="1" spc="1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Present Asset Turnover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(III)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(IV)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Constant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0.157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0.144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0.220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0.210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CSR Overall and Areas</a:t>
                      </a:r>
                      <a:endParaRPr lang="de-DE" sz="11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74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CSR-Overall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0.009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Human Rights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0.043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0.035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0.043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Environmental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0.014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0.008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0.014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Investment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0.003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0.005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0.002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Disclosure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0.024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0.016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0.024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Financial Variables </a:t>
                      </a:r>
                      <a:endParaRPr lang="de-DE" sz="11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Log(Market Cap)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0.016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0.015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0.010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Tobin´s Q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0.070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0.069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0.078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0.077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0.063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0.062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Leverage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0.096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0.100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0.109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0.110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0.093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0.100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and DJSI Variables</a:t>
                      </a:r>
                      <a:endParaRPr lang="de-DE" sz="11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DJSI 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0.008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0.010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0.004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0.005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Time-invariant 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Sector and Time 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Country and Time 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Company and Time 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377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Adj. R</a:t>
                      </a:r>
                      <a:r>
                        <a:rPr lang="en-US" sz="11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12.16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16.18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22.06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23.21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11.64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15.69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7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AIC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-0.248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-0.280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-0.383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-0.384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-0.243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-0.274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7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F-Statistic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4.452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4.795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4.621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4.310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8.463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7.498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***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026"/>
          <p:cNvSpPr>
            <a:spLocks noChangeArrowheads="1"/>
          </p:cNvSpPr>
          <p:nvPr/>
        </p:nvSpPr>
        <p:spPr bwMode="auto">
          <a:xfrm>
            <a:off x="1295400" y="3048000"/>
            <a:ext cx="15240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1" name="Rectangle 1026"/>
          <p:cNvSpPr>
            <a:spLocks noChangeArrowheads="1"/>
          </p:cNvSpPr>
          <p:nvPr/>
        </p:nvSpPr>
        <p:spPr bwMode="auto">
          <a:xfrm>
            <a:off x="2971800" y="3048000"/>
            <a:ext cx="15240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5" name="Rectangle 1026"/>
          <p:cNvSpPr>
            <a:spLocks noChangeArrowheads="1"/>
          </p:cNvSpPr>
          <p:nvPr/>
        </p:nvSpPr>
        <p:spPr bwMode="auto">
          <a:xfrm>
            <a:off x="4648200" y="3048000"/>
            <a:ext cx="15240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026"/>
          <p:cNvSpPr>
            <a:spLocks noChangeArrowheads="1"/>
          </p:cNvSpPr>
          <p:nvPr/>
        </p:nvSpPr>
        <p:spPr bwMode="auto">
          <a:xfrm>
            <a:off x="6248400" y="3048000"/>
            <a:ext cx="15240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7" name="Rectangle 1026"/>
          <p:cNvSpPr>
            <a:spLocks noChangeArrowheads="1"/>
          </p:cNvSpPr>
          <p:nvPr/>
        </p:nvSpPr>
        <p:spPr bwMode="auto">
          <a:xfrm>
            <a:off x="3733800" y="4114800"/>
            <a:ext cx="762000" cy="1219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9" name="Rectangle 1026"/>
          <p:cNvSpPr>
            <a:spLocks noChangeArrowheads="1"/>
          </p:cNvSpPr>
          <p:nvPr/>
        </p:nvSpPr>
        <p:spPr bwMode="auto">
          <a:xfrm>
            <a:off x="5410200" y="4114800"/>
            <a:ext cx="762000" cy="1219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0" name="Rectangle 1026"/>
          <p:cNvSpPr>
            <a:spLocks noChangeArrowheads="1"/>
          </p:cNvSpPr>
          <p:nvPr/>
        </p:nvSpPr>
        <p:spPr bwMode="auto">
          <a:xfrm>
            <a:off x="6858000" y="4114800"/>
            <a:ext cx="762000" cy="1219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1" name="Rectangle 1026"/>
          <p:cNvSpPr>
            <a:spLocks noChangeArrowheads="1"/>
          </p:cNvSpPr>
          <p:nvPr/>
        </p:nvSpPr>
        <p:spPr bwMode="auto">
          <a:xfrm>
            <a:off x="7010400" y="5715000"/>
            <a:ext cx="762000" cy="609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2" name="Rectangle 1026"/>
          <p:cNvSpPr>
            <a:spLocks noChangeArrowheads="1"/>
          </p:cNvSpPr>
          <p:nvPr/>
        </p:nvSpPr>
        <p:spPr bwMode="auto">
          <a:xfrm>
            <a:off x="5334000" y="5715000"/>
            <a:ext cx="762000" cy="609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3" name="Rectangle 1026"/>
          <p:cNvSpPr>
            <a:spLocks noChangeArrowheads="1"/>
          </p:cNvSpPr>
          <p:nvPr/>
        </p:nvSpPr>
        <p:spPr bwMode="auto">
          <a:xfrm>
            <a:off x="3733800" y="5715000"/>
            <a:ext cx="762000" cy="609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4" name="Rectangle 1026"/>
          <p:cNvSpPr>
            <a:spLocks noChangeArrowheads="1"/>
          </p:cNvSpPr>
          <p:nvPr/>
        </p:nvSpPr>
        <p:spPr bwMode="auto">
          <a:xfrm>
            <a:off x="3657600" y="2362200"/>
            <a:ext cx="762000" cy="15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5" name="Rectangle 1026"/>
          <p:cNvSpPr>
            <a:spLocks noChangeArrowheads="1"/>
          </p:cNvSpPr>
          <p:nvPr/>
        </p:nvSpPr>
        <p:spPr bwMode="auto">
          <a:xfrm>
            <a:off x="5181600" y="2362200"/>
            <a:ext cx="762000" cy="15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ectangle 1026"/>
          <p:cNvSpPr>
            <a:spLocks noChangeArrowheads="1"/>
          </p:cNvSpPr>
          <p:nvPr/>
        </p:nvSpPr>
        <p:spPr bwMode="auto">
          <a:xfrm>
            <a:off x="7010400" y="2362200"/>
            <a:ext cx="762000" cy="152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The Financial Consequences of a Sustainability Agenda</a:t>
            </a: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Real Estate </a:t>
            </a:r>
            <a:r>
              <a:rPr lang="en-US" sz="1400" b="1" dirty="0" smtClean="0">
                <a:solidFill>
                  <a:srgbClr val="FFFFFF"/>
                </a:solidFill>
              </a:rPr>
              <a:t>Sustainability diminish Companies’ Risk Profile 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3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143000" y="1905000"/>
          <a:ext cx="6690360" cy="4434840"/>
        </p:xfrm>
        <a:graphic>
          <a:graphicData uri="http://schemas.openxmlformats.org/drawingml/2006/table">
            <a:tbl>
              <a:tblPr/>
              <a:tblGrid>
                <a:gridCol w="152400"/>
                <a:gridCol w="64812"/>
                <a:gridCol w="1535388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4114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1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Dependent variable: </a:t>
                      </a:r>
                      <a:r>
                        <a:rPr lang="en-GB" sz="1100" b="1" spc="1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Future Idiosyncratic Risk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(III)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(IV)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Constant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6.877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7.105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7.891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7.893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</a:t>
                      </a: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</a:t>
                      </a: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CSR Overall and Areas</a:t>
                      </a:r>
                      <a:endParaRPr lang="de-DE" sz="11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16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CSR-Overall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0.383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0.270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0.368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Human Rights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0.498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0.265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0.497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Environmental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0.650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0.682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0.646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Investment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0.590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0.493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0.601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Disclosure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0.015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0.238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0.020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Financial Variables </a:t>
                      </a:r>
                      <a:endParaRPr lang="de-DE" sz="11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Log(Market Cap)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0.473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0.494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0.509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0.530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0.479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0.495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Tobin´s Q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1.232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1.309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0.997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1.060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1.274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1.361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Return on Assets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0.005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0.000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0.006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0.003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Assets Growth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0.001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0.001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0.003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0.000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0.001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Leverage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0.416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0.311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0.785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0.726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0.506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0.455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and DJSI Variables</a:t>
                      </a:r>
                      <a:endParaRPr lang="de-DE" sz="11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Media Visibility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0.164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0.187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0.163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0.184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0.166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0.186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DJSI 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0.152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0.047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0.129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0.045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0.202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0.126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1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Time-invariant 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Sector and Time </a:t>
                      </a:r>
                      <a:r>
                        <a:rPr lang="en-US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Country and Time 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Company and Time Effects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11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Adj. R</a:t>
                      </a:r>
                      <a:r>
                        <a:rPr lang="en-US" sz="11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32.07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31.90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40.24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40.24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28.96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28.91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11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AIC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6.130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6.147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5.968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5.979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6.137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6.152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16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F-Statistic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11.876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9.623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9.909</a:t>
                      </a: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8.837</a:t>
                      </a:r>
                      <a:r>
                        <a:rPr lang="en-US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16.571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12.073</a:t>
                      </a: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***</a:t>
                      </a:r>
                      <a:endParaRPr lang="de-DE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412" marR="394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026"/>
          <p:cNvSpPr>
            <a:spLocks noChangeArrowheads="1"/>
          </p:cNvSpPr>
          <p:nvPr/>
        </p:nvSpPr>
        <p:spPr bwMode="auto">
          <a:xfrm>
            <a:off x="1295400" y="2971800"/>
            <a:ext cx="1524000" cy="74066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7" name="Rectangle 1026"/>
          <p:cNvSpPr>
            <a:spLocks noChangeArrowheads="1"/>
          </p:cNvSpPr>
          <p:nvPr/>
        </p:nvSpPr>
        <p:spPr bwMode="auto">
          <a:xfrm>
            <a:off x="2971800" y="2971800"/>
            <a:ext cx="1524000" cy="74066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8" name="Rectangle 1026"/>
          <p:cNvSpPr>
            <a:spLocks noChangeArrowheads="1"/>
          </p:cNvSpPr>
          <p:nvPr/>
        </p:nvSpPr>
        <p:spPr bwMode="auto">
          <a:xfrm>
            <a:off x="4648200" y="2971800"/>
            <a:ext cx="1524000" cy="74066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9" name="Rectangle 1026"/>
          <p:cNvSpPr>
            <a:spLocks noChangeArrowheads="1"/>
          </p:cNvSpPr>
          <p:nvPr/>
        </p:nvSpPr>
        <p:spPr bwMode="auto">
          <a:xfrm>
            <a:off x="6248400" y="2971800"/>
            <a:ext cx="1524000" cy="74066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0" name="Rectangle 1026"/>
          <p:cNvSpPr>
            <a:spLocks noChangeArrowheads="1"/>
          </p:cNvSpPr>
          <p:nvPr/>
        </p:nvSpPr>
        <p:spPr bwMode="auto">
          <a:xfrm>
            <a:off x="3657600" y="3962400"/>
            <a:ext cx="685800" cy="9418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1" name="Rectangle 1026"/>
          <p:cNvSpPr>
            <a:spLocks noChangeArrowheads="1"/>
          </p:cNvSpPr>
          <p:nvPr/>
        </p:nvSpPr>
        <p:spPr bwMode="auto">
          <a:xfrm>
            <a:off x="5334000" y="3962400"/>
            <a:ext cx="685800" cy="9418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2" name="Rectangle 1026"/>
          <p:cNvSpPr>
            <a:spLocks noChangeArrowheads="1"/>
          </p:cNvSpPr>
          <p:nvPr/>
        </p:nvSpPr>
        <p:spPr bwMode="auto">
          <a:xfrm>
            <a:off x="6934200" y="3962400"/>
            <a:ext cx="685800" cy="9418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3" name="Rectangle 1026"/>
          <p:cNvSpPr>
            <a:spLocks noChangeArrowheads="1"/>
          </p:cNvSpPr>
          <p:nvPr/>
        </p:nvSpPr>
        <p:spPr bwMode="auto">
          <a:xfrm>
            <a:off x="6934200" y="5105400"/>
            <a:ext cx="685800" cy="4084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4" name="Rectangle 1026"/>
          <p:cNvSpPr>
            <a:spLocks noChangeArrowheads="1"/>
          </p:cNvSpPr>
          <p:nvPr/>
        </p:nvSpPr>
        <p:spPr bwMode="auto">
          <a:xfrm>
            <a:off x="5334000" y="5105400"/>
            <a:ext cx="685800" cy="4084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5" name="Rectangle 1026"/>
          <p:cNvSpPr>
            <a:spLocks noChangeArrowheads="1"/>
          </p:cNvSpPr>
          <p:nvPr/>
        </p:nvSpPr>
        <p:spPr bwMode="auto">
          <a:xfrm>
            <a:off x="3657600" y="5105400"/>
            <a:ext cx="685800" cy="40843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ectangle 1026"/>
          <p:cNvSpPr>
            <a:spLocks noChangeArrowheads="1"/>
          </p:cNvSpPr>
          <p:nvPr/>
        </p:nvSpPr>
        <p:spPr bwMode="auto">
          <a:xfrm>
            <a:off x="3657600" y="5791200"/>
            <a:ext cx="762000" cy="533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8" name="Rectangle 1026"/>
          <p:cNvSpPr>
            <a:spLocks noChangeArrowheads="1"/>
          </p:cNvSpPr>
          <p:nvPr/>
        </p:nvSpPr>
        <p:spPr bwMode="auto">
          <a:xfrm>
            <a:off x="5334000" y="5791200"/>
            <a:ext cx="762000" cy="50292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9" name="Rectangle 1026"/>
          <p:cNvSpPr>
            <a:spLocks noChangeArrowheads="1"/>
          </p:cNvSpPr>
          <p:nvPr/>
        </p:nvSpPr>
        <p:spPr bwMode="auto">
          <a:xfrm>
            <a:off x="7010400" y="5791200"/>
            <a:ext cx="762000" cy="50292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30" name="Rectangle 1026"/>
          <p:cNvSpPr>
            <a:spLocks noChangeArrowheads="1"/>
          </p:cNvSpPr>
          <p:nvPr/>
        </p:nvSpPr>
        <p:spPr bwMode="auto">
          <a:xfrm>
            <a:off x="3657600" y="2362200"/>
            <a:ext cx="685800" cy="13716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31" name="Rectangle 1026"/>
          <p:cNvSpPr>
            <a:spLocks noChangeArrowheads="1"/>
          </p:cNvSpPr>
          <p:nvPr/>
        </p:nvSpPr>
        <p:spPr bwMode="auto">
          <a:xfrm>
            <a:off x="5334000" y="2362200"/>
            <a:ext cx="685800" cy="13716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32" name="Rectangle 1026"/>
          <p:cNvSpPr>
            <a:spLocks noChangeArrowheads="1"/>
          </p:cNvSpPr>
          <p:nvPr/>
        </p:nvSpPr>
        <p:spPr bwMode="auto">
          <a:xfrm>
            <a:off x="7086600" y="2362200"/>
            <a:ext cx="685800" cy="13716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dirty="0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26"/>
          <p:cNvSpPr>
            <a:spLocks noChangeArrowheads="1"/>
          </p:cNvSpPr>
          <p:nvPr/>
        </p:nvSpPr>
        <p:spPr bwMode="auto">
          <a:xfrm>
            <a:off x="315061" y="1725613"/>
            <a:ext cx="8488400" cy="467836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72000" tIns="252000" rIns="72000" bIns="72000"/>
          <a:lstStyle/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190500" indent="-190500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969696"/>
              </a:buClr>
              <a:buSzPct val="90000"/>
              <a:buFont typeface="Wingdings" pitchFamily="2" charset="2"/>
              <a:buChar char="n"/>
              <a:defRPr/>
            </a:pPr>
            <a:endParaRPr lang="en-US" sz="1000" b="1" smtClean="0">
              <a:solidFill>
                <a:srgbClr val="000000"/>
              </a:solidFill>
            </a:endParaRPr>
          </a:p>
          <a:p>
            <a:pPr marL="365125" lvl="1" indent="-173038" eaLnBrk="0" fontAlgn="base" hangingPunct="0">
              <a:spcBef>
                <a:spcPct val="50000"/>
              </a:spcBef>
              <a:spcAft>
                <a:spcPct val="50000"/>
              </a:spcAft>
              <a:buSzPct val="90000"/>
              <a:buFont typeface="Wingdings" pitchFamily="2" charset="2"/>
              <a:buNone/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7100"/>
          </a:xfrm>
        </p:spPr>
        <p:txBody>
          <a:bodyPr/>
          <a:lstStyle/>
          <a:p>
            <a:r>
              <a:rPr lang="en-US" dirty="0" smtClean="0"/>
              <a:t>Sustainability and European Listed Real Estate Companies</a:t>
            </a:r>
            <a:br>
              <a:rPr lang="en-US" dirty="0" smtClean="0"/>
            </a:br>
            <a:r>
              <a:rPr lang="en-US" dirty="0" smtClean="0"/>
              <a:t>Overall Conclusions</a:t>
            </a:r>
          </a:p>
        </p:txBody>
      </p:sp>
      <p:sp>
        <p:nvSpPr>
          <p:cNvPr id="10" name="Rectangle 1027"/>
          <p:cNvSpPr>
            <a:spLocks noChangeArrowheads="1"/>
          </p:cNvSpPr>
          <p:nvPr/>
        </p:nvSpPr>
        <p:spPr bwMode="auto">
          <a:xfrm>
            <a:off x="315061" y="1357313"/>
            <a:ext cx="8488400" cy="398462"/>
          </a:xfrm>
          <a:prstGeom prst="rect">
            <a:avLst/>
          </a:prstGeom>
          <a:solidFill>
            <a:srgbClr val="0E173F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lIns="90488" tIns="44450" rIns="0" bIns="4445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The Effect and Response of a Sustainability Agenda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629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4679950" algn="l"/>
              </a:tabLst>
            </a:pPr>
            <a:r>
              <a:rPr lang="en-US" sz="900" dirty="0" smtClean="0">
                <a:solidFill>
                  <a:schemeClr val="bg1"/>
                </a:solidFill>
              </a:rPr>
              <a:t>Marcelo Cajias, Peter Geiger and Sven Bienert  - 18th European Real Estate Society Conference; June 2011; Eindhoven, Netherlands</a:t>
            </a:r>
          </a:p>
        </p:txBody>
      </p:sp>
      <p:pic>
        <p:nvPicPr>
          <p:cNvPr id="12" name="Picture 2" descr="C:\Users\LocalAdmin\Desktop\IREBS_4c.tif"/>
          <p:cNvPicPr>
            <a:picLocks noChangeAspect="1" noChangeArrowheads="1"/>
          </p:cNvPicPr>
          <p:nvPr/>
        </p:nvPicPr>
        <p:blipFill>
          <a:blip r:embed="rId3" cstate="print"/>
          <a:srcRect r="38659" b="40000"/>
          <a:stretch>
            <a:fillRect/>
          </a:stretch>
        </p:blipFill>
        <p:spPr bwMode="auto">
          <a:xfrm>
            <a:off x="8229600" y="0"/>
            <a:ext cx="914400" cy="274320"/>
          </a:xfrm>
          <a:prstGeom prst="rect">
            <a:avLst/>
          </a:prstGeom>
          <a:noFill/>
          <a:effectLst>
            <a:softEdge rad="12700"/>
          </a:effectLst>
        </p:spPr>
      </p:pic>
      <p:grpSp>
        <p:nvGrpSpPr>
          <p:cNvPr id="19" name="Gruppieren 18"/>
          <p:cNvGrpSpPr/>
          <p:nvPr/>
        </p:nvGrpSpPr>
        <p:grpSpPr>
          <a:xfrm>
            <a:off x="4572000" y="2133600"/>
            <a:ext cx="4190996" cy="4196377"/>
            <a:chOff x="304804" y="2131200"/>
            <a:chExt cx="4190996" cy="4196377"/>
          </a:xfrm>
        </p:grpSpPr>
        <p:pic>
          <p:nvPicPr>
            <p:cNvPr id="13" name="Grafik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131200"/>
              <a:ext cx="38862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14"/>
            <p:cNvSpPr/>
            <p:nvPr/>
          </p:nvSpPr>
          <p:spPr>
            <a:xfrm>
              <a:off x="914400" y="6019800"/>
              <a:ext cx="35397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DA5700"/>
                  </a:solidFill>
                </a:rPr>
                <a:t>RESPONSE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: Future Idiosyncratic Risk </a:t>
              </a:r>
              <a:endParaRPr lang="de-DE" sz="1400" dirty="0"/>
            </a:p>
          </p:txBody>
        </p:sp>
        <p:sp>
          <p:nvSpPr>
            <p:cNvPr id="17" name="Rechteck 16"/>
            <p:cNvSpPr/>
            <p:nvPr/>
          </p:nvSpPr>
          <p:spPr>
            <a:xfrm rot="16200000">
              <a:off x="-957272" y="3764645"/>
              <a:ext cx="2831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</a:rPr>
                <a:t>EFFECT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: Sustainability Agenda</a:t>
              </a:r>
              <a:endParaRPr lang="de-DE" sz="14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04800" y="2133600"/>
            <a:ext cx="4193973" cy="4196377"/>
            <a:chOff x="4569027" y="2131200"/>
            <a:chExt cx="4193973" cy="4196377"/>
          </a:xfrm>
        </p:grpSpPr>
        <p:pic>
          <p:nvPicPr>
            <p:cNvPr id="14" name="Grafik 13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2131200"/>
              <a:ext cx="38862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hteck 15"/>
            <p:cNvSpPr/>
            <p:nvPr/>
          </p:nvSpPr>
          <p:spPr>
            <a:xfrm>
              <a:off x="4841734" y="6019800"/>
              <a:ext cx="39212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DA5700"/>
                  </a:solidFill>
                </a:rPr>
                <a:t>RESPONSE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: Present Financial Performance</a:t>
              </a:r>
              <a:endParaRPr lang="de-DE" sz="1400" dirty="0"/>
            </a:p>
          </p:txBody>
        </p:sp>
        <p:sp>
          <p:nvSpPr>
            <p:cNvPr id="18" name="Rechteck 17"/>
            <p:cNvSpPr/>
            <p:nvPr/>
          </p:nvSpPr>
          <p:spPr>
            <a:xfrm rot="16200000">
              <a:off x="3306951" y="3764645"/>
              <a:ext cx="2831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33CC"/>
                  </a:solidFill>
                </a:rPr>
                <a:t>EFFECT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: Sustainability Agenda</a:t>
              </a:r>
              <a:endParaRPr lang="de-DE" sz="14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7F7E7D"/>
      </a:lt2>
      <a:accent1>
        <a:srgbClr val="07007E"/>
      </a:accent1>
      <a:accent2>
        <a:srgbClr val="007E05"/>
      </a:accent2>
      <a:accent3>
        <a:srgbClr val="FFFFFF"/>
      </a:accent3>
      <a:accent4>
        <a:srgbClr val="000000"/>
      </a:accent4>
      <a:accent5>
        <a:srgbClr val="AAAAC0"/>
      </a:accent5>
      <a:accent6>
        <a:srgbClr val="007204"/>
      </a:accent6>
      <a:hlink>
        <a:srgbClr val="7F1700"/>
      </a:hlink>
      <a:folHlink>
        <a:srgbClr val="8494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5F5F5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5F5F5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FF6600"/>
        </a:lt2>
        <a:accent1>
          <a:srgbClr val="009999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A8A2D"/>
        </a:accent6>
        <a:hlink>
          <a:srgbClr val="996699"/>
        </a:hlink>
        <a:folHlink>
          <a:srgbClr val="66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3366"/>
        </a:dk1>
        <a:lt1>
          <a:srgbClr val="FFFFFF"/>
        </a:lt1>
        <a:dk2>
          <a:srgbClr val="000000"/>
        </a:dk2>
        <a:lt2>
          <a:srgbClr val="FFFFFF"/>
        </a:lt2>
        <a:accent1>
          <a:srgbClr val="009999"/>
        </a:accent1>
        <a:accent2>
          <a:srgbClr val="999933"/>
        </a:accent2>
        <a:accent3>
          <a:srgbClr val="AAAAAA"/>
        </a:accent3>
        <a:accent4>
          <a:srgbClr val="DADADA"/>
        </a:accent4>
        <a:accent5>
          <a:srgbClr val="AACACA"/>
        </a:accent5>
        <a:accent6>
          <a:srgbClr val="8A8A2D"/>
        </a:accent6>
        <a:hlink>
          <a:srgbClr val="996699"/>
        </a:hlink>
        <a:folHlink>
          <a:srgbClr val="66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009999"/>
        </a:lt2>
        <a:accent1>
          <a:srgbClr val="FFCC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AB900"/>
        </a:accent6>
        <a:hlink>
          <a:srgbClr val="00CCFF"/>
        </a:hlink>
        <a:folHlink>
          <a:srgbClr val="FF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9999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99CC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8AB900"/>
        </a:accent6>
        <a:hlink>
          <a:srgbClr val="00CCFF"/>
        </a:hlink>
        <a:folHlink>
          <a:srgbClr val="FF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7F7E7D"/>
        </a:lt2>
        <a:accent1>
          <a:srgbClr val="07007E"/>
        </a:accent1>
        <a:accent2>
          <a:srgbClr val="007E05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007204"/>
        </a:accent6>
        <a:hlink>
          <a:srgbClr val="7F1700"/>
        </a:hlink>
        <a:folHlink>
          <a:srgbClr val="8494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1194</Words>
  <Application>Microsoft Office PowerPoint</Application>
  <PresentationFormat>Bildschirmpräsentation (4:3)</PresentationFormat>
  <Paragraphs>695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Default Design</vt:lpstr>
      <vt:lpstr>Green Agenda and Green Performance: Is There a Link?  Quantifying the Financial Benefits of Sustainability for  European Listed Real Estate Companies</vt:lpstr>
      <vt:lpstr>Sustainability and European Listed Real Estate Companies</vt:lpstr>
      <vt:lpstr>Sustainability and European Listed Real Estate Companies Green Agenda</vt:lpstr>
      <vt:lpstr>Sustainability and European Listed Real Estate Companies Green Agenda</vt:lpstr>
      <vt:lpstr>Sustainability and European Listed Real Estate Companies Green Agenda</vt:lpstr>
      <vt:lpstr>Sustainability and European Listed Real Estate Companies Green Agenda and Green Performance</vt:lpstr>
      <vt:lpstr>Sustainability and European Listed Real Estate Companies The Financial Consequences of a Sustainability Agenda</vt:lpstr>
      <vt:lpstr>Sustainability and European Listed Real Estate Companies The Financial Consequences of a Sustainability Agenda</vt:lpstr>
      <vt:lpstr>Sustainability and European Listed Real Estate Companies Overall Conclusions</vt:lpstr>
      <vt:lpstr>Sustainability and European Listed Real Estate Companies Overall Conclusions</vt:lpstr>
      <vt:lpstr>Thank you for your attention  Questions and Comments</vt:lpstr>
    </vt:vector>
  </TitlesOfParts>
  <Company>Universität Regensburg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Sustainability Pay Off for European Listed Real Estate Companies?   The Dynamics between Risk and Provision of Responsible Information</dc:title>
  <dc:creator>Marcelo Cajias</dc:creator>
  <cp:lastModifiedBy>Marcelo Cajias</cp:lastModifiedBy>
  <cp:revision>131</cp:revision>
  <dcterms:created xsi:type="dcterms:W3CDTF">2011-01-06T14:41:39Z</dcterms:created>
  <dcterms:modified xsi:type="dcterms:W3CDTF">2011-06-16T09:43:24Z</dcterms:modified>
</cp:coreProperties>
</file>