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74" r:id="rId4"/>
    <p:sldId id="263" r:id="rId5"/>
    <p:sldId id="260" r:id="rId6"/>
    <p:sldId id="280" r:id="rId7"/>
    <p:sldId id="281" r:id="rId8"/>
    <p:sldId id="278" r:id="rId9"/>
    <p:sldId id="279" r:id="rId10"/>
    <p:sldId id="296" r:id="rId11"/>
    <p:sldId id="262" r:id="rId12"/>
    <p:sldId id="275" r:id="rId13"/>
    <p:sldId id="276" r:id="rId14"/>
    <p:sldId id="273" r:id="rId15"/>
    <p:sldId id="294" r:id="rId16"/>
    <p:sldId id="266" r:id="rId17"/>
    <p:sldId id="288" r:id="rId18"/>
    <p:sldId id="287" r:id="rId19"/>
    <p:sldId id="291" r:id="rId20"/>
    <p:sldId id="289" r:id="rId21"/>
    <p:sldId id="292" r:id="rId22"/>
    <p:sldId id="299" r:id="rId23"/>
    <p:sldId id="298" r:id="rId24"/>
    <p:sldId id="267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3300"/>
    <a:srgbClr val="008000"/>
    <a:srgbClr val="FF0000"/>
    <a:srgbClr val="333300"/>
    <a:srgbClr val="002B65"/>
    <a:srgbClr val="FFFF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42" autoAdjust="0"/>
    <p:restoredTop sz="84808" autoAdjust="0"/>
  </p:normalViewPr>
  <p:slideViewPr>
    <p:cSldViewPr snapToGrid="0">
      <p:cViewPr>
        <p:scale>
          <a:sx n="60" d="100"/>
          <a:sy n="60" d="100"/>
        </p:scale>
        <p:origin x="-1080" y="-138"/>
      </p:cViewPr>
      <p:guideLst>
        <p:guide orient="horz" pos="25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472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e10110730.AD\Desktop\Prime%20and%20Sec\IPD%20Yield%20Analysis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GB" sz="1800"/>
            </a:pPr>
            <a:r>
              <a:rPr lang="en-GB" sz="1800"/>
              <a:t>Investment Q1 11</a:t>
            </a:r>
          </a:p>
        </c:rich>
      </c:tx>
      <c:layout>
        <c:manualLayout>
          <c:xMode val="edge"/>
          <c:yMode val="edge"/>
          <c:x val="0.40442298243806124"/>
          <c:y val="3.4306303970060882E-2"/>
        </c:manualLayout>
      </c:layout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5.6856410139357133E-2"/>
          <c:y val="0.12787178245322331"/>
          <c:w val="0.89432840005376846"/>
          <c:h val="0.77188151088839974"/>
        </c:manualLayout>
      </c:layout>
      <c:bar3DChart>
        <c:barDir val="bar"/>
        <c:grouping val="stacked"/>
        <c:ser>
          <c:idx val="0"/>
          <c:order val="0"/>
          <c:tx>
            <c:strRef>
              <c:f>Investment!$I$21</c:f>
              <c:strCache>
                <c:ptCount val="1"/>
                <c:pt idx="0">
                  <c:v>Purchases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cat>
            <c:strRef>
              <c:f>Investment!$H$22:$H$28</c:f>
              <c:strCache>
                <c:ptCount val="7"/>
                <c:pt idx="0">
                  <c:v>Other Retail Warehouses</c:v>
                </c:pt>
                <c:pt idx="1">
                  <c:v>Supermarkets</c:v>
                </c:pt>
                <c:pt idx="2">
                  <c:v>Industrials South Eastern</c:v>
                </c:pt>
                <c:pt idx="3">
                  <c:v>Standard Retail South East </c:v>
                </c:pt>
                <c:pt idx="4">
                  <c:v>Other Property</c:v>
                </c:pt>
                <c:pt idx="5">
                  <c:v>  Retail Parks</c:v>
                </c:pt>
                <c:pt idx="6">
                  <c:v>City Offices</c:v>
                </c:pt>
              </c:strCache>
            </c:strRef>
          </c:cat>
          <c:val>
            <c:numRef>
              <c:f>Investment!$I$22:$I$28</c:f>
              <c:numCache>
                <c:formatCode>#,##0.00</c:formatCode>
                <c:ptCount val="7"/>
                <c:pt idx="0">
                  <c:v>498.35934900000001</c:v>
                </c:pt>
                <c:pt idx="1">
                  <c:v>145.32094500000056</c:v>
                </c:pt>
                <c:pt idx="2">
                  <c:v>197.63899700000007</c:v>
                </c:pt>
                <c:pt idx="3">
                  <c:v>147.85090700000072</c:v>
                </c:pt>
                <c:pt idx="4">
                  <c:v>164.68913499999999</c:v>
                </c:pt>
                <c:pt idx="5">
                  <c:v>70.544447000000005</c:v>
                </c:pt>
                <c:pt idx="6">
                  <c:v>132.74029299999998</c:v>
                </c:pt>
              </c:numCache>
            </c:numRef>
          </c:val>
        </c:ser>
        <c:ser>
          <c:idx val="1"/>
          <c:order val="1"/>
          <c:tx>
            <c:strRef>
              <c:f>Investment!$J$21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Investment!$H$22:$H$28</c:f>
              <c:strCache>
                <c:ptCount val="7"/>
                <c:pt idx="0">
                  <c:v>Other Retail Warehouses</c:v>
                </c:pt>
                <c:pt idx="1">
                  <c:v>Supermarkets</c:v>
                </c:pt>
                <c:pt idx="2">
                  <c:v>Industrials South Eastern</c:v>
                </c:pt>
                <c:pt idx="3">
                  <c:v>Standard Retail South East </c:v>
                </c:pt>
                <c:pt idx="4">
                  <c:v>Other Property</c:v>
                </c:pt>
                <c:pt idx="5">
                  <c:v>  Retail Parks</c:v>
                </c:pt>
                <c:pt idx="6">
                  <c:v>City Offices</c:v>
                </c:pt>
              </c:strCache>
            </c:strRef>
          </c:cat>
          <c:val>
            <c:numRef>
              <c:f>Investment!$J$22:$J$28</c:f>
              <c:numCache>
                <c:formatCode>#,##0.00</c:formatCode>
                <c:ptCount val="7"/>
                <c:pt idx="0">
                  <c:v>-75.733616999999995</c:v>
                </c:pt>
                <c:pt idx="1">
                  <c:v>-11.565331</c:v>
                </c:pt>
                <c:pt idx="2">
                  <c:v>-72.967408000000006</c:v>
                </c:pt>
                <c:pt idx="3">
                  <c:v>-24.303912</c:v>
                </c:pt>
                <c:pt idx="4">
                  <c:v>-45.431681999999995</c:v>
                </c:pt>
                <c:pt idx="5">
                  <c:v>-217.10715299999998</c:v>
                </c:pt>
                <c:pt idx="6">
                  <c:v>-276.45120799999899</c:v>
                </c:pt>
              </c:numCache>
            </c:numRef>
          </c:val>
        </c:ser>
        <c:gapWidth val="55"/>
        <c:gapDepth val="55"/>
        <c:shape val="box"/>
        <c:axId val="47180032"/>
        <c:axId val="44158976"/>
        <c:axId val="0"/>
      </c:bar3DChart>
      <c:catAx>
        <c:axId val="47180032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lang="en-GB" sz="1600" b="1"/>
            </a:pPr>
            <a:endParaRPr lang="en-US"/>
          </a:p>
        </c:txPr>
        <c:crossAx val="44158976"/>
        <c:crosses val="autoZero"/>
        <c:auto val="1"/>
        <c:lblAlgn val="ctr"/>
        <c:lblOffset val="100"/>
      </c:catAx>
      <c:valAx>
        <c:axId val="44158976"/>
        <c:scaling>
          <c:orientation val="minMax"/>
        </c:scaling>
        <c:axPos val="b"/>
        <c:majorGridlines/>
        <c:numFmt formatCode="#,##0.00" sourceLinked="1"/>
        <c:majorTickMark val="none"/>
        <c:tickLblPos val="nextTo"/>
        <c:txPr>
          <a:bodyPr/>
          <a:lstStyle/>
          <a:p>
            <a:pPr>
              <a:defRPr lang="en-GB" sz="1600"/>
            </a:pPr>
            <a:endParaRPr lang="en-US"/>
          </a:p>
        </c:txPr>
        <c:crossAx val="471800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2437384100669611"/>
          <c:y val="1.1493009077584685E-2"/>
          <c:w val="0.16728629506485346"/>
          <c:h val="0.1120209670468808"/>
        </c:manualLayout>
      </c:layout>
      <c:txPr>
        <a:bodyPr/>
        <a:lstStyle/>
        <a:p>
          <a:pPr>
            <a:defRPr lang="en-GB" sz="16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fld id="{0F5E63A2-E1F0-4645-8287-EED4B7B55A88}" type="datetimeFigureOut">
              <a:rPr lang="en-US"/>
              <a:pPr>
                <a:defRPr/>
              </a:pPr>
              <a:t>6/16/2011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fld id="{C788B54D-25E2-475D-BABA-5F3804D792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0CFD26-5D7F-42B2-81F4-324E048C293A}" type="slidenum">
              <a:rPr lang="en-US" smtClean="0">
                <a:latin typeface="Times" pitchFamily="18" charset="0"/>
              </a:rPr>
              <a:pPr/>
              <a:t>16</a:t>
            </a:fld>
            <a:endParaRPr lang="en-US" dirty="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Capital values recovered at 19.9% since June 2009 from the total capital loss of 42.2% seen from June 2007 to June 2009.</a:t>
            </a:r>
          </a:p>
          <a:p>
            <a:pPr eaLnBrk="1" hangingPunct="1">
              <a:spcBef>
                <a:spcPct val="0"/>
              </a:spcBef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There was negative capital growth for most sectors outside Central London and the South East:  Standard Retail Rest of UK, Inner SE offices (3</a:t>
            </a:r>
            <a:r>
              <a:rPr lang="en-GB" sz="1400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consecutive quarter), Outer SE offices (2</a:t>
            </a:r>
            <a:r>
              <a:rPr lang="en-GB" sz="1400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consecutive quarter), Rest UK offices (3</a:t>
            </a:r>
            <a:r>
              <a:rPr lang="en-GB" sz="1400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consecutive quarter), Office Parks, Inner SE Industrial and Rest of UK Industrial (3</a:t>
            </a:r>
            <a:r>
              <a:rPr lang="en-GB" sz="1400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consecutive quarter).</a:t>
            </a:r>
          </a:p>
          <a:p>
            <a:pPr eaLnBrk="1" hangingPunct="1">
              <a:spcBef>
                <a:spcPct val="0"/>
              </a:spcBef>
            </a:pPr>
            <a:endParaRPr lang="en-GB" sz="1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D3C503-BC25-4FCB-8A6F-65DA94EFE83E}" type="slidenum">
              <a:rPr lang="en-US" smtClean="0">
                <a:latin typeface="Times" pitchFamily="18" charset="0"/>
              </a:rPr>
              <a:pPr/>
              <a:t>17</a:t>
            </a:fld>
            <a:endParaRPr lang="en-US" dirty="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There was negative rental growth for most sectors outside </a:t>
            </a:r>
          </a:p>
          <a:p>
            <a:pPr marL="182563" indent="-1825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Central London: Standard Retail Rest of London (10</a:t>
            </a:r>
            <a:r>
              <a:rPr lang="en-GB" sz="1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consecutive quarter), </a:t>
            </a:r>
          </a:p>
          <a:p>
            <a:pPr marL="182563" indent="-1825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Standard Retail South and Eastern (9</a:t>
            </a:r>
            <a:r>
              <a:rPr lang="en-GB" sz="1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consecutive quarter), Standard Retail Rest of UK (11</a:t>
            </a:r>
            <a:r>
              <a:rPr lang="en-GB" sz="1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consecutive quarter), </a:t>
            </a:r>
          </a:p>
          <a:p>
            <a:pPr marL="182563" indent="-1825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Shopping Centres (10</a:t>
            </a:r>
            <a:r>
              <a:rPr lang="en-GB" sz="1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consecutive quarter), </a:t>
            </a:r>
          </a:p>
          <a:p>
            <a:pPr marL="182563" indent="-1825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Other Retail Warehouse, Department Stores, Other Retail (9</a:t>
            </a:r>
            <a:r>
              <a:rPr lang="en-GB" sz="1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consecutive quarter), </a:t>
            </a:r>
          </a:p>
          <a:p>
            <a:pPr marL="182563" indent="-1825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Inner South East Offices (2</a:t>
            </a:r>
            <a:r>
              <a:rPr lang="en-GB" sz="1400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consecutive quarter), I</a:t>
            </a:r>
          </a:p>
          <a:p>
            <a:pPr marL="182563" indent="-1825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400" dirty="0" err="1" smtClean="0">
                <a:latin typeface="Arial" pitchFamily="34" charset="0"/>
                <a:cs typeface="Arial" pitchFamily="34" charset="0"/>
              </a:rPr>
              <a:t>nner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South East Industrials (12</a:t>
            </a:r>
            <a:r>
              <a:rPr lang="en-GB" sz="1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consecutive quarter), </a:t>
            </a:r>
          </a:p>
          <a:p>
            <a:pPr marL="182563" indent="-1825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outer South East Industrials (9</a:t>
            </a:r>
            <a:r>
              <a:rPr lang="en-GB" sz="1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consecutive quarter) and </a:t>
            </a:r>
          </a:p>
          <a:p>
            <a:pPr marL="182563" indent="-1825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Rest of the UK Industrial (11</a:t>
            </a:r>
            <a:r>
              <a:rPr lang="en-GB" sz="1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consecutive quarter).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Rental growth has on average been negative for over the past two years for some subsectors as illustrated in the graph below.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E7349D-3C14-4169-AC42-29538C23065D}" type="slidenum">
              <a:rPr lang="en-US" smtClean="0">
                <a:latin typeface="Times" pitchFamily="18" charset="0"/>
              </a:rPr>
              <a:pPr/>
              <a:t>18</a:t>
            </a:fld>
            <a:endParaRPr lang="en-US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sz="1400" smtClean="0">
                <a:latin typeface="Arial" pitchFamily="34" charset="0"/>
                <a:cs typeface="Arial" pitchFamily="34" charset="0"/>
              </a:rPr>
              <a:t>Lower yields across the various sectors did not always show better performance as demonstrated below.  </a:t>
            </a:r>
          </a:p>
          <a:p>
            <a:pPr eaLnBrk="1" hangingPunct="1">
              <a:spcBef>
                <a:spcPct val="0"/>
              </a:spcBef>
            </a:pPr>
            <a:endParaRPr lang="en-GB" sz="14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sz="1400" smtClean="0">
                <a:latin typeface="Arial" pitchFamily="34" charset="0"/>
                <a:cs typeface="Arial" pitchFamily="34" charset="0"/>
              </a:rPr>
              <a:t>Central London offices high yield properties outperformed Central London office low yield properties. </a:t>
            </a:r>
          </a:p>
          <a:p>
            <a:pPr eaLnBrk="1" hangingPunct="1">
              <a:spcBef>
                <a:spcPct val="0"/>
              </a:spcBef>
            </a:pPr>
            <a:endParaRPr lang="en-GB" sz="14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sz="1400" smtClean="0">
                <a:latin typeface="Arial" pitchFamily="34" charset="0"/>
                <a:cs typeface="Arial" pitchFamily="34" charset="0"/>
              </a:rPr>
              <a:t>It was the same for retail warehouses.</a:t>
            </a:r>
            <a:endParaRPr lang="en-US" sz="14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sz="14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548B86-7812-4FDE-86E1-B18AAE7D7571}" type="slidenum">
              <a:rPr lang="en-US" smtClean="0">
                <a:latin typeface="Times" pitchFamily="18" charset="0"/>
              </a:rPr>
              <a:pPr/>
              <a:t>19</a:t>
            </a:fld>
            <a:endParaRPr lang="en-US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There was total net investment of £773m for Q1 11, with £3.76bn of purchases and £2.98bn of sales.</a:t>
            </a:r>
          </a:p>
          <a:p>
            <a:pPr eaLnBrk="1" hangingPunct="1">
              <a:spcBef>
                <a:spcPct val="0"/>
              </a:spcBef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City offices and retail parks were the main subsectors for sales with other retail warehouses and South Eastern Industrials the main subsectors for purchases as shown in the graph below.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D11B56-3162-4A75-A65F-941B87D411BE}" type="slidenum">
              <a:rPr lang="en-US" smtClean="0">
                <a:latin typeface="Times" pitchFamily="18" charset="0"/>
              </a:rPr>
              <a:pPr/>
              <a:t>20</a:t>
            </a:fld>
            <a:endParaRPr lang="en-US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27026_UU_Powerpoint 3.jpg                                      00196EBE&#10;Render03HD                     C214EF1A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0"/>
            <a:ext cx="91582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078163"/>
            <a:ext cx="7772400" cy="11430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79450" y="4030663"/>
            <a:ext cx="7775575" cy="1250950"/>
          </a:xfrm>
        </p:spPr>
        <p:txBody>
          <a:bodyPr/>
          <a:lstStyle>
            <a:lvl1pPr marL="0" indent="0" algn="ctr">
              <a:buFont typeface="Wingdings" charset="2"/>
              <a:buNone/>
              <a:defRPr sz="3000" b="1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2263" y="1392238"/>
            <a:ext cx="1785937" cy="3679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11275" y="1392238"/>
            <a:ext cx="5208588" cy="3679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11275" y="2162175"/>
            <a:ext cx="3495675" cy="2909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9350" y="2162175"/>
            <a:ext cx="3497263" cy="2909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4" descr="27026_UU_Powerpoint 3.jpg                                      00196EBE&#10;Render03HD                     C214EF1A: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6350" y="0"/>
            <a:ext cx="91582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11275" y="2162175"/>
            <a:ext cx="7145338" cy="290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320800" y="1392238"/>
            <a:ext cx="71374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B65"/>
          </a:solidFill>
          <a:latin typeface="Arial" charset="0"/>
        </a:defRPr>
      </a:lvl9pPr>
    </p:titleStyle>
    <p:bodyStyle>
      <a:lvl1pPr marL="284163" indent="-284163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pitchFamily="2" charset="2"/>
        <a:buChar char="§"/>
        <a:defRPr sz="2400">
          <a:solidFill>
            <a:srgbClr val="002B65"/>
          </a:solidFill>
          <a:latin typeface="+mn-lt"/>
          <a:ea typeface="+mn-ea"/>
          <a:cs typeface="+mn-cs"/>
        </a:defRPr>
      </a:lvl1pPr>
      <a:lvl2pPr marL="474663" indent="-17463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pitchFamily="2" charset="2"/>
        <a:defRPr sz="2400">
          <a:solidFill>
            <a:srgbClr val="002B65"/>
          </a:solidFill>
          <a:latin typeface="+mn-lt"/>
        </a:defRPr>
      </a:lvl2pPr>
      <a:lvl3pPr marL="1536700" indent="-200025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pitchFamily="2" charset="2"/>
        <a:defRPr sz="2400">
          <a:solidFill>
            <a:srgbClr val="002B65"/>
          </a:solidFill>
          <a:latin typeface="+mn-lt"/>
        </a:defRPr>
      </a:lvl3pPr>
      <a:lvl4pPr marL="1914525" indent="-187325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pitchFamily="2" charset="2"/>
        <a:defRPr sz="2400">
          <a:solidFill>
            <a:srgbClr val="002B65"/>
          </a:solidFill>
          <a:latin typeface="+mn-lt"/>
        </a:defRPr>
      </a:lvl4pPr>
      <a:lvl5pPr marL="2293938" indent="-188913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pitchFamily="2" charset="2"/>
        <a:defRPr sz="2400">
          <a:solidFill>
            <a:srgbClr val="002B65"/>
          </a:solidFill>
          <a:latin typeface="+mn-lt"/>
        </a:defRPr>
      </a:lvl5pPr>
      <a:lvl6pPr marL="2751138" indent="-188913" algn="l" rtl="0" fontAlgn="base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charset="2"/>
        <a:defRPr sz="2400">
          <a:solidFill>
            <a:srgbClr val="002B65"/>
          </a:solidFill>
          <a:latin typeface="+mn-lt"/>
        </a:defRPr>
      </a:lvl6pPr>
      <a:lvl7pPr marL="3208338" indent="-188913" algn="l" rtl="0" fontAlgn="base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charset="2"/>
        <a:defRPr sz="2400">
          <a:solidFill>
            <a:srgbClr val="002B65"/>
          </a:solidFill>
          <a:latin typeface="+mn-lt"/>
        </a:defRPr>
      </a:lvl7pPr>
      <a:lvl8pPr marL="3665538" indent="-188913" algn="l" rtl="0" fontAlgn="base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charset="2"/>
        <a:defRPr sz="2400">
          <a:solidFill>
            <a:srgbClr val="002B65"/>
          </a:solidFill>
          <a:latin typeface="+mn-lt"/>
        </a:defRPr>
      </a:lvl8pPr>
      <a:lvl9pPr marL="4122738" indent="-188913" algn="l" rtl="0" fontAlgn="base">
        <a:lnSpc>
          <a:spcPct val="90000"/>
        </a:lnSpc>
        <a:spcBef>
          <a:spcPct val="0"/>
        </a:spcBef>
        <a:spcAft>
          <a:spcPct val="20000"/>
        </a:spcAft>
        <a:buClr>
          <a:srgbClr val="00A5EC"/>
        </a:buClr>
        <a:buFont typeface="Wingdings" charset="2"/>
        <a:defRPr sz="2400">
          <a:solidFill>
            <a:srgbClr val="002B6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27026_UU_Powerpoint 1.jpg                                      00196EBE&#10;Render03HD                     C214EF1A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0"/>
            <a:ext cx="91582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35125" y="1392238"/>
            <a:ext cx="2227263" cy="677862"/>
          </a:xfrm>
        </p:spPr>
        <p:txBody>
          <a:bodyPr/>
          <a:lstStyle/>
          <a:p>
            <a:r>
              <a:rPr lang="en-GB" sz="3200" dirty="0" smtClean="0"/>
              <a:t>Definition</a:t>
            </a:r>
            <a:endParaRPr lang="en-US" sz="3200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657350" y="2135188"/>
            <a:ext cx="5848350" cy="3679825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en-GB" b="1" dirty="0">
                <a:solidFill>
                  <a:srgbClr val="FF0000"/>
                </a:solidFill>
                <a:latin typeface="+mn-lt"/>
              </a:rPr>
              <a:t>Prime</a:t>
            </a:r>
            <a:r>
              <a:rPr lang="en-GB" dirty="0">
                <a:solidFill>
                  <a:srgbClr val="000000"/>
                </a:solidFill>
                <a:latin typeface="+mn-lt"/>
              </a:rPr>
              <a:t> defined as properties with an </a:t>
            </a:r>
            <a:r>
              <a:rPr lang="en-GB" dirty="0" smtClean="0">
                <a:solidFill>
                  <a:srgbClr val="000000"/>
                </a:solidFill>
                <a:latin typeface="+mn-lt"/>
              </a:rPr>
              <a:t>equivalent yield </a:t>
            </a:r>
            <a:r>
              <a:rPr lang="en-GB" dirty="0">
                <a:solidFill>
                  <a:srgbClr val="000000"/>
                </a:solidFill>
                <a:latin typeface="+mn-lt"/>
              </a:rPr>
              <a:t>in the lowest quartile.</a:t>
            </a:r>
          </a:p>
          <a:p>
            <a:pPr eaLnBrk="0" hangingPunct="0">
              <a:defRPr/>
            </a:pPr>
            <a:endParaRPr lang="en-GB" dirty="0">
              <a:solidFill>
                <a:srgbClr val="000000"/>
              </a:solidFill>
              <a:latin typeface="+mn-lt"/>
            </a:endParaRPr>
          </a:p>
          <a:p>
            <a:pPr eaLnBrk="0" hangingPunct="0">
              <a:defRPr/>
            </a:pPr>
            <a:r>
              <a:rPr lang="en-GB" b="1" dirty="0">
                <a:solidFill>
                  <a:srgbClr val="FF0000"/>
                </a:solidFill>
                <a:latin typeface="+mn-lt"/>
              </a:rPr>
              <a:t>Secondary</a:t>
            </a:r>
            <a:r>
              <a:rPr lang="en-GB" dirty="0">
                <a:solidFill>
                  <a:srgbClr val="000000"/>
                </a:solidFill>
                <a:latin typeface="+mn-lt"/>
              </a:rPr>
              <a:t> defined as properties with an </a:t>
            </a:r>
            <a:r>
              <a:rPr lang="en-GB" dirty="0" smtClean="0">
                <a:solidFill>
                  <a:srgbClr val="000000"/>
                </a:solidFill>
                <a:latin typeface="+mn-lt"/>
              </a:rPr>
              <a:t>equivalent yield </a:t>
            </a:r>
            <a:r>
              <a:rPr lang="en-GB" dirty="0">
                <a:solidFill>
                  <a:srgbClr val="000000"/>
                </a:solidFill>
                <a:latin typeface="+mn-lt"/>
              </a:rPr>
              <a:t>in the highest quartile.</a:t>
            </a:r>
          </a:p>
          <a:p>
            <a:pPr marL="284163" indent="-284163" eaLnBrk="0" hangingPunct="0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Wingdings" pitchFamily="2" charset="2"/>
              <a:buChar char="§"/>
              <a:defRPr/>
            </a:pPr>
            <a:endParaRPr lang="en-GB" kern="0" dirty="0">
              <a:solidFill>
                <a:srgbClr val="002B65"/>
              </a:solidFill>
              <a:latin typeface="+mn-lt"/>
            </a:endParaRPr>
          </a:p>
          <a:p>
            <a:pPr marL="284163" indent="-284163" eaLnBrk="0" hangingPunct="0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Wingdings" pitchFamily="2" charset="2"/>
              <a:buChar char="§"/>
              <a:defRPr/>
            </a:pPr>
            <a:endParaRPr lang="en-US" kern="0" dirty="0">
              <a:solidFill>
                <a:srgbClr val="002B65"/>
              </a:solidFill>
              <a:latin typeface="+mn-lt"/>
            </a:endParaRPr>
          </a:p>
          <a:p>
            <a:pPr marL="284163" indent="-284163" eaLnBrk="0" hangingPunct="0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Wingdings" pitchFamily="2" charset="2"/>
              <a:buChar char="§"/>
              <a:defRPr/>
            </a:pPr>
            <a:endParaRPr lang="en-US" kern="0" dirty="0">
              <a:solidFill>
                <a:srgbClr val="002B65"/>
              </a:solidFill>
              <a:latin typeface="+mn-lt"/>
            </a:endParaRPr>
          </a:p>
          <a:p>
            <a:pPr marL="284163" indent="-284163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defRPr/>
            </a:pPr>
            <a:r>
              <a:rPr lang="en-GB" sz="1600" dirty="0">
                <a:solidFill>
                  <a:srgbClr val="000000"/>
                </a:solidFill>
                <a:latin typeface="+mn-lt"/>
              </a:rPr>
              <a:t>Source: IPD</a:t>
            </a:r>
          </a:p>
          <a:p>
            <a:pPr marL="284163" indent="-284163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Arial" pitchFamily="34" charset="0"/>
              <a:buChar char="•"/>
              <a:defRPr/>
            </a:pPr>
            <a:endParaRPr lang="en-GB" kern="0" dirty="0">
              <a:solidFill>
                <a:srgbClr val="002B65"/>
              </a:solidFill>
              <a:latin typeface="+mn-lt"/>
            </a:endParaRPr>
          </a:p>
          <a:p>
            <a:pPr marL="284163" indent="-284163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Arial" pitchFamily="34" charset="0"/>
              <a:buChar char="•"/>
              <a:defRPr/>
            </a:pPr>
            <a:endParaRPr lang="en-US" kern="0" dirty="0">
              <a:solidFill>
                <a:srgbClr val="002B65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84513" y="290513"/>
            <a:ext cx="5676900" cy="677862"/>
          </a:xfrm>
        </p:spPr>
        <p:txBody>
          <a:bodyPr/>
          <a:lstStyle/>
          <a:p>
            <a:pPr eaLnBrk="1" hangingPunct="1"/>
            <a:r>
              <a:rPr lang="en-GB" sz="3200" dirty="0" smtClean="0"/>
              <a:t>Literature: Content Analysis</a:t>
            </a:r>
            <a:endParaRPr lang="en-US" sz="32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15900" y="1139825"/>
            <a:ext cx="8699500" cy="4978400"/>
          </a:xfrm>
          <a:prstGeom prst="rect">
            <a:avLst/>
          </a:prstGeom>
        </p:spPr>
        <p:txBody>
          <a:bodyPr/>
          <a:lstStyle/>
          <a:p>
            <a:pPr marL="284163" indent="-284163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2B65"/>
                </a:solidFill>
                <a:latin typeface="+mn-lt"/>
              </a:rPr>
              <a:t>Hutchinson et al (2011); impact of covenant strength on pricing in prime commercial property</a:t>
            </a:r>
          </a:p>
          <a:p>
            <a:pPr marL="284163" indent="-284163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Wingdings" pitchFamily="2" charset="2"/>
              <a:buChar char="§"/>
              <a:defRPr/>
            </a:pPr>
            <a:endParaRPr lang="en-GB" sz="2000" kern="0" dirty="0">
              <a:solidFill>
                <a:srgbClr val="002B65"/>
              </a:solidFill>
              <a:latin typeface="+mn-lt"/>
            </a:endParaRPr>
          </a:p>
          <a:p>
            <a:pPr marL="284163" indent="-284163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2B65"/>
                </a:solidFill>
                <a:latin typeface="+mn-lt"/>
              </a:rPr>
              <a:t>Kohlert, (2010); determinants of regional real estate return in office markets</a:t>
            </a:r>
          </a:p>
          <a:p>
            <a:pPr marL="284163" indent="-284163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Wingdings" pitchFamily="2" charset="2"/>
              <a:buChar char="§"/>
              <a:defRPr/>
            </a:pPr>
            <a:endParaRPr lang="en-GB" sz="2000" kern="0" dirty="0">
              <a:solidFill>
                <a:srgbClr val="002B65"/>
              </a:solidFill>
              <a:latin typeface="+mn-lt"/>
            </a:endParaRPr>
          </a:p>
          <a:p>
            <a:pPr marL="284163" indent="-284163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2B65"/>
                </a:solidFill>
                <a:latin typeface="+mn-lt"/>
              </a:rPr>
              <a:t>Krystalogianni and Tsolacos, (2010); yield structure and real estate investment;</a:t>
            </a:r>
          </a:p>
          <a:p>
            <a:pPr marL="284163" indent="-284163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Wingdings" pitchFamily="2" charset="2"/>
              <a:buChar char="§"/>
              <a:defRPr/>
            </a:pPr>
            <a:endParaRPr lang="en-GB" sz="2000" kern="0" dirty="0">
              <a:solidFill>
                <a:srgbClr val="002B65"/>
              </a:solidFill>
              <a:latin typeface="+mn-lt"/>
            </a:endParaRPr>
          </a:p>
          <a:p>
            <a:pPr marL="284163" indent="-284163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2B65"/>
                </a:solidFill>
                <a:latin typeface="+mn-lt"/>
              </a:rPr>
              <a:t>Scholders (2010); does prime property always outperform</a:t>
            </a:r>
          </a:p>
          <a:p>
            <a:pPr marL="284163" indent="-284163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Wingdings" pitchFamily="2" charset="2"/>
              <a:buChar char="§"/>
              <a:defRPr/>
            </a:pPr>
            <a:endParaRPr lang="en-GB" sz="2000" kern="0" dirty="0">
              <a:solidFill>
                <a:srgbClr val="002B65"/>
              </a:solidFill>
              <a:latin typeface="+mn-lt"/>
            </a:endParaRPr>
          </a:p>
          <a:p>
            <a:pPr marL="284163" indent="-284163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2B65"/>
                </a:solidFill>
                <a:latin typeface="+mn-lt"/>
              </a:rPr>
              <a:t>King Sturge (2010); </a:t>
            </a:r>
            <a:r>
              <a:rPr lang="en-US" sz="2000" dirty="0">
                <a:solidFill>
                  <a:srgbClr val="002B65"/>
                </a:solidFill>
                <a:latin typeface="+mn-lt"/>
              </a:rPr>
              <a:t>divergence of values between “prime” and “secondary” property</a:t>
            </a:r>
          </a:p>
          <a:p>
            <a:pPr marL="284163" indent="-284163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Wingdings" pitchFamily="2" charset="2"/>
              <a:buChar char="§"/>
              <a:defRPr/>
            </a:pPr>
            <a:endParaRPr lang="en-GB" sz="2000" kern="0" dirty="0">
              <a:solidFill>
                <a:srgbClr val="002B65"/>
              </a:solidFill>
              <a:latin typeface="+mn-lt"/>
            </a:endParaRPr>
          </a:p>
          <a:p>
            <a:pPr marL="284163" indent="-284163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2B65"/>
                </a:solidFill>
                <a:latin typeface="+mn-lt"/>
              </a:rPr>
              <a:t>GVA Grimley (2009); post recession and implications for prime and secondary commercial property</a:t>
            </a:r>
          </a:p>
          <a:p>
            <a:pPr marL="284163" indent="-284163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Wingdings" pitchFamily="2" charset="2"/>
              <a:buChar char="§"/>
              <a:defRPr/>
            </a:pPr>
            <a:endParaRPr lang="en-US" sz="2000" kern="0" dirty="0">
              <a:solidFill>
                <a:srgbClr val="002B65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Methodology</a:t>
            </a:r>
            <a:endParaRPr lang="en-US" sz="32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100263"/>
            <a:ext cx="7037388" cy="4037012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000" dirty="0" smtClean="0"/>
              <a:t>Utilises IPD data to investigate the divergent performance play amongst the commercial sectors (office, retail and industrial) and sub sectors (business parks, retail warehousing, rest of UK offices).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GB" sz="2000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000" dirty="0" smtClean="0"/>
              <a:t>Undertakes a quantitative analysis of total return on an annual and quarterly basis including high and low quartile total returns across the different sectors and sub sectors.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GB" sz="2000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000" dirty="0" smtClean="0"/>
              <a:t>Considers the rolling four quarters total return to illustrate the shift in prime and secondary performance for the different sub sectors.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GB" sz="2000" dirty="0" smtClean="0"/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89063" y="1392238"/>
            <a:ext cx="3060700" cy="677862"/>
          </a:xfrm>
        </p:spPr>
        <p:txBody>
          <a:bodyPr/>
          <a:lstStyle/>
          <a:p>
            <a:r>
              <a:rPr lang="en-GB" sz="3200" dirty="0" smtClean="0"/>
              <a:t>Methodology</a:t>
            </a:r>
            <a:endParaRPr lang="en-US" sz="32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0138" y="2047875"/>
            <a:ext cx="7037387" cy="334327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000" dirty="0" smtClean="0"/>
              <a:t>Determines performance differential between the highest and lowest quartile of different UK property segments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GB" sz="2000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000" dirty="0" smtClean="0"/>
              <a:t>Provides an indication of when to buy and sell secondary real estate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GB" sz="2000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000" dirty="0" smtClean="0"/>
              <a:t>Demonstrates how to optimise property performance through stock selection</a:t>
            </a:r>
            <a:endParaRPr lang="en-US" sz="2000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GB" sz="2000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GB" sz="2000" dirty="0" smtClean="0"/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09663" y="1392238"/>
            <a:ext cx="1374775" cy="677862"/>
          </a:xfrm>
        </p:spPr>
        <p:txBody>
          <a:bodyPr/>
          <a:lstStyle/>
          <a:p>
            <a:r>
              <a:rPr lang="en-GB" sz="3200" dirty="0" smtClean="0"/>
              <a:t>Data</a:t>
            </a:r>
            <a:endParaRPr lang="en-US" sz="32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988" y="2074863"/>
            <a:ext cx="8029575" cy="367982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000" dirty="0" smtClean="0"/>
              <a:t>IPD quarterly data from March 2001 to March 2011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GB" sz="2000" dirty="0" smtClean="0"/>
          </a:p>
          <a:p>
            <a:pPr marL="714375" lvl="1" indent="-257175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Total return, capital growth, rental growth and income return across the various market sectors and sub sectors</a:t>
            </a:r>
          </a:p>
          <a:p>
            <a:pPr marL="714375" lvl="1" indent="-257175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en-GB" sz="2000" dirty="0" smtClean="0"/>
          </a:p>
          <a:p>
            <a:pPr marL="714375" lvl="1" indent="-257175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Yield quartile data to assess performance differential between the highest and lowest quartile of the different UK property segments </a:t>
            </a:r>
          </a:p>
          <a:p>
            <a:pPr marL="714375" lvl="1" indent="-257175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en-GB" sz="2000" dirty="0" smtClean="0"/>
          </a:p>
          <a:p>
            <a:pPr marL="714375" lvl="1" indent="-257175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Spread of  the yield differential to determine investment strategy  and timing of buying and selling secondary real estate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GB" sz="2000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GB" sz="2000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sz="2000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sz="2000" dirty="0" smtClean="0"/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en-GB" sz="2000" dirty="0" smtClean="0"/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603250" y="1165225"/>
            <a:ext cx="4051300" cy="2524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82000"/>
              </a:lnSpc>
              <a:defRPr/>
            </a:pP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Central London offices</a:t>
            </a:r>
          </a:p>
        </p:txBody>
      </p:sp>
      <p:sp>
        <p:nvSpPr>
          <p:cNvPr id="1031" name="Text Box 118"/>
          <p:cNvSpPr txBox="1">
            <a:spLocks noChangeArrowheads="1"/>
          </p:cNvSpPr>
          <p:nvPr/>
        </p:nvSpPr>
        <p:spPr bwMode="auto">
          <a:xfrm>
            <a:off x="609600" y="1587500"/>
            <a:ext cx="8004175" cy="246063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100000"/>
              </a:spcBef>
              <a:buClr>
                <a:srgbClr val="FF4900"/>
              </a:buClr>
              <a:buFont typeface="Arial" pitchFamily="34" charset="0"/>
              <a:buNone/>
              <a:defRPr/>
            </a:pPr>
            <a:r>
              <a:rPr lang="en-GB" sz="1600" dirty="0">
                <a:solidFill>
                  <a:srgbClr val="001950"/>
                </a:solidFill>
                <a:latin typeface="+mn-lt"/>
              </a:rPr>
              <a:t>Total returns                              Rental value growth                     Initial yield   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300038" y="2124075"/>
          <a:ext cx="2795587" cy="4727575"/>
        </p:xfrm>
        <a:graphic>
          <a:graphicData uri="http://schemas.openxmlformats.org/presentationml/2006/ole">
            <p:oleObj spid="_x0000_s1026" name="Chart" r:id="rId3" imgW="2695651" imgH="3905402" progId="MSGraph.Chart.8">
              <p:embed/>
            </p:oleObj>
          </a:graphicData>
        </a:graphic>
      </p:graphicFrame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500063" y="1993900"/>
            <a:ext cx="8643937" cy="1460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ct val="80000"/>
              </a:lnSpc>
              <a:tabLst>
                <a:tab pos="381000" algn="l"/>
              </a:tabLst>
            </a:pPr>
            <a:r>
              <a:rPr lang="en-GB" sz="1200" dirty="0">
                <a:solidFill>
                  <a:srgbClr val="001950"/>
                </a:solidFill>
              </a:rPr>
              <a:t>Six months annualised %                          Six months annualised %                          %             </a:t>
            </a:r>
          </a:p>
        </p:txBody>
      </p:sp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3138488" y="2117725"/>
          <a:ext cx="2795587" cy="4727575"/>
        </p:xfrm>
        <a:graphic>
          <a:graphicData uri="http://schemas.openxmlformats.org/presentationml/2006/ole">
            <p:oleObj spid="_x0000_s1027" name="Chart" r:id="rId4" imgW="2714549" imgH="3914851" progId="MSGraph.Chart.8">
              <p:embed/>
            </p:oleObj>
          </a:graphicData>
        </a:graphic>
      </p:graphicFrame>
      <p:graphicFrame>
        <p:nvGraphicFramePr>
          <p:cNvPr id="1028" name="Object 8"/>
          <p:cNvGraphicFramePr>
            <a:graphicFrameLocks noChangeAspect="1"/>
          </p:cNvGraphicFramePr>
          <p:nvPr/>
        </p:nvGraphicFramePr>
        <p:xfrm>
          <a:off x="5976938" y="2127250"/>
          <a:ext cx="2795587" cy="4727575"/>
        </p:xfrm>
        <a:graphic>
          <a:graphicData uri="http://schemas.openxmlformats.org/presentationml/2006/ole">
            <p:oleObj spid="_x0000_s1028" name="Chart" r:id="rId5" imgW="2695651" imgH="3905402" progId="MSGraph.Chart.8">
              <p:embed/>
            </p:oleObj>
          </a:graphicData>
        </a:graphic>
      </p:graphicFrame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320675" y="5591175"/>
            <a:ext cx="6326188" cy="246063"/>
          </a:xfrm>
          <a:prstGeom prst="rect">
            <a:avLst/>
          </a:prstGeom>
          <a:noFill/>
          <a:ln w="635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1000" dirty="0">
                <a:solidFill>
                  <a:srgbClr val="000000"/>
                </a:solidFill>
                <a:latin typeface="+mn-lt"/>
              </a:rPr>
              <a:t>Source: IPD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016250" y="147638"/>
            <a:ext cx="5840413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GB" sz="2800" b="1" kern="0" dirty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Commercial Property Cycle</a:t>
            </a:r>
          </a:p>
          <a:p>
            <a:pPr algn="ctr" eaLnBrk="0" hangingPunct="0">
              <a:lnSpc>
                <a:spcPct val="90000"/>
              </a:lnSpc>
              <a:defRPr/>
            </a:pPr>
            <a:r>
              <a:rPr lang="en-GB" sz="2800" b="1" kern="0" dirty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Prime v </a:t>
            </a:r>
            <a:r>
              <a:rPr lang="en-GB" sz="2800" b="1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Secondary</a:t>
            </a:r>
            <a:endParaRPr lang="en-US" sz="2800" b="1" kern="0" dirty="0">
              <a:solidFill>
                <a:schemeClr val="accent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114800" y="273050"/>
            <a:ext cx="2889250" cy="677863"/>
          </a:xfrm>
        </p:spPr>
        <p:txBody>
          <a:bodyPr/>
          <a:lstStyle/>
          <a:p>
            <a:r>
              <a:rPr lang="en-GB" sz="3200" dirty="0" smtClean="0"/>
              <a:t>Data Analysis</a:t>
            </a:r>
            <a:endParaRPr lang="en-US" sz="3200" dirty="0" smtClean="0"/>
          </a:p>
        </p:txBody>
      </p:sp>
      <p:pic>
        <p:nvPicPr>
          <p:cNvPr id="23555" name="Chart 1"/>
          <p:cNvPicPr>
            <a:picLocks noChangeArrowheads="1"/>
          </p:cNvPicPr>
          <p:nvPr/>
        </p:nvPicPr>
        <p:blipFill>
          <a:blip r:embed="rId3" cstate="print"/>
          <a:srcRect b="-32"/>
          <a:stretch>
            <a:fillRect/>
          </a:stretch>
        </p:blipFill>
        <p:spPr bwMode="auto">
          <a:xfrm>
            <a:off x="0" y="1027113"/>
            <a:ext cx="9144000" cy="526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30250" y="5986463"/>
            <a:ext cx="1016000" cy="246062"/>
          </a:xfrm>
          <a:prstGeom prst="rect">
            <a:avLst/>
          </a:prstGeom>
          <a:noFill/>
          <a:ln w="635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1000" dirty="0">
                <a:solidFill>
                  <a:srgbClr val="000000"/>
                </a:solidFill>
                <a:latin typeface="+mn-lt"/>
              </a:rPr>
              <a:t>Source: IPD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076700" y="222250"/>
            <a:ext cx="2889250" cy="677863"/>
          </a:xfrm>
        </p:spPr>
        <p:txBody>
          <a:bodyPr/>
          <a:lstStyle/>
          <a:p>
            <a:r>
              <a:rPr lang="en-GB" sz="3200" dirty="0" smtClean="0"/>
              <a:t>Data Analysis</a:t>
            </a:r>
            <a:endParaRPr lang="en-US" sz="3200" dirty="0" smtClean="0"/>
          </a:p>
        </p:txBody>
      </p:sp>
      <p:pic>
        <p:nvPicPr>
          <p:cNvPr id="25603" name="Chart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74625" y="1014413"/>
            <a:ext cx="9469438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412875" y="6027738"/>
            <a:ext cx="1071563" cy="250825"/>
          </a:xfrm>
          <a:prstGeom prst="rect">
            <a:avLst/>
          </a:prstGeom>
          <a:noFill/>
          <a:ln w="635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1000" dirty="0">
                <a:solidFill>
                  <a:srgbClr val="000000"/>
                </a:solidFill>
                <a:latin typeface="+mn-lt"/>
              </a:rPr>
              <a:t>Source: IPD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076700" y="222250"/>
            <a:ext cx="2889250" cy="677863"/>
          </a:xfrm>
        </p:spPr>
        <p:txBody>
          <a:bodyPr/>
          <a:lstStyle/>
          <a:p>
            <a:r>
              <a:rPr lang="en-GB" sz="3200" dirty="0" smtClean="0"/>
              <a:t>Data Analysis</a:t>
            </a:r>
            <a:endParaRPr lang="en-US" sz="3200" dirty="0" smtClean="0"/>
          </a:p>
        </p:txBody>
      </p:sp>
      <p:pic>
        <p:nvPicPr>
          <p:cNvPr id="26627" name="Chart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27113"/>
            <a:ext cx="9144000" cy="533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289050" y="6081713"/>
            <a:ext cx="1071563" cy="250825"/>
          </a:xfrm>
          <a:prstGeom prst="rect">
            <a:avLst/>
          </a:prstGeom>
          <a:noFill/>
          <a:ln w="635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1000" dirty="0">
                <a:solidFill>
                  <a:srgbClr val="000000"/>
                </a:solidFill>
                <a:latin typeface="+mn-lt"/>
              </a:rPr>
              <a:t>Source: IPD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076700" y="222250"/>
            <a:ext cx="2889250" cy="677863"/>
          </a:xfrm>
        </p:spPr>
        <p:txBody>
          <a:bodyPr/>
          <a:lstStyle/>
          <a:p>
            <a:r>
              <a:rPr lang="en-GB" sz="3200" smtClean="0"/>
              <a:t>Data Analysis</a:t>
            </a:r>
            <a:endParaRPr lang="en-US" sz="3200" smtClean="0"/>
          </a:p>
        </p:txBody>
      </p:sp>
      <p:pic>
        <p:nvPicPr>
          <p:cNvPr id="27651" name="Chart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61925" y="1039813"/>
            <a:ext cx="9356725" cy="536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773488" y="6122988"/>
            <a:ext cx="1071562" cy="250825"/>
          </a:xfrm>
          <a:prstGeom prst="rect">
            <a:avLst/>
          </a:prstGeom>
          <a:noFill/>
          <a:ln w="635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1000" dirty="0">
                <a:solidFill>
                  <a:srgbClr val="000000"/>
                </a:solidFill>
                <a:latin typeface="+mn-lt"/>
              </a:rPr>
              <a:t>Source: IPD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4738" y="2036763"/>
            <a:ext cx="6921500" cy="2292350"/>
          </a:xfrm>
        </p:spPr>
        <p:txBody>
          <a:bodyPr/>
          <a:lstStyle/>
          <a:p>
            <a:pPr eaLnBrk="1" hangingPunct="1"/>
            <a:r>
              <a:rPr lang="en-GB" sz="2800" dirty="0" smtClean="0"/>
              <a:t> Prime versus Secondary Real </a:t>
            </a:r>
            <a:r>
              <a:rPr lang="en-GB" sz="2800" dirty="0" smtClean="0"/>
              <a:t>Estate – No guts No glory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Taking Calculated Risks</a:t>
            </a:r>
            <a:endParaRPr lang="en-US" sz="2800" dirty="0" smtClean="0"/>
          </a:p>
        </p:txBody>
      </p:sp>
      <p:sp>
        <p:nvSpPr>
          <p:cNvPr id="6147" name="Subtitle 3"/>
          <p:cNvSpPr>
            <a:spLocks noGrp="1"/>
          </p:cNvSpPr>
          <p:nvPr>
            <p:ph type="subTitle" sz="quarter" idx="1"/>
          </p:nvPr>
        </p:nvSpPr>
        <p:spPr>
          <a:xfrm>
            <a:off x="704850" y="4335463"/>
            <a:ext cx="7775575" cy="12509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/>
              <a:t>Berry, JN</a:t>
            </a:r>
            <a:r>
              <a:rPr lang="en-GB" sz="2000" baseline="30000" dirty="0" smtClean="0"/>
              <a:t>1</a:t>
            </a:r>
            <a:r>
              <a:rPr lang="en-GB" sz="2000" dirty="0" smtClean="0"/>
              <a:t>; Lim, LC</a:t>
            </a:r>
            <a:r>
              <a:rPr lang="en-GB" sz="2000" baseline="30000" dirty="0" smtClean="0"/>
              <a:t>1</a:t>
            </a:r>
            <a:r>
              <a:rPr lang="en-GB" sz="2000" dirty="0" smtClean="0"/>
              <a:t>; and Sieracki, KA</a:t>
            </a:r>
            <a:r>
              <a:rPr lang="en-GB" sz="2000" baseline="30000" dirty="0" smtClean="0"/>
              <a:t>2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baseline="30000" dirty="0" smtClean="0"/>
              <a:t>1</a:t>
            </a:r>
            <a:r>
              <a:rPr lang="en-GB" sz="1400" dirty="0" smtClean="0"/>
              <a:t> University of Ulster, Built Environment Research Institute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baseline="30000" dirty="0" smtClean="0"/>
              <a:t>2</a:t>
            </a:r>
            <a:r>
              <a:rPr lang="en-GB" sz="1400" dirty="0" smtClean="0"/>
              <a:t> Kaspar Associates and Visiting Professor, University of Ulster</a:t>
            </a:r>
            <a:endParaRPr lang="en-US" sz="14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4" name="Subtitle 3"/>
          <p:cNvSpPr txBox="1">
            <a:spLocks/>
          </p:cNvSpPr>
          <p:nvPr/>
        </p:nvSpPr>
        <p:spPr bwMode="auto">
          <a:xfrm>
            <a:off x="779463" y="1373188"/>
            <a:ext cx="777557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Wingdings" charset="2"/>
              <a:buNone/>
              <a:defRPr/>
            </a:pPr>
            <a:r>
              <a:rPr lang="en-GB" sz="1400" b="1" kern="0" dirty="0">
                <a:solidFill>
                  <a:srgbClr val="002060"/>
                </a:solidFill>
                <a:latin typeface="+mn-lt"/>
              </a:rPr>
              <a:t>18th European Real Estate Society Conference, 15-18 June 2011, Eindhoven </a:t>
            </a:r>
            <a:endParaRPr lang="en-US" sz="1600" b="1" kern="0" dirty="0">
              <a:solidFill>
                <a:srgbClr val="002060"/>
              </a:solidFill>
              <a:latin typeface="+mn-lt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00A5EC"/>
              </a:buClr>
              <a:buFont typeface="Wingdings" pitchFamily="2" charset="2"/>
              <a:buNone/>
              <a:defRPr/>
            </a:pPr>
            <a:endParaRPr lang="en-US" sz="2000" b="1" kern="0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76700" y="222250"/>
            <a:ext cx="2889250" cy="677863"/>
          </a:xfrm>
        </p:spPr>
        <p:txBody>
          <a:bodyPr/>
          <a:lstStyle/>
          <a:p>
            <a:r>
              <a:rPr lang="en-GB" sz="3200" smtClean="0"/>
              <a:t>Data Analysis</a:t>
            </a:r>
            <a:endParaRPr lang="en-US" sz="3200" smtClean="0"/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34723" y="1164921"/>
          <a:ext cx="8674554" cy="4894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159125" y="6000750"/>
            <a:ext cx="1071563" cy="249238"/>
          </a:xfrm>
          <a:prstGeom prst="rect">
            <a:avLst/>
          </a:prstGeom>
          <a:noFill/>
          <a:ln w="635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1000" dirty="0">
                <a:solidFill>
                  <a:srgbClr val="000000"/>
                </a:solidFill>
                <a:latin typeface="+mn-lt"/>
              </a:rPr>
              <a:t>Source: IPD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76700" y="222250"/>
            <a:ext cx="2889250" cy="677863"/>
          </a:xfrm>
        </p:spPr>
        <p:txBody>
          <a:bodyPr/>
          <a:lstStyle/>
          <a:p>
            <a:r>
              <a:rPr lang="en-GB" sz="3200" smtClean="0"/>
              <a:t>Data Analysis</a:t>
            </a:r>
            <a:endParaRPr lang="en-US" sz="32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45910" y="1989138"/>
          <a:ext cx="7833373" cy="3657600"/>
        </p:xfrm>
        <a:graphic>
          <a:graphicData uri="http://schemas.openxmlformats.org/drawingml/2006/table">
            <a:tbl>
              <a:tblPr/>
              <a:tblGrid>
                <a:gridCol w="2041771"/>
                <a:gridCol w="806243"/>
                <a:gridCol w="1503123"/>
                <a:gridCol w="1415441"/>
                <a:gridCol w="206679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Arial"/>
                          <a:ea typeface="Times New Roman"/>
                          <a:cs typeface="Times New Roman"/>
                        </a:rPr>
                        <a:t>Sector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>
                          <a:latin typeface="Arial"/>
                          <a:ea typeface="Times New Roman"/>
                          <a:cs typeface="Times New Roman"/>
                        </a:rPr>
                        <a:t>Yield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Arial"/>
                          <a:ea typeface="Times New Roman"/>
                          <a:cs typeface="Times New Roman"/>
                        </a:rPr>
                        <a:t>Total Return 2010 % pa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>
                          <a:latin typeface="Arial"/>
                          <a:ea typeface="Times New Roman"/>
                          <a:cs typeface="Times New Roman"/>
                        </a:rPr>
                        <a:t>Differential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>
                          <a:latin typeface="Arial"/>
                          <a:ea typeface="Times New Roman"/>
                          <a:cs typeface="Times New Roman"/>
                        </a:rPr>
                        <a:t>bps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Arial"/>
                          <a:ea typeface="Times New Roman"/>
                          <a:cs typeface="Times New Roman"/>
                        </a:rPr>
                        <a:t>Comments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i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Standard Retail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Low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15.7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500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Prime better, look for opportunities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1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10.7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i="1" dirty="0">
                          <a:solidFill>
                            <a:srgbClr val="0066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Retail Warehouse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66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Low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66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15.1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66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340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0066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Sell </a:t>
                      </a:r>
                      <a:r>
                        <a:rPr lang="en-GB" sz="1600" b="1" dirty="0">
                          <a:solidFill>
                            <a:srgbClr val="0066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secondary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1" dirty="0">
                        <a:solidFill>
                          <a:srgbClr val="00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66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66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18.5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i="1" dirty="0">
                          <a:solidFill>
                            <a:srgbClr val="0066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Central and Inner London Offices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66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Low</a:t>
                      </a:r>
                      <a:endParaRPr lang="en-US" sz="1600" b="1">
                        <a:solidFill>
                          <a:srgbClr val="0066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66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22.0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66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270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1" dirty="0">
                        <a:solidFill>
                          <a:srgbClr val="00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66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Sell secondary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1" dirty="0">
                        <a:solidFill>
                          <a:srgbClr val="0066FF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66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1600" b="1">
                        <a:solidFill>
                          <a:srgbClr val="0066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66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24.7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i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 Offices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Low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10.2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790</a:t>
                      </a:r>
                      <a:endParaRPr lang="en-US" sz="16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Prime better, look for opportunities</a:t>
                      </a:r>
                      <a:endParaRPr lang="en-US" sz="16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1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16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2.3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i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Rest UK Offices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Low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10.0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830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Prime better, look for opportunities</a:t>
                      </a:r>
                      <a:endParaRPr lang="en-US" sz="16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1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1.7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i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Industrial</a:t>
                      </a:r>
                      <a:endParaRPr lang="en-US" sz="16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Low</a:t>
                      </a:r>
                      <a:endParaRPr lang="en-US" sz="16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11.1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440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Prime better, look for opportunities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7.7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97" name="Rectangle 3"/>
          <p:cNvSpPr>
            <a:spLocks noChangeArrowheads="1"/>
          </p:cNvSpPr>
          <p:nvPr/>
        </p:nvSpPr>
        <p:spPr bwMode="auto">
          <a:xfrm>
            <a:off x="519113" y="1293813"/>
            <a:ext cx="8278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GB" sz="20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IPD Quarterly Performance by Sector Yield </a:t>
            </a:r>
            <a:r>
              <a:rPr lang="en-GB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Differential for 2010 </a:t>
            </a:r>
            <a:endParaRPr lang="en-GB" sz="2000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39750" y="5754688"/>
            <a:ext cx="1069975" cy="250825"/>
          </a:xfrm>
          <a:prstGeom prst="rect">
            <a:avLst/>
          </a:prstGeom>
          <a:noFill/>
          <a:ln w="635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1000" dirty="0">
                <a:solidFill>
                  <a:srgbClr val="000000"/>
                </a:solidFill>
                <a:latin typeface="+mn-lt"/>
              </a:rPr>
              <a:t>Source: IPD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20713" y="5481638"/>
            <a:ext cx="2217737" cy="246062"/>
          </a:xfrm>
          <a:prstGeom prst="rect">
            <a:avLst/>
          </a:prstGeom>
          <a:noFill/>
          <a:ln w="635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1000" dirty="0">
                <a:solidFill>
                  <a:srgbClr val="000000"/>
                </a:solidFill>
                <a:latin typeface="+mn-lt"/>
              </a:rPr>
              <a:t>Source: Real Capital Analytics</a:t>
            </a:r>
          </a:p>
        </p:txBody>
      </p:sp>
      <p:grpSp>
        <p:nvGrpSpPr>
          <p:cNvPr id="2054" name="Group 14"/>
          <p:cNvGrpSpPr>
            <a:grpSpLocks/>
          </p:cNvGrpSpPr>
          <p:nvPr/>
        </p:nvGrpSpPr>
        <p:grpSpPr bwMode="auto">
          <a:xfrm>
            <a:off x="0" y="0"/>
            <a:ext cx="0" cy="0"/>
            <a:chOff x="0" y="0"/>
            <a:chExt cx="0" cy="0"/>
          </a:xfrm>
        </p:grpSpPr>
        <p:sp>
          <p:nvSpPr>
            <p:cNvPr id="2055" name="Straight Connector 15"/>
            <p:cNvSpPr>
              <a:spLocks noChangeShapeType="1"/>
            </p:cNvSpPr>
            <p:nvPr/>
          </p:nvSpPr>
          <p:spPr bwMode="auto">
            <a:xfrm>
              <a:off x="4152900" y="1914525"/>
              <a:ext cx="27432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56" name="Straight Connector 16"/>
            <p:cNvSpPr>
              <a:spLocks noChangeShapeType="1"/>
            </p:cNvSpPr>
            <p:nvPr/>
          </p:nvSpPr>
          <p:spPr bwMode="auto">
            <a:xfrm rot="16200000" flipH="1">
              <a:off x="4043362" y="1928813"/>
              <a:ext cx="27622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57" name="Straight Connector 17"/>
            <p:cNvSpPr>
              <a:spLocks noChangeShapeType="1"/>
            </p:cNvSpPr>
            <p:nvPr/>
          </p:nvSpPr>
          <p:spPr bwMode="auto">
            <a:xfrm rot="16200000" flipH="1">
              <a:off x="6791325" y="1933575"/>
              <a:ext cx="2667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58" name="Straight Connector 18"/>
            <p:cNvSpPr>
              <a:spLocks noChangeShapeType="1"/>
            </p:cNvSpPr>
            <p:nvPr/>
          </p:nvSpPr>
          <p:spPr bwMode="auto">
            <a:xfrm rot="16200000" flipH="1">
              <a:off x="4667250" y="1943100"/>
              <a:ext cx="24765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59" name="Straight Connector 19"/>
            <p:cNvSpPr>
              <a:spLocks noChangeShapeType="1"/>
            </p:cNvSpPr>
            <p:nvPr/>
          </p:nvSpPr>
          <p:spPr bwMode="auto">
            <a:xfrm rot="16200000" flipH="1">
              <a:off x="5329237" y="1928813"/>
              <a:ext cx="29527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60" name="Straight Connector 20"/>
            <p:cNvSpPr>
              <a:spLocks noChangeShapeType="1"/>
            </p:cNvSpPr>
            <p:nvPr/>
          </p:nvSpPr>
          <p:spPr bwMode="auto">
            <a:xfrm rot="16200000" flipH="1">
              <a:off x="6048375" y="1943100"/>
              <a:ext cx="24765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552450" y="1985963"/>
          <a:ext cx="8023225" cy="3279775"/>
        </p:xfrm>
        <a:graphic>
          <a:graphicData uri="http://schemas.openxmlformats.org/presentationml/2006/ole">
            <p:oleObj spid="_x0000_s2050" name="Document" r:id="rId3" imgW="5640028" imgH="2314874" progId="Word.Document.12">
              <p:embed/>
            </p:oleObj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764589" y="1404171"/>
            <a:ext cx="4872694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GB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Cap Rate Quartile Distribution for 2010 </a:t>
            </a:r>
            <a:endParaRPr lang="en-GB" sz="2000" dirty="0"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Key impacts</a:t>
            </a:r>
            <a:endParaRPr lang="en-US" sz="320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63954" y="2067582"/>
            <a:ext cx="7181412" cy="4175563"/>
          </a:xfrm>
          <a:prstGeom prst="rect">
            <a:avLst/>
          </a:prstGeom>
        </p:spPr>
        <p:txBody>
          <a:bodyPr/>
          <a:lstStyle/>
          <a:p>
            <a:pPr marL="173038" indent="-173038" eaLnBrk="0" hangingPunct="0">
              <a:lnSpc>
                <a:spcPct val="150000"/>
              </a:lnSpc>
              <a:spcAft>
                <a:spcPts val="1200"/>
              </a:spcAft>
              <a:buClr>
                <a:srgbClr val="0066FF"/>
              </a:buClr>
              <a:buFont typeface="Wingdings" pitchFamily="2" charset="2"/>
              <a:buChar char="§"/>
              <a:defRPr/>
            </a:pPr>
            <a:r>
              <a:rPr lang="en-GB" sz="2000" dirty="0">
                <a:solidFill>
                  <a:srgbClr val="002B65"/>
                </a:solidFill>
                <a:latin typeface="Arial" pitchFamily="34" charset="0"/>
                <a:cs typeface="Arial" pitchFamily="34" charset="0"/>
              </a:rPr>
              <a:t>Prime and secondary properties’ performance and impact on investment </a:t>
            </a:r>
            <a:r>
              <a:rPr lang="en-GB" sz="2000" dirty="0" smtClean="0">
                <a:solidFill>
                  <a:srgbClr val="002B65"/>
                </a:solidFill>
                <a:latin typeface="Arial" pitchFamily="34" charset="0"/>
                <a:cs typeface="Arial" pitchFamily="34" charset="0"/>
              </a:rPr>
              <a:t>decisions</a:t>
            </a:r>
            <a:endParaRPr lang="en-GB" sz="2000" dirty="0">
              <a:solidFill>
                <a:srgbClr val="002B65"/>
              </a:solidFill>
              <a:latin typeface="Arial" pitchFamily="34" charset="0"/>
              <a:cs typeface="Arial" pitchFamily="34" charset="0"/>
            </a:endParaRPr>
          </a:p>
          <a:p>
            <a:pPr marL="173038" indent="-173038" eaLnBrk="0" hangingPunct="0">
              <a:lnSpc>
                <a:spcPct val="150000"/>
              </a:lnSpc>
              <a:spcAft>
                <a:spcPts val="1200"/>
              </a:spcAft>
              <a:buClr>
                <a:srgbClr val="0066FF"/>
              </a:buClr>
              <a:buFont typeface="Wingdings" pitchFamily="2" charset="2"/>
              <a:buChar char="§"/>
              <a:defRPr/>
            </a:pPr>
            <a:r>
              <a:rPr lang="en-GB" sz="2000" dirty="0">
                <a:solidFill>
                  <a:srgbClr val="002B65"/>
                </a:solidFill>
                <a:latin typeface="Arial" pitchFamily="34" charset="0"/>
                <a:cs typeface="Arial" pitchFamily="34" charset="0"/>
              </a:rPr>
              <a:t>Greater volatility in secondary commercial property values compared to prime core </a:t>
            </a:r>
            <a:r>
              <a:rPr lang="en-GB" sz="2000" dirty="0" smtClean="0">
                <a:solidFill>
                  <a:srgbClr val="002B65"/>
                </a:solidFill>
                <a:latin typeface="Arial" pitchFamily="34" charset="0"/>
                <a:cs typeface="Arial" pitchFamily="34" charset="0"/>
              </a:rPr>
              <a:t>location</a:t>
            </a:r>
            <a:endParaRPr lang="en-US" sz="2000" dirty="0">
              <a:solidFill>
                <a:srgbClr val="002B65"/>
              </a:solidFill>
              <a:latin typeface="Arial" pitchFamily="34" charset="0"/>
              <a:cs typeface="Arial" pitchFamily="34" charset="0"/>
            </a:endParaRPr>
          </a:p>
          <a:p>
            <a:pPr marL="173038" indent="-173038" eaLnBrk="0" hangingPunct="0">
              <a:lnSpc>
                <a:spcPct val="150000"/>
              </a:lnSpc>
              <a:spcAft>
                <a:spcPts val="1200"/>
              </a:spcAft>
              <a:buClr>
                <a:srgbClr val="0066FF"/>
              </a:buClr>
              <a:buFont typeface="Wingdings" pitchFamily="2" charset="2"/>
              <a:buChar char="§"/>
              <a:defRPr/>
            </a:pPr>
            <a:r>
              <a:rPr lang="en-GB" sz="2000" dirty="0">
                <a:solidFill>
                  <a:srgbClr val="002B65"/>
                </a:solidFill>
                <a:latin typeface="Arial" pitchFamily="34" charset="0"/>
                <a:cs typeface="Arial" pitchFamily="34" charset="0"/>
              </a:rPr>
              <a:t>Closer the </a:t>
            </a:r>
            <a:r>
              <a:rPr lang="en-GB" sz="2000" dirty="0" smtClean="0">
                <a:solidFill>
                  <a:srgbClr val="002B65"/>
                </a:solidFill>
                <a:latin typeface="Arial" pitchFamily="34" charset="0"/>
                <a:cs typeface="Arial" pitchFamily="34" charset="0"/>
              </a:rPr>
              <a:t>gap between prime and secondary, </a:t>
            </a:r>
            <a:r>
              <a:rPr lang="en-GB" sz="2000" dirty="0">
                <a:solidFill>
                  <a:srgbClr val="002B65"/>
                </a:solidFill>
                <a:latin typeface="Arial" pitchFamily="34" charset="0"/>
                <a:cs typeface="Arial" pitchFamily="34" charset="0"/>
              </a:rPr>
              <a:t>time to sell </a:t>
            </a:r>
            <a:r>
              <a:rPr lang="en-GB" sz="2000" dirty="0" smtClean="0">
                <a:solidFill>
                  <a:srgbClr val="002B65"/>
                </a:solidFill>
                <a:latin typeface="Arial" pitchFamily="34" charset="0"/>
                <a:cs typeface="Arial" pitchFamily="34" charset="0"/>
              </a:rPr>
              <a:t>secondary</a:t>
            </a:r>
            <a:endParaRPr lang="en-US" sz="2000" dirty="0">
              <a:solidFill>
                <a:srgbClr val="002B65"/>
              </a:solidFill>
              <a:latin typeface="Arial" pitchFamily="34" charset="0"/>
              <a:cs typeface="Arial" pitchFamily="34" charset="0"/>
            </a:endParaRPr>
          </a:p>
          <a:p>
            <a:pPr marL="173038" indent="-173038" eaLnBrk="0" hangingPunct="0">
              <a:lnSpc>
                <a:spcPct val="150000"/>
              </a:lnSpc>
              <a:spcAft>
                <a:spcPts val="1200"/>
              </a:spcAft>
              <a:buClr>
                <a:srgbClr val="0066FF"/>
              </a:buClr>
              <a:buFont typeface="Wingdings" pitchFamily="2" charset="2"/>
              <a:buChar char="§"/>
              <a:defRPr/>
            </a:pPr>
            <a:r>
              <a:rPr lang="en-GB" sz="2000" dirty="0">
                <a:solidFill>
                  <a:srgbClr val="002B65"/>
                </a:solidFill>
                <a:latin typeface="Arial" pitchFamily="34" charset="0"/>
                <a:cs typeface="Arial" pitchFamily="34" charset="0"/>
              </a:rPr>
              <a:t>Wider the gap could be opportunities for purchasing both prime and secondary.</a:t>
            </a:r>
            <a:endParaRPr lang="en-US" sz="2000" dirty="0">
              <a:solidFill>
                <a:srgbClr val="002B65"/>
              </a:solidFill>
              <a:latin typeface="Arial" pitchFamily="34" charset="0"/>
              <a:cs typeface="Arial" pitchFamily="34" charset="0"/>
            </a:endParaRPr>
          </a:p>
          <a:p>
            <a:pPr marL="284163" indent="-284163" eaLnBrk="0" hangingPunct="0">
              <a:lnSpc>
                <a:spcPct val="150000"/>
              </a:lnSpc>
              <a:spcAft>
                <a:spcPts val="1200"/>
              </a:spcAft>
              <a:buClr>
                <a:srgbClr val="0066FF"/>
              </a:buClr>
              <a:buFont typeface="Wingdings" pitchFamily="2" charset="2"/>
              <a:buChar char="§"/>
              <a:defRPr/>
            </a:pPr>
            <a:endParaRPr lang="en-US" sz="2000" kern="0" dirty="0">
              <a:solidFill>
                <a:srgbClr val="002B65"/>
              </a:solidFill>
              <a:latin typeface="Arial" pitchFamily="34" charset="0"/>
              <a:cs typeface="Arial" pitchFamily="34" charset="0"/>
            </a:endParaRPr>
          </a:p>
          <a:p>
            <a:pPr marL="284163" indent="-284163" eaLnBrk="0" hangingPunct="0">
              <a:lnSpc>
                <a:spcPct val="150000"/>
              </a:lnSpc>
              <a:spcAft>
                <a:spcPts val="1200"/>
              </a:spcAft>
              <a:buClr>
                <a:srgbClr val="00A5EC"/>
              </a:buClr>
              <a:buFont typeface="Wingdings" pitchFamily="2" charset="2"/>
              <a:buChar char="§"/>
              <a:defRPr/>
            </a:pPr>
            <a:endParaRPr lang="en-US" sz="2000" kern="0" dirty="0">
              <a:solidFill>
                <a:srgbClr val="002B65"/>
              </a:solidFill>
              <a:latin typeface="Arial" pitchFamily="34" charset="0"/>
              <a:cs typeface="Arial" pitchFamily="34" charset="0"/>
            </a:endParaRPr>
          </a:p>
          <a:p>
            <a:pPr marL="284163" indent="-284163">
              <a:lnSpc>
                <a:spcPct val="150000"/>
              </a:lnSpc>
              <a:spcAft>
                <a:spcPts val="1200"/>
              </a:spcAft>
              <a:buClr>
                <a:srgbClr val="00A5EC"/>
              </a:buClr>
              <a:buFont typeface="Arial" pitchFamily="34" charset="0"/>
              <a:buChar char="•"/>
              <a:defRPr/>
            </a:pPr>
            <a:endParaRPr lang="en-GB" sz="2000" kern="0" dirty="0">
              <a:solidFill>
                <a:srgbClr val="002B65"/>
              </a:solidFill>
              <a:latin typeface="Arial" pitchFamily="34" charset="0"/>
              <a:cs typeface="Arial" pitchFamily="34" charset="0"/>
            </a:endParaRPr>
          </a:p>
          <a:p>
            <a:pPr marL="284163" indent="-284163">
              <a:lnSpc>
                <a:spcPct val="150000"/>
              </a:lnSpc>
              <a:spcAft>
                <a:spcPts val="1200"/>
              </a:spcAft>
              <a:buClr>
                <a:srgbClr val="00A5EC"/>
              </a:buClr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2B6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00138" y="1439863"/>
            <a:ext cx="7137400" cy="677862"/>
          </a:xfrm>
        </p:spPr>
        <p:txBody>
          <a:bodyPr/>
          <a:lstStyle/>
          <a:p>
            <a:r>
              <a:rPr lang="en-GB" sz="3200" dirty="0" smtClean="0"/>
              <a:t>Key impacts</a:t>
            </a:r>
            <a:endParaRPr lang="en-US" sz="3200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11250" y="2162175"/>
            <a:ext cx="7418388" cy="3679825"/>
          </a:xfrm>
          <a:prstGeom prst="rect">
            <a:avLst/>
          </a:prstGeom>
        </p:spPr>
        <p:txBody>
          <a:bodyPr/>
          <a:lstStyle/>
          <a:p>
            <a:pPr marL="173038" indent="-173038" eaLnBrk="0" hangingPunct="0">
              <a:spcAft>
                <a:spcPts val="1200"/>
              </a:spcAft>
              <a:buClr>
                <a:srgbClr val="0066FF"/>
              </a:buClr>
              <a:buFont typeface="Wingdings" pitchFamily="2" charset="2"/>
              <a:buChar char="§"/>
              <a:defRPr/>
            </a:pPr>
            <a:r>
              <a:rPr lang="en-GB" sz="2000" dirty="0">
                <a:solidFill>
                  <a:srgbClr val="002B65"/>
                </a:solidFill>
                <a:latin typeface="Arial" pitchFamily="34" charset="0"/>
                <a:cs typeface="Arial" pitchFamily="34" charset="0"/>
              </a:rPr>
              <a:t>There is a shift in prime and secondary stocks</a:t>
            </a:r>
          </a:p>
          <a:p>
            <a:pPr marL="173038" indent="-173038" eaLnBrk="0" hangingPunct="0">
              <a:spcAft>
                <a:spcPts val="1200"/>
              </a:spcAft>
              <a:buClr>
                <a:srgbClr val="0066FF"/>
              </a:buClr>
              <a:buFont typeface="Wingdings" pitchFamily="2" charset="2"/>
              <a:buChar char="§"/>
              <a:defRPr/>
            </a:pPr>
            <a:endParaRPr lang="en-GB" sz="2000" dirty="0">
              <a:solidFill>
                <a:srgbClr val="002B65"/>
              </a:solidFill>
              <a:latin typeface="Arial" pitchFamily="34" charset="0"/>
              <a:cs typeface="Arial" pitchFamily="34" charset="0"/>
            </a:endParaRPr>
          </a:p>
          <a:p>
            <a:pPr marL="173038" indent="-173038" eaLnBrk="0" hangingPunct="0">
              <a:spcAft>
                <a:spcPts val="1200"/>
              </a:spcAft>
              <a:buClr>
                <a:srgbClr val="0066FF"/>
              </a:buClr>
              <a:buFont typeface="Wingdings" pitchFamily="2" charset="2"/>
              <a:buChar char="§"/>
              <a:defRPr/>
            </a:pPr>
            <a:r>
              <a:rPr lang="en-GB" sz="2000" dirty="0">
                <a:solidFill>
                  <a:srgbClr val="002B65"/>
                </a:solidFill>
                <a:latin typeface="Arial" pitchFamily="34" charset="0"/>
                <a:cs typeface="Arial" pitchFamily="34" charset="0"/>
              </a:rPr>
              <a:t>Non prime non core locations becoming more </a:t>
            </a:r>
            <a:r>
              <a:rPr lang="en-GB" sz="2000" dirty="0" smtClean="0">
                <a:solidFill>
                  <a:srgbClr val="002B65"/>
                </a:solidFill>
                <a:latin typeface="Arial" pitchFamily="34" charset="0"/>
                <a:cs typeface="Arial" pitchFamily="34" charset="0"/>
              </a:rPr>
              <a:t>popular but only in certain geographic locations</a:t>
            </a:r>
            <a:endParaRPr lang="en-GB" sz="2000" dirty="0">
              <a:solidFill>
                <a:srgbClr val="002B65"/>
              </a:solidFill>
              <a:latin typeface="Arial" pitchFamily="34" charset="0"/>
              <a:cs typeface="Arial" pitchFamily="34" charset="0"/>
            </a:endParaRPr>
          </a:p>
          <a:p>
            <a:pPr marL="173038" indent="-173038" eaLnBrk="0" hangingPunct="0">
              <a:spcAft>
                <a:spcPts val="1200"/>
              </a:spcAft>
              <a:buClr>
                <a:srgbClr val="0066FF"/>
              </a:buClr>
              <a:buFont typeface="Wingdings" pitchFamily="2" charset="2"/>
              <a:buChar char="§"/>
              <a:defRPr/>
            </a:pPr>
            <a:endParaRPr lang="en-GB" sz="2000" dirty="0">
              <a:solidFill>
                <a:srgbClr val="002B65"/>
              </a:solidFill>
              <a:latin typeface="Arial" pitchFamily="34" charset="0"/>
              <a:cs typeface="Arial" pitchFamily="34" charset="0"/>
            </a:endParaRPr>
          </a:p>
          <a:p>
            <a:pPr marL="173038" indent="-173038" eaLnBrk="0" hangingPunct="0">
              <a:spcAft>
                <a:spcPts val="1200"/>
              </a:spcAft>
              <a:buClr>
                <a:srgbClr val="0066FF"/>
              </a:buClr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B65"/>
                </a:solidFill>
                <a:latin typeface="Arial" pitchFamily="34" charset="0"/>
                <a:cs typeface="Arial" pitchFamily="34" charset="0"/>
              </a:rPr>
              <a:t>Investors </a:t>
            </a:r>
            <a:r>
              <a:rPr lang="en-GB" sz="2000" dirty="0">
                <a:solidFill>
                  <a:srgbClr val="002B65"/>
                </a:solidFill>
                <a:latin typeface="Arial" pitchFamily="34" charset="0"/>
                <a:cs typeface="Arial" pitchFamily="34" charset="0"/>
              </a:rPr>
              <a:t>need to take calculated risk on both buy and sell </a:t>
            </a:r>
            <a:r>
              <a:rPr lang="en-GB" sz="2000" dirty="0" smtClean="0">
                <a:solidFill>
                  <a:srgbClr val="002B65"/>
                </a:solidFill>
                <a:latin typeface="Arial" pitchFamily="34" charset="0"/>
                <a:cs typeface="Arial" pitchFamily="34" charset="0"/>
              </a:rPr>
              <a:t>side</a:t>
            </a:r>
          </a:p>
          <a:p>
            <a:pPr marL="173038" indent="-173038" eaLnBrk="0" hangingPunct="0">
              <a:spcAft>
                <a:spcPts val="1200"/>
              </a:spcAft>
              <a:buClr>
                <a:srgbClr val="0066FF"/>
              </a:buClr>
              <a:buFont typeface="Wingdings" pitchFamily="2" charset="2"/>
              <a:buChar char="§"/>
              <a:defRPr/>
            </a:pPr>
            <a:endParaRPr lang="en-GB" sz="2000" dirty="0" smtClean="0">
              <a:solidFill>
                <a:srgbClr val="002B65"/>
              </a:solidFill>
              <a:latin typeface="Arial" pitchFamily="34" charset="0"/>
              <a:cs typeface="Arial" pitchFamily="34" charset="0"/>
            </a:endParaRPr>
          </a:p>
          <a:p>
            <a:pPr marL="173038" indent="-173038" eaLnBrk="0" hangingPunct="0">
              <a:spcAft>
                <a:spcPts val="1200"/>
              </a:spcAft>
              <a:buClr>
                <a:srgbClr val="0066FF"/>
              </a:buClr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B65"/>
                </a:solidFill>
                <a:latin typeface="Arial" pitchFamily="34" charset="0"/>
                <a:cs typeface="Arial" pitchFamily="34" charset="0"/>
              </a:rPr>
              <a:t>Investors can optimise property performance through stock selection</a:t>
            </a:r>
          </a:p>
          <a:p>
            <a:pPr marL="173038" indent="-173038" eaLnBrk="0" hangingPunct="0">
              <a:spcAft>
                <a:spcPts val="1200"/>
              </a:spcAft>
              <a:buClr>
                <a:srgbClr val="0066FF"/>
              </a:buClr>
              <a:defRPr/>
            </a:pPr>
            <a:endParaRPr lang="en-US" sz="2000" dirty="0" smtClean="0">
              <a:solidFill>
                <a:srgbClr val="002B65"/>
              </a:solidFill>
              <a:latin typeface="Arial" pitchFamily="34" charset="0"/>
              <a:cs typeface="Arial" pitchFamily="34" charset="0"/>
            </a:endParaRPr>
          </a:p>
          <a:p>
            <a:pPr marL="284163" indent="-284163" eaLnBrk="0" hangingPunct="0">
              <a:spcAft>
                <a:spcPts val="1200"/>
              </a:spcAft>
              <a:buClr>
                <a:srgbClr val="0066FF"/>
              </a:buClr>
              <a:buFont typeface="Wingdings" pitchFamily="2" charset="2"/>
              <a:buChar char="§"/>
              <a:defRPr/>
            </a:pPr>
            <a:endParaRPr lang="en-US" sz="2000" kern="0" dirty="0">
              <a:solidFill>
                <a:srgbClr val="002B65"/>
              </a:solidFill>
              <a:latin typeface="Arial" pitchFamily="34" charset="0"/>
              <a:cs typeface="Arial" pitchFamily="34" charset="0"/>
            </a:endParaRPr>
          </a:p>
          <a:p>
            <a:pPr marL="284163" indent="-284163" eaLnBrk="0" hangingPunct="0">
              <a:spcAft>
                <a:spcPts val="1200"/>
              </a:spcAft>
              <a:buClr>
                <a:srgbClr val="00A5EC"/>
              </a:buClr>
              <a:buFont typeface="Wingdings" pitchFamily="2" charset="2"/>
              <a:buChar char="§"/>
              <a:defRPr/>
            </a:pPr>
            <a:endParaRPr lang="en-US" sz="2000" kern="0" dirty="0">
              <a:solidFill>
                <a:srgbClr val="002B65"/>
              </a:solidFill>
              <a:latin typeface="Arial" pitchFamily="34" charset="0"/>
              <a:cs typeface="Arial" pitchFamily="34" charset="0"/>
            </a:endParaRPr>
          </a:p>
          <a:p>
            <a:pPr marL="284163" indent="-284163">
              <a:spcAft>
                <a:spcPts val="1200"/>
              </a:spcAft>
              <a:buClr>
                <a:srgbClr val="00A5EC"/>
              </a:buClr>
              <a:buFont typeface="Arial" pitchFamily="34" charset="0"/>
              <a:buChar char="•"/>
              <a:defRPr/>
            </a:pPr>
            <a:endParaRPr lang="en-GB" sz="2000" kern="0" dirty="0">
              <a:solidFill>
                <a:srgbClr val="002B65"/>
              </a:solidFill>
              <a:latin typeface="Arial" pitchFamily="34" charset="0"/>
              <a:cs typeface="Arial" pitchFamily="34" charset="0"/>
            </a:endParaRPr>
          </a:p>
          <a:p>
            <a:pPr marL="284163" indent="-284163">
              <a:spcAft>
                <a:spcPts val="1200"/>
              </a:spcAft>
              <a:buClr>
                <a:srgbClr val="00A5EC"/>
              </a:buClr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2B6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20800" y="1317625"/>
            <a:ext cx="7137400" cy="677863"/>
          </a:xfrm>
        </p:spPr>
        <p:txBody>
          <a:bodyPr/>
          <a:lstStyle/>
          <a:p>
            <a:pPr eaLnBrk="1" hangingPunct="1"/>
            <a:r>
              <a:rPr lang="en-US" dirty="0" smtClean="0"/>
              <a:t>Contextual background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3788" y="2085975"/>
            <a:ext cx="7162800" cy="367982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000" dirty="0" smtClean="0"/>
              <a:t>Downturn phase all property goes down at the same time  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000" dirty="0" smtClean="0"/>
              <a:t>Recovery phase sees divergent returns </a:t>
            </a:r>
          </a:p>
          <a:p>
            <a:pPr marL="714375" lvl="1" indent="-257175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000" dirty="0" smtClean="0"/>
              <a:t>across market segments/sectors</a:t>
            </a:r>
          </a:p>
          <a:p>
            <a:pPr marL="714375" lvl="1" indent="-257175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000" dirty="0" smtClean="0"/>
              <a:t>in prime and secondary properties</a:t>
            </a:r>
            <a:endParaRPr lang="en-US" sz="2000" dirty="0" smtClean="0"/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GB" sz="2000" dirty="0" smtClean="0"/>
              <a:t> </a:t>
            </a:r>
            <a:endParaRPr lang="en-US" sz="2000" dirty="0" smtClean="0"/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000" dirty="0" smtClean="0"/>
              <a:t>This presentation/paper</a:t>
            </a:r>
          </a:p>
          <a:p>
            <a:pPr marL="714375" lvl="1" indent="-257175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000" dirty="0" smtClean="0"/>
              <a:t>highlights these differences</a:t>
            </a:r>
          </a:p>
          <a:p>
            <a:pPr marL="714375" lvl="1" indent="-257175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000" dirty="0" smtClean="0"/>
              <a:t>investigates performance characteristics</a:t>
            </a:r>
          </a:p>
          <a:p>
            <a:pPr marL="714375" lvl="1" indent="-257175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000" dirty="0" smtClean="0"/>
              <a:t>discusses buy and sell decisions of </a:t>
            </a:r>
            <a:r>
              <a:rPr lang="en-US" sz="2000" dirty="0" smtClean="0"/>
              <a:t>institutional investors </a:t>
            </a:r>
            <a:endParaRPr lang="en-GB" sz="2000" dirty="0" smtClean="0"/>
          </a:p>
          <a:p>
            <a:pPr lvl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Contextual background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162175"/>
            <a:ext cx="7493000" cy="36798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en-GB" sz="2000" dirty="0" smtClean="0"/>
              <a:t>Impact of economic downturn on prime properties</a:t>
            </a:r>
          </a:p>
          <a:p>
            <a:pPr marL="714375" lvl="1" indent="-239713"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Demand and supply constraints</a:t>
            </a:r>
          </a:p>
          <a:p>
            <a:pPr marL="714375" lvl="1" indent="-239713"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Lack of institutional grade stock</a:t>
            </a:r>
          </a:p>
          <a:p>
            <a:pPr marL="714375" lvl="1" indent="-239713"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Divergence across sectors</a:t>
            </a:r>
          </a:p>
          <a:p>
            <a:pPr marL="714375" lvl="1" indent="-239713"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Secondary locations decreasing in importance</a:t>
            </a:r>
          </a:p>
          <a:p>
            <a:pPr marL="714375" lvl="1" indent="-239713"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Prime stock becoming more difficult to source</a:t>
            </a:r>
          </a:p>
          <a:p>
            <a:pPr marL="714375" lvl="1" indent="-239713"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Investors forced up the risk curve</a:t>
            </a:r>
          </a:p>
          <a:p>
            <a:pPr marL="714375" lvl="1" indent="-239713"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Tensions in the decision making process</a:t>
            </a:r>
          </a:p>
          <a:p>
            <a:pPr marL="714375" lvl="1" indent="-239713"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Impact on buying &amp; selling of prime &amp; secondary product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en-GB" sz="2000" dirty="0" smtClean="0"/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1392238"/>
            <a:ext cx="7137400" cy="677862"/>
          </a:xfrm>
        </p:spPr>
        <p:txBody>
          <a:bodyPr/>
          <a:lstStyle/>
          <a:p>
            <a:pPr eaLnBrk="1" hangingPunct="1"/>
            <a:r>
              <a:rPr lang="en-US" dirty="0" smtClean="0"/>
              <a:t>Contextual background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5900" y="2135188"/>
            <a:ext cx="7026275" cy="36798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en-US" sz="2000" dirty="0" smtClean="0"/>
              <a:t>Decision making behaviour of institutional investors </a:t>
            </a:r>
          </a:p>
          <a:p>
            <a:pPr marL="714375" lvl="1" indent="-239713"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Targeting prime commercial UK real estate – risk adverse</a:t>
            </a:r>
          </a:p>
          <a:p>
            <a:pPr marL="714375" lvl="1" indent="-239713"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Maximising risk adjusted returns</a:t>
            </a:r>
          </a:p>
          <a:p>
            <a:pPr marL="714375" lvl="1" indent="-239713"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Seeking diversification potential including </a:t>
            </a:r>
          </a:p>
          <a:p>
            <a:pPr marL="1339850" lvl="2" indent="-355600"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Quality real estate stock</a:t>
            </a:r>
          </a:p>
          <a:p>
            <a:pPr marL="1339850" lvl="2" indent="-355600"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Tenant covenant strength</a:t>
            </a:r>
          </a:p>
          <a:p>
            <a:pPr marL="1339850" lvl="2" indent="-355600"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Lease structure</a:t>
            </a:r>
          </a:p>
          <a:p>
            <a:pPr marL="1339850" lvl="2" indent="-355600"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Income growth/revenue streams</a:t>
            </a:r>
          </a:p>
          <a:p>
            <a:pPr marL="714375" lvl="1" indent="-239713"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Investing in the dynamics of London property investment market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30375" y="1392238"/>
            <a:ext cx="7137400" cy="677862"/>
          </a:xfrm>
        </p:spPr>
        <p:txBody>
          <a:bodyPr/>
          <a:lstStyle/>
          <a:p>
            <a:pPr eaLnBrk="1" hangingPunct="1"/>
            <a:r>
              <a:rPr lang="en-US" dirty="0" smtClean="0"/>
              <a:t>Contextual background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5900" y="2135188"/>
            <a:ext cx="6630988" cy="367982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000" dirty="0" smtClean="0"/>
              <a:t>Prime is the most sought after from both the occupier and the investor with secondary stock lagging.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000" dirty="0" smtClean="0"/>
              <a:t>Demand from both occupiers and investors has been selective due to the volatility and uncertainties of real estate markets.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000" dirty="0" smtClean="0"/>
              <a:t>Lease length is an important factor in determining price with longer unexpired term showing higher capital values  relative to shorter unexpired lease terms.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000" dirty="0" smtClean="0"/>
              <a:t>Lack of new development  constrains the supply side making improved secondary stock more attractive at a relatively higher price.</a:t>
            </a:r>
            <a:endParaRPr lang="en-US" sz="2000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4663" y="1392238"/>
            <a:ext cx="7137400" cy="677862"/>
          </a:xfrm>
        </p:spPr>
        <p:txBody>
          <a:bodyPr/>
          <a:lstStyle/>
          <a:p>
            <a:pPr eaLnBrk="1" hangingPunct="1"/>
            <a:r>
              <a:rPr lang="en-US" dirty="0" smtClean="0"/>
              <a:t>Contextual background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5900" y="2135188"/>
            <a:ext cx="7026275" cy="367982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000" dirty="0" smtClean="0"/>
              <a:t>There are areas which the fund manager can exploit to make money.  London is a global city which sustains demand for Central London offices and retail.  This momentum can benefit secondary product that can be refurbished, let and then sold. 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GB" sz="2000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000" dirty="0" smtClean="0"/>
              <a:t>There is a lack of new development which puts the squeeze on space, making improved secondary more attractive at a relatively higher price.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Definition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162175"/>
            <a:ext cx="7138988" cy="3679825"/>
          </a:xfrm>
        </p:spPr>
        <p:txBody>
          <a:bodyPr/>
          <a:lstStyle/>
          <a:p>
            <a:r>
              <a:rPr lang="en-GB" sz="2000" dirty="0" smtClean="0"/>
              <a:t>The simple definition of ‘secondary’ is that it is not ‘prime’ property (Sieracki, 2000)</a:t>
            </a:r>
          </a:p>
          <a:p>
            <a:endParaRPr lang="en-GB" sz="2000" dirty="0" smtClean="0"/>
          </a:p>
          <a:p>
            <a:r>
              <a:rPr lang="en-GB" sz="2000" dirty="0" smtClean="0"/>
              <a:t>Prime property can be defined on the basis of the high quality of tenant covenant, the building and the location.  </a:t>
            </a:r>
          </a:p>
          <a:p>
            <a:endParaRPr lang="en-GB" sz="2000" dirty="0" smtClean="0"/>
          </a:p>
          <a:p>
            <a:r>
              <a:rPr lang="en-GB" sz="2000" dirty="0" smtClean="0"/>
              <a:t>The definition will vary between regions and by property types so the data needs to be divided into sub-sectors.</a:t>
            </a:r>
            <a:endParaRPr lang="en-US" sz="2000" dirty="0" smtClean="0"/>
          </a:p>
          <a:p>
            <a:pPr eaLnBrk="1" hangingPunct="1">
              <a:buFont typeface="Arial" pitchFamily="34" charset="0"/>
              <a:buChar char="•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Definition</a:t>
            </a: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162175"/>
            <a:ext cx="7493000" cy="3679825"/>
          </a:xfrm>
        </p:spPr>
        <p:txBody>
          <a:bodyPr/>
          <a:lstStyle/>
          <a:p>
            <a:pPr eaLnBrk="1" hangingPunct="1"/>
            <a:r>
              <a:rPr lang="en-GB" sz="2000" dirty="0" smtClean="0"/>
              <a:t>Lack of clarity in the differentiation between ‘prime’ and ‘secondary’ property</a:t>
            </a:r>
          </a:p>
          <a:p>
            <a:pPr eaLnBrk="1" hangingPunct="1"/>
            <a:endParaRPr lang="en-GB" sz="2000" dirty="0" smtClean="0"/>
          </a:p>
          <a:p>
            <a:pPr eaLnBrk="1" hangingPunct="1"/>
            <a:r>
              <a:rPr lang="en-GB" sz="2000" dirty="0" smtClean="0"/>
              <a:t>Particularly those properties meeting the best criteria for rental income</a:t>
            </a:r>
          </a:p>
          <a:p>
            <a:pPr eaLnBrk="1" hangingPunct="1">
              <a:buNone/>
            </a:pPr>
            <a:endParaRPr lang="en-GB" sz="2000" dirty="0" smtClean="0"/>
          </a:p>
          <a:p>
            <a:pPr eaLnBrk="1" hangingPunct="1"/>
            <a:r>
              <a:rPr lang="en-GB" sz="2000" dirty="0" smtClean="0"/>
              <a:t>Identifying secondary property will include proprietary data, institutional analysis, bank lending analysis and auction data.  </a:t>
            </a:r>
          </a:p>
          <a:p>
            <a:pPr eaLnBrk="1" hangingPunct="1"/>
            <a:endParaRPr lang="en-GB" sz="2000" dirty="0" smtClean="0"/>
          </a:p>
          <a:p>
            <a:pPr eaLnBrk="1" hangingPunct="1"/>
            <a:r>
              <a:rPr lang="en-GB" sz="2000" dirty="0" smtClean="0"/>
              <a:t>A clearer distinction would help identify more accurately the quality of assets and contribute to better risk management.</a:t>
            </a:r>
          </a:p>
          <a:p>
            <a:pPr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Blank Presentatio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1326</Words>
  <Application>Microsoft Office PowerPoint</Application>
  <PresentationFormat>On-screen Show (4:3)</PresentationFormat>
  <Paragraphs>220</Paragraphs>
  <Slides>24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Blank Presentation</vt:lpstr>
      <vt:lpstr>Chart</vt:lpstr>
      <vt:lpstr>Document</vt:lpstr>
      <vt:lpstr>Slide 1</vt:lpstr>
      <vt:lpstr> Prime versus Secondary Real Estate – No guts No glory Taking Calculated Risks</vt:lpstr>
      <vt:lpstr>Contextual background</vt:lpstr>
      <vt:lpstr>Contextual background</vt:lpstr>
      <vt:lpstr>Contextual background</vt:lpstr>
      <vt:lpstr>Contextual background</vt:lpstr>
      <vt:lpstr>Contextual background</vt:lpstr>
      <vt:lpstr>Definition</vt:lpstr>
      <vt:lpstr>Definition</vt:lpstr>
      <vt:lpstr>Definition</vt:lpstr>
      <vt:lpstr>Literature: Content Analysis</vt:lpstr>
      <vt:lpstr>Methodology</vt:lpstr>
      <vt:lpstr>Methodology</vt:lpstr>
      <vt:lpstr>Data</vt:lpstr>
      <vt:lpstr>Slide 15</vt:lpstr>
      <vt:lpstr>Data Analysis</vt:lpstr>
      <vt:lpstr>Data Analysis</vt:lpstr>
      <vt:lpstr>Data Analysis</vt:lpstr>
      <vt:lpstr>Data Analysis</vt:lpstr>
      <vt:lpstr>Data Analysis</vt:lpstr>
      <vt:lpstr>Data Analysis</vt:lpstr>
      <vt:lpstr>Slide 22</vt:lpstr>
      <vt:lpstr>Key impacts</vt:lpstr>
      <vt:lpstr>Key impacts</vt:lpstr>
    </vt:vector>
  </TitlesOfParts>
  <Company>AndersonSprattGroup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Rooney</dc:creator>
  <cp:lastModifiedBy>Your User Name</cp:lastModifiedBy>
  <cp:revision>113</cp:revision>
  <cp:lastPrinted>2008-01-28T16:37:09Z</cp:lastPrinted>
  <dcterms:created xsi:type="dcterms:W3CDTF">2008-01-11T12:00:52Z</dcterms:created>
  <dcterms:modified xsi:type="dcterms:W3CDTF">2011-06-16T06:36:40Z</dcterms:modified>
</cp:coreProperties>
</file>