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28"/>
  </p:notesMasterIdLst>
  <p:handoutMasterIdLst>
    <p:handoutMasterId r:id="rId29"/>
  </p:handoutMasterIdLst>
  <p:sldIdLst>
    <p:sldId id="256" r:id="rId2"/>
    <p:sldId id="257" r:id="rId3"/>
    <p:sldId id="284" r:id="rId4"/>
    <p:sldId id="292" r:id="rId5"/>
    <p:sldId id="258" r:id="rId6"/>
    <p:sldId id="260" r:id="rId7"/>
    <p:sldId id="278" r:id="rId8"/>
    <p:sldId id="261" r:id="rId9"/>
    <p:sldId id="262" r:id="rId10"/>
    <p:sldId id="277" r:id="rId11"/>
    <p:sldId id="263" r:id="rId12"/>
    <p:sldId id="265" r:id="rId13"/>
    <p:sldId id="266" r:id="rId14"/>
    <p:sldId id="276" r:id="rId15"/>
    <p:sldId id="280" r:id="rId16"/>
    <p:sldId id="267" r:id="rId17"/>
    <p:sldId id="281" r:id="rId18"/>
    <p:sldId id="268" r:id="rId19"/>
    <p:sldId id="285" r:id="rId20"/>
    <p:sldId id="269" r:id="rId21"/>
    <p:sldId id="291" r:id="rId22"/>
    <p:sldId id="286" r:id="rId23"/>
    <p:sldId id="273" r:id="rId24"/>
    <p:sldId id="275" r:id="rId25"/>
    <p:sldId id="290" r:id="rId26"/>
    <p:sldId id="288" r:id="rId27"/>
  </p:sldIdLst>
  <p:sldSz cx="9144000" cy="6858000" type="screen4x3"/>
  <p:notesSz cx="6858000" cy="9144000"/>
  <p:defaultTextStyle>
    <a:defPPr>
      <a:defRPr lang="et-E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t-EE"/>
          </a:p>
        </p:txBody>
      </p:sp>
      <p:sp>
        <p:nvSpPr>
          <p:cNvPr id="1228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t-EE"/>
          </a:p>
        </p:txBody>
      </p:sp>
      <p:sp>
        <p:nvSpPr>
          <p:cNvPr id="1228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t-EE"/>
          </a:p>
        </p:txBody>
      </p:sp>
      <p:sp>
        <p:nvSpPr>
          <p:cNvPr id="1228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A470B6A-D2C9-400A-A936-8A00DFDA992B}" type="slidenum">
              <a:rPr lang="et-EE"/>
              <a:pPr/>
              <a:t>‹#›</a:t>
            </a:fld>
            <a:endParaRPr lang="et-EE"/>
          </a:p>
        </p:txBody>
      </p:sp>
    </p:spTree>
    <p:extLst>
      <p:ext uri="{BB962C8B-B14F-4D97-AF65-F5344CB8AC3E}">
        <p14:creationId xmlns:p14="http://schemas.microsoft.com/office/powerpoint/2010/main" val="3939238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t-EE"/>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t-EE"/>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t-EE"/>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A0415D2-04B9-4FFC-B1E8-DCFC67F2D86C}" type="slidenum">
              <a:rPr lang="et-EE"/>
              <a:pPr/>
              <a:t>‹#›</a:t>
            </a:fld>
            <a:endParaRPr lang="et-EE"/>
          </a:p>
        </p:txBody>
      </p:sp>
    </p:spTree>
    <p:extLst>
      <p:ext uri="{BB962C8B-B14F-4D97-AF65-F5344CB8AC3E}">
        <p14:creationId xmlns:p14="http://schemas.microsoft.com/office/powerpoint/2010/main" val="195759173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7C76BC-96F5-4EDC-AD07-044F4DEC1DD2}" type="slidenum">
              <a:rPr lang="et-EE"/>
              <a:pPr/>
              <a:t>1</a:t>
            </a:fld>
            <a:endParaRPr lang="et-EE"/>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234" name="Group 2"/>
          <p:cNvGrpSpPr>
            <a:grpSpLocks/>
          </p:cNvGrpSpPr>
          <p:nvPr/>
        </p:nvGrpSpPr>
        <p:grpSpPr bwMode="auto">
          <a:xfrm>
            <a:off x="0" y="0"/>
            <a:ext cx="8763000" cy="5943600"/>
            <a:chOff x="0" y="0"/>
            <a:chExt cx="5520" cy="3744"/>
          </a:xfrm>
        </p:grpSpPr>
        <p:sp>
          <p:nvSpPr>
            <p:cNvPr id="9523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en-GB" sz="2400">
                <a:latin typeface="Times New Roman" pitchFamily="18" charset="0"/>
              </a:endParaRPr>
            </a:p>
          </p:txBody>
        </p:sp>
        <p:grpSp>
          <p:nvGrpSpPr>
            <p:cNvPr id="95236" name="Group 4"/>
            <p:cNvGrpSpPr>
              <a:grpSpLocks/>
            </p:cNvGrpSpPr>
            <p:nvPr userDrawn="1"/>
          </p:nvGrpSpPr>
          <p:grpSpPr bwMode="auto">
            <a:xfrm>
              <a:off x="0" y="2208"/>
              <a:ext cx="5520" cy="1536"/>
              <a:chOff x="0" y="2208"/>
              <a:chExt cx="5520" cy="1536"/>
            </a:xfrm>
          </p:grpSpPr>
          <p:sp>
            <p:nvSpPr>
              <p:cNvPr id="95237"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en-GB" sz="2400">
                  <a:latin typeface="Times New Roman" pitchFamily="18" charset="0"/>
                </a:endParaRPr>
              </a:p>
            </p:txBody>
          </p:sp>
          <p:sp>
            <p:nvSpPr>
              <p:cNvPr id="95238"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en-GB" sz="2400">
                  <a:latin typeface="Times New Roman" pitchFamily="18" charset="0"/>
                </a:endParaRPr>
              </a:p>
            </p:txBody>
          </p:sp>
          <p:sp>
            <p:nvSpPr>
              <p:cNvPr id="95239"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et-EE"/>
              </a:p>
            </p:txBody>
          </p:sp>
        </p:grpSp>
        <p:grpSp>
          <p:nvGrpSpPr>
            <p:cNvPr id="95240" name="Group 8"/>
            <p:cNvGrpSpPr>
              <a:grpSpLocks/>
            </p:cNvGrpSpPr>
            <p:nvPr userDrawn="1"/>
          </p:nvGrpSpPr>
          <p:grpSpPr bwMode="auto">
            <a:xfrm>
              <a:off x="400" y="336"/>
              <a:ext cx="5088" cy="192"/>
              <a:chOff x="400" y="336"/>
              <a:chExt cx="5088" cy="192"/>
            </a:xfrm>
          </p:grpSpPr>
          <p:sp>
            <p:nvSpPr>
              <p:cNvPr id="95241"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en-GB" sz="2400">
                  <a:latin typeface="Times New Roman" pitchFamily="18" charset="0"/>
                </a:endParaRPr>
              </a:p>
            </p:txBody>
          </p:sp>
          <p:sp>
            <p:nvSpPr>
              <p:cNvPr id="95242"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et-EE"/>
              </a:p>
            </p:txBody>
          </p:sp>
        </p:grpSp>
      </p:grpSp>
      <p:sp>
        <p:nvSpPr>
          <p:cNvPr id="95243" name="Rectangle 11"/>
          <p:cNvSpPr>
            <a:spLocks noGrp="1" noChangeArrowheads="1"/>
          </p:cNvSpPr>
          <p:nvPr>
            <p:ph type="ctrTitle"/>
          </p:nvPr>
        </p:nvSpPr>
        <p:spPr>
          <a:xfrm>
            <a:off x="2057400" y="1143000"/>
            <a:ext cx="6629400" cy="2209800"/>
          </a:xfrm>
        </p:spPr>
        <p:txBody>
          <a:bodyPr/>
          <a:lstStyle>
            <a:lvl1pPr>
              <a:defRPr sz="4800"/>
            </a:lvl1pPr>
          </a:lstStyle>
          <a:p>
            <a:r>
              <a:rPr lang="et-EE"/>
              <a:t>Click to edit Master title style</a:t>
            </a:r>
          </a:p>
        </p:txBody>
      </p:sp>
      <p:sp>
        <p:nvSpPr>
          <p:cNvPr id="95244"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t-EE"/>
              <a:t>Click to edit Master subtitle style</a:t>
            </a:r>
          </a:p>
        </p:txBody>
      </p:sp>
      <p:sp>
        <p:nvSpPr>
          <p:cNvPr id="95245" name="Rectangle 13"/>
          <p:cNvSpPr>
            <a:spLocks noGrp="1" noChangeArrowheads="1"/>
          </p:cNvSpPr>
          <p:nvPr>
            <p:ph type="dt" sz="half" idx="2"/>
          </p:nvPr>
        </p:nvSpPr>
        <p:spPr>
          <a:xfrm>
            <a:off x="912813" y="6251575"/>
            <a:ext cx="1905000" cy="457200"/>
          </a:xfrm>
        </p:spPr>
        <p:txBody>
          <a:bodyPr/>
          <a:lstStyle>
            <a:lvl1pPr>
              <a:defRPr/>
            </a:lvl1pPr>
          </a:lstStyle>
          <a:p>
            <a:endParaRPr lang="et-EE"/>
          </a:p>
        </p:txBody>
      </p:sp>
      <p:sp>
        <p:nvSpPr>
          <p:cNvPr id="95246" name="Rectangle 14"/>
          <p:cNvSpPr>
            <a:spLocks noGrp="1" noChangeArrowheads="1"/>
          </p:cNvSpPr>
          <p:nvPr>
            <p:ph type="ftr" sz="quarter" idx="3"/>
          </p:nvPr>
        </p:nvSpPr>
        <p:spPr>
          <a:xfrm>
            <a:off x="2411413" y="6248400"/>
            <a:ext cx="4968875" cy="457200"/>
          </a:xfrm>
        </p:spPr>
        <p:txBody>
          <a:bodyPr/>
          <a:lstStyle>
            <a:lvl1pPr>
              <a:defRPr sz="2400">
                <a:latin typeface="+mn-lt"/>
              </a:defRPr>
            </a:lvl1pPr>
          </a:lstStyle>
          <a:p>
            <a:r>
              <a:rPr lang="en-GB"/>
              <a:t>Tallinn University of Technology</a:t>
            </a:r>
          </a:p>
        </p:txBody>
      </p:sp>
      <p:sp>
        <p:nvSpPr>
          <p:cNvPr id="95247" name="Rectangle 15"/>
          <p:cNvSpPr>
            <a:spLocks noGrp="1" noChangeArrowheads="1"/>
          </p:cNvSpPr>
          <p:nvPr>
            <p:ph type="sldNum" sz="quarter" idx="4"/>
          </p:nvPr>
        </p:nvSpPr>
        <p:spPr/>
        <p:txBody>
          <a:bodyPr/>
          <a:lstStyle>
            <a:lvl1pPr>
              <a:defRPr/>
            </a:lvl1pPr>
          </a:lstStyle>
          <a:p>
            <a:fld id="{1C96D471-B194-4DD0-8628-8CCE881230BB}" type="slidenum">
              <a:rPr lang="et-EE"/>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lvl1pPr>
              <a:defRPr/>
            </a:lvl1pPr>
          </a:lstStyle>
          <a:p>
            <a:endParaRPr lang="et-EE"/>
          </a:p>
        </p:txBody>
      </p:sp>
      <p:sp>
        <p:nvSpPr>
          <p:cNvPr id="5" name="Footer Placeholder 4"/>
          <p:cNvSpPr>
            <a:spLocks noGrp="1"/>
          </p:cNvSpPr>
          <p:nvPr>
            <p:ph type="ftr" sz="quarter" idx="11"/>
          </p:nvPr>
        </p:nvSpPr>
        <p:spPr/>
        <p:txBody>
          <a:bodyPr/>
          <a:lstStyle>
            <a:lvl1pPr>
              <a:defRPr/>
            </a:lvl1pPr>
          </a:lstStyle>
          <a:p>
            <a:r>
              <a:rPr lang="en-GB"/>
              <a:t>Tallinn University of Technology</a:t>
            </a:r>
          </a:p>
        </p:txBody>
      </p:sp>
      <p:sp>
        <p:nvSpPr>
          <p:cNvPr id="6" name="Slide Number Placeholder 5"/>
          <p:cNvSpPr>
            <a:spLocks noGrp="1"/>
          </p:cNvSpPr>
          <p:nvPr>
            <p:ph type="sldNum" sz="quarter" idx="12"/>
          </p:nvPr>
        </p:nvSpPr>
        <p:spPr/>
        <p:txBody>
          <a:bodyPr/>
          <a:lstStyle>
            <a:lvl1pPr>
              <a:defRPr/>
            </a:lvl1pPr>
          </a:lstStyle>
          <a:p>
            <a:fld id="{EEF61E9D-594F-4A4A-BA5E-85AD8ADD471F}" type="slidenum">
              <a:rPr lang="et-EE"/>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277813"/>
            <a:ext cx="1946275" cy="5881687"/>
          </a:xfrm>
        </p:spPr>
        <p:txBody>
          <a:bodyPr vert="eaVert"/>
          <a:lstStyle/>
          <a:p>
            <a:r>
              <a:rPr lang="en-US"/>
              <a:t>Click to edit Master title style</a:t>
            </a:r>
            <a:endParaRPr lang="et-EE"/>
          </a:p>
        </p:txBody>
      </p:sp>
      <p:sp>
        <p:nvSpPr>
          <p:cNvPr id="3" name="Vertical Text Placeholder 2"/>
          <p:cNvSpPr>
            <a:spLocks noGrp="1"/>
          </p:cNvSpPr>
          <p:nvPr>
            <p:ph type="body" orient="vert" idx="1"/>
          </p:nvPr>
        </p:nvSpPr>
        <p:spPr>
          <a:xfrm>
            <a:off x="900113" y="277813"/>
            <a:ext cx="5688012" cy="5881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lvl1pPr>
              <a:defRPr/>
            </a:lvl1pPr>
          </a:lstStyle>
          <a:p>
            <a:endParaRPr lang="et-EE"/>
          </a:p>
        </p:txBody>
      </p:sp>
      <p:sp>
        <p:nvSpPr>
          <p:cNvPr id="5" name="Footer Placeholder 4"/>
          <p:cNvSpPr>
            <a:spLocks noGrp="1"/>
          </p:cNvSpPr>
          <p:nvPr>
            <p:ph type="ftr" sz="quarter" idx="11"/>
          </p:nvPr>
        </p:nvSpPr>
        <p:spPr/>
        <p:txBody>
          <a:bodyPr/>
          <a:lstStyle>
            <a:lvl1pPr>
              <a:defRPr/>
            </a:lvl1pPr>
          </a:lstStyle>
          <a:p>
            <a:r>
              <a:rPr lang="en-GB"/>
              <a:t>Tallinn University of Technology</a:t>
            </a:r>
          </a:p>
        </p:txBody>
      </p:sp>
      <p:sp>
        <p:nvSpPr>
          <p:cNvPr id="6" name="Slide Number Placeholder 5"/>
          <p:cNvSpPr>
            <a:spLocks noGrp="1"/>
          </p:cNvSpPr>
          <p:nvPr>
            <p:ph type="sldNum" sz="quarter" idx="12"/>
          </p:nvPr>
        </p:nvSpPr>
        <p:spPr/>
        <p:txBody>
          <a:bodyPr/>
          <a:lstStyle>
            <a:lvl1pPr>
              <a:defRPr/>
            </a:lvl1pPr>
          </a:lstStyle>
          <a:p>
            <a:fld id="{E70F86C7-0E10-4979-98C9-4D2E6227B3B7}" type="slidenum">
              <a:rPr lang="et-EE"/>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lvl1pPr>
              <a:defRPr/>
            </a:lvl1pPr>
          </a:lstStyle>
          <a:p>
            <a:endParaRPr lang="et-EE"/>
          </a:p>
        </p:txBody>
      </p:sp>
      <p:sp>
        <p:nvSpPr>
          <p:cNvPr id="5" name="Footer Placeholder 4"/>
          <p:cNvSpPr>
            <a:spLocks noGrp="1"/>
          </p:cNvSpPr>
          <p:nvPr>
            <p:ph type="ftr" sz="quarter" idx="11"/>
          </p:nvPr>
        </p:nvSpPr>
        <p:spPr/>
        <p:txBody>
          <a:bodyPr/>
          <a:lstStyle>
            <a:lvl1pPr>
              <a:defRPr/>
            </a:lvl1pPr>
          </a:lstStyle>
          <a:p>
            <a:r>
              <a:rPr lang="en-GB"/>
              <a:t>Tallinn University of Technology</a:t>
            </a:r>
          </a:p>
        </p:txBody>
      </p:sp>
      <p:sp>
        <p:nvSpPr>
          <p:cNvPr id="6" name="Slide Number Placeholder 5"/>
          <p:cNvSpPr>
            <a:spLocks noGrp="1"/>
          </p:cNvSpPr>
          <p:nvPr>
            <p:ph type="sldNum" sz="quarter" idx="12"/>
          </p:nvPr>
        </p:nvSpPr>
        <p:spPr/>
        <p:txBody>
          <a:bodyPr/>
          <a:lstStyle>
            <a:lvl1pPr>
              <a:defRPr/>
            </a:lvl1pPr>
          </a:lstStyle>
          <a:p>
            <a:fld id="{51DC987A-15E7-4294-970F-6FA50A847FA3}" type="slidenum">
              <a:rPr lang="et-EE"/>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t-EE"/>
          </a:p>
        </p:txBody>
      </p:sp>
      <p:sp>
        <p:nvSpPr>
          <p:cNvPr id="5" name="Footer Placeholder 4"/>
          <p:cNvSpPr>
            <a:spLocks noGrp="1"/>
          </p:cNvSpPr>
          <p:nvPr>
            <p:ph type="ftr" sz="quarter" idx="11"/>
          </p:nvPr>
        </p:nvSpPr>
        <p:spPr/>
        <p:txBody>
          <a:bodyPr/>
          <a:lstStyle>
            <a:lvl1pPr>
              <a:defRPr/>
            </a:lvl1pPr>
          </a:lstStyle>
          <a:p>
            <a:r>
              <a:rPr lang="en-GB"/>
              <a:t>Tallinn University of Technology</a:t>
            </a:r>
          </a:p>
        </p:txBody>
      </p:sp>
      <p:sp>
        <p:nvSpPr>
          <p:cNvPr id="6" name="Slide Number Placeholder 5"/>
          <p:cNvSpPr>
            <a:spLocks noGrp="1"/>
          </p:cNvSpPr>
          <p:nvPr>
            <p:ph type="sldNum" sz="quarter" idx="12"/>
          </p:nvPr>
        </p:nvSpPr>
        <p:spPr/>
        <p:txBody>
          <a:bodyPr/>
          <a:lstStyle>
            <a:lvl1pPr>
              <a:defRPr/>
            </a:lvl1pPr>
          </a:lstStyle>
          <a:p>
            <a:fld id="{E5DD82FD-2986-4263-9902-FFC0F11A8198}" type="slidenum">
              <a:rPr lang="et-EE"/>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sz="half" idx="1"/>
          </p:nvPr>
        </p:nvSpPr>
        <p:spPr>
          <a:xfrm>
            <a:off x="900113" y="1628775"/>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4862513" y="1628775"/>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p:cNvSpPr>
            <a:spLocks noGrp="1"/>
          </p:cNvSpPr>
          <p:nvPr>
            <p:ph type="dt" sz="half" idx="10"/>
          </p:nvPr>
        </p:nvSpPr>
        <p:spPr/>
        <p:txBody>
          <a:bodyPr/>
          <a:lstStyle>
            <a:lvl1pPr>
              <a:defRPr/>
            </a:lvl1pPr>
          </a:lstStyle>
          <a:p>
            <a:endParaRPr lang="et-EE"/>
          </a:p>
        </p:txBody>
      </p:sp>
      <p:sp>
        <p:nvSpPr>
          <p:cNvPr id="6" name="Footer Placeholder 5"/>
          <p:cNvSpPr>
            <a:spLocks noGrp="1"/>
          </p:cNvSpPr>
          <p:nvPr>
            <p:ph type="ftr" sz="quarter" idx="11"/>
          </p:nvPr>
        </p:nvSpPr>
        <p:spPr/>
        <p:txBody>
          <a:bodyPr/>
          <a:lstStyle>
            <a:lvl1pPr>
              <a:defRPr/>
            </a:lvl1pPr>
          </a:lstStyle>
          <a:p>
            <a:r>
              <a:rPr lang="en-GB"/>
              <a:t>Tallinn University of Technology</a:t>
            </a:r>
          </a:p>
        </p:txBody>
      </p:sp>
      <p:sp>
        <p:nvSpPr>
          <p:cNvPr id="7" name="Slide Number Placeholder 6"/>
          <p:cNvSpPr>
            <a:spLocks noGrp="1"/>
          </p:cNvSpPr>
          <p:nvPr>
            <p:ph type="sldNum" sz="quarter" idx="12"/>
          </p:nvPr>
        </p:nvSpPr>
        <p:spPr/>
        <p:txBody>
          <a:bodyPr/>
          <a:lstStyle>
            <a:lvl1pPr>
              <a:defRPr/>
            </a:lvl1pPr>
          </a:lstStyle>
          <a:p>
            <a:fld id="{8DF2830F-013E-4E92-9616-24B2CC5943F9}" type="slidenum">
              <a:rPr lang="et-EE"/>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p:cNvSpPr>
            <a:spLocks noGrp="1"/>
          </p:cNvSpPr>
          <p:nvPr>
            <p:ph type="dt" sz="half" idx="10"/>
          </p:nvPr>
        </p:nvSpPr>
        <p:spPr/>
        <p:txBody>
          <a:bodyPr/>
          <a:lstStyle>
            <a:lvl1pPr>
              <a:defRPr/>
            </a:lvl1pPr>
          </a:lstStyle>
          <a:p>
            <a:endParaRPr lang="et-EE"/>
          </a:p>
        </p:txBody>
      </p:sp>
      <p:sp>
        <p:nvSpPr>
          <p:cNvPr id="8" name="Footer Placeholder 7"/>
          <p:cNvSpPr>
            <a:spLocks noGrp="1"/>
          </p:cNvSpPr>
          <p:nvPr>
            <p:ph type="ftr" sz="quarter" idx="11"/>
          </p:nvPr>
        </p:nvSpPr>
        <p:spPr/>
        <p:txBody>
          <a:bodyPr/>
          <a:lstStyle>
            <a:lvl1pPr>
              <a:defRPr/>
            </a:lvl1pPr>
          </a:lstStyle>
          <a:p>
            <a:r>
              <a:rPr lang="en-GB"/>
              <a:t>Tallinn University of Technology</a:t>
            </a:r>
          </a:p>
        </p:txBody>
      </p:sp>
      <p:sp>
        <p:nvSpPr>
          <p:cNvPr id="9" name="Slide Number Placeholder 8"/>
          <p:cNvSpPr>
            <a:spLocks noGrp="1"/>
          </p:cNvSpPr>
          <p:nvPr>
            <p:ph type="sldNum" sz="quarter" idx="12"/>
          </p:nvPr>
        </p:nvSpPr>
        <p:spPr/>
        <p:txBody>
          <a:bodyPr/>
          <a:lstStyle>
            <a:lvl1pPr>
              <a:defRPr/>
            </a:lvl1pPr>
          </a:lstStyle>
          <a:p>
            <a:fld id="{48E5792F-CFC2-4E19-B576-95172559387D}" type="slidenum">
              <a:rPr lang="et-EE"/>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Date Placeholder 2"/>
          <p:cNvSpPr>
            <a:spLocks noGrp="1"/>
          </p:cNvSpPr>
          <p:nvPr>
            <p:ph type="dt" sz="half" idx="10"/>
          </p:nvPr>
        </p:nvSpPr>
        <p:spPr/>
        <p:txBody>
          <a:bodyPr/>
          <a:lstStyle>
            <a:lvl1pPr>
              <a:defRPr/>
            </a:lvl1pPr>
          </a:lstStyle>
          <a:p>
            <a:endParaRPr lang="et-EE"/>
          </a:p>
        </p:txBody>
      </p:sp>
      <p:sp>
        <p:nvSpPr>
          <p:cNvPr id="4" name="Footer Placeholder 3"/>
          <p:cNvSpPr>
            <a:spLocks noGrp="1"/>
          </p:cNvSpPr>
          <p:nvPr>
            <p:ph type="ftr" sz="quarter" idx="11"/>
          </p:nvPr>
        </p:nvSpPr>
        <p:spPr/>
        <p:txBody>
          <a:bodyPr/>
          <a:lstStyle>
            <a:lvl1pPr>
              <a:defRPr/>
            </a:lvl1pPr>
          </a:lstStyle>
          <a:p>
            <a:r>
              <a:rPr lang="en-GB"/>
              <a:t>Tallinn University of Technology</a:t>
            </a:r>
          </a:p>
        </p:txBody>
      </p:sp>
      <p:sp>
        <p:nvSpPr>
          <p:cNvPr id="5" name="Slide Number Placeholder 4"/>
          <p:cNvSpPr>
            <a:spLocks noGrp="1"/>
          </p:cNvSpPr>
          <p:nvPr>
            <p:ph type="sldNum" sz="quarter" idx="12"/>
          </p:nvPr>
        </p:nvSpPr>
        <p:spPr/>
        <p:txBody>
          <a:bodyPr/>
          <a:lstStyle>
            <a:lvl1pPr>
              <a:defRPr/>
            </a:lvl1pPr>
          </a:lstStyle>
          <a:p>
            <a:fld id="{22821E0F-BB4B-4A16-8D34-126BD92DBBCF}" type="slidenum">
              <a:rPr lang="et-EE"/>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t-EE"/>
          </a:p>
        </p:txBody>
      </p:sp>
      <p:sp>
        <p:nvSpPr>
          <p:cNvPr id="3" name="Footer Placeholder 2"/>
          <p:cNvSpPr>
            <a:spLocks noGrp="1"/>
          </p:cNvSpPr>
          <p:nvPr>
            <p:ph type="ftr" sz="quarter" idx="11"/>
          </p:nvPr>
        </p:nvSpPr>
        <p:spPr/>
        <p:txBody>
          <a:bodyPr/>
          <a:lstStyle>
            <a:lvl1pPr>
              <a:defRPr/>
            </a:lvl1pPr>
          </a:lstStyle>
          <a:p>
            <a:r>
              <a:rPr lang="en-GB"/>
              <a:t>Tallinn University of Technology</a:t>
            </a:r>
          </a:p>
        </p:txBody>
      </p:sp>
      <p:sp>
        <p:nvSpPr>
          <p:cNvPr id="4" name="Slide Number Placeholder 3"/>
          <p:cNvSpPr>
            <a:spLocks noGrp="1"/>
          </p:cNvSpPr>
          <p:nvPr>
            <p:ph type="sldNum" sz="quarter" idx="12"/>
          </p:nvPr>
        </p:nvSpPr>
        <p:spPr/>
        <p:txBody>
          <a:bodyPr/>
          <a:lstStyle>
            <a:lvl1pPr>
              <a:defRPr/>
            </a:lvl1pPr>
          </a:lstStyle>
          <a:p>
            <a:fld id="{13FD20ED-087C-4DFB-954A-41F87FA99FC4}" type="slidenum">
              <a:rPr lang="et-EE"/>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t-EE"/>
          </a:p>
        </p:txBody>
      </p:sp>
      <p:sp>
        <p:nvSpPr>
          <p:cNvPr id="6" name="Footer Placeholder 5"/>
          <p:cNvSpPr>
            <a:spLocks noGrp="1"/>
          </p:cNvSpPr>
          <p:nvPr>
            <p:ph type="ftr" sz="quarter" idx="11"/>
          </p:nvPr>
        </p:nvSpPr>
        <p:spPr/>
        <p:txBody>
          <a:bodyPr/>
          <a:lstStyle>
            <a:lvl1pPr>
              <a:defRPr/>
            </a:lvl1pPr>
          </a:lstStyle>
          <a:p>
            <a:r>
              <a:rPr lang="en-GB"/>
              <a:t>Tallinn University of Technology</a:t>
            </a:r>
          </a:p>
        </p:txBody>
      </p:sp>
      <p:sp>
        <p:nvSpPr>
          <p:cNvPr id="7" name="Slide Number Placeholder 6"/>
          <p:cNvSpPr>
            <a:spLocks noGrp="1"/>
          </p:cNvSpPr>
          <p:nvPr>
            <p:ph type="sldNum" sz="quarter" idx="12"/>
          </p:nvPr>
        </p:nvSpPr>
        <p:spPr/>
        <p:txBody>
          <a:bodyPr/>
          <a:lstStyle>
            <a:lvl1pPr>
              <a:defRPr/>
            </a:lvl1pPr>
          </a:lstStyle>
          <a:p>
            <a:fld id="{A4E1B890-4104-4378-BD80-14796D2EB9B1}" type="slidenum">
              <a:rPr lang="et-EE"/>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t-EE"/>
          </a:p>
        </p:txBody>
      </p:sp>
      <p:sp>
        <p:nvSpPr>
          <p:cNvPr id="6" name="Footer Placeholder 5"/>
          <p:cNvSpPr>
            <a:spLocks noGrp="1"/>
          </p:cNvSpPr>
          <p:nvPr>
            <p:ph type="ftr" sz="quarter" idx="11"/>
          </p:nvPr>
        </p:nvSpPr>
        <p:spPr/>
        <p:txBody>
          <a:bodyPr/>
          <a:lstStyle>
            <a:lvl1pPr>
              <a:defRPr/>
            </a:lvl1pPr>
          </a:lstStyle>
          <a:p>
            <a:r>
              <a:rPr lang="en-GB"/>
              <a:t>Tallinn University of Technology</a:t>
            </a:r>
          </a:p>
        </p:txBody>
      </p:sp>
      <p:sp>
        <p:nvSpPr>
          <p:cNvPr id="7" name="Slide Number Placeholder 6"/>
          <p:cNvSpPr>
            <a:spLocks noGrp="1"/>
          </p:cNvSpPr>
          <p:nvPr>
            <p:ph type="sldNum" sz="quarter" idx="12"/>
          </p:nvPr>
        </p:nvSpPr>
        <p:spPr/>
        <p:txBody>
          <a:bodyPr/>
          <a:lstStyle>
            <a:lvl1pPr>
              <a:defRPr/>
            </a:lvl1pPr>
          </a:lstStyle>
          <a:p>
            <a:fld id="{AD8570D4-9F6C-4E6B-80C9-4B1C80569156}" type="slidenum">
              <a:rPr lang="et-EE"/>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4210" name="Group 2"/>
          <p:cNvGrpSpPr>
            <a:grpSpLocks/>
          </p:cNvGrpSpPr>
          <p:nvPr/>
        </p:nvGrpSpPr>
        <p:grpSpPr bwMode="auto">
          <a:xfrm>
            <a:off x="0" y="0"/>
            <a:ext cx="8686800" cy="4876800"/>
            <a:chOff x="0" y="0"/>
            <a:chExt cx="5472" cy="3072"/>
          </a:xfrm>
        </p:grpSpPr>
        <p:sp>
          <p:nvSpPr>
            <p:cNvPr id="94211"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en-GB" sz="2400">
                <a:latin typeface="Times New Roman" pitchFamily="18" charset="0"/>
              </a:endParaRPr>
            </a:p>
          </p:txBody>
        </p:sp>
        <p:grpSp>
          <p:nvGrpSpPr>
            <p:cNvPr id="94212" name="Group 4"/>
            <p:cNvGrpSpPr>
              <a:grpSpLocks/>
            </p:cNvGrpSpPr>
            <p:nvPr/>
          </p:nvGrpSpPr>
          <p:grpSpPr bwMode="auto">
            <a:xfrm>
              <a:off x="240" y="893"/>
              <a:ext cx="5232" cy="115"/>
              <a:chOff x="240" y="893"/>
              <a:chExt cx="5232" cy="115"/>
            </a:xfrm>
          </p:grpSpPr>
          <p:sp>
            <p:nvSpPr>
              <p:cNvPr id="94213"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en-GB" sz="2400">
                  <a:latin typeface="Times New Roman" pitchFamily="18" charset="0"/>
                </a:endParaRPr>
              </a:p>
            </p:txBody>
          </p:sp>
          <p:sp>
            <p:nvSpPr>
              <p:cNvPr id="94214"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et-EE"/>
              </a:p>
            </p:txBody>
          </p:sp>
        </p:grpSp>
      </p:grpSp>
      <p:sp>
        <p:nvSpPr>
          <p:cNvPr id="94215"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t-EE" smtClean="0"/>
              <a:t>Click to edit Master title style</a:t>
            </a:r>
          </a:p>
        </p:txBody>
      </p:sp>
      <p:sp>
        <p:nvSpPr>
          <p:cNvPr id="94216" name="Rectangle 8"/>
          <p:cNvSpPr>
            <a:spLocks noGrp="1" noChangeArrowheads="1"/>
          </p:cNvSpPr>
          <p:nvPr>
            <p:ph type="body" idx="1"/>
          </p:nvPr>
        </p:nvSpPr>
        <p:spPr bwMode="auto">
          <a:xfrm>
            <a:off x="900113" y="1628775"/>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p>
        </p:txBody>
      </p:sp>
      <p:sp>
        <p:nvSpPr>
          <p:cNvPr id="94217"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t-EE"/>
          </a:p>
        </p:txBody>
      </p:sp>
      <p:sp>
        <p:nvSpPr>
          <p:cNvPr id="94218" name="Rectangle 10"/>
          <p:cNvSpPr>
            <a:spLocks noGrp="1" noChangeArrowheads="1"/>
          </p:cNvSpPr>
          <p:nvPr>
            <p:ph type="ftr" sz="quarter" idx="3"/>
          </p:nvPr>
        </p:nvSpPr>
        <p:spPr bwMode="auto">
          <a:xfrm>
            <a:off x="3132138" y="6237288"/>
            <a:ext cx="31877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600"/>
            </a:lvl1pPr>
          </a:lstStyle>
          <a:p>
            <a:r>
              <a:rPr lang="en-GB"/>
              <a:t>Tallinn University of Technology</a:t>
            </a:r>
          </a:p>
        </p:txBody>
      </p:sp>
      <p:sp>
        <p:nvSpPr>
          <p:cNvPr id="94219"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41BD1DDE-8F54-467C-9367-F5B5969D892B}" type="slidenum">
              <a:rPr lang="et-EE"/>
              <a:pPr/>
              <a:t>‹#›</a:t>
            </a:fld>
            <a:endParaRPr lang="et-EE"/>
          </a:p>
        </p:txBody>
      </p:sp>
      <p:sp>
        <p:nvSpPr>
          <p:cNvPr id="94220"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et-EE"/>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iming>
    <p:tnLst>
      <p:par>
        <p:cTn id="1" dur="indefinite" restart="never" nodeType="tmRoot"/>
      </p:par>
    </p:tnLst>
  </p:timing>
  <p:hf sldNum="0"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cs typeface="Arial" charset="0"/>
        </a:defRPr>
      </a:lvl2pPr>
      <a:lvl3pPr algn="l" rtl="0" fontAlgn="base">
        <a:spcBef>
          <a:spcPct val="0"/>
        </a:spcBef>
        <a:spcAft>
          <a:spcPct val="0"/>
        </a:spcAft>
        <a:defRPr sz="4200">
          <a:solidFill>
            <a:schemeClr val="tx2"/>
          </a:solidFill>
          <a:latin typeface="Times New Roman" pitchFamily="18" charset="0"/>
          <a:cs typeface="Arial" charset="0"/>
        </a:defRPr>
      </a:lvl3pPr>
      <a:lvl4pPr algn="l" rtl="0" fontAlgn="base">
        <a:spcBef>
          <a:spcPct val="0"/>
        </a:spcBef>
        <a:spcAft>
          <a:spcPct val="0"/>
        </a:spcAft>
        <a:defRPr sz="4200">
          <a:solidFill>
            <a:schemeClr val="tx2"/>
          </a:solidFill>
          <a:latin typeface="Times New Roman" pitchFamily="18" charset="0"/>
          <a:cs typeface="Arial" charset="0"/>
        </a:defRPr>
      </a:lvl4pPr>
      <a:lvl5pPr algn="l" rtl="0" fontAlgn="base">
        <a:spcBef>
          <a:spcPct val="0"/>
        </a:spcBef>
        <a:spcAft>
          <a:spcPct val="0"/>
        </a:spcAft>
        <a:defRPr sz="4200">
          <a:solidFill>
            <a:schemeClr val="tx2"/>
          </a:solidFill>
          <a:latin typeface="Times New Roman" pitchFamily="18" charset="0"/>
          <a:cs typeface="Arial" charset="0"/>
        </a:defRPr>
      </a:lvl5pPr>
      <a:lvl6pPr marL="457200" algn="l" rtl="0" fontAlgn="base">
        <a:spcBef>
          <a:spcPct val="0"/>
        </a:spcBef>
        <a:spcAft>
          <a:spcPct val="0"/>
        </a:spcAft>
        <a:defRPr sz="4200">
          <a:solidFill>
            <a:schemeClr val="tx2"/>
          </a:solidFill>
          <a:latin typeface="Times New Roman" pitchFamily="18" charset="0"/>
          <a:cs typeface="Arial" charset="0"/>
        </a:defRPr>
      </a:lvl6pPr>
      <a:lvl7pPr marL="914400" algn="l" rtl="0" fontAlgn="base">
        <a:spcBef>
          <a:spcPct val="0"/>
        </a:spcBef>
        <a:spcAft>
          <a:spcPct val="0"/>
        </a:spcAft>
        <a:defRPr sz="4200">
          <a:solidFill>
            <a:schemeClr val="tx2"/>
          </a:solidFill>
          <a:latin typeface="Times New Roman" pitchFamily="18" charset="0"/>
          <a:cs typeface="Arial" charset="0"/>
        </a:defRPr>
      </a:lvl7pPr>
      <a:lvl8pPr marL="1371600" algn="l" rtl="0" fontAlgn="base">
        <a:spcBef>
          <a:spcPct val="0"/>
        </a:spcBef>
        <a:spcAft>
          <a:spcPct val="0"/>
        </a:spcAft>
        <a:defRPr sz="4200">
          <a:solidFill>
            <a:schemeClr val="tx2"/>
          </a:solidFill>
          <a:latin typeface="Times New Roman" pitchFamily="18" charset="0"/>
          <a:cs typeface="Arial" charset="0"/>
        </a:defRPr>
      </a:lvl8pPr>
      <a:lvl9pPr marL="1828800" algn="l" rtl="0" fontAlgn="base">
        <a:spcBef>
          <a:spcPct val="0"/>
        </a:spcBef>
        <a:spcAft>
          <a:spcPct val="0"/>
        </a:spcAft>
        <a:defRPr sz="4200">
          <a:solidFill>
            <a:schemeClr val="tx2"/>
          </a:solidFill>
          <a:latin typeface="Times New Roman" pitchFamily="18" charset="0"/>
          <a:cs typeface="Arial"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cs typeface="+mn-cs"/>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cs typeface="+mn-cs"/>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gelika.kallakmaa@tallinnlv.e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Ene.kolbre@tseba.ttu.e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4"/>
          <p:cNvSpPr>
            <a:spLocks noGrp="1" noChangeArrowheads="1"/>
          </p:cNvSpPr>
          <p:nvPr>
            <p:ph type="ftr" sz="quarter" idx="3"/>
          </p:nvPr>
        </p:nvSpPr>
        <p:spPr/>
        <p:txBody>
          <a:bodyPr/>
          <a:lstStyle/>
          <a:p>
            <a:r>
              <a:rPr lang="en-GB"/>
              <a:t>Tallinn University of Technology</a:t>
            </a:r>
          </a:p>
        </p:txBody>
      </p:sp>
      <p:sp>
        <p:nvSpPr>
          <p:cNvPr id="2050" name="Rectangle 2"/>
          <p:cNvSpPr>
            <a:spLocks noGrp="1" noChangeArrowheads="1"/>
          </p:cNvSpPr>
          <p:nvPr>
            <p:ph type="ctrTitle"/>
          </p:nvPr>
        </p:nvSpPr>
        <p:spPr/>
        <p:txBody>
          <a:bodyPr/>
          <a:lstStyle/>
          <a:p>
            <a:r>
              <a:rPr lang="en-US" sz="4000"/>
              <a:t>Estonian housing market</a:t>
            </a:r>
            <a:r>
              <a:rPr lang="en-US" sz="4000" b="1"/>
              <a:t>: affordability problem and regulatory framework</a:t>
            </a:r>
            <a:endParaRPr lang="et-EE" sz="4000" b="1"/>
          </a:p>
        </p:txBody>
      </p:sp>
      <p:sp>
        <p:nvSpPr>
          <p:cNvPr id="2051" name="Rectangle 3"/>
          <p:cNvSpPr>
            <a:spLocks noGrp="1" noChangeArrowheads="1"/>
          </p:cNvSpPr>
          <p:nvPr>
            <p:ph type="subTitle" idx="1"/>
          </p:nvPr>
        </p:nvSpPr>
        <p:spPr/>
        <p:txBody>
          <a:bodyPr/>
          <a:lstStyle/>
          <a:p>
            <a:r>
              <a:rPr lang="et-EE"/>
              <a:t>Angelika Kallakmaa</a:t>
            </a:r>
          </a:p>
          <a:p>
            <a:r>
              <a:rPr lang="et-EE" sz="1600" i="1" u="sng">
                <a:solidFill>
                  <a:schemeClr val="hlink"/>
                </a:solidFill>
              </a:rPr>
              <a:t>a</a:t>
            </a:r>
            <a:r>
              <a:rPr lang="et-EE" sz="1600" i="1" u="sng">
                <a:solidFill>
                  <a:schemeClr val="hlink"/>
                </a:solidFill>
                <a:hlinkClick r:id="rId3"/>
              </a:rPr>
              <a:t>ngelika.kallakmaa@tallinnlv.ee</a:t>
            </a:r>
            <a:endParaRPr lang="et-EE" sz="1600" i="1" u="sng">
              <a:solidFill>
                <a:schemeClr val="hlink"/>
              </a:solidFill>
            </a:endParaRPr>
          </a:p>
          <a:p>
            <a:r>
              <a:rPr lang="et-EE"/>
              <a:t>Ene Kolbre</a:t>
            </a:r>
          </a:p>
          <a:p>
            <a:r>
              <a:rPr lang="et-EE" sz="1400" i="1">
                <a:solidFill>
                  <a:schemeClr val="hlink"/>
                </a:solidFill>
              </a:rPr>
              <a:t>e</a:t>
            </a:r>
            <a:r>
              <a:rPr lang="et-EE" sz="1400" i="1">
                <a:solidFill>
                  <a:schemeClr val="hlink"/>
                </a:solidFill>
                <a:hlinkClick r:id="rId4"/>
              </a:rPr>
              <a:t>ne.kolbre@tseba.ttu.ee</a:t>
            </a:r>
            <a:endParaRPr lang="et-EE" sz="1400" i="1">
              <a:solidFill>
                <a:schemeClr val="hlink"/>
              </a:solidFill>
            </a:endParaRPr>
          </a:p>
          <a:p>
            <a:endParaRPr lang="et-E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17762" name="Rectangle 2"/>
          <p:cNvSpPr>
            <a:spLocks noGrp="1" noChangeArrowheads="1"/>
          </p:cNvSpPr>
          <p:nvPr>
            <p:ph type="title"/>
          </p:nvPr>
        </p:nvSpPr>
        <p:spPr/>
        <p:txBody>
          <a:bodyPr/>
          <a:lstStyle/>
          <a:p>
            <a:r>
              <a:rPr lang="et-EE" sz="3800"/>
              <a:t>T</a:t>
            </a:r>
            <a:r>
              <a:rPr lang="en-US" sz="3800"/>
              <a:t>he affordability of the average priced house</a:t>
            </a:r>
            <a:r>
              <a:rPr lang="et-EE" sz="3800"/>
              <a:t> </a:t>
            </a:r>
            <a:endParaRPr lang="en-GB" sz="3800"/>
          </a:p>
        </p:txBody>
      </p:sp>
      <p:sp>
        <p:nvSpPr>
          <p:cNvPr id="117763" name="Rectangle 3"/>
          <p:cNvSpPr>
            <a:spLocks noGrp="1" noChangeArrowheads="1"/>
          </p:cNvSpPr>
          <p:nvPr>
            <p:ph type="body" idx="1"/>
          </p:nvPr>
        </p:nvSpPr>
        <p:spPr/>
        <p:txBody>
          <a:bodyPr/>
          <a:lstStyle/>
          <a:p>
            <a:pPr>
              <a:buFont typeface="Wingdings" pitchFamily="2" charset="2"/>
              <a:buNone/>
            </a:pPr>
            <a:r>
              <a:rPr lang="en-US"/>
              <a:t>Wildly used affordability models are normally focused on the relationships between house prices and a same demand factors:  price/income ratio or mortgage payments</a:t>
            </a:r>
            <a:endParaRPr lang="et-EE"/>
          </a:p>
          <a:p>
            <a:pPr>
              <a:buFont typeface="Wingdings" pitchFamily="2" charset="2"/>
              <a:buNone/>
            </a:pPr>
            <a:endParaRPr lang="et-EE"/>
          </a:p>
          <a:p>
            <a:r>
              <a:rPr lang="et-EE"/>
              <a:t> </a:t>
            </a:r>
            <a:r>
              <a:rPr lang="en-GB"/>
              <a:t>purchase affordability</a:t>
            </a:r>
            <a:r>
              <a:rPr lang="et-EE"/>
              <a:t> </a:t>
            </a:r>
          </a:p>
          <a:p>
            <a:endParaRPr lang="et-EE"/>
          </a:p>
          <a:p>
            <a:r>
              <a:rPr lang="en-GB"/>
              <a:t>repayment affordability</a:t>
            </a:r>
            <a:r>
              <a:rPr lang="et-EE"/>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00354" name="Rectangle 2"/>
          <p:cNvSpPr>
            <a:spLocks noGrp="1" noChangeArrowheads="1"/>
          </p:cNvSpPr>
          <p:nvPr>
            <p:ph type="title"/>
          </p:nvPr>
        </p:nvSpPr>
        <p:spPr/>
        <p:txBody>
          <a:bodyPr/>
          <a:lstStyle/>
          <a:p>
            <a:r>
              <a:rPr lang="en-GB" sz="3800" b="1"/>
              <a:t>Traditionally used indicators to evaluate the affordability</a:t>
            </a:r>
            <a:endParaRPr lang="et-EE" sz="3800" b="1"/>
          </a:p>
        </p:txBody>
      </p:sp>
      <p:sp>
        <p:nvSpPr>
          <p:cNvPr id="100355" name="Rectangle 3"/>
          <p:cNvSpPr>
            <a:spLocks noGrp="1" noChangeArrowheads="1"/>
          </p:cNvSpPr>
          <p:nvPr>
            <p:ph type="body" idx="1"/>
          </p:nvPr>
        </p:nvSpPr>
        <p:spPr/>
        <p:txBody>
          <a:bodyPr/>
          <a:lstStyle/>
          <a:p>
            <a:endParaRPr lang="et-EE"/>
          </a:p>
          <a:p>
            <a:r>
              <a:rPr lang="en-GB"/>
              <a:t>HAI index</a:t>
            </a:r>
            <a:r>
              <a:rPr lang="et-EE"/>
              <a:t> </a:t>
            </a:r>
            <a:r>
              <a:rPr lang="et-EE" i="1"/>
              <a:t>(US </a:t>
            </a:r>
            <a:r>
              <a:rPr lang="en-GB" i="1"/>
              <a:t>National Association of Realtors</a:t>
            </a:r>
            <a:r>
              <a:rPr lang="et-EE" i="1"/>
              <a:t>)</a:t>
            </a:r>
            <a:endParaRPr lang="en-GB" i="1"/>
          </a:p>
          <a:p>
            <a:r>
              <a:rPr lang="en-GB"/>
              <a:t>BIS Shrapnel index </a:t>
            </a:r>
            <a:r>
              <a:rPr lang="et-EE"/>
              <a:t>(</a:t>
            </a:r>
            <a:r>
              <a:rPr lang="en-GB" i="1"/>
              <a:t>BIS Shrapnel</a:t>
            </a:r>
            <a:r>
              <a:rPr lang="en-GB"/>
              <a:t> </a:t>
            </a:r>
            <a:r>
              <a:rPr lang="en-GB" i="1"/>
              <a:t>Australia)</a:t>
            </a:r>
          </a:p>
          <a:p>
            <a:r>
              <a:rPr lang="en-GB"/>
              <a:t>Household debt service ratio (DSR) </a:t>
            </a:r>
          </a:p>
          <a:p>
            <a:r>
              <a:rPr lang="en-GB"/>
              <a:t>Financial obligations ratio (FOR)</a:t>
            </a:r>
          </a:p>
          <a:p>
            <a:r>
              <a:rPr lang="en-GB"/>
              <a:t>The Median Multiple </a:t>
            </a:r>
          </a:p>
          <a:p>
            <a:r>
              <a:rPr lang="en-GB"/>
              <a:t>P/I, price-to-income ratio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GB"/>
              <a:t>Tallinn University of Technology</a:t>
            </a:r>
          </a:p>
        </p:txBody>
      </p:sp>
      <p:sp>
        <p:nvSpPr>
          <p:cNvPr id="102402" name="Rectangle 2"/>
          <p:cNvSpPr>
            <a:spLocks noGrp="1" noChangeArrowheads="1"/>
          </p:cNvSpPr>
          <p:nvPr>
            <p:ph type="title"/>
          </p:nvPr>
        </p:nvSpPr>
        <p:spPr/>
        <p:txBody>
          <a:bodyPr/>
          <a:lstStyle/>
          <a:p>
            <a:r>
              <a:rPr lang="en-GB" b="1"/>
              <a:t>Repayment affordability</a:t>
            </a:r>
            <a:endParaRPr lang="et-EE" b="1"/>
          </a:p>
        </p:txBody>
      </p:sp>
      <p:sp>
        <p:nvSpPr>
          <p:cNvPr id="102403" name="Rectangle 3"/>
          <p:cNvSpPr>
            <a:spLocks noGrp="1" noChangeArrowheads="1"/>
          </p:cNvSpPr>
          <p:nvPr>
            <p:ph type="body" idx="1"/>
          </p:nvPr>
        </p:nvSpPr>
        <p:spPr/>
        <p:txBody>
          <a:bodyPr/>
          <a:lstStyle/>
          <a:p>
            <a:r>
              <a:rPr lang="et-EE"/>
              <a:t>HAI </a:t>
            </a:r>
            <a:r>
              <a:rPr lang="en-GB"/>
              <a:t>construction for Estonian market</a:t>
            </a:r>
            <a:r>
              <a:rPr lang="et-EE"/>
              <a:t> </a:t>
            </a:r>
          </a:p>
          <a:p>
            <a:pPr lvl="4"/>
            <a:endParaRPr lang="et-EE"/>
          </a:p>
        </p:txBody>
      </p:sp>
      <p:sp>
        <p:nvSpPr>
          <p:cNvPr id="102404" name="Rectangle 4"/>
          <p:cNvSpPr>
            <a:spLocks noChangeArrowheads="1"/>
          </p:cNvSpPr>
          <p:nvPr/>
        </p:nvSpPr>
        <p:spPr bwMode="auto">
          <a:xfrm>
            <a:off x="1042988" y="2039938"/>
            <a:ext cx="6483350" cy="3113087"/>
          </a:xfrm>
          <a:prstGeom prst="rect">
            <a:avLst/>
          </a:prstGeom>
          <a:noFill/>
          <a:ln w="9525">
            <a:noFill/>
            <a:miter lim="800000"/>
            <a:headEnd/>
            <a:tailEnd/>
          </a:ln>
          <a:effectLst/>
        </p:spPr>
        <p:txBody>
          <a:bodyPr wrap="none" anchor="ctr">
            <a:spAutoFit/>
          </a:bodyPr>
          <a:lstStyle/>
          <a:p>
            <a:r>
              <a:rPr lang="et-EE" b="1"/>
              <a:t>		</a:t>
            </a:r>
            <a:endParaRPr lang="et-EE"/>
          </a:p>
          <a:p>
            <a:endParaRPr lang="et-EE" sz="3600"/>
          </a:p>
          <a:p>
            <a:r>
              <a:rPr lang="et-EE" sz="3600" b="1"/>
              <a:t>		</a:t>
            </a:r>
            <a:r>
              <a:rPr lang="en-GB" sz="3600" b="1"/>
              <a:t>HAI = MR/ I</a:t>
            </a:r>
            <a:endParaRPr lang="et-EE" sz="3600"/>
          </a:p>
          <a:p>
            <a:endParaRPr lang="et-EE"/>
          </a:p>
          <a:p>
            <a:endParaRPr lang="et-EE"/>
          </a:p>
          <a:p>
            <a:r>
              <a:rPr lang="en-GB"/>
              <a:t>Where,</a:t>
            </a:r>
            <a:endParaRPr lang="et-EE"/>
          </a:p>
          <a:p>
            <a:endParaRPr lang="et-EE"/>
          </a:p>
          <a:p>
            <a:r>
              <a:rPr lang="en-GB"/>
              <a:t>MR – average mortgage loan repayment for housing purposes</a:t>
            </a:r>
          </a:p>
          <a:p>
            <a:r>
              <a:rPr lang="en-GB"/>
              <a:t>I –      average full time income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03426" name="Rectangle 2"/>
          <p:cNvSpPr>
            <a:spLocks noGrp="1" noChangeArrowheads="1"/>
          </p:cNvSpPr>
          <p:nvPr>
            <p:ph type="title"/>
          </p:nvPr>
        </p:nvSpPr>
        <p:spPr/>
        <p:txBody>
          <a:bodyPr/>
          <a:lstStyle/>
          <a:p>
            <a:r>
              <a:rPr lang="en-GB"/>
              <a:t>The assumptions for modelling</a:t>
            </a:r>
            <a:endParaRPr lang="et-EE"/>
          </a:p>
        </p:txBody>
      </p:sp>
      <p:sp>
        <p:nvSpPr>
          <p:cNvPr id="103427" name="Rectangle 3"/>
          <p:cNvSpPr>
            <a:spLocks noGrp="1" noChangeArrowheads="1"/>
          </p:cNvSpPr>
          <p:nvPr>
            <p:ph type="body" idx="1"/>
          </p:nvPr>
        </p:nvSpPr>
        <p:spPr>
          <a:xfrm>
            <a:off x="900113" y="1484313"/>
            <a:ext cx="7772400" cy="4675187"/>
          </a:xfrm>
        </p:spPr>
        <p:txBody>
          <a:bodyPr/>
          <a:lstStyle/>
          <a:p>
            <a:pPr>
              <a:lnSpc>
                <a:spcPct val="80000"/>
              </a:lnSpc>
              <a:buFont typeface="Wingdings" pitchFamily="2" charset="2"/>
              <a:buNone/>
            </a:pPr>
            <a:endParaRPr lang="en-GB" sz="2400"/>
          </a:p>
          <a:p>
            <a:pPr>
              <a:lnSpc>
                <a:spcPct val="80000"/>
              </a:lnSpc>
            </a:pPr>
            <a:r>
              <a:rPr lang="en-GB" sz="2400"/>
              <a:t>we are using Estonian aggregated data </a:t>
            </a:r>
          </a:p>
          <a:p>
            <a:pPr>
              <a:lnSpc>
                <a:spcPct val="80000"/>
              </a:lnSpc>
            </a:pPr>
            <a:r>
              <a:rPr lang="en-GB" sz="2400"/>
              <a:t>PSV is average purchase–sale value of dwellings (value of purchase-sale dwelling contracts/number of purchase-sale dwelling contracts),  Statistics Estonia, authors calculation</a:t>
            </a:r>
          </a:p>
          <a:p>
            <a:pPr>
              <a:lnSpc>
                <a:spcPct val="80000"/>
              </a:lnSpc>
            </a:pPr>
            <a:r>
              <a:rPr lang="en-GB" sz="2400"/>
              <a:t>average gross and net income,  Statistics Estonia</a:t>
            </a:r>
          </a:p>
          <a:p>
            <a:pPr>
              <a:lnSpc>
                <a:spcPct val="80000"/>
              </a:lnSpc>
            </a:pPr>
            <a:r>
              <a:rPr lang="en-GB" sz="2400"/>
              <a:t>average mortgage loan (AML),  authors calculation</a:t>
            </a:r>
          </a:p>
          <a:p>
            <a:pPr>
              <a:lnSpc>
                <a:spcPct val="80000"/>
              </a:lnSpc>
            </a:pPr>
            <a:r>
              <a:rPr lang="en-GB" sz="2400"/>
              <a:t>average mortgage loan repayment (MR), authors calculation</a:t>
            </a:r>
          </a:p>
          <a:p>
            <a:pPr>
              <a:lnSpc>
                <a:spcPct val="80000"/>
              </a:lnSpc>
            </a:pPr>
            <a:r>
              <a:rPr lang="en-GB" sz="2400"/>
              <a:t>for reference value we take 30 % of net income and 24 % of gross income</a:t>
            </a:r>
          </a:p>
          <a:p>
            <a:pPr>
              <a:lnSpc>
                <a:spcPct val="80000"/>
              </a:lnSpc>
            </a:pPr>
            <a:r>
              <a:rPr lang="en-GB" sz="2400"/>
              <a:t>average housing loan interest rate, Bank of Estonia</a:t>
            </a:r>
          </a:p>
          <a:p>
            <a:pPr>
              <a:lnSpc>
                <a:spcPct val="80000"/>
              </a:lnSpc>
            </a:pPr>
            <a:r>
              <a:rPr lang="en-GB" sz="2400"/>
              <a:t>personal income tax rate 21 %, Income Tax Act </a:t>
            </a:r>
            <a:endParaRPr lang="et-EE"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16738" name="Rectangle 2"/>
          <p:cNvSpPr>
            <a:spLocks noGrp="1" noChangeArrowheads="1"/>
          </p:cNvSpPr>
          <p:nvPr>
            <p:ph type="title"/>
          </p:nvPr>
        </p:nvSpPr>
        <p:spPr/>
        <p:txBody>
          <a:bodyPr/>
          <a:lstStyle/>
          <a:p>
            <a:r>
              <a:rPr lang="en-GB"/>
              <a:t>We supposed, that</a:t>
            </a:r>
            <a:endParaRPr lang="et-EE"/>
          </a:p>
        </p:txBody>
      </p:sp>
      <p:sp>
        <p:nvSpPr>
          <p:cNvPr id="116739" name="Rectangle 3"/>
          <p:cNvSpPr>
            <a:spLocks noGrp="1" noChangeArrowheads="1"/>
          </p:cNvSpPr>
          <p:nvPr>
            <p:ph type="body" idx="1"/>
          </p:nvPr>
        </p:nvSpPr>
        <p:spPr/>
        <p:txBody>
          <a:bodyPr/>
          <a:lstStyle/>
          <a:p>
            <a:endParaRPr lang="en-GB" b="1"/>
          </a:p>
          <a:p>
            <a:pPr>
              <a:buFont typeface="Wingdings" pitchFamily="2" charset="2"/>
              <a:buNone/>
            </a:pPr>
            <a:r>
              <a:rPr lang="en-GB" b="1"/>
              <a:t>AML = PSV x 2/3</a:t>
            </a:r>
            <a:endParaRPr lang="en-GB"/>
          </a:p>
          <a:p>
            <a:pPr>
              <a:buFont typeface="Wingdings" pitchFamily="2" charset="2"/>
              <a:buNone/>
            </a:pPr>
            <a:r>
              <a:rPr lang="en-GB"/>
              <a:t>where,</a:t>
            </a:r>
            <a:endParaRPr lang="et-EE"/>
          </a:p>
          <a:p>
            <a:pPr>
              <a:buFont typeface="Wingdings" pitchFamily="2" charset="2"/>
              <a:buNone/>
            </a:pPr>
            <a:endParaRPr lang="en-GB"/>
          </a:p>
          <a:p>
            <a:pPr>
              <a:buFont typeface="Wingdings" pitchFamily="2" charset="2"/>
              <a:buNone/>
            </a:pPr>
            <a:r>
              <a:rPr lang="en-GB" sz="2400"/>
              <a:t>AML – average mortgage loan;</a:t>
            </a:r>
          </a:p>
          <a:p>
            <a:pPr>
              <a:buFont typeface="Wingdings" pitchFamily="2" charset="2"/>
              <a:buNone/>
            </a:pPr>
            <a:r>
              <a:rPr lang="en-GB" sz="2400"/>
              <a:t>PSV- average purchase –sale value of dwellings</a:t>
            </a:r>
          </a:p>
          <a:p>
            <a:pPr>
              <a:buFont typeface="Wingdings" pitchFamily="2" charset="2"/>
              <a:buNone/>
            </a:pPr>
            <a:r>
              <a:rPr lang="en-GB"/>
              <a:t>and </a:t>
            </a:r>
            <a:endParaRPr lang="en-US" b="1"/>
          </a:p>
          <a:p>
            <a:pPr>
              <a:buFont typeface="Wingdings" pitchFamily="2" charset="2"/>
              <a:buNone/>
            </a:pPr>
            <a:r>
              <a:rPr lang="en-US" b="1"/>
              <a:t>MR = AML/ A</a:t>
            </a:r>
            <a:endParaRPr lang="et-EE" b="1"/>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GB"/>
              <a:t>Tallinn University of Technology</a:t>
            </a:r>
          </a:p>
        </p:txBody>
      </p:sp>
      <p:sp>
        <p:nvSpPr>
          <p:cNvPr id="120834" name="Rectangle 2"/>
          <p:cNvSpPr>
            <a:spLocks noGrp="1" noChangeArrowheads="1"/>
          </p:cNvSpPr>
          <p:nvPr>
            <p:ph type="title"/>
          </p:nvPr>
        </p:nvSpPr>
        <p:spPr/>
        <p:txBody>
          <a:bodyPr/>
          <a:lstStyle/>
          <a:p>
            <a:r>
              <a:rPr lang="en-GB"/>
              <a:t>HAI for Estonian housing market</a:t>
            </a:r>
          </a:p>
        </p:txBody>
      </p:sp>
      <p:sp>
        <p:nvSpPr>
          <p:cNvPr id="120836" name="Rectangle 4"/>
          <p:cNvSpPr>
            <a:spLocks noChangeArrowheads="1"/>
          </p:cNvSpPr>
          <p:nvPr/>
        </p:nvSpPr>
        <p:spPr bwMode="auto">
          <a:xfrm>
            <a:off x="827088" y="5840413"/>
            <a:ext cx="7037387" cy="366712"/>
          </a:xfrm>
          <a:prstGeom prst="rect">
            <a:avLst/>
          </a:prstGeom>
          <a:noFill/>
          <a:ln w="9525">
            <a:noFill/>
            <a:miter lim="800000"/>
            <a:headEnd/>
            <a:tailEnd/>
          </a:ln>
          <a:effectLst/>
        </p:spPr>
        <p:txBody>
          <a:bodyPr anchor="ctr">
            <a:spAutoFit/>
          </a:bodyPr>
          <a:lstStyle/>
          <a:p>
            <a:pPr algn="just"/>
            <a:r>
              <a:rPr lang="en-GB"/>
              <a:t>Source: Statistics Estonia, Bank of Estonia, author’s calculation</a:t>
            </a:r>
          </a:p>
        </p:txBody>
      </p:sp>
      <p:pic>
        <p:nvPicPr>
          <p:cNvPr id="120838" name="Picture 6"/>
          <p:cNvPicPr>
            <a:picLocks noGrp="1" noChangeAspect="1" noChangeArrowheads="1"/>
          </p:cNvPicPr>
          <p:nvPr>
            <p:ph type="body" idx="1"/>
          </p:nvPr>
        </p:nvPicPr>
        <p:blipFill>
          <a:blip r:embed="rId2"/>
          <a:srcRect/>
          <a:stretch>
            <a:fillRect/>
          </a:stretch>
        </p:blipFill>
        <p:spPr>
          <a:xfrm>
            <a:off x="827088" y="1385888"/>
            <a:ext cx="7534275" cy="4130675"/>
          </a:xfrm>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04450" name="Rectangle 2"/>
          <p:cNvSpPr>
            <a:spLocks noGrp="1" noChangeArrowheads="1"/>
          </p:cNvSpPr>
          <p:nvPr>
            <p:ph type="title"/>
          </p:nvPr>
        </p:nvSpPr>
        <p:spPr/>
        <p:txBody>
          <a:bodyPr/>
          <a:lstStyle/>
          <a:p>
            <a:r>
              <a:rPr lang="en-GB" b="1"/>
              <a:t>Purchase affordability</a:t>
            </a:r>
            <a:endParaRPr lang="et-EE" b="1"/>
          </a:p>
        </p:txBody>
      </p:sp>
      <p:sp>
        <p:nvSpPr>
          <p:cNvPr id="104451" name="Rectangle 3"/>
          <p:cNvSpPr>
            <a:spLocks noGrp="1" noChangeArrowheads="1"/>
          </p:cNvSpPr>
          <p:nvPr>
            <p:ph type="body" idx="1"/>
          </p:nvPr>
        </p:nvSpPr>
        <p:spPr/>
        <p:txBody>
          <a:bodyPr/>
          <a:lstStyle/>
          <a:p>
            <a:pPr>
              <a:buFont typeface="Wingdings" pitchFamily="2" charset="2"/>
              <a:buNone/>
            </a:pPr>
            <a:endParaRPr lang="et-EE"/>
          </a:p>
          <a:p>
            <a:pPr>
              <a:buFont typeface="Wingdings" pitchFamily="2" charset="2"/>
              <a:buNone/>
            </a:pPr>
            <a:endParaRPr lang="et-EE"/>
          </a:p>
          <a:p>
            <a:pPr>
              <a:buFont typeface="Wingdings" pitchFamily="2" charset="2"/>
              <a:buNone/>
            </a:pPr>
            <a:r>
              <a:rPr lang="et-EE"/>
              <a:t>T</a:t>
            </a:r>
            <a:r>
              <a:rPr lang="en-GB"/>
              <a:t>he P/I ratio </a:t>
            </a:r>
            <a:endParaRPr lang="et-EE"/>
          </a:p>
          <a:p>
            <a:pPr>
              <a:buFont typeface="Wingdings" pitchFamily="2" charset="2"/>
              <a:buNone/>
            </a:pPr>
            <a:endParaRPr lang="et-EE"/>
          </a:p>
          <a:p>
            <a:pPr>
              <a:buFont typeface="Wingdings" pitchFamily="2" charset="2"/>
              <a:buNone/>
            </a:pPr>
            <a:r>
              <a:rPr lang="en-GB"/>
              <a:t>(ratio of a price per square metre to personal income ratio)</a:t>
            </a:r>
            <a:endParaRPr lang="et-EE"/>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GB"/>
              <a:t>Tallinn University of Technology</a:t>
            </a:r>
          </a:p>
        </p:txBody>
      </p:sp>
      <p:sp>
        <p:nvSpPr>
          <p:cNvPr id="121858" name="Rectangle 2"/>
          <p:cNvSpPr>
            <a:spLocks noGrp="1" noChangeArrowheads="1"/>
          </p:cNvSpPr>
          <p:nvPr>
            <p:ph type="title"/>
          </p:nvPr>
        </p:nvSpPr>
        <p:spPr/>
        <p:txBody>
          <a:bodyPr/>
          <a:lstStyle/>
          <a:p>
            <a:r>
              <a:rPr lang="en-GB" sz="2400" b="1" i="1"/>
              <a:t>P/I ratio for </a:t>
            </a:r>
            <a:r>
              <a:rPr lang="et-EE" sz="2400" b="1" i="1"/>
              <a:t>Tallinn</a:t>
            </a:r>
            <a:r>
              <a:rPr lang="en-GB" sz="2400" b="1" i="1"/>
              <a:t> housing market (2 room apartments)</a:t>
            </a:r>
            <a:r>
              <a:rPr lang="et-EE" sz="2400"/>
              <a:t> </a:t>
            </a:r>
            <a:r>
              <a:rPr lang="et-EE" sz="2400" i="1"/>
              <a:t>(</a:t>
            </a:r>
            <a:r>
              <a:rPr lang="en-GB" sz="2400" i="1"/>
              <a:t>the ratio of a price per square metre to personal net income</a:t>
            </a:r>
            <a:r>
              <a:rPr lang="et-EE" sz="2400"/>
              <a:t>)</a:t>
            </a:r>
            <a:r>
              <a:rPr lang="en-GB" sz="3800"/>
              <a:t> </a:t>
            </a:r>
            <a:endParaRPr lang="et-EE" sz="3800"/>
          </a:p>
        </p:txBody>
      </p:sp>
      <p:sp>
        <p:nvSpPr>
          <p:cNvPr id="121860" name="Rectangle 4"/>
          <p:cNvSpPr>
            <a:spLocks noChangeArrowheads="1"/>
          </p:cNvSpPr>
          <p:nvPr/>
        </p:nvSpPr>
        <p:spPr bwMode="auto">
          <a:xfrm>
            <a:off x="611188" y="5749925"/>
            <a:ext cx="7253287" cy="366713"/>
          </a:xfrm>
          <a:prstGeom prst="rect">
            <a:avLst/>
          </a:prstGeom>
          <a:noFill/>
          <a:ln w="9525">
            <a:noFill/>
            <a:miter lim="800000"/>
            <a:headEnd/>
            <a:tailEnd/>
          </a:ln>
          <a:effectLst/>
        </p:spPr>
        <p:txBody>
          <a:bodyPr anchor="ctr">
            <a:spAutoFit/>
          </a:bodyPr>
          <a:lstStyle/>
          <a:p>
            <a:pPr algn="just"/>
            <a:r>
              <a:rPr lang="en-GB" i="1"/>
              <a:t>Source: Statistics Estonia, Bank of Estonia, author’s calculation</a:t>
            </a:r>
          </a:p>
        </p:txBody>
      </p:sp>
      <p:pic>
        <p:nvPicPr>
          <p:cNvPr id="121862" name="Picture 6"/>
          <p:cNvPicPr>
            <a:picLocks noGrp="1" noChangeAspect="1" noChangeArrowheads="1"/>
          </p:cNvPicPr>
          <p:nvPr>
            <p:ph type="body" idx="1"/>
          </p:nvPr>
        </p:nvPicPr>
        <p:blipFill>
          <a:blip r:embed="rId2"/>
          <a:srcRect/>
          <a:stretch>
            <a:fillRect/>
          </a:stretch>
        </p:blipFill>
        <p:spPr>
          <a:xfrm>
            <a:off x="1258888" y="1773238"/>
            <a:ext cx="6127750" cy="3787775"/>
          </a:xfrm>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05474" name="Rectangle 2"/>
          <p:cNvSpPr>
            <a:spLocks noGrp="1" noChangeArrowheads="1"/>
          </p:cNvSpPr>
          <p:nvPr>
            <p:ph type="title"/>
          </p:nvPr>
        </p:nvSpPr>
        <p:spPr/>
        <p:txBody>
          <a:bodyPr/>
          <a:lstStyle/>
          <a:p>
            <a:r>
              <a:rPr lang="et-EE" b="1"/>
              <a:t>Regulatory framework</a:t>
            </a:r>
          </a:p>
        </p:txBody>
      </p:sp>
      <p:sp>
        <p:nvSpPr>
          <p:cNvPr id="105475" name="Rectangle 3"/>
          <p:cNvSpPr>
            <a:spLocks noGrp="1" noChangeArrowheads="1"/>
          </p:cNvSpPr>
          <p:nvPr>
            <p:ph type="body" idx="1"/>
          </p:nvPr>
        </p:nvSpPr>
        <p:spPr/>
        <p:txBody>
          <a:bodyPr/>
          <a:lstStyle/>
          <a:p>
            <a:r>
              <a:rPr lang="en-GB"/>
              <a:t>Government activities have also affected the real estate market. </a:t>
            </a:r>
            <a:endParaRPr lang="et-EE"/>
          </a:p>
          <a:p>
            <a:r>
              <a:rPr lang="en-GB"/>
              <a:t>The impact of regulatory framework is difficult to measure, but we can’t underestimate its influence to the housing loan decision making process and also to the housing market as a whole</a:t>
            </a:r>
            <a:endParaRPr lang="et-EE"/>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28002" name="Rectangle 2"/>
          <p:cNvSpPr>
            <a:spLocks noGrp="1" noChangeArrowheads="1"/>
          </p:cNvSpPr>
          <p:nvPr>
            <p:ph type="title"/>
          </p:nvPr>
        </p:nvSpPr>
        <p:spPr/>
        <p:txBody>
          <a:bodyPr/>
          <a:lstStyle/>
          <a:p>
            <a:r>
              <a:rPr lang="en-GB"/>
              <a:t>Government activity</a:t>
            </a:r>
          </a:p>
        </p:txBody>
      </p:sp>
      <p:sp>
        <p:nvSpPr>
          <p:cNvPr id="128003" name="Rectangle 3"/>
          <p:cNvSpPr>
            <a:spLocks noGrp="1" noChangeArrowheads="1"/>
          </p:cNvSpPr>
          <p:nvPr>
            <p:ph type="body" idx="1"/>
          </p:nvPr>
        </p:nvSpPr>
        <p:spPr/>
        <p:txBody>
          <a:bodyPr/>
          <a:lstStyle/>
          <a:p>
            <a:endParaRPr lang="et-EE" sz="2400"/>
          </a:p>
          <a:p>
            <a:r>
              <a:rPr lang="en-GB" sz="2400"/>
              <a:t>The possibility of deducting housing loan interests from taxable income </a:t>
            </a:r>
          </a:p>
          <a:p>
            <a:r>
              <a:rPr lang="en-GB" sz="2400"/>
              <a:t>A support system to eliminate market failures through the state foundation KredEx </a:t>
            </a:r>
          </a:p>
          <a:p>
            <a:pPr>
              <a:buFont typeface="Wingdings" pitchFamily="2" charset="2"/>
              <a:buNone/>
            </a:pPr>
            <a:r>
              <a:rPr lang="en-GB" sz="2400"/>
              <a:t>From the year 2000, when KredEx started to issue housing loan guarantees, until 2010: there are 13,640 young families, 7,300 young specialists and 69 tenants of restituted houses have improved their housing conditions, which makes a total of more than 21,000 households </a:t>
            </a:r>
            <a:r>
              <a:rPr lang="en-GB" sz="2400" i="1"/>
              <a:t>(Kredex)</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GB"/>
              <a:t>Tallinn University of Technology</a:t>
            </a:r>
          </a:p>
        </p:txBody>
      </p:sp>
      <p:sp>
        <p:nvSpPr>
          <p:cNvPr id="20483" name="Rectangle 3"/>
          <p:cNvSpPr>
            <a:spLocks noGrp="1" noChangeArrowheads="1"/>
          </p:cNvSpPr>
          <p:nvPr>
            <p:ph type="body" idx="4294967295"/>
          </p:nvPr>
        </p:nvSpPr>
        <p:spPr>
          <a:xfrm>
            <a:off x="922338" y="1757363"/>
            <a:ext cx="7632700" cy="4319587"/>
          </a:xfrm>
        </p:spPr>
        <p:txBody>
          <a:bodyPr/>
          <a:lstStyle/>
          <a:p>
            <a:pPr>
              <a:buFont typeface="Wingdings" pitchFamily="2" charset="2"/>
              <a:buNone/>
            </a:pPr>
            <a:r>
              <a:rPr lang="en-GB" i="1"/>
              <a:t>„Although the problem of declining affordability has been widely discussed in the media, the theoretical underpinnings of the concept of affordability have received rather less attention from academics“</a:t>
            </a:r>
            <a:endParaRPr lang="et-EE" i="1"/>
          </a:p>
          <a:p>
            <a:pPr>
              <a:buFont typeface="Wingdings" pitchFamily="2" charset="2"/>
              <a:buNone/>
            </a:pPr>
            <a:r>
              <a:rPr lang="et-EE" i="1"/>
              <a:t>        </a:t>
            </a:r>
            <a:r>
              <a:rPr lang="en-GB" i="1"/>
              <a:t>                                                </a:t>
            </a:r>
            <a:r>
              <a:rPr lang="en-GB"/>
              <a:t>		</a:t>
            </a:r>
            <a:r>
              <a:rPr lang="et-EE"/>
              <a:t>        </a:t>
            </a:r>
            <a:r>
              <a:rPr lang="en-GB"/>
              <a:t>	             </a:t>
            </a:r>
            <a:r>
              <a:rPr lang="et-EE"/>
              <a:t>                    </a:t>
            </a:r>
            <a:r>
              <a:rPr lang="en-GB" i="1"/>
              <a:t>(Gan, Hill, 2008)</a:t>
            </a:r>
            <a:endParaRPr lang="et-EE" i="1"/>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06498" name="Rectangle 2"/>
          <p:cNvSpPr>
            <a:spLocks noGrp="1" noChangeArrowheads="1"/>
          </p:cNvSpPr>
          <p:nvPr>
            <p:ph type="title"/>
          </p:nvPr>
        </p:nvSpPr>
        <p:spPr/>
        <p:txBody>
          <a:bodyPr/>
          <a:lstStyle/>
          <a:p>
            <a:r>
              <a:rPr lang="et-EE"/>
              <a:t>W</a:t>
            </a:r>
            <a:r>
              <a:rPr lang="en-GB"/>
              <a:t>e assume, that</a:t>
            </a:r>
            <a:r>
              <a:rPr lang="et-EE"/>
              <a:t> </a:t>
            </a:r>
          </a:p>
        </p:txBody>
      </p:sp>
      <p:sp>
        <p:nvSpPr>
          <p:cNvPr id="106499" name="Rectangle 3"/>
          <p:cNvSpPr>
            <a:spLocks noGrp="1" noChangeArrowheads="1"/>
          </p:cNvSpPr>
          <p:nvPr>
            <p:ph type="body" idx="1"/>
          </p:nvPr>
        </p:nvSpPr>
        <p:spPr/>
        <p:txBody>
          <a:bodyPr/>
          <a:lstStyle/>
          <a:p>
            <a:endParaRPr lang="et-EE" sz="2400"/>
          </a:p>
          <a:p>
            <a:r>
              <a:rPr lang="et-EE" sz="2400"/>
              <a:t> L / V ≤ ⅔</a:t>
            </a:r>
          </a:p>
          <a:p>
            <a:pPr>
              <a:buFont typeface="Wingdings" pitchFamily="2" charset="2"/>
              <a:buNone/>
            </a:pPr>
            <a:r>
              <a:rPr lang="en-GB" sz="2400" i="1"/>
              <a:t>Taking into consideration that it is reasonable that the proportion of the housing loan should not be more as 2/3 of dwellings market value and this restriction was until 2002 also in credit institutions</a:t>
            </a:r>
            <a:endParaRPr lang="et-EE" sz="2400" i="1"/>
          </a:p>
          <a:p>
            <a:pPr>
              <a:buFont typeface="Wingdings" pitchFamily="2" charset="2"/>
              <a:buNone/>
            </a:pPr>
            <a:r>
              <a:rPr lang="et-EE" sz="2400"/>
              <a:t>Where,</a:t>
            </a:r>
          </a:p>
          <a:p>
            <a:pPr>
              <a:buFont typeface="Wingdings" pitchFamily="2" charset="2"/>
              <a:buNone/>
            </a:pPr>
            <a:endParaRPr lang="et-EE" sz="2400"/>
          </a:p>
          <a:p>
            <a:r>
              <a:rPr lang="en-GB" sz="2400" b="1"/>
              <a:t>L- </a:t>
            </a:r>
            <a:r>
              <a:rPr lang="en-GB" sz="2400"/>
              <a:t>Housing loan turnover in year </a:t>
            </a:r>
            <a:endParaRPr lang="et-EE" sz="2400"/>
          </a:p>
          <a:p>
            <a:r>
              <a:rPr lang="et-EE" sz="2400" b="1"/>
              <a:t>V</a:t>
            </a:r>
            <a:r>
              <a:rPr lang="en-US" sz="2400" b="1"/>
              <a:t> - </a:t>
            </a:r>
            <a:r>
              <a:rPr lang="en-US" sz="2400"/>
              <a:t>Value of housing</a:t>
            </a:r>
            <a:r>
              <a:rPr lang="en-US" sz="2400" b="1"/>
              <a:t> </a:t>
            </a:r>
            <a:r>
              <a:rPr lang="en-US" sz="2400"/>
              <a:t>purchase-sale transactions in year</a:t>
            </a:r>
            <a:endParaRPr lang="et-EE" sz="24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GB"/>
              <a:t>Tallinn University of Technology</a:t>
            </a:r>
          </a:p>
        </p:txBody>
      </p:sp>
      <p:sp>
        <p:nvSpPr>
          <p:cNvPr id="137218" name="Rectangle 2"/>
          <p:cNvSpPr>
            <a:spLocks noGrp="1" noChangeArrowheads="1"/>
          </p:cNvSpPr>
          <p:nvPr>
            <p:ph type="title"/>
          </p:nvPr>
        </p:nvSpPr>
        <p:spPr/>
        <p:txBody>
          <a:bodyPr/>
          <a:lstStyle/>
          <a:p>
            <a:r>
              <a:rPr lang="en-GB"/>
              <a:t>Regulatory framework</a:t>
            </a:r>
          </a:p>
        </p:txBody>
      </p:sp>
      <p:pic>
        <p:nvPicPr>
          <p:cNvPr id="137220" name="Picture 4"/>
          <p:cNvPicPr>
            <a:picLocks noGrp="1" noChangeAspect="1" noChangeArrowheads="1"/>
          </p:cNvPicPr>
          <p:nvPr>
            <p:ph type="body" idx="1"/>
          </p:nvPr>
        </p:nvPicPr>
        <p:blipFill>
          <a:blip r:embed="rId2"/>
          <a:srcRect/>
          <a:stretch>
            <a:fillRect/>
          </a:stretch>
        </p:blipFill>
        <p:spPr>
          <a:xfrm>
            <a:off x="1116013" y="1844675"/>
            <a:ext cx="6264275" cy="3744913"/>
          </a:xfrm>
          <a:noFill/>
          <a:ln/>
        </p:spPr>
      </p:pic>
      <p:sp>
        <p:nvSpPr>
          <p:cNvPr id="137221" name="Text Box 5"/>
          <p:cNvSpPr txBox="1">
            <a:spLocks noChangeArrowheads="1"/>
          </p:cNvSpPr>
          <p:nvPr/>
        </p:nvSpPr>
        <p:spPr bwMode="auto">
          <a:xfrm>
            <a:off x="1187450" y="5661025"/>
            <a:ext cx="6624638" cy="366713"/>
          </a:xfrm>
          <a:prstGeom prst="rect">
            <a:avLst/>
          </a:prstGeom>
          <a:noFill/>
          <a:ln w="9525">
            <a:noFill/>
            <a:miter lim="800000"/>
            <a:headEnd/>
            <a:tailEnd/>
          </a:ln>
          <a:effectLst/>
        </p:spPr>
        <p:txBody>
          <a:bodyPr>
            <a:spAutoFit/>
          </a:bodyPr>
          <a:lstStyle/>
          <a:p>
            <a:pPr>
              <a:spcBef>
                <a:spcPct val="50000"/>
              </a:spcBef>
            </a:pPr>
            <a:r>
              <a:rPr lang="en-GB" i="1"/>
              <a:t>Source:</a:t>
            </a:r>
            <a:r>
              <a:rPr lang="en-GB"/>
              <a:t> Statistics Estonia, Bank of Estonia, author’s calculation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31074" name="Rectangle 2"/>
          <p:cNvSpPr>
            <a:spLocks noGrp="1" noChangeArrowheads="1"/>
          </p:cNvSpPr>
          <p:nvPr>
            <p:ph type="title"/>
          </p:nvPr>
        </p:nvSpPr>
        <p:spPr/>
        <p:txBody>
          <a:bodyPr/>
          <a:lstStyle/>
          <a:p>
            <a:r>
              <a:rPr lang="en-GB" b="1"/>
              <a:t>Discussion</a:t>
            </a:r>
            <a:endParaRPr lang="et-EE" b="1"/>
          </a:p>
        </p:txBody>
      </p:sp>
      <p:sp>
        <p:nvSpPr>
          <p:cNvPr id="131075" name="Rectangle 3"/>
          <p:cNvSpPr>
            <a:spLocks noGrp="1" noChangeArrowheads="1"/>
          </p:cNvSpPr>
          <p:nvPr>
            <p:ph type="body" idx="1"/>
          </p:nvPr>
        </p:nvSpPr>
        <p:spPr/>
        <p:txBody>
          <a:bodyPr/>
          <a:lstStyle/>
          <a:p>
            <a:r>
              <a:rPr lang="en-GB"/>
              <a:t>Sharp rise in housing market started after the elimination of mortgage loan amount restriction, which caused also the worsening in affordability issues</a:t>
            </a:r>
            <a:endParaRPr lang="et-EE"/>
          </a:p>
          <a:p>
            <a:r>
              <a:rPr lang="en-GB"/>
              <a:t>The worst was affordability situation in 2005-2009</a:t>
            </a:r>
            <a:endParaRPr lang="et-EE"/>
          </a:p>
          <a:p>
            <a:r>
              <a:rPr lang="et-EE"/>
              <a:t>T</a:t>
            </a:r>
            <a:r>
              <a:rPr lang="en-GB"/>
              <a:t>here are same risks that needed a regulatory intervention, one is the need of credit standard tightening</a:t>
            </a:r>
            <a:r>
              <a:rPr lang="et-EE"/>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10595" name="Rectangle 3"/>
          <p:cNvSpPr>
            <a:spLocks noGrp="1" noChangeArrowheads="1"/>
          </p:cNvSpPr>
          <p:nvPr>
            <p:ph type="body" idx="1"/>
          </p:nvPr>
        </p:nvSpPr>
        <p:spPr>
          <a:xfrm>
            <a:off x="971550" y="1557338"/>
            <a:ext cx="7772400" cy="4530725"/>
          </a:xfrm>
        </p:spPr>
        <p:txBody>
          <a:bodyPr/>
          <a:lstStyle/>
          <a:p>
            <a:r>
              <a:rPr lang="en-GB" smtClean="0"/>
              <a:t>The </a:t>
            </a:r>
            <a:r>
              <a:rPr lang="en-GB" dirty="0"/>
              <a:t>real estate bubble burst before the Lehmann crises and it gave the economy the time for recovering </a:t>
            </a:r>
          </a:p>
          <a:p>
            <a:r>
              <a:rPr lang="en-GB" dirty="0"/>
              <a:t>Political decisions might have been made with a purpose to ensure a better access for households to the loan market, but at the same time not thinking on its impact on the real estate market </a:t>
            </a:r>
          </a:p>
        </p:txBody>
      </p:sp>
      <p:sp>
        <p:nvSpPr>
          <p:cNvPr id="2" name="Title 1"/>
          <p:cNvSpPr>
            <a:spLocks noGrp="1"/>
          </p:cNvSpPr>
          <p:nvPr>
            <p:ph type="title"/>
          </p:nvPr>
        </p:nvSpPr>
        <p:spPr/>
        <p:txBody>
          <a:bodyPr/>
          <a:lstStyle/>
          <a:p>
            <a:r>
              <a:rPr lang="en-GB" b="1" dirty="0" smtClean="0"/>
              <a:t>Conclusion</a:t>
            </a:r>
            <a:endParaRPr lang="en-GB"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12642" name="Rectangle 2"/>
          <p:cNvSpPr>
            <a:spLocks noGrp="1" noChangeArrowheads="1"/>
          </p:cNvSpPr>
          <p:nvPr>
            <p:ph type="title"/>
          </p:nvPr>
        </p:nvSpPr>
        <p:spPr/>
        <p:txBody>
          <a:bodyPr/>
          <a:lstStyle/>
          <a:p>
            <a:r>
              <a:rPr lang="en-GB" b="1" dirty="0"/>
              <a:t>Conclusion</a:t>
            </a:r>
            <a:endParaRPr lang="et-EE" b="1" dirty="0"/>
          </a:p>
        </p:txBody>
      </p:sp>
      <p:sp>
        <p:nvSpPr>
          <p:cNvPr id="112643" name="Rectangle 3"/>
          <p:cNvSpPr>
            <a:spLocks noGrp="1" noChangeArrowheads="1"/>
          </p:cNvSpPr>
          <p:nvPr>
            <p:ph type="body" idx="1"/>
          </p:nvPr>
        </p:nvSpPr>
        <p:spPr/>
        <p:txBody>
          <a:bodyPr/>
          <a:lstStyle/>
          <a:p>
            <a:pPr>
              <a:lnSpc>
                <a:spcPct val="90000"/>
              </a:lnSpc>
            </a:pPr>
            <a:r>
              <a:rPr lang="en-GB"/>
              <a:t>Housing affordability problem is very important for all households and there is a need to continue with research in this field. Some households can not buy a house, some have loan repayment problems  </a:t>
            </a:r>
          </a:p>
          <a:p>
            <a:pPr>
              <a:lnSpc>
                <a:spcPct val="90000"/>
              </a:lnSpc>
            </a:pPr>
            <a:r>
              <a:rPr lang="en-GB"/>
              <a:t>Government activity had helped to make housing loans affordable for households, but it has  amended only households purchase affordability. The high debt burden has weakened the households’ financial position and brings forth the loan  repayment affordability problem</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36194" name="Rectangle 2"/>
          <p:cNvSpPr>
            <a:spLocks noGrp="1" noChangeArrowheads="1"/>
          </p:cNvSpPr>
          <p:nvPr>
            <p:ph type="title"/>
          </p:nvPr>
        </p:nvSpPr>
        <p:spPr/>
        <p:txBody>
          <a:bodyPr/>
          <a:lstStyle/>
          <a:p>
            <a:r>
              <a:rPr lang="en-GB" b="1"/>
              <a:t>Conclusion</a:t>
            </a:r>
          </a:p>
        </p:txBody>
      </p:sp>
      <p:sp>
        <p:nvSpPr>
          <p:cNvPr id="136195" name="Rectangle 3"/>
          <p:cNvSpPr>
            <a:spLocks noGrp="1" noChangeArrowheads="1"/>
          </p:cNvSpPr>
          <p:nvPr>
            <p:ph type="body" idx="1"/>
          </p:nvPr>
        </p:nvSpPr>
        <p:spPr/>
        <p:txBody>
          <a:bodyPr/>
          <a:lstStyle/>
          <a:p>
            <a:pPr>
              <a:buFont typeface="Wingdings" pitchFamily="2" charset="2"/>
              <a:buNone/>
            </a:pPr>
            <a:endParaRPr lang="et-EE" sz="3600"/>
          </a:p>
          <a:p>
            <a:pPr>
              <a:buFont typeface="Wingdings" pitchFamily="2" charset="2"/>
              <a:buNone/>
            </a:pPr>
            <a:r>
              <a:rPr lang="en-GB" sz="3600"/>
              <a:t>Policymaking is more of a form of art, then science, but there is a need for long-term thinking</a:t>
            </a:r>
            <a:r>
              <a:rPr lang="et-EE" sz="3600" i="1"/>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GB"/>
              <a:t>Tallinn University of Technology</a:t>
            </a:r>
          </a:p>
        </p:txBody>
      </p:sp>
      <p:sp>
        <p:nvSpPr>
          <p:cNvPr id="133124" name="Rectangle 4"/>
          <p:cNvSpPr>
            <a:spLocks noChangeArrowheads="1"/>
          </p:cNvSpPr>
          <p:nvPr/>
        </p:nvSpPr>
        <p:spPr bwMode="auto">
          <a:xfrm>
            <a:off x="2947988" y="2925763"/>
            <a:ext cx="5035550" cy="762000"/>
          </a:xfrm>
          <a:prstGeom prst="rect">
            <a:avLst/>
          </a:prstGeom>
          <a:noFill/>
          <a:ln w="9525">
            <a:noFill/>
            <a:miter lim="800000"/>
            <a:headEnd/>
            <a:tailEnd/>
          </a:ln>
          <a:effectLst/>
        </p:spPr>
        <p:txBody>
          <a:bodyPr wrap="none">
            <a:spAutoFit/>
          </a:bodyPr>
          <a:lstStyle/>
          <a:p>
            <a:pPr lvl="4">
              <a:spcBef>
                <a:spcPct val="20000"/>
              </a:spcBef>
              <a:buClr>
                <a:schemeClr val="accent1"/>
              </a:buClr>
              <a:buFont typeface="Wingdings" pitchFamily="2" charset="2"/>
              <a:buChar char="§"/>
            </a:pPr>
            <a:r>
              <a:rPr lang="en-GB" sz="4400"/>
              <a:t>Thank you</a:t>
            </a:r>
            <a:r>
              <a:rPr lang="et-EE" sz="440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26978" name="Rectangle 2"/>
          <p:cNvSpPr>
            <a:spLocks noGrp="1" noChangeArrowheads="1"/>
          </p:cNvSpPr>
          <p:nvPr>
            <p:ph type="title"/>
          </p:nvPr>
        </p:nvSpPr>
        <p:spPr/>
        <p:txBody>
          <a:bodyPr/>
          <a:lstStyle/>
          <a:p>
            <a:r>
              <a:rPr lang="en-GB"/>
              <a:t>Housing market Estonia</a:t>
            </a:r>
          </a:p>
        </p:txBody>
      </p:sp>
      <p:sp>
        <p:nvSpPr>
          <p:cNvPr id="126979" name="Rectangle 3"/>
          <p:cNvSpPr>
            <a:spLocks noGrp="1" noChangeArrowheads="1"/>
          </p:cNvSpPr>
          <p:nvPr>
            <p:ph type="body" idx="1"/>
          </p:nvPr>
        </p:nvSpPr>
        <p:spPr/>
        <p:txBody>
          <a:bodyPr/>
          <a:lstStyle/>
          <a:p>
            <a:r>
              <a:rPr lang="en-GB"/>
              <a:t>Early in the 1990s the real estate market was relatively passive and the price levels were low </a:t>
            </a:r>
          </a:p>
          <a:p>
            <a:pPr>
              <a:buFont typeface="Wingdings" pitchFamily="2" charset="2"/>
              <a:buNone/>
            </a:pPr>
            <a:endParaRPr lang="en-GB"/>
          </a:p>
          <a:p>
            <a:r>
              <a:rPr lang="en-GB"/>
              <a:t>Upturn in housing market started with economic growth and with activating  borrowing process for housing purposes after 1999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GB"/>
              <a:t>Tallinn University of Technology</a:t>
            </a:r>
          </a:p>
        </p:txBody>
      </p:sp>
      <p:sp>
        <p:nvSpPr>
          <p:cNvPr id="139266" name="Rectangle 2"/>
          <p:cNvSpPr>
            <a:spLocks noGrp="1" noChangeArrowheads="1"/>
          </p:cNvSpPr>
          <p:nvPr>
            <p:ph type="title"/>
          </p:nvPr>
        </p:nvSpPr>
        <p:spPr/>
        <p:txBody>
          <a:bodyPr/>
          <a:lstStyle/>
          <a:p>
            <a:r>
              <a:rPr lang="en-GB" sz="2400"/>
              <a:t>Notarised Purchase-Sale contracts</a:t>
            </a:r>
            <a:endParaRPr lang="et-EE" sz="3800"/>
          </a:p>
        </p:txBody>
      </p:sp>
      <p:pic>
        <p:nvPicPr>
          <p:cNvPr id="139267" name="Picture 3"/>
          <p:cNvPicPr>
            <a:picLocks noGrp="1" noChangeAspect="1" noChangeArrowheads="1"/>
          </p:cNvPicPr>
          <p:nvPr>
            <p:ph type="body" idx="1"/>
          </p:nvPr>
        </p:nvPicPr>
        <p:blipFill>
          <a:blip r:embed="rId2"/>
          <a:srcRect/>
          <a:stretch>
            <a:fillRect/>
          </a:stretch>
        </p:blipFill>
        <p:spPr>
          <a:xfrm>
            <a:off x="1101725" y="1801813"/>
            <a:ext cx="6335713" cy="3743325"/>
          </a:xfrm>
          <a:noFill/>
          <a:ln/>
        </p:spPr>
      </p:pic>
      <p:sp>
        <p:nvSpPr>
          <p:cNvPr id="139268" name="Rectangle 4"/>
          <p:cNvSpPr>
            <a:spLocks noChangeArrowheads="1"/>
          </p:cNvSpPr>
          <p:nvPr/>
        </p:nvSpPr>
        <p:spPr bwMode="auto">
          <a:xfrm>
            <a:off x="1042988" y="5583238"/>
            <a:ext cx="4916487" cy="304800"/>
          </a:xfrm>
          <a:prstGeom prst="rect">
            <a:avLst/>
          </a:prstGeom>
          <a:noFill/>
          <a:ln w="9525">
            <a:noFill/>
            <a:miter lim="800000"/>
            <a:headEnd/>
            <a:tailEnd/>
          </a:ln>
          <a:effectLst/>
        </p:spPr>
        <p:txBody>
          <a:bodyPr anchor="ctr">
            <a:spAutoFit/>
          </a:bodyPr>
          <a:lstStyle/>
          <a:p>
            <a:pPr algn="just"/>
            <a:r>
              <a:rPr lang="en-GB" sz="1400" i="1"/>
              <a:t>Source: Statistics Estonia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38914" name="Rectangle 2"/>
          <p:cNvSpPr>
            <a:spLocks noGrp="1" noChangeArrowheads="1"/>
          </p:cNvSpPr>
          <p:nvPr>
            <p:ph type="title"/>
          </p:nvPr>
        </p:nvSpPr>
        <p:spPr/>
        <p:txBody>
          <a:bodyPr/>
          <a:lstStyle/>
          <a:p>
            <a:r>
              <a:rPr lang="en-US"/>
              <a:t>In the previous works</a:t>
            </a:r>
            <a:endParaRPr lang="et-EE"/>
          </a:p>
        </p:txBody>
      </p:sp>
      <p:sp>
        <p:nvSpPr>
          <p:cNvPr id="38915" name="Rectangle 3"/>
          <p:cNvSpPr>
            <a:spLocks noGrp="1" noChangeArrowheads="1"/>
          </p:cNvSpPr>
          <p:nvPr>
            <p:ph type="body" idx="1"/>
          </p:nvPr>
        </p:nvSpPr>
        <p:spPr/>
        <p:txBody>
          <a:bodyPr/>
          <a:lstStyle/>
          <a:p>
            <a:endParaRPr lang="et-EE"/>
          </a:p>
          <a:p>
            <a:r>
              <a:rPr lang="en-GB"/>
              <a:t>We estimated, that there was a bubble in the Estonian real estate market and</a:t>
            </a:r>
          </a:p>
          <a:p>
            <a:r>
              <a:rPr lang="en-GB"/>
              <a:t>the total volume of housing loans has increased as a result of low interest rate and tight competition in the banking sector</a:t>
            </a:r>
            <a:r>
              <a:rPr lang="en-US"/>
              <a:t> </a:t>
            </a:r>
            <a:endParaRPr lang="et-EE"/>
          </a:p>
          <a:p>
            <a:pPr>
              <a:buFont typeface="Wingdings" pitchFamily="2" charset="2"/>
              <a:buNone/>
            </a:pPr>
            <a:r>
              <a:rPr lang="et-EE" i="1"/>
              <a:t>				</a:t>
            </a:r>
            <a:r>
              <a:rPr lang="en-US" i="1"/>
              <a:t>(Kolbre, Kallakmaa 2006</a:t>
            </a:r>
            <a:r>
              <a:rPr lang="et-EE" i="1"/>
              <a:t>, 2007</a:t>
            </a:r>
            <a:r>
              <a:rPr lang="en-US" i="1"/>
              <a:t>)</a:t>
            </a:r>
            <a:endParaRPr lang="et-EE"/>
          </a:p>
          <a:p>
            <a:endParaRPr lang="et-E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97282" name="Rectangle 2"/>
          <p:cNvSpPr>
            <a:spLocks noGrp="1" noChangeArrowheads="1"/>
          </p:cNvSpPr>
          <p:nvPr>
            <p:ph type="title"/>
          </p:nvPr>
        </p:nvSpPr>
        <p:spPr/>
        <p:txBody>
          <a:bodyPr/>
          <a:lstStyle/>
          <a:p>
            <a:r>
              <a:rPr lang="en-US" sz="3800"/>
              <a:t>Availability of financing is the critical factor for housing market</a:t>
            </a:r>
            <a:endParaRPr lang="et-EE" sz="3800"/>
          </a:p>
        </p:txBody>
      </p:sp>
      <p:sp>
        <p:nvSpPr>
          <p:cNvPr id="97283" name="Rectangle 3"/>
          <p:cNvSpPr>
            <a:spLocks noGrp="1" noChangeArrowheads="1"/>
          </p:cNvSpPr>
          <p:nvPr>
            <p:ph type="body" idx="1"/>
          </p:nvPr>
        </p:nvSpPr>
        <p:spPr/>
        <p:txBody>
          <a:bodyPr/>
          <a:lstStyle/>
          <a:p>
            <a:endParaRPr lang="et-EE"/>
          </a:p>
          <a:p>
            <a:pPr>
              <a:buFont typeface="Wingdings" pitchFamily="2" charset="2"/>
              <a:buNone/>
            </a:pPr>
            <a:endParaRPr lang="et-EE"/>
          </a:p>
          <a:p>
            <a:r>
              <a:rPr lang="en-US"/>
              <a:t>Historically the housing in many countries was financed by the local lenders </a:t>
            </a:r>
            <a:endParaRPr lang="et-EE"/>
          </a:p>
          <a:p>
            <a:pPr lvl="2">
              <a:buFont typeface="Wingdings" pitchFamily="2" charset="2"/>
              <a:buNone/>
            </a:pPr>
            <a:r>
              <a:rPr lang="et-EE" i="1"/>
              <a:t>                                  </a:t>
            </a:r>
            <a:r>
              <a:rPr lang="en-US" i="1"/>
              <a:t>(Green, Wachter,2007)</a:t>
            </a:r>
            <a:r>
              <a:rPr lang="et-EE" i="1"/>
              <a:t> </a:t>
            </a:r>
          </a:p>
          <a:p>
            <a:endParaRPr lang="et-E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118786" name="Rectangle 2"/>
          <p:cNvSpPr>
            <a:spLocks noGrp="1" noChangeArrowheads="1"/>
          </p:cNvSpPr>
          <p:nvPr>
            <p:ph type="title"/>
          </p:nvPr>
        </p:nvSpPr>
        <p:spPr/>
        <p:txBody>
          <a:bodyPr/>
          <a:lstStyle/>
          <a:p>
            <a:r>
              <a:rPr lang="en-GB"/>
              <a:t>Housing loan market In Estonia</a:t>
            </a:r>
            <a:endParaRPr lang="et-EE"/>
          </a:p>
        </p:txBody>
      </p:sp>
      <p:sp>
        <p:nvSpPr>
          <p:cNvPr id="118787" name="Rectangle 3"/>
          <p:cNvSpPr>
            <a:spLocks noGrp="1" noChangeArrowheads="1"/>
          </p:cNvSpPr>
          <p:nvPr>
            <p:ph type="body" idx="1"/>
          </p:nvPr>
        </p:nvSpPr>
        <p:spPr/>
        <p:txBody>
          <a:bodyPr/>
          <a:lstStyle/>
          <a:p>
            <a:pPr>
              <a:buFont typeface="Wingdings" pitchFamily="2" charset="2"/>
              <a:buNone/>
            </a:pPr>
            <a:r>
              <a:rPr lang="et-EE"/>
              <a:t>... </a:t>
            </a:r>
            <a:r>
              <a:rPr lang="en-GB"/>
              <a:t>is mostly shared by four credit institutions, which in all account for 93% of the total market.</a:t>
            </a:r>
            <a:endParaRPr lang="et-EE"/>
          </a:p>
          <a:p>
            <a:pPr>
              <a:buFont typeface="Wingdings" pitchFamily="2" charset="2"/>
              <a:buNone/>
            </a:pPr>
            <a:r>
              <a:rPr lang="en-GB"/>
              <a:t>The largest market share is held </a:t>
            </a:r>
            <a:endParaRPr lang="et-EE"/>
          </a:p>
          <a:p>
            <a:pPr>
              <a:buFont typeface="Wingdings" pitchFamily="2" charset="2"/>
              <a:buNone/>
            </a:pPr>
            <a:r>
              <a:rPr lang="en-GB"/>
              <a:t>by Swedbank – 43% of the total consolidated loan portfolio, </a:t>
            </a:r>
            <a:endParaRPr lang="et-EE"/>
          </a:p>
          <a:p>
            <a:pPr>
              <a:buFont typeface="Wingdings" pitchFamily="2" charset="2"/>
              <a:buNone/>
            </a:pPr>
            <a:r>
              <a:rPr lang="en-GB"/>
              <a:t>followed by SEB Bank 23%, </a:t>
            </a:r>
            <a:endParaRPr lang="et-EE"/>
          </a:p>
          <a:p>
            <a:pPr>
              <a:buFont typeface="Wingdings" pitchFamily="2" charset="2"/>
              <a:buNone/>
            </a:pPr>
            <a:r>
              <a:rPr lang="en-GB"/>
              <a:t>the Estonian branch of Nordea Bank 15% and </a:t>
            </a:r>
            <a:endParaRPr lang="et-EE"/>
          </a:p>
          <a:p>
            <a:pPr>
              <a:buFont typeface="Wingdings" pitchFamily="2" charset="2"/>
              <a:buNone/>
            </a:pPr>
            <a:r>
              <a:rPr lang="en-GB"/>
              <a:t>the Estonian branch of Danske Bank 12 %</a:t>
            </a:r>
            <a:endParaRPr lang="et-EE"/>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98306" name="Rectangle 2"/>
          <p:cNvSpPr>
            <a:spLocks noGrp="1" noChangeArrowheads="1"/>
          </p:cNvSpPr>
          <p:nvPr>
            <p:ph type="title"/>
          </p:nvPr>
        </p:nvSpPr>
        <p:spPr/>
        <p:txBody>
          <a:bodyPr/>
          <a:lstStyle/>
          <a:p>
            <a:r>
              <a:rPr lang="en-GB"/>
              <a:t>Why?</a:t>
            </a:r>
            <a:r>
              <a:rPr lang="et-EE"/>
              <a:t> </a:t>
            </a:r>
          </a:p>
        </p:txBody>
      </p:sp>
      <p:sp>
        <p:nvSpPr>
          <p:cNvPr id="98307" name="Rectangle 3"/>
          <p:cNvSpPr>
            <a:spLocks noGrp="1" noChangeArrowheads="1"/>
          </p:cNvSpPr>
          <p:nvPr>
            <p:ph type="body" idx="1"/>
          </p:nvPr>
        </p:nvSpPr>
        <p:spPr/>
        <p:txBody>
          <a:bodyPr/>
          <a:lstStyle/>
          <a:p>
            <a:r>
              <a:rPr lang="en-GB"/>
              <a:t>Estonian government has made many decisions, that have influenced the real estate market,</a:t>
            </a:r>
          </a:p>
          <a:p>
            <a:r>
              <a:rPr lang="en-GB"/>
              <a:t>but no research has been done on trying to get an answer about the affordability problem in the housing market in Estonia. </a:t>
            </a:r>
          </a:p>
          <a:p>
            <a:r>
              <a:rPr lang="en-GB"/>
              <a:t>Also there are no analyses about the impact of regulatory framework to the housing market – are the government goals achieved or not?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a:t>Tallinn University of Technology</a:t>
            </a:r>
          </a:p>
        </p:txBody>
      </p:sp>
      <p:sp>
        <p:nvSpPr>
          <p:cNvPr id="99330" name="Rectangle 2"/>
          <p:cNvSpPr>
            <a:spLocks noGrp="1" noChangeArrowheads="1"/>
          </p:cNvSpPr>
          <p:nvPr>
            <p:ph type="title"/>
          </p:nvPr>
        </p:nvSpPr>
        <p:spPr/>
        <p:txBody>
          <a:bodyPr/>
          <a:lstStyle/>
          <a:p>
            <a:r>
              <a:rPr lang="en-GB"/>
              <a:t>The purpose of this study</a:t>
            </a:r>
            <a:r>
              <a:rPr lang="et-EE"/>
              <a:t>:</a:t>
            </a:r>
          </a:p>
        </p:txBody>
      </p:sp>
      <p:sp>
        <p:nvSpPr>
          <p:cNvPr id="99331" name="Rectangle 3"/>
          <p:cNvSpPr>
            <a:spLocks noGrp="1" noChangeArrowheads="1"/>
          </p:cNvSpPr>
          <p:nvPr>
            <p:ph type="body" idx="1"/>
          </p:nvPr>
        </p:nvSpPr>
        <p:spPr/>
        <p:txBody>
          <a:bodyPr/>
          <a:lstStyle/>
          <a:p>
            <a:endParaRPr lang="et-EE"/>
          </a:p>
          <a:p>
            <a:r>
              <a:rPr lang="en-GB"/>
              <a:t>how to evaluate affordability of housing in the Estonian market?</a:t>
            </a:r>
          </a:p>
          <a:p>
            <a:pPr>
              <a:buFont typeface="Wingdings" pitchFamily="2" charset="2"/>
              <a:buNone/>
            </a:pPr>
            <a:endParaRPr lang="en-GB"/>
          </a:p>
          <a:p>
            <a:r>
              <a:rPr lang="en-GB"/>
              <a:t>to asses the regulatory framework decisions impact to the housing market in Estonia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528</TotalTime>
  <Words>1107</Words>
  <Application>Microsoft Office PowerPoint</Application>
  <PresentationFormat>On-screen Show (4:3)</PresentationFormat>
  <Paragraphs>152</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Layers</vt:lpstr>
      <vt:lpstr>Estonian housing market: affordability problem and regulatory framework</vt:lpstr>
      <vt:lpstr>PowerPoint Presentation</vt:lpstr>
      <vt:lpstr>Housing market Estonia</vt:lpstr>
      <vt:lpstr>Notarised Purchase-Sale contracts</vt:lpstr>
      <vt:lpstr>In the previous works</vt:lpstr>
      <vt:lpstr>Availability of financing is the critical factor for housing market</vt:lpstr>
      <vt:lpstr>Housing loan market In Estonia</vt:lpstr>
      <vt:lpstr>Why? </vt:lpstr>
      <vt:lpstr>The purpose of this study:</vt:lpstr>
      <vt:lpstr>The affordability of the average priced house </vt:lpstr>
      <vt:lpstr>Traditionally used indicators to evaluate the affordability</vt:lpstr>
      <vt:lpstr>Repayment affordability</vt:lpstr>
      <vt:lpstr>The assumptions for modelling</vt:lpstr>
      <vt:lpstr>We supposed, that</vt:lpstr>
      <vt:lpstr>HAI for Estonian housing market</vt:lpstr>
      <vt:lpstr>Purchase affordability</vt:lpstr>
      <vt:lpstr>P/I ratio for Tallinn housing market (2 room apartments) (the ratio of a price per square metre to personal net income) </vt:lpstr>
      <vt:lpstr>Regulatory framework</vt:lpstr>
      <vt:lpstr>Government activity</vt:lpstr>
      <vt:lpstr>We assume, that </vt:lpstr>
      <vt:lpstr>Regulatory framework</vt:lpstr>
      <vt:lpstr>Discussion</vt:lpstr>
      <vt:lpstr>Conclusion</vt:lpstr>
      <vt:lpstr>Conclusion</vt:lpstr>
      <vt:lpstr>Conclusion</vt:lpstr>
      <vt:lpstr>PowerPoint Presentation</vt:lpstr>
    </vt:vector>
  </TitlesOfParts>
  <Company>Tallinna Linnakantselei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Estonian housing market: affordability problem and regulatory framework</dc:title>
  <dc:creator>kallakmaa</dc:creator>
  <cp:lastModifiedBy>kasutaja</cp:lastModifiedBy>
  <cp:revision>107</cp:revision>
  <dcterms:created xsi:type="dcterms:W3CDTF">2011-05-02T07:31:43Z</dcterms:created>
  <dcterms:modified xsi:type="dcterms:W3CDTF">2011-06-15T20:27:11Z</dcterms:modified>
</cp:coreProperties>
</file>