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22"/>
  </p:notesMasterIdLst>
  <p:handoutMasterIdLst>
    <p:handoutMasterId r:id="rId23"/>
  </p:handoutMasterIdLst>
  <p:sldIdLst>
    <p:sldId id="325" r:id="rId2"/>
    <p:sldId id="363" r:id="rId3"/>
    <p:sldId id="364" r:id="rId4"/>
    <p:sldId id="394" r:id="rId5"/>
    <p:sldId id="377" r:id="rId6"/>
    <p:sldId id="368" r:id="rId7"/>
    <p:sldId id="385" r:id="rId8"/>
    <p:sldId id="384" r:id="rId9"/>
    <p:sldId id="399" r:id="rId10"/>
    <p:sldId id="381" r:id="rId11"/>
    <p:sldId id="373" r:id="rId12"/>
    <p:sldId id="402" r:id="rId13"/>
    <p:sldId id="404" r:id="rId14"/>
    <p:sldId id="396" r:id="rId15"/>
    <p:sldId id="397" r:id="rId16"/>
    <p:sldId id="405" r:id="rId17"/>
    <p:sldId id="400" r:id="rId18"/>
    <p:sldId id="388" r:id="rId19"/>
    <p:sldId id="392" r:id="rId20"/>
    <p:sldId id="278" r:id="rId21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ADC"/>
    <a:srgbClr val="FFFFCC"/>
    <a:srgbClr val="FFF2CF"/>
    <a:srgbClr val="ECFEDC"/>
    <a:srgbClr val="E6FED0"/>
    <a:srgbClr val="FFE5CB"/>
    <a:srgbClr val="F1AF87"/>
    <a:srgbClr val="EC976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92397" autoAdjust="0"/>
  </p:normalViewPr>
  <p:slideViewPr>
    <p:cSldViewPr>
      <p:cViewPr varScale="1">
        <p:scale>
          <a:sx n="97" d="100"/>
          <a:sy n="97" d="100"/>
        </p:scale>
        <p:origin x="-33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08486-8CDB-42FC-BFBD-0B4F166D741C}" type="datetimeFigureOut">
              <a:rPr lang="en-US" smtClean="0"/>
              <a:t>6/10/2010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3BACB-5C4C-42D0-8EE2-D3F6C3801D58}" type="slidenum">
              <a:rPr lang="en-NZ" smtClean="0"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05C5AC1-B6EA-4FD3-8EA0-3D63525039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39DB77-A078-485A-817E-E07FBB582D2B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-2273300" y="1279525"/>
            <a:ext cx="11303000" cy="847883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4077" y="613522"/>
            <a:ext cx="5203683" cy="322272"/>
          </a:xfrm>
          <a:noFill/>
          <a:ln/>
        </p:spPr>
        <p:txBody>
          <a:bodyPr/>
          <a:lstStyle/>
          <a:p>
            <a:endParaRPr lang="en-N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C696D4-07BA-4633-BD87-72F2D573300E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-2273300" y="1279525"/>
            <a:ext cx="11303000" cy="847883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4077" y="613522"/>
            <a:ext cx="5203683" cy="322272"/>
          </a:xfrm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E0A7F7-ACE2-47A6-9681-938582D2EE02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D215650-084F-44AB-901C-98308A9B5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47097-114C-4781-8E4A-1042532FA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B6504-C4B3-4770-9A85-E2D134431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57E20-6AE6-444D-96CF-BD972C0F2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B77710A-302E-4FD6-9D83-57CBA84F60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CCC9AD3-C7A4-4CB0-9079-84FADC02E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C3D5D4D-E101-4224-8ABE-C16DE3414D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973EA-8AA2-4DB4-808D-AAB492072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91F66D4-0849-46D1-86F1-81A65036E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7B246-578E-469F-B569-8A02B0C3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498C6A08-C957-4814-9AB6-8FB47A28E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3DE1FA6-6403-4F85-89BF-ABFC105F08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26" r:id="rId2"/>
    <p:sldLayoutId id="2147484031" r:id="rId3"/>
    <p:sldLayoutId id="2147484032" r:id="rId4"/>
    <p:sldLayoutId id="2147484033" r:id="rId5"/>
    <p:sldLayoutId id="2147484027" r:id="rId6"/>
    <p:sldLayoutId id="2147484034" r:id="rId7"/>
    <p:sldLayoutId id="2147484028" r:id="rId8"/>
    <p:sldLayoutId id="2147484035" r:id="rId9"/>
    <p:sldLayoutId id="2147484029" r:id="rId10"/>
    <p:sldLayoutId id="214748403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6BB1C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6585CF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oleObject" Target="../embeddings/oleObject1.bin"/><Relationship Id="rId5" Type="http://schemas.openxmlformats.org/officeDocument/2006/relationships/tags" Target="../tags/tag4.xml"/><Relationship Id="rId10" Type="http://schemas.openxmlformats.org/officeDocument/2006/relationships/notesSlide" Target="../notesSlides/notesSlide1.xml"/><Relationship Id="rId4" Type="http://schemas.openxmlformats.org/officeDocument/2006/relationships/tags" Target="../tags/tag3.xml"/><Relationship Id="rId9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6"/>
          <p:cNvSpPr>
            <a:spLocks noGrp="1"/>
          </p:cNvSpPr>
          <p:nvPr>
            <p:ph type="body" idx="1"/>
          </p:nvPr>
        </p:nvSpPr>
        <p:spPr>
          <a:xfrm>
            <a:off x="285750" y="2000250"/>
            <a:ext cx="8715375" cy="3071813"/>
          </a:xfrm>
        </p:spPr>
        <p:txBody>
          <a:bodyPr/>
          <a:lstStyle/>
          <a:p>
            <a:pPr eaLnBrk="1" hangingPunct="1"/>
            <a:endParaRPr lang="en-US" altLang="zh-CN" sz="4000" b="1" smtClean="0">
              <a:ea typeface="宋体" pitchFamily="2" charset="-122"/>
            </a:endParaRPr>
          </a:p>
          <a:p>
            <a:pPr eaLnBrk="1" hangingPunct="1"/>
            <a:r>
              <a:rPr lang="en-US" altLang="zh-CN" sz="3400" b="1" smtClean="0">
                <a:solidFill>
                  <a:schemeClr val="tx1"/>
                </a:solidFill>
                <a:latin typeface="Arial Black" pitchFamily="34" charset="0"/>
                <a:ea typeface="宋体" pitchFamily="2" charset="-122"/>
              </a:rPr>
              <a:t>The effect of commercial lease structures on landlord-tenant leasing behaviours and experiences (Gross lease vs. net lease)</a:t>
            </a:r>
            <a:endParaRPr lang="en-NZ" sz="3400" smtClean="0">
              <a:solidFill>
                <a:schemeClr val="tx1"/>
              </a:solidFill>
              <a:latin typeface="Arial Black" pitchFamily="34" charset="0"/>
            </a:endParaRPr>
          </a:p>
          <a:p>
            <a:pPr eaLnBrk="1" hangingPunct="1"/>
            <a:endParaRPr lang="en-US" altLang="zh-CN" sz="4000" b="1" smtClean="0">
              <a:ea typeface="宋体" pitchFamily="2" charset="-122"/>
            </a:endParaRPr>
          </a:p>
          <a:p>
            <a:pPr eaLnBrk="1" hangingPunct="1"/>
            <a:endParaRPr lang="en-US" altLang="zh-CN" sz="4000" b="1" smtClean="0">
              <a:ea typeface="宋体" pitchFamily="2" charset="-122"/>
            </a:endParaRPr>
          </a:p>
          <a:p>
            <a:pPr eaLnBrk="1" hangingPunct="1"/>
            <a:endParaRPr lang="en-US" altLang="zh-CN" sz="4000" b="1" smtClean="0">
              <a:ea typeface="宋体" pitchFamily="2" charset="-122"/>
            </a:endParaRPr>
          </a:p>
          <a:p>
            <a:pPr eaLnBrk="1" hangingPunct="1"/>
            <a:endParaRPr lang="en-US" altLang="zh-CN" sz="4000" b="1" smtClean="0">
              <a:ea typeface="宋体" pitchFamily="2" charset="-122"/>
            </a:endParaRPr>
          </a:p>
          <a:p>
            <a:pPr eaLnBrk="1" hangingPunct="1"/>
            <a:endParaRPr lang="en-US" altLang="zh-CN" sz="4000" b="1" smtClean="0">
              <a:ea typeface="宋体" pitchFamily="2" charset="-122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14375" y="5214938"/>
            <a:ext cx="7772400" cy="13620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00" dirty="0" smtClean="0">
                <a:solidFill>
                  <a:schemeClr val="tx1"/>
                </a:solidFill>
              </a:rPr>
              <a:t/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en-US" sz="2700" dirty="0" smtClean="0">
                <a:solidFill>
                  <a:schemeClr val="tx1"/>
                </a:solidFill>
              </a:rPr>
              <a:t/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en-US" sz="2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Dulani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Halvitigala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Deborah Levy, Laurence Murphy</a:t>
            </a:r>
            <a:b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University of Auckland</a:t>
            </a:r>
            <a:b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New Zealand </a:t>
            </a:r>
            <a:r>
              <a:rPr lang="en-US" dirty="0" smtClean="0"/>
              <a:t/>
            </a:r>
            <a:br>
              <a:rPr lang="en-US" dirty="0" smtClean="0"/>
            </a:b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28625" y="228600"/>
            <a:ext cx="8337550" cy="990600"/>
          </a:xfrm>
        </p:spPr>
        <p:txBody>
          <a:bodyPr/>
          <a:lstStyle/>
          <a:p>
            <a:r>
              <a:rPr lang="en-NZ" b="1" smtClean="0">
                <a:solidFill>
                  <a:schemeClr val="tx1"/>
                </a:solidFill>
              </a:rPr>
              <a:t>Landlord perception of leases 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0" y="1500188"/>
            <a:ext cx="9144000" cy="535781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Pct val="80000"/>
              <a:buFont typeface="Wingdings" pitchFamily="2" charset="2"/>
              <a:buChar char="§"/>
              <a:defRPr/>
            </a:pPr>
            <a:r>
              <a:rPr lang="en-NZ" sz="1900" b="1" dirty="0" smtClean="0">
                <a:latin typeface="Arial" pitchFamily="34" charset="0"/>
                <a:cs typeface="Arial" pitchFamily="34" charset="0"/>
              </a:rPr>
              <a:t>Preferred lease type – fully recoverable net leases 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Pct val="80000"/>
              <a:buFont typeface="Wingdings" pitchFamily="2" charset="2"/>
              <a:buChar char="§"/>
              <a:defRPr/>
            </a:pPr>
            <a:r>
              <a:rPr lang="en-NZ" sz="1600" dirty="0" smtClean="0">
                <a:latin typeface="Arial" pitchFamily="34" charset="0"/>
                <a:cs typeface="Arial" pitchFamily="34" charset="0"/>
              </a:rPr>
              <a:t>Greater security of the NOI and asset residual value, reduced investment risks 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Pct val="80000"/>
              <a:buFont typeface="Wingdings" pitchFamily="2" charset="2"/>
              <a:buChar char="§"/>
              <a:defRPr/>
            </a:pPr>
            <a:r>
              <a:rPr lang="en-NZ" sz="1900" b="1" dirty="0" smtClean="0">
                <a:latin typeface="Arial" pitchFamily="34" charset="0"/>
                <a:cs typeface="Arial" pitchFamily="34" charset="0"/>
              </a:rPr>
              <a:t>Strong objections to gross leases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Pct val="80000"/>
              <a:buFont typeface="Wingdings" pitchFamily="2" charset="2"/>
              <a:buChar char="§"/>
              <a:defRPr/>
            </a:pPr>
            <a:r>
              <a:rPr lang="en-NZ" sz="1600" dirty="0" smtClean="0">
                <a:latin typeface="Arial" pitchFamily="34" charset="0"/>
                <a:cs typeface="Arial" pitchFamily="34" charset="0"/>
              </a:rPr>
              <a:t>NOI is prone to OPEX price inflations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Pct val="80000"/>
              <a:buFont typeface="Wingdings" pitchFamily="2" charset="2"/>
              <a:buChar char="§"/>
              <a:defRPr/>
            </a:pPr>
            <a:r>
              <a:rPr lang="en-NZ" sz="1600" dirty="0" smtClean="0">
                <a:latin typeface="Arial" pitchFamily="34" charset="0"/>
                <a:cs typeface="Arial" pitchFamily="34" charset="0"/>
              </a:rPr>
              <a:t>Do not have freedom in raising gross rentals due to market competitiveness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Pct val="80000"/>
              <a:buFont typeface="Wingdings" pitchFamily="2" charset="2"/>
              <a:buChar char="§"/>
              <a:defRPr/>
            </a:pPr>
            <a:r>
              <a:rPr lang="en-NZ" sz="1900" b="1" dirty="0" smtClean="0">
                <a:latin typeface="Arial" pitchFamily="34" charset="0"/>
                <a:cs typeface="Arial" pitchFamily="34" charset="0"/>
              </a:rPr>
              <a:t>Current leases in their portfolios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Pct val="80000"/>
              <a:buFont typeface="Wingdings" pitchFamily="2" charset="2"/>
              <a:buChar char="§"/>
              <a:defRPr/>
            </a:pPr>
            <a:r>
              <a:rPr lang="en-NZ" sz="1600" dirty="0" smtClean="0">
                <a:latin typeface="Arial" pitchFamily="34" charset="0"/>
                <a:cs typeface="Arial" pitchFamily="34" charset="0"/>
              </a:rPr>
              <a:t>Auckland – net leases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Pct val="80000"/>
              <a:buFont typeface="Wingdings" pitchFamily="2" charset="2"/>
              <a:buChar char="§"/>
              <a:defRPr/>
            </a:pPr>
            <a:r>
              <a:rPr lang="en-NZ" sz="1600" dirty="0" smtClean="0">
                <a:latin typeface="Arial" pitchFamily="34" charset="0"/>
                <a:cs typeface="Arial" pitchFamily="34" charset="0"/>
              </a:rPr>
              <a:t>Wellington – mainly gross leases due to the strong influence of public sector tenants </a:t>
            </a:r>
          </a:p>
          <a:p>
            <a:pPr marL="360363" lvl="1" indent="-360363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Pct val="105000"/>
              <a:buFont typeface="Wingdings" pitchFamily="2" charset="2"/>
              <a:buChar char="§"/>
              <a:defRPr/>
            </a:pPr>
            <a:r>
              <a:rPr lang="en-GB" sz="1900" b="1" dirty="0" smtClean="0">
                <a:latin typeface="Arial" pitchFamily="34" charset="0"/>
                <a:cs typeface="Arial" pitchFamily="34" charset="0"/>
              </a:rPr>
              <a:t>Despite the strong preference for fully recoverable net leases, their leasing strategies and behaviours significantly varied across submarkets in New Zealand with the sector and size of the tenant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Pct val="80000"/>
              <a:buFont typeface="Wingdings" pitchFamily="2" charset="2"/>
              <a:buNone/>
              <a:defRPr/>
            </a:pPr>
            <a:endParaRPr lang="en-NZ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Pct val="80000"/>
              <a:buFont typeface="Wingdings" pitchFamily="2" charset="2"/>
              <a:buNone/>
              <a:defRPr/>
            </a:pPr>
            <a:endParaRPr lang="en-NZ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/>
          <a:p>
            <a:r>
              <a:rPr lang="en-NZ" sz="3800" b="1" smtClean="0">
                <a:solidFill>
                  <a:schemeClr val="tx1"/>
                </a:solidFill>
              </a:rPr>
              <a:t>Financial implication for investment returns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71438" y="1571625"/>
            <a:ext cx="9001125" cy="52578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ClrTx/>
              <a:buSzPct val="90000"/>
              <a:buFont typeface="Wingdings" pitchFamily="2" charset="2"/>
              <a:buChar char="§"/>
            </a:pPr>
            <a:r>
              <a:rPr lang="en-NZ" sz="1900" b="1" smtClean="0">
                <a:latin typeface="Arial" charset="0"/>
                <a:cs typeface="Arial" charset="0"/>
              </a:rPr>
              <a:t>Gross leases are at high risk of receiving lower &amp; more volatile net return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Tx/>
              <a:buSzPct val="90000"/>
              <a:buFont typeface="Wingdings" pitchFamily="2" charset="2"/>
              <a:buChar char="§"/>
            </a:pPr>
            <a:r>
              <a:rPr lang="en-NZ" sz="1700" smtClean="0">
                <a:latin typeface="Arial" charset="0"/>
                <a:cs typeface="Arial" charset="0"/>
              </a:rPr>
              <a:t>Unable to share or shift the risks associated with OPEX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90000"/>
              <a:buFont typeface="Wingdings" pitchFamily="2" charset="2"/>
              <a:buChar char="§"/>
            </a:pPr>
            <a:r>
              <a:rPr lang="en-NZ" sz="1900" b="1" smtClean="0">
                <a:latin typeface="Arial" charset="0"/>
                <a:cs typeface="Arial" charset="0"/>
              </a:rPr>
              <a:t>Small landlords operating in isolation experience more negative impact  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Tx/>
              <a:buSzPct val="90000"/>
              <a:buFont typeface="Wingdings" pitchFamily="2" charset="2"/>
              <a:buChar char="§"/>
            </a:pPr>
            <a:r>
              <a:rPr lang="en-NZ" sz="1700" smtClean="0">
                <a:latin typeface="Arial" charset="0"/>
                <a:cs typeface="Arial" charset="0"/>
              </a:rPr>
              <a:t>Low negotiation power, Ill-negotiated lease provisions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Tx/>
              <a:buSzPct val="90000"/>
              <a:buFont typeface="Wingdings" pitchFamily="2" charset="2"/>
              <a:buChar char="§"/>
            </a:pPr>
            <a:r>
              <a:rPr lang="en-NZ" sz="1700" smtClean="0">
                <a:latin typeface="Arial" charset="0"/>
                <a:cs typeface="Arial" charset="0"/>
              </a:rPr>
              <a:t>Poorly planned lease and OPEX management philosophies 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90000"/>
              <a:buFont typeface="Wingdings" pitchFamily="2" charset="2"/>
              <a:buChar char="§"/>
            </a:pPr>
            <a:r>
              <a:rPr lang="en-NZ" sz="1900" b="1" smtClean="0">
                <a:latin typeface="Arial" charset="0"/>
                <a:cs typeface="Arial" charset="0"/>
              </a:rPr>
              <a:t>The impact on NOI is minimal for large scale institutional landlords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Tx/>
              <a:buSzPct val="90000"/>
              <a:buFont typeface="Wingdings" pitchFamily="2" charset="2"/>
              <a:buChar char="§"/>
            </a:pPr>
            <a:r>
              <a:rPr lang="en-NZ" sz="1700" smtClean="0">
                <a:latin typeface="Arial" charset="0"/>
                <a:cs typeface="Arial" charset="0"/>
              </a:rPr>
              <a:t>Strong OPEX purchasing power 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Tx/>
              <a:buSzPct val="90000"/>
              <a:buFont typeface="Wingdings" pitchFamily="2" charset="2"/>
              <a:buChar char="§"/>
            </a:pPr>
            <a:r>
              <a:rPr lang="en-NZ" sz="1700" smtClean="0">
                <a:latin typeface="Arial" charset="0"/>
                <a:cs typeface="Arial" charset="0"/>
              </a:rPr>
              <a:t>Long term fixed contracts with service providers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Tx/>
              <a:buSzPct val="90000"/>
              <a:buFont typeface="Wingdings" pitchFamily="2" charset="2"/>
              <a:buChar char="§"/>
            </a:pPr>
            <a:r>
              <a:rPr lang="en-NZ" sz="1700" smtClean="0">
                <a:latin typeface="Arial" charset="0"/>
                <a:cs typeface="Arial" charset="0"/>
              </a:rPr>
              <a:t>Carefully prepared OPEX budgets 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Tx/>
              <a:buSzPct val="90000"/>
              <a:buFont typeface="Wingdings" pitchFamily="2" charset="2"/>
              <a:buChar char="§"/>
            </a:pPr>
            <a:r>
              <a:rPr lang="en-NZ" sz="1700" smtClean="0">
                <a:latin typeface="Arial" charset="0"/>
                <a:cs typeface="Arial" charset="0"/>
              </a:rPr>
              <a:t>Short rent review intervals  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90000"/>
              <a:buFont typeface="Wingdings" pitchFamily="2" charset="2"/>
              <a:buChar char="§"/>
            </a:pPr>
            <a:endParaRPr lang="en-NZ" sz="2000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90000"/>
              <a:buFont typeface="Wingdings" pitchFamily="2" charset="2"/>
              <a:buNone/>
            </a:pPr>
            <a:endParaRPr lang="en-NZ" sz="2000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90000"/>
              <a:buFont typeface="Wingdings" pitchFamily="2" charset="2"/>
              <a:buChar char="§"/>
            </a:pPr>
            <a:endParaRPr lang="en-NZ" sz="2000" smtClean="0">
              <a:latin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2875" y="5500688"/>
            <a:ext cx="8929688" cy="1285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endParaRPr lang="en-NZ" sz="16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en-GB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“Large property funds operate both gross and net leases in a similar way, so that puts away a lot of arguments about pros and cons of net &amp; gross. But  for small, less sophisticated landlords with poor OPEX purchasing power, gross leased buildings will definitely be a poorer performer” </a:t>
            </a:r>
            <a:endParaRPr lang="en-NZ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defRPr/>
            </a:pPr>
            <a:endParaRPr lang="en-NZ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42875" y="273050"/>
            <a:ext cx="8929688" cy="869950"/>
          </a:xfrm>
        </p:spPr>
        <p:txBody>
          <a:bodyPr/>
          <a:lstStyle/>
          <a:p>
            <a:r>
              <a:rPr lang="en-NZ" sz="4000" b="1" smtClean="0">
                <a:solidFill>
                  <a:schemeClr val="tx1"/>
                </a:solidFill>
              </a:rPr>
              <a:t>OPEX sharing process </a:t>
            </a:r>
            <a:endParaRPr lang="en-NZ" sz="4000" smtClean="0"/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2"/>
          </p:nvPr>
        </p:nvSpPr>
        <p:spPr>
          <a:xfrm>
            <a:off x="71438" y="2081213"/>
            <a:ext cx="4286250" cy="4776787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</a:pPr>
            <a:r>
              <a:rPr lang="en-NZ" sz="1800" smtClean="0">
                <a:latin typeface="Arial" charset="0"/>
                <a:cs typeface="Arial" charset="0"/>
              </a:rPr>
              <a:t>Attempt to negotiate “gross plus increases” leases with public tenants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</a:pPr>
            <a:endParaRPr lang="en-NZ" sz="1800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</a:pPr>
            <a:r>
              <a:rPr lang="en-NZ" sz="1800" smtClean="0">
                <a:latin typeface="Arial" charset="0"/>
                <a:cs typeface="Arial" charset="0"/>
              </a:rPr>
              <a:t>Recover almost all OPEX from net lease tenants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</a:pPr>
            <a:r>
              <a:rPr lang="en-NZ" sz="1800" smtClean="0">
                <a:latin typeface="Arial" charset="0"/>
                <a:cs typeface="Arial" charset="0"/>
              </a:rPr>
              <a:t>Pass-through some expenses which have been identified as non-passable in the literature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</a:pPr>
            <a:r>
              <a:rPr lang="en-NZ" sz="1600" smtClean="0">
                <a:latin typeface="Arial" charset="0"/>
                <a:cs typeface="Arial" charset="0"/>
              </a:rPr>
              <a:t>Sinking fund contributions, management fees, corporate fees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</a:pPr>
            <a:r>
              <a:rPr lang="en-NZ" sz="1600" smtClean="0">
                <a:latin typeface="Arial" charset="0"/>
                <a:cs typeface="Arial" charset="0"/>
              </a:rPr>
              <a:t>Reflect their strong negotiation power  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None/>
            </a:pPr>
            <a:endParaRPr lang="en-NZ" sz="1800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</a:pPr>
            <a:endParaRPr lang="en-NZ" sz="1800" smtClean="0">
              <a:latin typeface="Arial" charset="0"/>
              <a:cs typeface="Arial" charset="0"/>
            </a:endParaRPr>
          </a:p>
        </p:txBody>
      </p:sp>
      <p:sp>
        <p:nvSpPr>
          <p:cNvPr id="20484" name="Content Placeholder 3"/>
          <p:cNvSpPr>
            <a:spLocks noGrp="1"/>
          </p:cNvSpPr>
          <p:nvPr>
            <p:ph sz="quarter" idx="4"/>
          </p:nvPr>
        </p:nvSpPr>
        <p:spPr>
          <a:xfrm>
            <a:off x="4429125" y="2081213"/>
            <a:ext cx="4572000" cy="4776787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</a:pPr>
            <a:r>
              <a:rPr lang="en-NZ" sz="1800" b="1" smtClean="0">
                <a:latin typeface="Arial" charset="0"/>
                <a:cs typeface="Arial" charset="0"/>
              </a:rPr>
              <a:t>Public sector tenants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</a:pPr>
            <a:r>
              <a:rPr lang="en-NZ" sz="1600" smtClean="0">
                <a:latin typeface="Arial" charset="0"/>
                <a:cs typeface="Arial" charset="0"/>
              </a:rPr>
              <a:t>Do not wish to pay any OPEX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</a:pPr>
            <a:r>
              <a:rPr lang="en-NZ" sz="1600" smtClean="0">
                <a:latin typeface="Arial" charset="0"/>
                <a:cs typeface="Arial" charset="0"/>
              </a:rPr>
              <a:t>Maintaining the property is landlords’ core business, not tenants’  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</a:pPr>
            <a:endParaRPr lang="en-NZ" sz="1800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</a:pPr>
            <a:r>
              <a:rPr lang="en-NZ" sz="1800" b="1" smtClean="0">
                <a:latin typeface="Arial" charset="0"/>
                <a:cs typeface="Arial" charset="0"/>
              </a:rPr>
              <a:t>Private sector tenants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</a:pPr>
            <a:r>
              <a:rPr lang="en-NZ" sz="1600" smtClean="0">
                <a:latin typeface="Arial" charset="0"/>
                <a:cs typeface="Arial" charset="0"/>
              </a:rPr>
              <a:t>Willing to share OPEX to have a well-maintained property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</a:pPr>
            <a:r>
              <a:rPr lang="en-NZ" sz="1600" smtClean="0">
                <a:latin typeface="Arial" charset="0"/>
                <a:cs typeface="Arial" charset="0"/>
              </a:rPr>
              <a:t>Unhappy that landlords retain the full control of OPEX management decisions 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</a:pPr>
            <a:r>
              <a:rPr lang="en-NZ" sz="1600" smtClean="0">
                <a:latin typeface="Arial" charset="0"/>
                <a:cs typeface="Arial" charset="0"/>
              </a:rPr>
              <a:t>Want to have more control over the OPEX they are paying for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 2" pitchFamily="18" charset="2"/>
              <a:buNone/>
            </a:pPr>
            <a:endParaRPr lang="en-NZ" sz="1500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</a:pPr>
            <a:endParaRPr lang="en-NZ" sz="1500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None/>
            </a:pPr>
            <a:r>
              <a:rPr lang="en-NZ" sz="1800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048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71438" y="1643063"/>
            <a:ext cx="4214812" cy="390525"/>
          </a:xfrm>
        </p:spPr>
        <p:txBody>
          <a:bodyPr/>
          <a:lstStyle/>
          <a:p>
            <a:r>
              <a:rPr lang="en-NZ" smtClean="0">
                <a:solidFill>
                  <a:schemeClr val="tx1"/>
                </a:solidFill>
                <a:latin typeface="Arial" charset="0"/>
                <a:cs typeface="Arial" charset="0"/>
              </a:rPr>
              <a:t>Landlord’s perspective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429125" y="1643063"/>
            <a:ext cx="4572000" cy="390525"/>
          </a:xfrm>
        </p:spPr>
        <p:txBody>
          <a:bodyPr/>
          <a:lstStyle/>
          <a:p>
            <a:pPr>
              <a:buClrTx/>
              <a:buSzPct val="100000"/>
              <a:defRPr/>
            </a:pPr>
            <a:r>
              <a:rPr lang="en-N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Tenant’s perspective </a:t>
            </a:r>
            <a:endParaRPr lang="en-N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42875" y="273050"/>
            <a:ext cx="8929688" cy="869950"/>
          </a:xfrm>
        </p:spPr>
        <p:txBody>
          <a:bodyPr/>
          <a:lstStyle/>
          <a:p>
            <a:r>
              <a:rPr lang="en-NZ" sz="4000" b="1" smtClean="0">
                <a:solidFill>
                  <a:schemeClr val="tx1"/>
                </a:solidFill>
              </a:rPr>
              <a:t>Issues with OPEX sharing process under net lease</a:t>
            </a:r>
            <a:endParaRPr lang="en-NZ" sz="4000" smtClean="0"/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2"/>
          </p:nvPr>
        </p:nvSpPr>
        <p:spPr>
          <a:xfrm>
            <a:off x="142875" y="2152650"/>
            <a:ext cx="4000500" cy="44196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800" smtClean="0">
                <a:latin typeface="Arial" charset="0"/>
                <a:cs typeface="Arial" charset="0"/>
              </a:rPr>
              <a:t>Perceive that there are no significant issues with the OPEX sharing process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None/>
            </a:pPr>
            <a:endParaRPr lang="en-NZ" sz="1800" smtClean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  <a:buClrTx/>
              <a:buSzPct val="100000"/>
              <a:buFont typeface="Wingdings" pitchFamily="2" charset="2"/>
              <a:buChar char="§"/>
            </a:pPr>
            <a:r>
              <a:rPr lang="en-NZ" sz="1800" smtClean="0">
                <a:latin typeface="Arial" charset="0"/>
                <a:cs typeface="Arial" charset="0"/>
              </a:rPr>
              <a:t>Tenant queries mainly on: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500" smtClean="0">
                <a:latin typeface="Arial" charset="0"/>
                <a:cs typeface="Arial" charset="0"/>
              </a:rPr>
              <a:t>Power expenses  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500" smtClean="0">
                <a:latin typeface="Arial" charset="0"/>
                <a:cs typeface="Arial" charset="0"/>
              </a:rPr>
              <a:t>Repair type work 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500" smtClean="0">
                <a:latin typeface="Arial" charset="0"/>
                <a:cs typeface="Arial" charset="0"/>
              </a:rPr>
              <a:t>Sinking fund contributions 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endParaRPr lang="en-NZ" sz="1800" smtClean="0">
              <a:latin typeface="Arial" charset="0"/>
              <a:cs typeface="Arial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None/>
            </a:pPr>
            <a:endParaRPr lang="en-NZ" sz="1800" smtClean="0">
              <a:latin typeface="Arial" charset="0"/>
              <a:cs typeface="Arial" charset="0"/>
            </a:endParaRPr>
          </a:p>
        </p:txBody>
      </p:sp>
      <p:sp>
        <p:nvSpPr>
          <p:cNvPr id="21508" name="Content Placeholder 3"/>
          <p:cNvSpPr>
            <a:spLocks noGrp="1"/>
          </p:cNvSpPr>
          <p:nvPr>
            <p:ph sz="quarter" idx="4"/>
          </p:nvPr>
        </p:nvSpPr>
        <p:spPr>
          <a:xfrm>
            <a:off x="4214813" y="2081213"/>
            <a:ext cx="4929187" cy="4776787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800" smtClean="0">
                <a:latin typeface="Arial" charset="0"/>
                <a:cs typeface="Arial" charset="0"/>
              </a:rPr>
              <a:t>Net tenants are more dissatisfied with their OPEX responsibilities than landlords perceive they are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500" smtClean="0">
                <a:latin typeface="Arial" charset="0"/>
                <a:cs typeface="Arial" charset="0"/>
              </a:rPr>
              <a:t>Overcharging 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500" smtClean="0">
                <a:latin typeface="Arial" charset="0"/>
                <a:cs typeface="Arial" charset="0"/>
              </a:rPr>
              <a:t>Invoiced for items not legitimately considered as OPEX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500" smtClean="0">
                <a:latin typeface="Arial" charset="0"/>
                <a:cs typeface="Arial" charset="0"/>
              </a:rPr>
              <a:t>Less transparency in OPEX calculations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500" smtClean="0">
                <a:latin typeface="Arial" charset="0"/>
                <a:cs typeface="Arial" charset="0"/>
              </a:rPr>
              <a:t>Delays in OPEX reconciliations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500" smtClean="0">
                <a:latin typeface="Arial" charset="0"/>
                <a:cs typeface="Arial" charset="0"/>
              </a:rPr>
              <a:t>Slow response to OPEX queries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endParaRPr lang="en-NZ" sz="1800" smtClean="0">
              <a:latin typeface="Arial" charset="0"/>
              <a:cs typeface="Arial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800" smtClean="0">
                <a:latin typeface="Arial" charset="0"/>
                <a:cs typeface="Arial" charset="0"/>
              </a:rPr>
              <a:t>Larger tenants have less issues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500" smtClean="0">
                <a:latin typeface="Arial" charset="0"/>
                <a:cs typeface="Arial" charset="0"/>
              </a:rPr>
              <a:t>Receive all proposed OPEX and CAPEX budgets in advance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500" smtClean="0">
                <a:latin typeface="Arial" charset="0"/>
                <a:cs typeface="Arial" charset="0"/>
              </a:rPr>
              <a:t>Opportunity to discuss and debate proposed budgets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endParaRPr lang="en-NZ" sz="1500" smtClean="0">
              <a:latin typeface="Arial" charset="0"/>
              <a:cs typeface="Arial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None/>
            </a:pPr>
            <a:r>
              <a:rPr lang="en-NZ" sz="1800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1509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142875" y="1643063"/>
            <a:ext cx="4000500" cy="390525"/>
          </a:xfrm>
        </p:spPr>
        <p:txBody>
          <a:bodyPr/>
          <a:lstStyle/>
          <a:p>
            <a:r>
              <a:rPr lang="en-NZ" smtClean="0">
                <a:solidFill>
                  <a:schemeClr val="tx1"/>
                </a:solidFill>
                <a:latin typeface="Arial" charset="0"/>
                <a:cs typeface="Arial" charset="0"/>
              </a:rPr>
              <a:t>Landlord’s perspective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214813" y="1643063"/>
            <a:ext cx="4929187" cy="390525"/>
          </a:xfrm>
        </p:spPr>
        <p:txBody>
          <a:bodyPr/>
          <a:lstStyle/>
          <a:p>
            <a:pPr>
              <a:buClrTx/>
              <a:buSzPct val="100000"/>
              <a:defRPr/>
            </a:pPr>
            <a:r>
              <a:rPr lang="en-N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Tenant’s perspective </a:t>
            </a:r>
            <a:endParaRPr lang="en-N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438" y="4857750"/>
            <a:ext cx="4000500" cy="19288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n-GB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“Every now and then we’ll have something someone wants to clarify. No, we don’t usually have problems, in OPEX wash-up time we might get 3 or 4 enquiries, but nothing of any real consequences”</a:t>
            </a:r>
            <a:endParaRPr lang="en-NZ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smtClean="0">
                <a:solidFill>
                  <a:schemeClr val="tx1"/>
                </a:solidFill>
              </a:rPr>
              <a:t>Operation &amp; maintenance process</a:t>
            </a:r>
            <a:endParaRPr lang="en-NZ" smtClean="0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2"/>
          </p:nvPr>
        </p:nvSpPr>
        <p:spPr>
          <a:xfrm>
            <a:off x="0" y="2152650"/>
            <a:ext cx="4000500" cy="4705350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  <a:buClrTx/>
              <a:buSzPct val="80000"/>
              <a:buFont typeface="Wingdings" pitchFamily="2" charset="2"/>
              <a:buChar char="§"/>
            </a:pPr>
            <a:r>
              <a:rPr lang="en-NZ" sz="1800" smtClean="0">
                <a:latin typeface="Arial" charset="0"/>
                <a:cs typeface="Arial" charset="0"/>
              </a:rPr>
              <a:t>Element of under-maintenance of gross leased properties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Tx/>
              <a:buSzPct val="80000"/>
              <a:buFont typeface="Wingdings" pitchFamily="2" charset="2"/>
              <a:buChar char="§"/>
            </a:pPr>
            <a:r>
              <a:rPr lang="en-NZ" sz="1800" smtClean="0">
                <a:latin typeface="Arial" charset="0"/>
                <a:cs typeface="Arial" charset="0"/>
              </a:rPr>
              <a:t>More evident in early stages of gross leases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Tx/>
              <a:buSzPct val="80000"/>
              <a:buFont typeface="Wingdings" pitchFamily="2" charset="2"/>
              <a:buChar char="§"/>
            </a:pPr>
            <a:r>
              <a:rPr lang="en-NZ" sz="1800" smtClean="0">
                <a:latin typeface="Arial" charset="0"/>
                <a:cs typeface="Arial" charset="0"/>
              </a:rPr>
              <a:t>More evident with short-term investors 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Tx/>
              <a:buSzPct val="80000"/>
              <a:buFont typeface="Wingdings" pitchFamily="2" charset="2"/>
              <a:buChar char="§"/>
            </a:pPr>
            <a:r>
              <a:rPr lang="en-NZ" sz="1800" smtClean="0">
                <a:latin typeface="Arial" charset="0"/>
                <a:cs typeface="Arial" charset="0"/>
              </a:rPr>
              <a:t>Less evident in gross properties owned by institutional investors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Tx/>
              <a:buSzPct val="80000"/>
              <a:buFont typeface="Wingdings" pitchFamily="2" charset="2"/>
              <a:buChar char="§"/>
            </a:pPr>
            <a:r>
              <a:rPr lang="en-NZ" sz="1600" smtClean="0">
                <a:latin typeface="Arial" charset="0"/>
                <a:cs typeface="Arial" charset="0"/>
              </a:rPr>
              <a:t>Reporting requirements to their shareholders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Tx/>
              <a:buSzPct val="80000"/>
              <a:buFont typeface="Wingdings" pitchFamily="2" charset="2"/>
              <a:buChar char="§"/>
            </a:pPr>
            <a:r>
              <a:rPr lang="en-NZ" sz="1600" smtClean="0">
                <a:latin typeface="Arial" charset="0"/>
                <a:cs typeface="Arial" charset="0"/>
              </a:rPr>
              <a:t>Desire to maintain the reputation of their company and its buildings 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Tx/>
              <a:buSzPct val="100000"/>
              <a:buFont typeface="Wingdings" pitchFamily="2" charset="2"/>
              <a:buChar char="§"/>
            </a:pPr>
            <a:endParaRPr lang="en-NZ" sz="2000" smtClean="0">
              <a:latin typeface="Arial" charset="0"/>
              <a:cs typeface="Arial" charset="0"/>
            </a:endParaRPr>
          </a:p>
        </p:txBody>
      </p:sp>
      <p:sp>
        <p:nvSpPr>
          <p:cNvPr id="22532" name="Content Placeholder 3"/>
          <p:cNvSpPr>
            <a:spLocks noGrp="1"/>
          </p:cNvSpPr>
          <p:nvPr>
            <p:ph sz="quarter" idx="4"/>
          </p:nvPr>
        </p:nvSpPr>
        <p:spPr>
          <a:xfrm>
            <a:off x="4143375" y="2071688"/>
            <a:ext cx="5000625" cy="4786312"/>
          </a:xfrm>
        </p:spPr>
        <p:txBody>
          <a:bodyPr/>
          <a:lstStyle/>
          <a:p>
            <a:pPr>
              <a:lnSpc>
                <a:spcPct val="120000"/>
              </a:lnSpc>
              <a:buClrTx/>
              <a:buSzPct val="90000"/>
              <a:buFont typeface="Wingdings" pitchFamily="2" charset="2"/>
              <a:buChar char="§"/>
            </a:pPr>
            <a:r>
              <a:rPr lang="en-US" sz="1800" smtClean="0">
                <a:latin typeface="Arial" charset="0"/>
              </a:rPr>
              <a:t>Gross tenants are more satisfied with their buildings’ O&amp;M process than net tenants</a:t>
            </a:r>
          </a:p>
          <a:p>
            <a:pPr marL="715963" lvl="1" indent="-244475">
              <a:lnSpc>
                <a:spcPct val="110000"/>
              </a:lnSpc>
              <a:buClrTx/>
              <a:buSzTx/>
              <a:buFont typeface="Wingdings" pitchFamily="2" charset="2"/>
              <a:buChar char="§"/>
            </a:pPr>
            <a:r>
              <a:rPr lang="en-US" altLang="zh-CN" sz="1600" smtClean="0">
                <a:latin typeface="Arial" charset="0"/>
                <a:ea typeface="宋体" pitchFamily="2" charset="-122"/>
                <a:cs typeface="Arial" charset="0"/>
              </a:rPr>
              <a:t>Net tenants have higher expectations as they are paying for O&amp;M</a:t>
            </a:r>
          </a:p>
          <a:p>
            <a:pPr marL="715963" lvl="1" indent="-244475">
              <a:lnSpc>
                <a:spcPct val="110000"/>
              </a:lnSpc>
              <a:buClrTx/>
              <a:buSzTx/>
              <a:buFont typeface="Wingdings" pitchFamily="2" charset="2"/>
              <a:buChar char="§"/>
            </a:pPr>
            <a:r>
              <a:rPr lang="en-US" altLang="zh-CN" sz="1600" smtClean="0">
                <a:latin typeface="Arial" charset="0"/>
                <a:ea typeface="宋体" pitchFamily="2" charset="-122"/>
                <a:cs typeface="Arial" charset="0"/>
              </a:rPr>
              <a:t>Net international tenants compare O&amp;M levels with their buildings overseas   </a:t>
            </a:r>
            <a:r>
              <a:rPr lang="en-US" sz="1600" smtClean="0">
                <a:latin typeface="Arial" charset="0"/>
                <a:cs typeface="Arial" charset="0"/>
              </a:rPr>
              <a:t> </a:t>
            </a:r>
          </a:p>
          <a:p>
            <a:pPr marL="715963" lvl="1" indent="-244475">
              <a:lnSpc>
                <a:spcPct val="110000"/>
              </a:lnSpc>
              <a:buClrTx/>
              <a:buSzPct val="105000"/>
              <a:buFont typeface="Wingdings 2" pitchFamily="18" charset="2"/>
              <a:buNone/>
            </a:pPr>
            <a:endParaRPr lang="en-US" sz="1300" smtClean="0">
              <a:latin typeface="Arial" charset="0"/>
            </a:endParaRPr>
          </a:p>
          <a:p>
            <a:pPr>
              <a:lnSpc>
                <a:spcPct val="120000"/>
              </a:lnSpc>
              <a:buClrTx/>
              <a:buSzPct val="105000"/>
              <a:buFont typeface="Wingdings" pitchFamily="2" charset="2"/>
              <a:buChar char="§"/>
            </a:pPr>
            <a:r>
              <a:rPr lang="en-US" sz="1800" smtClean="0">
                <a:latin typeface="Arial" charset="0"/>
              </a:rPr>
              <a:t>Public tenants are more satisfied with their buildings’ O&amp;M process than private tenants </a:t>
            </a:r>
          </a:p>
          <a:p>
            <a:pPr marL="715963" lvl="1" indent="-244475">
              <a:lnSpc>
                <a:spcPct val="110000"/>
              </a:lnSpc>
              <a:buClrTx/>
              <a:buSzPct val="95000"/>
              <a:buFont typeface="Wingdings" pitchFamily="2" charset="2"/>
              <a:buChar char="§"/>
            </a:pPr>
            <a:r>
              <a:rPr lang="en-US" sz="1600" smtClean="0">
                <a:latin typeface="Arial" charset="0"/>
              </a:rPr>
              <a:t>Different expectations of public and private sector tenants</a:t>
            </a:r>
          </a:p>
          <a:p>
            <a:pPr marL="715963" lvl="1" indent="-244475">
              <a:lnSpc>
                <a:spcPct val="110000"/>
              </a:lnSpc>
              <a:buClrTx/>
              <a:buSzPct val="95000"/>
              <a:buFont typeface="Wingdings" pitchFamily="2" charset="2"/>
              <a:buChar char="§"/>
            </a:pPr>
            <a:r>
              <a:rPr lang="en-US" sz="1600" smtClean="0">
                <a:latin typeface="Arial" charset="0"/>
              </a:rPr>
              <a:t>Strong influence enjoyed by public tenants</a:t>
            </a:r>
          </a:p>
          <a:p>
            <a:pPr marL="715963" lvl="1" indent="-244475">
              <a:lnSpc>
                <a:spcPct val="110000"/>
              </a:lnSpc>
              <a:buClrTx/>
              <a:buSzPct val="95000"/>
              <a:buFont typeface="Wingdings" pitchFamily="2" charset="2"/>
              <a:buChar char="§"/>
            </a:pPr>
            <a:r>
              <a:rPr lang="en-US" sz="1600" smtClean="0">
                <a:latin typeface="Arial" charset="0"/>
              </a:rPr>
              <a:t>Private sector tenants may have more skills in early detection of O&amp;M inefficiencies </a:t>
            </a:r>
          </a:p>
          <a:p>
            <a:pPr>
              <a:buClrTx/>
              <a:buSzPct val="100000"/>
              <a:buFont typeface="Wingdings" pitchFamily="2" charset="2"/>
              <a:buChar char="§"/>
            </a:pPr>
            <a:endParaRPr lang="en-NZ" sz="2000" smtClean="0">
              <a:latin typeface="Arial" charset="0"/>
              <a:cs typeface="Arial" charset="0"/>
            </a:endParaRPr>
          </a:p>
        </p:txBody>
      </p:sp>
      <p:sp>
        <p:nvSpPr>
          <p:cNvPr id="22533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0" y="1571625"/>
            <a:ext cx="4000500" cy="500063"/>
          </a:xfrm>
        </p:spPr>
        <p:txBody>
          <a:bodyPr/>
          <a:lstStyle/>
          <a:p>
            <a:r>
              <a:rPr lang="en-NZ" smtClean="0">
                <a:solidFill>
                  <a:schemeClr val="tx1"/>
                </a:solidFill>
                <a:latin typeface="Arial" charset="0"/>
                <a:cs typeface="Arial" charset="0"/>
              </a:rPr>
              <a:t>Landlord’s perspective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143375" y="1571625"/>
            <a:ext cx="5000625" cy="500063"/>
          </a:xfrm>
        </p:spPr>
        <p:txBody>
          <a:bodyPr/>
          <a:lstStyle/>
          <a:p>
            <a:pPr>
              <a:defRPr/>
            </a:pPr>
            <a:r>
              <a:rPr lang="en-N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Tenant’s perspective </a:t>
            </a:r>
            <a:endParaRPr lang="en-N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smtClean="0">
                <a:solidFill>
                  <a:schemeClr val="tx1"/>
                </a:solidFill>
              </a:rPr>
              <a:t>Landlord-tenant relationship </a:t>
            </a:r>
            <a:endParaRPr lang="en-NZ" smtClean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2"/>
          </p:nvPr>
        </p:nvSpPr>
        <p:spPr>
          <a:xfrm>
            <a:off x="0" y="2081213"/>
            <a:ext cx="3929063" cy="4562475"/>
          </a:xfrm>
        </p:spPr>
        <p:txBody>
          <a:bodyPr/>
          <a:lstStyle/>
          <a:p>
            <a:pPr marL="263525" lvl="1" indent="-263525">
              <a:spcBef>
                <a:spcPts val="1200"/>
              </a:spcBef>
              <a:spcAft>
                <a:spcPts val="1200"/>
              </a:spcAft>
              <a:buClrTx/>
              <a:buFont typeface="Wingdings" pitchFamily="2" charset="2"/>
              <a:buChar char="§"/>
            </a:pPr>
            <a:r>
              <a:rPr lang="en-NZ" sz="1900" smtClean="0">
                <a:latin typeface="Arial" charset="0"/>
                <a:cs typeface="Arial" charset="0"/>
              </a:rPr>
              <a:t>Adopt different relationship approaches with different tenants  </a:t>
            </a:r>
          </a:p>
          <a:p>
            <a:pPr marL="263525" lvl="1" indent="-263525">
              <a:spcBef>
                <a:spcPts val="1200"/>
              </a:spcBef>
              <a:spcAft>
                <a:spcPts val="1200"/>
              </a:spcAft>
              <a:buClrTx/>
              <a:buFont typeface="Wingdings" pitchFamily="2" charset="2"/>
              <a:buChar char="§"/>
            </a:pPr>
            <a:r>
              <a:rPr lang="en-NZ" sz="1900" smtClean="0">
                <a:latin typeface="Arial" charset="0"/>
                <a:cs typeface="Arial" charset="0"/>
              </a:rPr>
              <a:t>Partial and biased towards more desirable tenants despite their lease type </a:t>
            </a:r>
          </a:p>
          <a:p>
            <a:pPr marL="720725" lvl="2" indent="-27781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§"/>
            </a:pPr>
            <a:r>
              <a:rPr lang="en-NZ" sz="1600" smtClean="0">
                <a:latin typeface="Arial" charset="0"/>
                <a:cs typeface="Arial" charset="0"/>
              </a:rPr>
              <a:t>Partnership-type relationships with major tenants</a:t>
            </a:r>
          </a:p>
          <a:p>
            <a:pPr marL="720725" lvl="2" indent="-27781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§"/>
            </a:pPr>
            <a:r>
              <a:rPr lang="en-NZ" sz="1600" smtClean="0">
                <a:latin typeface="Arial" charset="0"/>
                <a:cs typeface="Arial" charset="0"/>
              </a:rPr>
              <a:t>Adversarial-type relationship with small tenants 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Tx/>
              <a:buSzPct val="100000"/>
              <a:buFont typeface="Wingdings" pitchFamily="2" charset="2"/>
              <a:buChar char="§"/>
            </a:pPr>
            <a:endParaRPr lang="en-NZ" sz="2000" smtClean="0">
              <a:latin typeface="Arial" charset="0"/>
              <a:cs typeface="Arial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000500" y="2019300"/>
            <a:ext cx="5143500" cy="4838700"/>
          </a:xfrm>
        </p:spPr>
        <p:txBody>
          <a:bodyPr/>
          <a:lstStyle/>
          <a:p>
            <a:pPr marL="442913" lvl="1" indent="-263525">
              <a:spcBef>
                <a:spcPts val="900"/>
              </a:spcBef>
              <a:spcAft>
                <a:spcPts val="900"/>
              </a:spcAft>
              <a:buClrTx/>
              <a:buSzPct val="75000"/>
              <a:buFont typeface="Wingdings" pitchFamily="2" charset="2"/>
              <a:buChar char="§"/>
              <a:defRPr/>
            </a:pPr>
            <a:r>
              <a:rPr lang="en-NZ" altLang="zh-CN" sz="1900" dirty="0" smtClean="0">
                <a:latin typeface="Arial" charset="0"/>
                <a:ea typeface="宋体" pitchFamily="2" charset="-122"/>
              </a:rPr>
              <a:t>Gross tenants perceive stronger relationships with their landlords than net tenants</a:t>
            </a:r>
          </a:p>
          <a:p>
            <a:pPr marL="442913" lvl="1" indent="-263525">
              <a:spcBef>
                <a:spcPts val="900"/>
              </a:spcBef>
              <a:spcAft>
                <a:spcPts val="900"/>
              </a:spcAft>
              <a:buClrTx/>
              <a:buSzPct val="75000"/>
              <a:buFont typeface="Wingdings" pitchFamily="2" charset="2"/>
              <a:buChar char="§"/>
              <a:defRPr/>
            </a:pPr>
            <a:r>
              <a:rPr lang="en-NZ" altLang="zh-CN" sz="1900" dirty="0" smtClean="0">
                <a:latin typeface="Arial" charset="0"/>
                <a:ea typeface="宋体" pitchFamily="2" charset="-122"/>
              </a:rPr>
              <a:t>Simplicity in gross leases</a:t>
            </a:r>
          </a:p>
          <a:p>
            <a:pPr marL="442913" lvl="1" indent="-263525">
              <a:spcBef>
                <a:spcPts val="900"/>
              </a:spcBef>
              <a:spcAft>
                <a:spcPts val="900"/>
              </a:spcAft>
              <a:buClrTx/>
              <a:buSzPct val="75000"/>
              <a:buFont typeface="Wingdings" pitchFamily="2" charset="2"/>
              <a:buChar char="§"/>
              <a:defRPr/>
            </a:pPr>
            <a:r>
              <a:rPr lang="en-NZ" altLang="zh-CN" sz="1900" dirty="0" smtClean="0">
                <a:latin typeface="Arial" charset="0"/>
                <a:ea typeface="宋体" pitchFamily="2" charset="-122"/>
              </a:rPr>
              <a:t>More potential for conflicts under net leasing</a:t>
            </a:r>
          </a:p>
          <a:p>
            <a:pPr marL="720725" lvl="2" indent="-277813">
              <a:spcBef>
                <a:spcPts val="900"/>
              </a:spcBef>
              <a:spcAft>
                <a:spcPts val="900"/>
              </a:spcAft>
              <a:buClrTx/>
              <a:buFont typeface="Wingdings" pitchFamily="2" charset="2"/>
              <a:buChar char="§"/>
              <a:defRPr/>
            </a:pPr>
            <a:r>
              <a:rPr lang="en-US" altLang="zh-CN" sz="1600" dirty="0" smtClean="0">
                <a:latin typeface="Arial" charset="0"/>
                <a:ea typeface="宋体" pitchFamily="2" charset="-122"/>
              </a:rPr>
              <a:t>Conflicts over the OPEX, more suspicious  of landlord’s OPEX spending   </a:t>
            </a:r>
            <a:endParaRPr lang="en-NZ" altLang="zh-CN" sz="1600" dirty="0" smtClean="0">
              <a:latin typeface="Arial" charset="0"/>
              <a:ea typeface="宋体" pitchFamily="2" charset="-122"/>
            </a:endParaRPr>
          </a:p>
          <a:p>
            <a:pPr marL="460375" lvl="1" indent="-280988">
              <a:spcBef>
                <a:spcPts val="900"/>
              </a:spcBef>
              <a:spcAft>
                <a:spcPts val="900"/>
              </a:spcAft>
              <a:buClrTx/>
              <a:buSzPct val="75000"/>
              <a:buFont typeface="Wingdings" pitchFamily="2" charset="2"/>
              <a:buChar char="§"/>
              <a:defRPr/>
            </a:pPr>
            <a:r>
              <a:rPr lang="en-US" altLang="zh-CN" sz="1900" dirty="0" smtClean="0">
                <a:latin typeface="Arial" charset="0"/>
                <a:ea typeface="宋体" pitchFamily="2" charset="-122"/>
              </a:rPr>
              <a:t>Conflicting attitudes expressed by international tenants</a:t>
            </a:r>
          </a:p>
          <a:p>
            <a:pPr marL="720725" lvl="2" indent="-277813">
              <a:spcBef>
                <a:spcPts val="900"/>
              </a:spcBef>
              <a:spcAft>
                <a:spcPts val="900"/>
              </a:spcAft>
              <a:buClrTx/>
              <a:buFont typeface="Wingdings" pitchFamily="2" charset="2"/>
              <a:buChar char="§"/>
              <a:defRPr/>
            </a:pPr>
            <a:r>
              <a:rPr lang="en-US" altLang="zh-CN" sz="1600" dirty="0" smtClean="0">
                <a:latin typeface="Arial" charset="0"/>
                <a:ea typeface="宋体" pitchFamily="2" charset="-122"/>
              </a:rPr>
              <a:t>Landlords’ aversion to gross lease has a negative impact on relationship levels  </a:t>
            </a:r>
          </a:p>
          <a:p>
            <a:pPr>
              <a:buClrTx/>
              <a:buSzPct val="100000"/>
              <a:buFont typeface="Wingdings" pitchFamily="2" charset="2"/>
              <a:buChar char="§"/>
              <a:defRPr/>
            </a:pPr>
            <a:endParaRPr lang="en-N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71438" y="1643063"/>
            <a:ext cx="3857625" cy="400050"/>
          </a:xfrm>
        </p:spPr>
        <p:txBody>
          <a:bodyPr/>
          <a:lstStyle/>
          <a:p>
            <a:r>
              <a:rPr lang="en-NZ" smtClean="0">
                <a:solidFill>
                  <a:schemeClr val="tx1"/>
                </a:solidFill>
                <a:latin typeface="Arial" charset="0"/>
                <a:cs typeface="Arial" charset="0"/>
              </a:rPr>
              <a:t>Landlord’s perspective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000500" y="1643063"/>
            <a:ext cx="5143500" cy="400050"/>
          </a:xfrm>
        </p:spPr>
        <p:txBody>
          <a:bodyPr/>
          <a:lstStyle/>
          <a:p>
            <a:pPr>
              <a:defRPr/>
            </a:pPr>
            <a:r>
              <a:rPr lang="en-N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Tenant’s perspective </a:t>
            </a:r>
            <a:endParaRPr lang="en-N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smtClean="0">
                <a:solidFill>
                  <a:schemeClr val="tx1"/>
                </a:solidFill>
              </a:rPr>
              <a:t>Future lease preferences </a:t>
            </a:r>
            <a:endParaRPr lang="en-NZ" smtClean="0"/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2"/>
          </p:nvPr>
        </p:nvSpPr>
        <p:spPr>
          <a:xfrm>
            <a:off x="142875" y="3062288"/>
            <a:ext cx="4352925" cy="379571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NZ" sz="1700" smtClean="0">
                <a:latin typeface="Arial" charset="0"/>
                <a:cs typeface="Arial" charset="0"/>
              </a:rPr>
              <a:t>Net leases with 100% recoverable OPEX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NZ" sz="1700" smtClean="0">
                <a:latin typeface="Arial" charset="0"/>
                <a:cs typeface="Arial" charset="0"/>
              </a:rPr>
              <a:t>More flexible leasing approach in Wellington 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NZ" sz="1700" smtClean="0">
                <a:latin typeface="Arial" charset="0"/>
                <a:cs typeface="Arial" charset="0"/>
              </a:rPr>
              <a:t>Tougher lease provisions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NZ" sz="1500" smtClean="0">
                <a:latin typeface="Arial" charset="0"/>
                <a:cs typeface="Arial" charset="0"/>
              </a:rPr>
              <a:t>More expenses items as OPEX passed through on to tenants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NZ" sz="1500" smtClean="0">
                <a:latin typeface="Arial" charset="0"/>
                <a:cs typeface="Arial" charset="0"/>
              </a:rPr>
              <a:t>Annual rent reviews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NZ" sz="1500" smtClean="0">
                <a:latin typeface="Arial" charset="0"/>
                <a:cs typeface="Arial" charset="0"/>
              </a:rPr>
              <a:t>Obligations on tenants in terms of environmental sustainability</a:t>
            </a:r>
          </a:p>
          <a:p>
            <a:endParaRPr lang="en-NZ" smtClean="0"/>
          </a:p>
        </p:txBody>
      </p:sp>
      <p:sp>
        <p:nvSpPr>
          <p:cNvPr id="24580" name="Content Placeholder 3"/>
          <p:cNvSpPr>
            <a:spLocks noGrp="1"/>
          </p:cNvSpPr>
          <p:nvPr>
            <p:ph sz="quarter" idx="4"/>
          </p:nvPr>
        </p:nvSpPr>
        <p:spPr>
          <a:xfrm>
            <a:off x="4572000" y="3062288"/>
            <a:ext cx="4572000" cy="379571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US" sz="1700" u="sng" smtClean="0">
                <a:latin typeface="Arial" charset="0"/>
              </a:rPr>
              <a:t>Public sector tenants</a:t>
            </a:r>
          </a:p>
          <a:p>
            <a:pPr marL="623888" lvl="2" indent="-263525" eaLnBrk="1" hangingPunct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US" sz="1700" smtClean="0">
                <a:latin typeface="Arial" charset="0"/>
                <a:cs typeface="Arial" charset="0"/>
              </a:rPr>
              <a:t>Preference to maintain gross leases </a:t>
            </a:r>
          </a:p>
          <a:p>
            <a:pPr marL="623888" lvl="2" indent="-263525" eaLnBrk="1" hangingPunct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None/>
            </a:pPr>
            <a:endParaRPr lang="en-US" sz="1500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US" sz="1700" u="sng" smtClean="0">
                <a:latin typeface="Arial" charset="0"/>
              </a:rPr>
              <a:t>Private sector tenants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US" sz="1700" smtClean="0">
                <a:latin typeface="Arial" charset="0"/>
                <a:cs typeface="Arial" charset="0"/>
              </a:rPr>
              <a:t>Prefer net leases with measures to reduce uncertainty in OPEX  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US" sz="1600" smtClean="0">
                <a:latin typeface="Arial" charset="0"/>
                <a:cs typeface="Arial" charset="0"/>
              </a:rPr>
              <a:t>Capped OPEX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US" sz="1600" smtClean="0">
                <a:latin typeface="Arial" charset="0"/>
                <a:cs typeface="Arial" charset="0"/>
              </a:rPr>
              <a:t>CPI adjusted OPEX increases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US" sz="1600" smtClean="0">
                <a:latin typeface="Arial" charset="0"/>
                <a:cs typeface="Arial" charset="0"/>
              </a:rPr>
              <a:t>Recover only increases in OPEX </a:t>
            </a:r>
            <a:endParaRPr lang="en-NZ" sz="1600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endParaRPr lang="en-NZ" smtClean="0"/>
          </a:p>
        </p:txBody>
      </p:sp>
      <p:sp>
        <p:nvSpPr>
          <p:cNvPr id="24581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142875" y="2571750"/>
            <a:ext cx="4352925" cy="471488"/>
          </a:xfrm>
        </p:spPr>
        <p:txBody>
          <a:bodyPr/>
          <a:lstStyle/>
          <a:p>
            <a:r>
              <a:rPr lang="en-NZ" sz="1800" smtClean="0">
                <a:solidFill>
                  <a:schemeClr val="tx1"/>
                </a:solidFill>
                <a:latin typeface="Arial" charset="0"/>
                <a:cs typeface="Arial" charset="0"/>
              </a:rPr>
              <a:t>Landlord’s perspective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572000" y="2571750"/>
            <a:ext cx="4572000" cy="471488"/>
          </a:xfrm>
        </p:spPr>
        <p:txBody>
          <a:bodyPr/>
          <a:lstStyle/>
          <a:p>
            <a:pPr>
              <a:defRPr/>
            </a:pPr>
            <a:r>
              <a:rPr lang="en-N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Tenant’s perspective </a:t>
            </a:r>
            <a:endParaRPr lang="en-NZ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214313" y="1571625"/>
            <a:ext cx="8929687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179388">
              <a:lnSpc>
                <a:spcPct val="150000"/>
              </a:lnSpc>
              <a:buFont typeface="Wingdings" pitchFamily="2" charset="2"/>
              <a:buChar char="§"/>
            </a:pPr>
            <a:r>
              <a:rPr lang="en-NZ" b="1"/>
              <a:t>Possible mismatches between tenant lease requirements and actual leases    offered in the future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71438" y="273050"/>
            <a:ext cx="9001125" cy="869950"/>
          </a:xfrm>
        </p:spPr>
        <p:txBody>
          <a:bodyPr/>
          <a:lstStyle/>
          <a:p>
            <a:r>
              <a:rPr lang="en-NZ" sz="3800" b="1" smtClean="0">
                <a:solidFill>
                  <a:schemeClr val="tx1"/>
                </a:solidFill>
              </a:rPr>
              <a:t>Flexibility in tenant future lease selections 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2"/>
          </p:nvPr>
        </p:nvSpPr>
        <p:spPr>
          <a:xfrm>
            <a:off x="76200" y="2652713"/>
            <a:ext cx="4495800" cy="434816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2000" smtClean="0">
                <a:latin typeface="Arial" charset="0"/>
                <a:cs typeface="Arial" charset="0"/>
              </a:rPr>
              <a:t>Willing to consider net leases if:</a:t>
            </a:r>
          </a:p>
          <a:p>
            <a:pPr marL="539750" lvl="1" indent="-276225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700" smtClean="0">
                <a:latin typeface="Arial" charset="0"/>
                <a:cs typeface="Arial" charset="0"/>
              </a:rPr>
              <a:t>the building is green or new, energy efficient </a:t>
            </a:r>
          </a:p>
          <a:p>
            <a:pPr marL="539750" lvl="1" indent="-276225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700" smtClean="0">
                <a:latin typeface="Arial" charset="0"/>
                <a:cs typeface="Arial" charset="0"/>
              </a:rPr>
              <a:t>they are the sole tenant or have the naming right </a:t>
            </a:r>
          </a:p>
          <a:p>
            <a:pPr marL="539750" lvl="1" indent="-276225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700" smtClean="0">
                <a:latin typeface="Arial" charset="0"/>
                <a:cs typeface="Arial" charset="0"/>
              </a:rPr>
              <a:t>the terms and conditions of the net lease are in favour of the tenant</a:t>
            </a:r>
          </a:p>
          <a:p>
            <a:pPr marL="539750" lvl="1" indent="-276225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Wingdings" pitchFamily="2" charset="2"/>
              <a:buChar char="§"/>
            </a:pPr>
            <a:r>
              <a:rPr lang="en-GB" sz="1700" smtClean="0">
                <a:latin typeface="Arial" charset="0"/>
                <a:cs typeface="Arial" charset="0"/>
              </a:rPr>
              <a:t>they are satisfied that the landlord is competent, trustworthy, and substantial</a:t>
            </a:r>
            <a:endParaRPr lang="en-NZ" sz="1700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Wingdings" pitchFamily="2" charset="2"/>
              <a:buChar char="§"/>
            </a:pPr>
            <a:endParaRPr lang="en-NZ" sz="1800" smtClean="0">
              <a:latin typeface="Arial" charset="0"/>
              <a:cs typeface="Arial" charset="0"/>
            </a:endParaRPr>
          </a:p>
        </p:txBody>
      </p:sp>
      <p:sp>
        <p:nvSpPr>
          <p:cNvPr id="24580" name="Content Placeholder 3"/>
          <p:cNvSpPr>
            <a:spLocks noGrp="1"/>
          </p:cNvSpPr>
          <p:nvPr>
            <p:ph sz="quarter" idx="4"/>
          </p:nvPr>
        </p:nvSpPr>
        <p:spPr>
          <a:xfrm>
            <a:off x="4643438" y="2652713"/>
            <a:ext cx="4357687" cy="4205287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Wingdings" pitchFamily="2" charset="2"/>
              <a:buChar char="§"/>
              <a:defRPr/>
            </a:pPr>
            <a:r>
              <a:rPr lang="en-NZ" sz="2000" dirty="0" smtClean="0">
                <a:latin typeface="Arial" charset="0"/>
                <a:cs typeface="Arial" charset="0"/>
              </a:rPr>
              <a:t>International tenants</a:t>
            </a:r>
          </a:p>
          <a:p>
            <a:pPr marL="587375" lvl="1" indent="-184150" eaLnBrk="1" hangingPunct="1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Wingdings" pitchFamily="2" charset="2"/>
              <a:buChar char="§"/>
              <a:defRPr/>
            </a:pPr>
            <a:r>
              <a:rPr lang="en-US" altLang="zh-CN" sz="1800" dirty="0" smtClean="0">
                <a:latin typeface="Arial" pitchFamily="34" charset="0"/>
                <a:ea typeface="宋体" pitchFamily="2" charset="-122"/>
                <a:cs typeface="Arial" pitchFamily="34" charset="0"/>
              </a:rPr>
              <a:t>Strongly resistant to gross</a:t>
            </a:r>
          </a:p>
          <a:p>
            <a:pPr marL="587375" lvl="1" indent="-184150" eaLnBrk="1" hangingPunct="1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Wingdings" pitchFamily="2" charset="2"/>
              <a:buChar char="§"/>
              <a:defRPr/>
            </a:pPr>
            <a:r>
              <a:rPr lang="en-US" altLang="zh-CN" sz="1800" dirty="0" smtClean="0">
                <a:latin typeface="Arial" pitchFamily="34" charset="0"/>
                <a:ea typeface="宋体" pitchFamily="2" charset="-122"/>
                <a:cs typeface="Arial" pitchFamily="34" charset="0"/>
              </a:rPr>
              <a:t>Wouldn’t accept gross even offered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Wingdings" pitchFamily="2" charset="2"/>
              <a:buChar char="§"/>
              <a:defRPr/>
            </a:pPr>
            <a:endParaRPr lang="en-NZ" sz="2000" dirty="0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Wingdings" pitchFamily="2" charset="2"/>
              <a:buChar char="§"/>
              <a:defRPr/>
            </a:pPr>
            <a:r>
              <a:rPr lang="en-NZ" sz="2000" dirty="0" smtClean="0">
                <a:latin typeface="Arial" charset="0"/>
                <a:cs typeface="Arial" charset="0"/>
              </a:rPr>
              <a:t>National tenants</a:t>
            </a:r>
          </a:p>
          <a:p>
            <a:pPr marL="503238" lvl="1" indent="-182563" eaLnBrk="1" hangingPunct="1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Wingdings" pitchFamily="2" charset="2"/>
              <a:buChar char="§"/>
              <a:defRPr/>
            </a:pPr>
            <a:r>
              <a:rPr lang="en-US" altLang="zh-CN" sz="1800" dirty="0" smtClean="0">
                <a:latin typeface="Arial" pitchFamily="34" charset="0"/>
                <a:ea typeface="宋体" pitchFamily="2" charset="-122"/>
                <a:cs typeface="Arial" pitchFamily="34" charset="0"/>
              </a:rPr>
              <a:t>More flexible</a:t>
            </a:r>
          </a:p>
          <a:p>
            <a:pPr marL="503238" lvl="1" indent="-182563" eaLnBrk="1" hangingPunct="1"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Wingdings" pitchFamily="2" charset="2"/>
              <a:buChar char="§"/>
              <a:defRPr/>
            </a:pPr>
            <a:r>
              <a:rPr lang="en-US" altLang="zh-CN" sz="1800" dirty="0" smtClean="0">
                <a:latin typeface="Arial" pitchFamily="34" charset="0"/>
                <a:ea typeface="宋体" pitchFamily="2" charset="-122"/>
                <a:cs typeface="Arial" pitchFamily="34" charset="0"/>
              </a:rPr>
              <a:t>Willing to consider gross as an option, but would be cautious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Tx/>
              <a:buSzPct val="100000"/>
              <a:buFont typeface="Wingdings" pitchFamily="2" charset="2"/>
              <a:buChar char="§"/>
              <a:defRPr/>
            </a:pPr>
            <a:endParaRPr lang="en-NZ" sz="2000" dirty="0" smtClean="0">
              <a:latin typeface="Arial" charset="0"/>
              <a:cs typeface="Arial" charset="0"/>
            </a:endParaRPr>
          </a:p>
        </p:txBody>
      </p:sp>
      <p:sp>
        <p:nvSpPr>
          <p:cNvPr id="2560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76200" y="1752600"/>
            <a:ext cx="4495800" cy="750888"/>
          </a:xfrm>
        </p:spPr>
        <p:txBody>
          <a:bodyPr/>
          <a:lstStyle/>
          <a:p>
            <a:r>
              <a:rPr lang="en-NZ" smtClean="0">
                <a:solidFill>
                  <a:schemeClr val="tx1"/>
                </a:solidFill>
                <a:latin typeface="Arial" charset="0"/>
                <a:cs typeface="Arial" charset="0"/>
              </a:rPr>
              <a:t>Public sector tenants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3438" y="1752600"/>
            <a:ext cx="4357687" cy="750888"/>
          </a:xfrm>
        </p:spPr>
        <p:txBody>
          <a:bodyPr/>
          <a:lstStyle/>
          <a:p>
            <a:pPr>
              <a:defRPr/>
            </a:pPr>
            <a:r>
              <a:rPr lang="en-N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Private sector tenants</a:t>
            </a:r>
            <a:endParaRPr lang="en-N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NZ" b="1" dirty="0" smtClean="0">
                <a:solidFill>
                  <a:schemeClr val="tx1"/>
                </a:solidFill>
                <a:latin typeface="+mn-lt"/>
              </a:rPr>
              <a:t>Discussion and implications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357813"/>
          </a:xfrm>
        </p:spPr>
        <p:txBody>
          <a:bodyPr/>
          <a:lstStyle/>
          <a:p>
            <a:pPr marL="360363" lvl="1" indent="-36036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GB" sz="2000" smtClean="0">
                <a:latin typeface="Arial" charset="0"/>
                <a:cs typeface="Arial" charset="0"/>
              </a:rPr>
              <a:t>Different lease structures have significant implications for financial outcomes (net returns) as well as non-financial outcomes of leases</a:t>
            </a:r>
          </a:p>
          <a:p>
            <a:pPr marL="360363" lvl="1" indent="-36036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GB" sz="2000" smtClean="0">
                <a:latin typeface="Arial" charset="0"/>
                <a:cs typeface="Arial" charset="0"/>
              </a:rPr>
              <a:t>Distinctive perceptions, leasing behaviours and experiences of landlords and tenants under different lease environments  </a:t>
            </a:r>
          </a:p>
          <a:p>
            <a:pPr marL="360363" lvl="1" indent="-36036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GB" sz="2000" smtClean="0">
                <a:latin typeface="Arial" charset="0"/>
                <a:cs typeface="Arial" charset="0"/>
              </a:rPr>
              <a:t>Despite landlords’ strong preference for fully recoverable net leases, they adopt more flexible leasing strategies with more desirable and more influential tenants in their portfolios  </a:t>
            </a:r>
          </a:p>
          <a:p>
            <a:pPr marL="635000" lvl="2" indent="-36036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altLang="zh-CN" sz="1700" smtClean="0">
                <a:latin typeface="Arial" charset="0"/>
                <a:ea typeface="宋体" pitchFamily="2" charset="-122"/>
                <a:cs typeface="Arial" charset="0"/>
              </a:rPr>
              <a:t>Power asymmetry could work in favour of either landlord or tenant depending on size and influence </a:t>
            </a:r>
          </a:p>
          <a:p>
            <a:pPr marL="635000" lvl="2" indent="-36036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altLang="zh-CN" sz="1700" smtClean="0">
                <a:latin typeface="Arial" charset="0"/>
                <a:ea typeface="宋体" pitchFamily="2" charset="-122"/>
                <a:cs typeface="Arial" charset="0"/>
              </a:rPr>
              <a:t>Balance of power between landlord  &amp; tenant  determines the nature of lease operation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endParaRPr lang="en-US" sz="2000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endParaRPr lang="en-US" sz="2000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endParaRPr lang="en-US" sz="2000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endParaRPr lang="en-US" sz="2000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endParaRPr lang="en-US" sz="20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NZ" b="1" smtClean="0">
                <a:solidFill>
                  <a:schemeClr val="tx1"/>
                </a:solidFill>
              </a:rPr>
              <a:t>Discussion and implications </a:t>
            </a:r>
            <a:endParaRPr lang="en-NZ" smtClean="0"/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1643063"/>
            <a:ext cx="8623300" cy="5143500"/>
          </a:xfrm>
        </p:spPr>
        <p:txBody>
          <a:bodyPr/>
          <a:lstStyle/>
          <a:p>
            <a:pPr marL="319088" lvl="1" indent="-319088">
              <a:lnSpc>
                <a:spcPct val="150000"/>
              </a:lnSpc>
              <a:spcBef>
                <a:spcPts val="900"/>
              </a:spcBef>
              <a:spcAft>
                <a:spcPts val="900"/>
              </a:spcAft>
              <a:buClrTx/>
              <a:buSzPct val="80000"/>
              <a:buFont typeface="Wingdings" pitchFamily="2" charset="2"/>
              <a:buChar char="§"/>
            </a:pPr>
            <a:r>
              <a:rPr lang="en-GB" sz="2000" smtClean="0">
                <a:latin typeface="Arial" charset="0"/>
                <a:cs typeface="Arial" charset="0"/>
              </a:rPr>
              <a:t>Major differences between the perceptions, behaviours and experiences of private and public sector tenants</a:t>
            </a:r>
            <a:r>
              <a:rPr lang="en-NZ" sz="2000" smtClean="0">
                <a:latin typeface="Arial" charset="0"/>
                <a:cs typeface="Arial" charset="0"/>
              </a:rPr>
              <a:t>, as well as international and national</a:t>
            </a:r>
            <a:r>
              <a:rPr lang="en-GB" sz="2000" smtClean="0">
                <a:latin typeface="Arial" charset="0"/>
                <a:cs typeface="Arial" charset="0"/>
              </a:rPr>
              <a:t> corporate tenants</a:t>
            </a:r>
            <a:endParaRPr lang="en-US" sz="2000" smtClean="0">
              <a:latin typeface="Arial" charset="0"/>
              <a:cs typeface="Arial" charset="0"/>
            </a:endParaRPr>
          </a:p>
          <a:p>
            <a:pPr marL="319088" lvl="1" indent="-319088">
              <a:lnSpc>
                <a:spcPct val="150000"/>
              </a:lnSpc>
              <a:spcBef>
                <a:spcPts val="900"/>
              </a:spcBef>
              <a:spcAft>
                <a:spcPts val="900"/>
              </a:spcAft>
              <a:buClrTx/>
              <a:buSzPct val="80000"/>
              <a:buFont typeface="Wingdings" pitchFamily="2" charset="2"/>
              <a:buChar char="§"/>
            </a:pPr>
            <a:r>
              <a:rPr lang="en-NZ" altLang="zh-CN" sz="2000" smtClean="0">
                <a:latin typeface="Arial" charset="0"/>
                <a:ea typeface="宋体" pitchFamily="2" charset="-122"/>
                <a:cs typeface="Arial" charset="0"/>
              </a:rPr>
              <a:t>Gaps between tenants’ lease requirements and those currently offered by landlords   </a:t>
            </a:r>
          </a:p>
          <a:p>
            <a:pPr marL="319088" lvl="1" indent="-319088">
              <a:lnSpc>
                <a:spcPct val="150000"/>
              </a:lnSpc>
              <a:spcBef>
                <a:spcPts val="900"/>
              </a:spcBef>
              <a:spcAft>
                <a:spcPts val="900"/>
              </a:spcAft>
              <a:buClrTx/>
              <a:buSzPct val="80000"/>
              <a:buFont typeface="Wingdings" pitchFamily="2" charset="2"/>
              <a:buChar char="§"/>
            </a:pPr>
            <a:r>
              <a:rPr lang="en-GB" sz="2000" smtClean="0">
                <a:latin typeface="Arial" charset="0"/>
                <a:cs typeface="Arial" charset="0"/>
              </a:rPr>
              <a:t>Importance of understanding the dynamics of key market agents that create lease environments and how these agents interact and behave within these contexts</a:t>
            </a:r>
            <a:endParaRPr lang="en-NZ" altLang="zh-CN" sz="2000" smtClean="0">
              <a:latin typeface="Arial" charset="0"/>
              <a:ea typeface="宋体" pitchFamily="2" charset="-122"/>
            </a:endParaRPr>
          </a:p>
          <a:p>
            <a:pPr>
              <a:lnSpc>
                <a:spcPct val="150000"/>
              </a:lnSpc>
              <a:spcBef>
                <a:spcPts val="900"/>
              </a:spcBef>
              <a:spcAft>
                <a:spcPts val="900"/>
              </a:spcAft>
              <a:buClrTx/>
              <a:buSzPct val="80000"/>
              <a:buFont typeface="Wingdings" pitchFamily="2" charset="2"/>
              <a:buChar char="§"/>
            </a:pPr>
            <a:endParaRPr lang="en-N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42875" y="228600"/>
            <a:ext cx="8929688" cy="990600"/>
          </a:xfrm>
        </p:spPr>
        <p:txBody>
          <a:bodyPr/>
          <a:lstStyle/>
          <a:p>
            <a:r>
              <a:rPr lang="en-NZ" b="1" smtClean="0">
                <a:solidFill>
                  <a:schemeClr val="tx1"/>
                </a:solidFill>
              </a:rPr>
              <a:t>Commercial property lease structures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71438" y="1500188"/>
            <a:ext cx="9072562" cy="535781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  <a:defRPr/>
            </a:pPr>
            <a:r>
              <a:rPr lang="en-NZ" sz="2000" dirty="0" smtClean="0">
                <a:latin typeface="Arial" pitchFamily="34" charset="0"/>
                <a:cs typeface="Arial" pitchFamily="34" charset="0"/>
              </a:rPr>
              <a:t>Commercial leases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  <a:defRPr/>
            </a:pPr>
            <a:r>
              <a:rPr lang="en-NZ" sz="1800" dirty="0" smtClean="0">
                <a:latin typeface="Arial" pitchFamily="34" charset="0"/>
                <a:cs typeface="Arial" pitchFamily="34" charset="0"/>
              </a:rPr>
              <a:t>Should be responsive to the requirements of both landlords &amp; tenants </a:t>
            </a:r>
            <a:r>
              <a:rPr lang="en-NZ" sz="1400" dirty="0" smtClean="0">
                <a:latin typeface="Arial" pitchFamily="34" charset="0"/>
                <a:cs typeface="Arial" pitchFamily="34" charset="0"/>
              </a:rPr>
              <a:t>(Jaffe and Yang, 1997)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  <a:defRPr/>
            </a:pPr>
            <a:r>
              <a:rPr lang="en-NZ" sz="1800" dirty="0" smtClean="0">
                <a:latin typeface="Arial" pitchFamily="34" charset="0"/>
                <a:cs typeface="Arial" pitchFamily="34" charset="0"/>
              </a:rPr>
              <a:t>Landlords’ and tenants’ different lease objectives can cause tension in the operation of leases </a:t>
            </a:r>
            <a:r>
              <a:rPr lang="en-NZ" sz="1400" dirty="0" smtClean="0">
                <a:latin typeface="Arial" pitchFamily="34" charset="0"/>
                <a:cs typeface="Arial" pitchFamily="34" charset="0"/>
              </a:rPr>
              <a:t>(Crosby et al., 2006)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  <a:defRPr/>
            </a:pPr>
            <a:r>
              <a:rPr lang="en-NZ" sz="1800" dirty="0" smtClean="0">
                <a:latin typeface="Arial" pitchFamily="34" charset="0"/>
                <a:cs typeface="Arial" pitchFamily="34" charset="0"/>
              </a:rPr>
              <a:t>Landlords attempt to enforce strongly pro-landlord lease forms by being inflexible towards tenant requirements </a:t>
            </a:r>
            <a:r>
              <a:rPr lang="en-NZ" sz="1400" dirty="0" smtClean="0">
                <a:latin typeface="Arial" pitchFamily="34" charset="0"/>
                <a:cs typeface="Arial" pitchFamily="34" charset="0"/>
              </a:rPr>
              <a:t>(Crosby et al., 2006; Crosby et al., 2003; Dunn, 2003; </a:t>
            </a:r>
            <a:r>
              <a:rPr lang="en-NZ" sz="1400" dirty="0" err="1" smtClean="0">
                <a:latin typeface="Arial" pitchFamily="34" charset="0"/>
                <a:cs typeface="Arial" pitchFamily="34" charset="0"/>
              </a:rPr>
              <a:t>Lizieri</a:t>
            </a:r>
            <a:r>
              <a:rPr lang="en-NZ" sz="1400" dirty="0" smtClean="0">
                <a:latin typeface="Arial" pitchFamily="34" charset="0"/>
                <a:cs typeface="Arial" pitchFamily="34" charset="0"/>
              </a:rPr>
              <a:t> et al., 1997; </a:t>
            </a:r>
            <a:r>
              <a:rPr lang="en-NZ" sz="1400" dirty="0" err="1" smtClean="0">
                <a:latin typeface="Arial" pitchFamily="34" charset="0"/>
                <a:cs typeface="Arial" pitchFamily="34" charset="0"/>
              </a:rPr>
              <a:t>Saltz</a:t>
            </a:r>
            <a:r>
              <a:rPr lang="en-NZ" sz="1400" dirty="0" smtClean="0">
                <a:latin typeface="Arial" pitchFamily="34" charset="0"/>
                <a:cs typeface="Arial" pitchFamily="34" charset="0"/>
              </a:rPr>
              <a:t>, 1990)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 2" pitchFamily="18" charset="2"/>
              <a:buNone/>
              <a:defRPr/>
            </a:pPr>
            <a:endParaRPr lang="en-NZ" sz="1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  <a:defRPr/>
            </a:pPr>
            <a:r>
              <a:rPr lang="en-NZ" sz="2000" dirty="0" smtClean="0">
                <a:latin typeface="Arial" pitchFamily="34" charset="0"/>
                <a:cs typeface="Arial" pitchFamily="34" charset="0"/>
              </a:rPr>
              <a:t>Importance of in-depth understanding of commercial leases</a:t>
            </a:r>
          </a:p>
          <a:p>
            <a:pPr marL="593725" lvl="2" indent="-319088"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  <a:defRPr/>
            </a:pPr>
            <a:r>
              <a:rPr lang="en-NZ" sz="1800" dirty="0" smtClean="0">
                <a:latin typeface="Arial" charset="0"/>
              </a:rPr>
              <a:t>Diversity of lease structures in the market </a:t>
            </a:r>
            <a:r>
              <a:rPr lang="en-NZ" sz="1400" dirty="0" smtClean="0">
                <a:latin typeface="Arial" charset="0"/>
              </a:rPr>
              <a:t>(Parker and Robinson, 2000)</a:t>
            </a:r>
          </a:p>
          <a:p>
            <a:pPr marL="593725" lvl="2" indent="-319088"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  <a:defRPr/>
            </a:pPr>
            <a:r>
              <a:rPr lang="en-NZ" sz="1800" dirty="0" smtClean="0">
                <a:latin typeface="Arial" charset="0"/>
              </a:rPr>
              <a:t>Different leases shift the risks and opportunities between the landlord &amp; tenant </a:t>
            </a:r>
            <a:r>
              <a:rPr lang="en-NZ" sz="1400" dirty="0" smtClean="0">
                <a:latin typeface="Arial" charset="0"/>
              </a:rPr>
              <a:t>(Rowland, 2000)</a:t>
            </a:r>
          </a:p>
          <a:p>
            <a:pPr marL="319088" lvl="1" indent="-319088"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  <a:defRPr/>
            </a:pPr>
            <a:endParaRPr lang="en-NZ" sz="2200" dirty="0" smtClean="0">
              <a:latin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itchFamily="2" charset="2"/>
              <a:buChar char="§"/>
              <a:defRPr/>
            </a:pPr>
            <a:endParaRPr lang="en-NZ" sz="2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2133600"/>
            <a:ext cx="8229600" cy="35290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28676" name="WordArt 5"/>
          <p:cNvSpPr>
            <a:spLocks noChangeArrowheads="1" noChangeShapeType="1" noTextEdit="1"/>
          </p:cNvSpPr>
          <p:nvPr/>
        </p:nvSpPr>
        <p:spPr bwMode="auto">
          <a:xfrm>
            <a:off x="2195513" y="2924175"/>
            <a:ext cx="5402262" cy="1803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NZ" sz="3600" kern="10">
                <a:ln w="6350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Impact"/>
              </a:rPr>
              <a:t>Thank you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438" y="228600"/>
            <a:ext cx="9144000" cy="990600"/>
          </a:xfrm>
        </p:spPr>
        <p:txBody>
          <a:bodyPr/>
          <a:lstStyle/>
          <a:p>
            <a:r>
              <a:rPr lang="en-NZ" b="1" smtClean="0">
                <a:solidFill>
                  <a:schemeClr val="tx1"/>
                </a:solidFill>
              </a:rPr>
              <a:t>Related commercial leasing literature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71438" y="1743075"/>
            <a:ext cx="9001125" cy="5186363"/>
          </a:xfrm>
        </p:spPr>
        <p:txBody>
          <a:bodyPr/>
          <a:lstStyle/>
          <a:p>
            <a:pPr>
              <a:spcBef>
                <a:spcPts val="1600"/>
              </a:spcBef>
              <a:spcAft>
                <a:spcPts val="1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900" smtClean="0">
                <a:latin typeface="Arial" charset="0"/>
                <a:cs typeface="Arial" charset="0"/>
              </a:rPr>
              <a:t>Largely focused on financial characteristics of leases and the effect of various lease covenants on investment returns </a:t>
            </a:r>
            <a:r>
              <a:rPr lang="en-NZ" sz="1400" smtClean="0">
                <a:latin typeface="Arial" charset="0"/>
                <a:cs typeface="Arial" charset="0"/>
              </a:rPr>
              <a:t>(Adair et al., 1994; Hamilton et al., 2006; Turner and Thomas, 2001a, Turner and Thomas, 2001b)</a:t>
            </a:r>
          </a:p>
          <a:p>
            <a:pPr>
              <a:spcBef>
                <a:spcPts val="1600"/>
              </a:spcBef>
              <a:spcAft>
                <a:spcPts val="1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900" smtClean="0">
                <a:latin typeface="Arial" charset="0"/>
                <a:cs typeface="Arial" charset="0"/>
              </a:rPr>
              <a:t>Evaluation of alternative lease structures are dominated by financial-qualitative aspects of leases </a:t>
            </a:r>
            <a:r>
              <a:rPr lang="en-NZ" sz="1400" smtClean="0">
                <a:latin typeface="Arial" charset="0"/>
                <a:cs typeface="Arial" charset="0"/>
              </a:rPr>
              <a:t>(Metawa, 1995)</a:t>
            </a:r>
          </a:p>
          <a:p>
            <a:pPr>
              <a:spcBef>
                <a:spcPts val="1600"/>
              </a:spcBef>
              <a:spcAft>
                <a:spcPts val="1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900" smtClean="0">
                <a:latin typeface="Arial" charset="0"/>
                <a:cs typeface="Arial" charset="0"/>
              </a:rPr>
              <a:t>Behaviour of market participants determines the nature of property market operations </a:t>
            </a:r>
            <a:r>
              <a:rPr lang="en-NZ" sz="1400" smtClean="0">
                <a:latin typeface="Arial" charset="0"/>
                <a:cs typeface="Arial" charset="0"/>
              </a:rPr>
              <a:t>(Daly et al., 2003; Diaz III, 2000; Diaz III, 1999; Hardin III, 1999; Levy and Henry, 2003) </a:t>
            </a:r>
          </a:p>
          <a:p>
            <a:pPr>
              <a:spcBef>
                <a:spcPts val="1600"/>
              </a:spcBef>
              <a:spcAft>
                <a:spcPts val="1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900" smtClean="0">
                <a:latin typeface="Arial" charset="0"/>
                <a:cs typeface="Arial" charset="0"/>
              </a:rPr>
              <a:t>The application of behavioural interpretations in property literature is limited to property valuation issues </a:t>
            </a:r>
            <a:r>
              <a:rPr lang="en-NZ" sz="1400" smtClean="0">
                <a:latin typeface="Arial" charset="0"/>
                <a:cs typeface="Arial" charset="0"/>
              </a:rPr>
              <a:t>(Leishman and Watkins, 2004; Roberts and Henneberry, 2007)</a:t>
            </a:r>
          </a:p>
          <a:p>
            <a:pPr>
              <a:spcBef>
                <a:spcPts val="1600"/>
              </a:spcBef>
              <a:spcAft>
                <a:spcPts val="1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NZ" sz="1900" smtClean="0">
                <a:latin typeface="Arial" charset="0"/>
                <a:cs typeface="Arial" charset="0"/>
              </a:rPr>
              <a:t>Little attention is given to understanding the impact of different lease forms on the behaviours and experiences of key market agents in leasing    </a:t>
            </a:r>
          </a:p>
          <a:p>
            <a:pPr>
              <a:spcBef>
                <a:spcPts val="1600"/>
              </a:spcBef>
              <a:spcAft>
                <a:spcPts val="1600"/>
              </a:spcAft>
              <a:buClrTx/>
              <a:buSzPct val="100000"/>
              <a:buFont typeface="Wingdings" pitchFamily="2" charset="2"/>
              <a:buChar char="§"/>
            </a:pPr>
            <a:endParaRPr lang="en-NZ" sz="20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857625" y="1308100"/>
            <a:ext cx="5149850" cy="54070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endParaRPr lang="en-NZ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>
          <a:xfrm>
            <a:off x="122238" y="293688"/>
            <a:ext cx="8793162" cy="706437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tx1"/>
                </a:solidFill>
                <a:latin typeface="+mn-lt"/>
              </a:rPr>
              <a:t>Purpose of study </a:t>
            </a:r>
          </a:p>
        </p:txBody>
      </p:sp>
      <p:sp>
        <p:nvSpPr>
          <p:cNvPr id="1029" name="AutoShap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52400" y="2060575"/>
            <a:ext cx="3705225" cy="3940175"/>
          </a:xfrm>
          <a:prstGeom prst="homePlate">
            <a:avLst>
              <a:gd name="adj" fmla="val 8736"/>
            </a:avLst>
          </a:prstGeom>
          <a:solidFill>
            <a:srgbClr val="FFFF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128005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93688" y="2205038"/>
            <a:ext cx="3063875" cy="3698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Research aim</a:t>
            </a:r>
          </a:p>
        </p:txBody>
      </p:sp>
      <p:sp>
        <p:nvSpPr>
          <p:cNvPr id="1031" name="Text Box 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551363" y="1476375"/>
            <a:ext cx="3913187" cy="4635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3296" tIns="46648" rIns="93296" bIns="46648">
            <a:spAutoFit/>
          </a:bodyPr>
          <a:lstStyle/>
          <a:p>
            <a:pPr marL="266700" indent="-266700" defTabSz="933450">
              <a:spcBef>
                <a:spcPct val="40000"/>
              </a:spcBef>
              <a:buFont typeface="Wingdings" pitchFamily="2" charset="2"/>
              <a:buNone/>
            </a:pPr>
            <a:r>
              <a:rPr lang="en-NZ" sz="2400" b="1"/>
              <a:t>Research questions   </a:t>
            </a:r>
          </a:p>
        </p:txBody>
      </p:sp>
      <p:sp>
        <p:nvSpPr>
          <p:cNvPr id="1032" name="Text Box 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857625" y="1304925"/>
            <a:ext cx="507206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96" tIns="46648" rIns="93296" bIns="46648">
            <a:spAutoFit/>
          </a:bodyPr>
          <a:lstStyle/>
          <a:p>
            <a:pPr marL="266700" indent="-266700" defTabSz="933450">
              <a:spcBef>
                <a:spcPct val="40000"/>
              </a:spcBef>
              <a:buSzPct val="60000"/>
              <a:buFont typeface="Wingdings" pitchFamily="2" charset="2"/>
              <a:buNone/>
            </a:pPr>
            <a:endParaRPr lang="en-NZ" b="1"/>
          </a:p>
          <a:p>
            <a:pPr marL="266700" indent="-266700" defTabSz="933450">
              <a:spcBef>
                <a:spcPct val="40000"/>
              </a:spcBef>
              <a:buSzPct val="60000"/>
              <a:buFont typeface="Wingdings" pitchFamily="2" charset="2"/>
              <a:buChar char="n"/>
            </a:pPr>
            <a:endParaRPr lang="en-NZ"/>
          </a:p>
          <a:p>
            <a:pPr marL="266700" indent="-266700" defTabSz="933450">
              <a:lnSpc>
                <a:spcPct val="150000"/>
              </a:lnSpc>
              <a:buSzPct val="60000"/>
              <a:buFont typeface="Wingdings" pitchFamily="2" charset="2"/>
              <a:buChar char="n"/>
            </a:pPr>
            <a:r>
              <a:rPr lang="en-NZ" sz="1900"/>
              <a:t>Do landlords and tenants have different perceptions of gross &amp; net lease structures?</a:t>
            </a:r>
          </a:p>
          <a:p>
            <a:pPr marL="266700" indent="-266700" defTabSz="933450">
              <a:lnSpc>
                <a:spcPct val="150000"/>
              </a:lnSpc>
              <a:buSzPct val="60000"/>
              <a:buFont typeface="Wingdings" pitchFamily="2" charset="2"/>
              <a:buChar char="n"/>
            </a:pPr>
            <a:r>
              <a:rPr lang="en-NZ" sz="1900"/>
              <a:t>Are there any differences in the behaviours and experiences of landlords and tenants under gross &amp; net leases?</a:t>
            </a:r>
          </a:p>
          <a:p>
            <a:pPr marL="266700" indent="-266700" defTabSz="933450">
              <a:lnSpc>
                <a:spcPct val="150000"/>
              </a:lnSpc>
              <a:buSzPct val="60000"/>
              <a:buFont typeface="Wingdings" pitchFamily="2" charset="2"/>
              <a:buChar char="n"/>
            </a:pPr>
            <a:r>
              <a:rPr lang="en-NZ" sz="1900"/>
              <a:t>What are the key issues confronting them under gross &amp; net leases?  </a:t>
            </a:r>
          </a:p>
          <a:p>
            <a:pPr marL="266700" indent="-266700" defTabSz="933450">
              <a:lnSpc>
                <a:spcPct val="150000"/>
              </a:lnSpc>
              <a:buSzPct val="60000"/>
              <a:buFont typeface="Wingdings" pitchFamily="2" charset="2"/>
              <a:buChar char="n"/>
            </a:pPr>
            <a:r>
              <a:rPr lang="en-NZ" sz="1700"/>
              <a:t>Do lease structures have any impact on the financial and non-financial characteristics of leases? </a:t>
            </a:r>
          </a:p>
        </p:txBody>
      </p:sp>
      <p:graphicFrame>
        <p:nvGraphicFramePr>
          <p:cNvPr id="1026" name="Rectangle 2" hidden="1"/>
          <p:cNvGraphicFramePr>
            <a:graphicFrameLocks/>
          </p:cNvGraphicFramePr>
          <p:nvPr/>
        </p:nvGraphicFramePr>
        <p:xfrm>
          <a:off x="0" y="0"/>
          <a:ext cx="161925" cy="161925"/>
        </p:xfrm>
        <a:graphic>
          <a:graphicData uri="http://schemas.openxmlformats.org/presentationml/2006/ole">
            <p:oleObj spid="_x0000_s1026" r:id="rId11" imgW="0" imgH="0" progId="TCLayout.ActiveDocument">
              <p:embed/>
            </p:oleObj>
          </a:graphicData>
        </a:graphic>
      </p:graphicFrame>
      <p:sp>
        <p:nvSpPr>
          <p:cNvPr id="1033" name="Text Box 9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90500" y="2278063"/>
            <a:ext cx="3381375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96" tIns="46648" rIns="93296" bIns="46648">
            <a:spAutoFit/>
          </a:bodyPr>
          <a:lstStyle/>
          <a:p>
            <a:pPr marL="266700" indent="-266700" defTabSz="933450">
              <a:spcBef>
                <a:spcPct val="40000"/>
              </a:spcBef>
              <a:buSzPct val="60000"/>
              <a:buFont typeface="Wingdings" pitchFamily="2" charset="2"/>
              <a:buNone/>
            </a:pPr>
            <a:endParaRPr lang="en-NZ" b="1"/>
          </a:p>
          <a:p>
            <a:pPr marL="266700" indent="-266700" defTabSz="933450">
              <a:lnSpc>
                <a:spcPct val="150000"/>
              </a:lnSpc>
              <a:buSzPct val="60000"/>
              <a:buFont typeface="Wingdings" pitchFamily="2" charset="2"/>
              <a:buChar char="n"/>
            </a:pPr>
            <a:endParaRPr lang="en-NZ" sz="2000" b="1"/>
          </a:p>
          <a:p>
            <a:pPr marL="266700" indent="-266700" defTabSz="933450">
              <a:lnSpc>
                <a:spcPct val="150000"/>
              </a:lnSpc>
              <a:buSzPct val="60000"/>
              <a:buFont typeface="Wingdings" pitchFamily="2" charset="2"/>
              <a:buChar char="n"/>
            </a:pPr>
            <a:r>
              <a:rPr lang="en-NZ" sz="2000" b="1"/>
              <a:t>Examine the effect of different lease structures on landlord-tenant  behaviours and experiences (Gross versus net leases)</a:t>
            </a:r>
            <a:endParaRPr lang="en-NZ" sz="1700" b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142875"/>
            <a:ext cx="8412163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Research focus </a:t>
            </a:r>
            <a:endParaRPr lang="en-US" dirty="0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438" y="1643063"/>
            <a:ext cx="9144000" cy="535781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Pct val="105000"/>
              <a:buFont typeface="Wingdings" pitchFamily="2" charset="2"/>
              <a:buChar char="§"/>
            </a:pPr>
            <a:r>
              <a:rPr lang="en-US" sz="2000" b="1" smtClean="0">
                <a:latin typeface="Arial" charset="0"/>
              </a:rPr>
              <a:t>Significant leasing environment in New Zealand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Tx/>
              <a:buSzPct val="105000"/>
              <a:buFont typeface="Wingdings" pitchFamily="2" charset="2"/>
              <a:buChar char="§"/>
            </a:pPr>
            <a:r>
              <a:rPr lang="en-US" sz="1800" smtClean="0">
                <a:latin typeface="Arial" charset="0"/>
              </a:rPr>
              <a:t>Auckland (commercial capital) – mainly net, private sector dominated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Tx/>
              <a:buSzPct val="105000"/>
              <a:buFont typeface="Wingdings" pitchFamily="2" charset="2"/>
              <a:buChar char="§"/>
            </a:pPr>
            <a:r>
              <a:rPr lang="en-US" sz="1800" smtClean="0">
                <a:latin typeface="Arial" charset="0"/>
              </a:rPr>
              <a:t>Wellington (political capital) – mainly gross, public sector dominated (41%)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Pct val="105000"/>
              <a:buFont typeface="Wingdings" pitchFamily="2" charset="2"/>
              <a:buChar char="§"/>
            </a:pPr>
            <a:r>
              <a:rPr lang="en-US" sz="2000" b="1" smtClean="0">
                <a:latin typeface="Arial" charset="0"/>
              </a:rPr>
              <a:t>Lease structures examined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Tx/>
              <a:buSzPct val="105000"/>
              <a:buFont typeface="Wingdings" pitchFamily="2" charset="2"/>
              <a:buChar char="§"/>
            </a:pPr>
            <a:r>
              <a:rPr lang="en-US" sz="1700" smtClean="0">
                <a:latin typeface="Arial" charset="0"/>
              </a:rPr>
              <a:t>Gross lease – landlord pays directly for OPEX without separate charge to the tenant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Tx/>
              <a:buSzPct val="105000"/>
              <a:buFont typeface="Wingdings" pitchFamily="2" charset="2"/>
              <a:buChar char="§"/>
            </a:pPr>
            <a:r>
              <a:rPr lang="en-US" sz="1700" smtClean="0">
                <a:latin typeface="Arial" charset="0"/>
              </a:rPr>
              <a:t>Net lease – tenant to pay all or portion of the landlord’s property expenses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Pct val="105000"/>
              <a:buFont typeface="Wingdings" pitchFamily="2" charset="2"/>
              <a:buChar char="§"/>
            </a:pPr>
            <a:r>
              <a:rPr lang="en-US" sz="2000" b="1" smtClean="0">
                <a:latin typeface="Arial" charset="0"/>
              </a:rPr>
              <a:t>Property sector examined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Tx/>
              <a:buSzPct val="105000"/>
              <a:buFont typeface="Wingdings" pitchFamily="2" charset="2"/>
              <a:buChar char="§"/>
            </a:pPr>
            <a:r>
              <a:rPr lang="en-US" sz="1700" smtClean="0">
                <a:latin typeface="Arial" charset="0"/>
              </a:rPr>
              <a:t>Prime office sector in New Zealand </a:t>
            </a:r>
            <a:r>
              <a:rPr lang="en-US" sz="1700" b="1" smtClean="0">
                <a:latin typeface="Arial" charset="0"/>
              </a:rPr>
              <a:t>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Pct val="105000"/>
              <a:buFont typeface="Wingdings" pitchFamily="2" charset="2"/>
              <a:buChar char="§"/>
            </a:pPr>
            <a:r>
              <a:rPr lang="en-US" sz="2000" b="1" smtClean="0">
                <a:latin typeface="Arial" charset="0"/>
              </a:rPr>
              <a:t>Study sample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Tx/>
              <a:buSzPct val="105000"/>
              <a:buFont typeface="Wingdings" pitchFamily="2" charset="2"/>
              <a:buChar char="§"/>
            </a:pPr>
            <a:r>
              <a:rPr lang="en-US" sz="1700" smtClean="0">
                <a:latin typeface="Arial" charset="0"/>
              </a:rPr>
              <a:t>Landlords – New Zealand’s listed property trust sector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Tx/>
              <a:buSzPct val="105000"/>
              <a:buFont typeface="Wingdings" pitchFamily="2" charset="2"/>
              <a:buChar char="§"/>
            </a:pPr>
            <a:r>
              <a:rPr lang="en-US" sz="1700" smtClean="0">
                <a:latin typeface="Arial" charset="0"/>
              </a:rPr>
              <a:t>Tenants – Major  tenants of the properties owned by NZLPTs (in Auckland &amp; Wellington)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Pct val="105000"/>
              <a:buFont typeface="Wingdings" pitchFamily="2" charset="2"/>
              <a:buChar char="§"/>
            </a:pPr>
            <a:endParaRPr lang="en-US" sz="2000" smtClean="0">
              <a:latin typeface="Arial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Pct val="105000"/>
              <a:buFont typeface="Wingdings" pitchFamily="2" charset="2"/>
              <a:buNone/>
            </a:pPr>
            <a:endParaRPr lang="en-US" sz="2000" smtClean="0">
              <a:latin typeface="Arial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Pct val="105000"/>
              <a:buFont typeface="Wingdings" pitchFamily="2" charset="2"/>
              <a:buNone/>
            </a:pPr>
            <a:endParaRPr lang="en-US" sz="2000" smtClean="0">
              <a:latin typeface="Arial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Pct val="105000"/>
              <a:buFont typeface="Wingdings" pitchFamily="2" charset="2"/>
              <a:buChar char="§"/>
            </a:pPr>
            <a:endParaRPr lang="en-US" sz="2000" smtClean="0">
              <a:latin typeface="Arial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Pct val="105000"/>
              <a:buFont typeface="Wingdings" pitchFamily="2" charset="2"/>
              <a:buChar char="§"/>
            </a:pPr>
            <a:endParaRPr lang="en-US" sz="2000" smtClean="0">
              <a:latin typeface="Arial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Pct val="105000"/>
              <a:buFont typeface="Wingdings" pitchFamily="2" charset="2"/>
              <a:buChar char="§"/>
            </a:pPr>
            <a:endParaRPr lang="en-US" sz="2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85750" y="228600"/>
            <a:ext cx="8480425" cy="990600"/>
          </a:xfrm>
        </p:spPr>
        <p:txBody>
          <a:bodyPr/>
          <a:lstStyle/>
          <a:p>
            <a:r>
              <a:rPr lang="en-NZ" b="1" smtClean="0">
                <a:solidFill>
                  <a:schemeClr val="tx1"/>
                </a:solidFill>
              </a:rPr>
              <a:t>Research methodology – Landlords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0" y="1500188"/>
            <a:ext cx="9144000" cy="5210175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ClrTx/>
              <a:buSzPct val="80000"/>
              <a:buFont typeface="Wingdings" pitchFamily="2" charset="2"/>
              <a:buChar char="§"/>
            </a:pPr>
            <a:r>
              <a:rPr lang="en-NZ" sz="1900" smtClean="0">
                <a:latin typeface="Arial" charset="0"/>
                <a:cs typeface="Arial" charset="0"/>
              </a:rPr>
              <a:t>Survey sample – NZ Listed Property Trusts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Tx/>
              <a:buSzPct val="80000"/>
              <a:buFont typeface="Wingdings" pitchFamily="2" charset="2"/>
              <a:buChar char="§"/>
            </a:pPr>
            <a:r>
              <a:rPr lang="en-NZ" sz="1600" smtClean="0">
                <a:latin typeface="Arial" charset="0"/>
                <a:cs typeface="Arial" charset="0"/>
              </a:rPr>
              <a:t>Total portfolio value – NZ$7.377 billion, Market capitalization – NZ$3.6 billion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80000"/>
              <a:buFont typeface="Wingdings" pitchFamily="2" charset="2"/>
              <a:buChar char="§"/>
            </a:pPr>
            <a:r>
              <a:rPr lang="en-NZ" sz="1900" smtClean="0">
                <a:latin typeface="Arial" charset="0"/>
                <a:cs typeface="Arial" charset="0"/>
              </a:rPr>
              <a:t>Data collection method – in-depth interviews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80000"/>
              <a:buFont typeface="Wingdings" pitchFamily="2" charset="2"/>
              <a:buChar char="§"/>
            </a:pPr>
            <a:r>
              <a:rPr lang="en-NZ" sz="1900" smtClean="0">
                <a:latin typeface="Arial" charset="0"/>
                <a:cs typeface="Arial" charset="0"/>
              </a:rPr>
              <a:t>Interview participants – 6 portfolio managers attached to the top 3 NZLPTs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2875" y="3454400"/>
          <a:ext cx="8929687" cy="3190020"/>
        </p:xfrm>
        <a:graphic>
          <a:graphicData uri="http://schemas.openxmlformats.org/drawingml/2006/table">
            <a:tbl>
              <a:tblPr/>
              <a:tblGrid>
                <a:gridCol w="1214446"/>
                <a:gridCol w="2714644"/>
                <a:gridCol w="1857388"/>
                <a:gridCol w="1445797"/>
                <a:gridCol w="1697412"/>
              </a:tblGrid>
              <a:tr h="571504">
                <a:tc>
                  <a:txBody>
                    <a:bodyPr/>
                    <a:lstStyle/>
                    <a:p>
                      <a:pPr algn="jus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GB" sz="1400" dirty="0" smtClean="0">
                        <a:solidFill>
                          <a:schemeClr val="tx1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  <a:p>
                      <a:pPr algn="jus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Interviewee</a:t>
                      </a:r>
                      <a:endParaRPr lang="en-NZ" sz="1400" dirty="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GB" sz="1400" dirty="0" smtClean="0">
                        <a:solidFill>
                          <a:schemeClr val="tx1"/>
                        </a:solidFill>
                        <a:latin typeface="Arial"/>
                        <a:ea typeface="SimSun"/>
                        <a:cs typeface="Times New Roman"/>
                      </a:endParaRPr>
                    </a:p>
                    <a:p>
                      <a:pPr algn="jus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Job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Title</a:t>
                      </a:r>
                      <a:endParaRPr lang="en-NZ" sz="1400" dirty="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Value of the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portfolio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managed ($m)</a:t>
                      </a:r>
                      <a:endParaRPr lang="en-NZ" sz="1400" dirty="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Total NLA  managed (m</a:t>
                      </a:r>
                      <a:r>
                        <a:rPr lang="en-GB" sz="1400" baseline="300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2</a:t>
                      </a: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)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Type of office properties owned  </a:t>
                      </a:r>
                      <a:endParaRPr lang="en-NZ" sz="1400" dirty="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588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1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National Commercial Portfolio Manager </a:t>
                      </a:r>
                      <a:endParaRPr lang="en-NZ" sz="1400" dirty="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856.17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170,968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Prime quality</a:t>
                      </a:r>
                      <a:endParaRPr lang="en-NZ" sz="1400" dirty="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57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2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Wellington Portfolio Manager</a:t>
                      </a:r>
                      <a:endParaRPr lang="en-NZ" sz="1400" dirty="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817.45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146,046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Prime </a:t>
                      </a:r>
                      <a:endParaRPr lang="en-NZ" sz="1400" dirty="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165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3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Auckland Portfolio Manager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751.50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106,889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Prime </a:t>
                      </a:r>
                      <a:endParaRPr lang="en-NZ" sz="1400" dirty="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588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4</a:t>
                      </a:r>
                      <a:endParaRPr lang="en-NZ" sz="1400" dirty="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General Manager</a:t>
                      </a:r>
                      <a:endParaRPr lang="en-NZ" sz="1400" dirty="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390.00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117,810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Prime + Secondary</a:t>
                      </a:r>
                      <a:endParaRPr lang="en-NZ" sz="1400" dirty="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588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5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National Asset Manager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540.44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144,028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Prime + Secondary</a:t>
                      </a:r>
                      <a:endParaRPr lang="en-NZ" sz="1400" dirty="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0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6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Asset Manager </a:t>
                      </a:r>
                      <a:endParaRPr lang="en-NZ" sz="1400" dirty="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650.13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190,598</a:t>
                      </a:r>
                      <a:endParaRPr lang="en-NZ" sz="140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Arial"/>
                          <a:ea typeface="SimSun"/>
                          <a:cs typeface="Times New Roman"/>
                        </a:rPr>
                        <a:t>Mainly Prime </a:t>
                      </a:r>
                      <a:endParaRPr lang="en-NZ" sz="1400" dirty="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324" marR="68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3350"/>
            <a:ext cx="9021763" cy="1152525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chemeClr val="tx1"/>
                </a:solidFill>
                <a:latin typeface="Arial Black" pitchFamily="34" charset="0"/>
              </a:rPr>
              <a:t>Research methodology – Major tenants </a:t>
            </a:r>
            <a:endParaRPr lang="de-DE" sz="3200" smtClean="0"/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2743200" y="2925763"/>
            <a:ext cx="51435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NZ"/>
          </a:p>
        </p:txBody>
      </p:sp>
      <p:sp>
        <p:nvSpPr>
          <p:cNvPr id="15364" name="Rectangle 26"/>
          <p:cNvSpPr>
            <a:spLocks noChangeArrowheads="1"/>
          </p:cNvSpPr>
          <p:nvPr/>
        </p:nvSpPr>
        <p:spPr bwMode="auto">
          <a:xfrm>
            <a:off x="2500313" y="2176463"/>
            <a:ext cx="492125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NZ"/>
          </a:p>
        </p:txBody>
      </p:sp>
      <p:graphicFrame>
        <p:nvGraphicFramePr>
          <p:cNvPr id="260301" name="Group 205"/>
          <p:cNvGraphicFramePr>
            <a:graphicFrameLocks noGrp="1"/>
          </p:cNvGraphicFramePr>
          <p:nvPr/>
        </p:nvGraphicFramePr>
        <p:xfrm>
          <a:off x="214313" y="1785938"/>
          <a:ext cx="8750361" cy="1785950"/>
        </p:xfrm>
        <a:graphic>
          <a:graphicData uri="http://schemas.openxmlformats.org/drawingml/2006/table">
            <a:tbl>
              <a:tblPr/>
              <a:tblGrid>
                <a:gridCol w="2286045"/>
                <a:gridCol w="1857388"/>
                <a:gridCol w="2571739"/>
                <a:gridCol w="2035189"/>
              </a:tblGrid>
              <a:tr h="25241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Tenant  survey – Major tenants of LPTs 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37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Data Collection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Response rate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Nature of tenants 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Data analysis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71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236 surveys sent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Auckland – 137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Wellington - 99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41288" algn="l"/>
                        </a:tabLst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 returned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41288" algn="l"/>
                        </a:tabLst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41288" algn="l"/>
                        </a:tabLst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Overall –  38%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Pubic – 23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International – 19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NZ national – 23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Statistical analysis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384" name="Rectangle 90"/>
          <p:cNvSpPr>
            <a:spLocks noChangeArrowheads="1"/>
          </p:cNvSpPr>
          <p:nvPr/>
        </p:nvSpPr>
        <p:spPr bwMode="auto">
          <a:xfrm>
            <a:off x="2700338" y="1989138"/>
            <a:ext cx="5159375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NZ"/>
          </a:p>
        </p:txBody>
      </p:sp>
      <p:sp>
        <p:nvSpPr>
          <p:cNvPr id="15385" name="Rectangle 92"/>
          <p:cNvSpPr>
            <a:spLocks noChangeArrowheads="1"/>
          </p:cNvSpPr>
          <p:nvPr/>
        </p:nvSpPr>
        <p:spPr bwMode="auto">
          <a:xfrm>
            <a:off x="2706688" y="1976438"/>
            <a:ext cx="492125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NZ"/>
          </a:p>
        </p:txBody>
      </p:sp>
      <p:graphicFrame>
        <p:nvGraphicFramePr>
          <p:cNvPr id="260297" name="Group 201"/>
          <p:cNvGraphicFramePr>
            <a:graphicFrameLocks noGrp="1"/>
          </p:cNvGraphicFramePr>
          <p:nvPr/>
        </p:nvGraphicFramePr>
        <p:xfrm>
          <a:off x="214313" y="3856038"/>
          <a:ext cx="8715465" cy="2150606"/>
        </p:xfrm>
        <a:graphic>
          <a:graphicData uri="http://schemas.openxmlformats.org/drawingml/2006/table">
            <a:tbl>
              <a:tblPr/>
              <a:tblGrid>
                <a:gridCol w="2357454"/>
                <a:gridCol w="4357718"/>
                <a:gridCol w="2000293"/>
              </a:tblGrid>
              <a:tr h="30693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Semi-structured, in-depth interviews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530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Data Collection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Participant profiles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362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public sector tenants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private sector tenants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National property manager – 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General manager (property &amp; operations) –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Director, corporate services –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Senior property managers – 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Probe and explore the survey findings in more depth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402" name="Rectangle 160"/>
          <p:cNvSpPr>
            <a:spLocks noChangeArrowheads="1"/>
          </p:cNvSpPr>
          <p:nvPr/>
        </p:nvSpPr>
        <p:spPr bwMode="auto">
          <a:xfrm>
            <a:off x="2500313" y="3108325"/>
            <a:ext cx="51435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NZ"/>
          </a:p>
        </p:txBody>
      </p:sp>
      <p:graphicFrame>
        <p:nvGraphicFramePr>
          <p:cNvPr id="260298" name="Group 202"/>
          <p:cNvGraphicFramePr>
            <a:graphicFrameLocks noGrp="1"/>
          </p:cNvGraphicFramePr>
          <p:nvPr/>
        </p:nvGraphicFramePr>
        <p:xfrm>
          <a:off x="214313" y="6286500"/>
          <a:ext cx="8715436" cy="500042"/>
        </p:xfrm>
        <a:graphic>
          <a:graphicData uri="http://schemas.openxmlformats.org/drawingml/2006/table">
            <a:tbl>
              <a:tblPr/>
              <a:tblGrid>
                <a:gridCol w="8715436"/>
              </a:tblGrid>
              <a:tr h="5000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Conclusion –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Integration of the findings of the two approaches 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rot="5400000">
            <a:off x="4142582" y="3713956"/>
            <a:ext cx="285750" cy="1587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4072732" y="6142831"/>
            <a:ext cx="285750" cy="1587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273050"/>
            <a:ext cx="9144000" cy="869950"/>
          </a:xfrm>
        </p:spPr>
        <p:txBody>
          <a:bodyPr/>
          <a:lstStyle/>
          <a:p>
            <a:r>
              <a:rPr lang="en-NZ" sz="4200" b="1" smtClean="0">
                <a:solidFill>
                  <a:schemeClr val="tx1"/>
                </a:solidFill>
              </a:rPr>
              <a:t>Findings - Tenant perceptions of leases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2"/>
          </p:nvPr>
        </p:nvSpPr>
        <p:spPr>
          <a:xfrm>
            <a:off x="142875" y="2828925"/>
            <a:ext cx="3857625" cy="4029075"/>
          </a:xfrm>
        </p:spPr>
        <p:txBody>
          <a:bodyPr/>
          <a:lstStyle/>
          <a:p>
            <a:pPr defTabSz="933450" eaLnBrk="1" hangingPunct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US" sz="1700" smtClean="0">
                <a:latin typeface="Arial" charset="0"/>
                <a:cs typeface="Arial" charset="0"/>
              </a:rPr>
              <a:t>Preferred lease type – gross lease  </a:t>
            </a:r>
          </a:p>
          <a:p>
            <a:pPr defTabSz="933450" eaLnBrk="1" hangingPunct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US" sz="1700" smtClean="0">
                <a:latin typeface="Arial" charset="0"/>
                <a:cs typeface="Arial" charset="0"/>
              </a:rPr>
              <a:t>Current lease types – mainly gross even in Auckland  </a:t>
            </a:r>
          </a:p>
          <a:p>
            <a:pPr defTabSz="933450" eaLnBrk="1" hangingPunct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US" sz="1700" smtClean="0">
                <a:latin typeface="Arial" charset="0"/>
                <a:cs typeface="Arial" charset="0"/>
              </a:rPr>
              <a:t>Priority – certainty in the TOC. Financially constrained by budgetary requirements</a:t>
            </a:r>
          </a:p>
          <a:p>
            <a:pPr defTabSz="933450" eaLnBrk="1" hangingPunct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US" sz="1700" smtClean="0">
                <a:latin typeface="Arial" charset="0"/>
                <a:cs typeface="Arial" charset="0"/>
              </a:rPr>
              <a:t>Strong negotiation power </a:t>
            </a:r>
          </a:p>
          <a:p>
            <a:pPr lvl="1" defTabSz="933450" eaLnBrk="1" hangingPunct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US" sz="1500" smtClean="0">
                <a:latin typeface="Arial" charset="0"/>
                <a:cs typeface="Arial" charset="0"/>
              </a:rPr>
              <a:t>Act together under the direction of State Services Commission &amp; the Treasury in leasing activities</a:t>
            </a:r>
          </a:p>
          <a:p>
            <a:pPr defTabSz="933450">
              <a:lnSpc>
                <a:spcPct val="150000"/>
              </a:lnSpc>
              <a:spcBef>
                <a:spcPct val="0"/>
              </a:spcBef>
              <a:buClrTx/>
              <a:buSzPct val="110000"/>
            </a:pPr>
            <a:endParaRPr lang="en-NZ" sz="1700" smtClean="0"/>
          </a:p>
        </p:txBody>
      </p:sp>
      <p:sp>
        <p:nvSpPr>
          <p:cNvPr id="16388" name="Content Placeholder 3"/>
          <p:cNvSpPr>
            <a:spLocks noGrp="1"/>
          </p:cNvSpPr>
          <p:nvPr>
            <p:ph sz="quarter" idx="4"/>
          </p:nvPr>
        </p:nvSpPr>
        <p:spPr>
          <a:xfrm>
            <a:off x="4071938" y="2828925"/>
            <a:ext cx="5072062" cy="4029075"/>
          </a:xfrm>
        </p:spPr>
        <p:txBody>
          <a:bodyPr/>
          <a:lstStyle/>
          <a:p>
            <a:pPr marL="179388" lvl="1" indent="-179388" defTabSz="933450" eaLnBrk="1" hangingPunct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US" sz="1700" smtClean="0">
                <a:latin typeface="Arial" charset="0"/>
                <a:cs typeface="Arial" charset="0"/>
              </a:rPr>
              <a:t>Preferred lease type – net lease</a:t>
            </a:r>
          </a:p>
          <a:p>
            <a:pPr marL="179388" lvl="1" indent="-179388" defTabSz="933450" eaLnBrk="1" hangingPunct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US" sz="1700" smtClean="0">
                <a:latin typeface="Arial" charset="0"/>
                <a:cs typeface="Arial" charset="0"/>
              </a:rPr>
              <a:t>Current lease types – mainly net, some gross leases in Wellington </a:t>
            </a:r>
          </a:p>
          <a:p>
            <a:pPr marL="179388" lvl="1" indent="-179388" defTabSz="933450" eaLnBrk="1" hangingPunct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US" sz="1700" smtClean="0">
                <a:latin typeface="Arial" charset="0"/>
                <a:cs typeface="Arial" charset="0"/>
              </a:rPr>
              <a:t>Changes in attitudes – in favour of net lease due to bad experience with gross lease</a:t>
            </a:r>
          </a:p>
          <a:p>
            <a:pPr marL="179388" lvl="1" indent="-179388" defTabSz="933450" eaLnBrk="1" hangingPunct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US" sz="1700" smtClean="0">
                <a:latin typeface="Arial" charset="0"/>
                <a:cs typeface="Arial" charset="0"/>
              </a:rPr>
              <a:t>Priority – quality of the premises than the TOC</a:t>
            </a:r>
          </a:p>
          <a:p>
            <a:pPr marL="179388" lvl="1" indent="-179388" defTabSz="933450" eaLnBrk="1" hangingPunct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US" sz="1700" smtClean="0">
                <a:latin typeface="Arial" charset="0"/>
                <a:cs typeface="Arial" charset="0"/>
              </a:rPr>
              <a:t> International tenants are more resistant to gross leases than NZ tenants </a:t>
            </a:r>
          </a:p>
          <a:p>
            <a:pPr marL="454025" lvl="2" indent="-179388" defTabSz="933450" eaLnBrk="1" hangingPunct="1">
              <a:lnSpc>
                <a:spcPct val="150000"/>
              </a:lnSpc>
              <a:spcBef>
                <a:spcPct val="0"/>
              </a:spcBef>
              <a:buClrTx/>
              <a:buSzPct val="110000"/>
              <a:buFont typeface="Wingdings" pitchFamily="2" charset="2"/>
              <a:buChar char="§"/>
            </a:pPr>
            <a:r>
              <a:rPr lang="en-US" sz="1500" smtClean="0">
                <a:latin typeface="Arial" charset="0"/>
                <a:cs typeface="Arial" charset="0"/>
              </a:rPr>
              <a:t>Familiarity with net leases overseas     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</a:p>
          <a:p>
            <a:pPr defTabSz="933450">
              <a:lnSpc>
                <a:spcPct val="150000"/>
              </a:lnSpc>
              <a:spcBef>
                <a:spcPct val="0"/>
              </a:spcBef>
              <a:buClrTx/>
              <a:buSzPct val="110000"/>
            </a:pPr>
            <a:endParaRPr lang="en-NZ" sz="1700" smtClean="0"/>
          </a:p>
        </p:txBody>
      </p:sp>
      <p:sp>
        <p:nvSpPr>
          <p:cNvPr id="16389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142875" y="2286000"/>
            <a:ext cx="3857625" cy="500063"/>
          </a:xfrm>
        </p:spPr>
        <p:txBody>
          <a:bodyPr/>
          <a:lstStyle/>
          <a:p>
            <a:r>
              <a:rPr lang="en-NZ" sz="1800" smtClean="0">
                <a:solidFill>
                  <a:schemeClr val="tx1"/>
                </a:solidFill>
                <a:latin typeface="Arial" charset="0"/>
                <a:cs typeface="Arial" charset="0"/>
              </a:rPr>
              <a:t>Public sector tenants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071938" y="2286000"/>
            <a:ext cx="5072062" cy="500063"/>
          </a:xfrm>
        </p:spPr>
        <p:txBody>
          <a:bodyPr/>
          <a:lstStyle/>
          <a:p>
            <a:pPr>
              <a:defRPr/>
            </a:pPr>
            <a:r>
              <a:rPr lang="en-N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Private sector tenants </a:t>
            </a:r>
            <a:endParaRPr lang="en-NZ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142875" y="1743075"/>
            <a:ext cx="7429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2000" b="1"/>
              <a:t>  Significantly varied with their business sector </a:t>
            </a:r>
            <a:endParaRPr lang="en-NZ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0" y="273050"/>
            <a:ext cx="9144000" cy="869950"/>
          </a:xfrm>
        </p:spPr>
        <p:txBody>
          <a:bodyPr/>
          <a:lstStyle/>
          <a:p>
            <a:r>
              <a:rPr lang="en-NZ" sz="4200" b="1" smtClean="0">
                <a:solidFill>
                  <a:schemeClr val="tx1"/>
                </a:solidFill>
              </a:rPr>
              <a:t>Reasons for tenants’ lease preferences 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2"/>
          </p:nvPr>
        </p:nvSpPr>
        <p:spPr>
          <a:xfrm>
            <a:off x="142875" y="2357438"/>
            <a:ext cx="4214813" cy="4643437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  <a:buClrTx/>
              <a:buSzPct val="100000"/>
              <a:buFont typeface="Wingdings" pitchFamily="2" charset="2"/>
              <a:buChar char="§"/>
            </a:pPr>
            <a:r>
              <a:rPr lang="en-GB" sz="1800" smtClean="0">
                <a:latin typeface="Arial" charset="0"/>
                <a:cs typeface="Arial" charset="0"/>
              </a:rPr>
              <a:t>Simplicity </a:t>
            </a:r>
            <a:endParaRPr lang="en-NZ" sz="1800" smtClean="0">
              <a:latin typeface="Arial" charset="0"/>
              <a:cs typeface="Arial" charset="0"/>
            </a:endParaRPr>
          </a:p>
          <a:p>
            <a:pPr>
              <a:spcBef>
                <a:spcPts val="1000"/>
              </a:spcBef>
              <a:spcAft>
                <a:spcPts val="1000"/>
              </a:spcAft>
              <a:buClrTx/>
              <a:buSzPct val="100000"/>
              <a:buFont typeface="Wingdings" pitchFamily="2" charset="2"/>
              <a:buChar char="§"/>
            </a:pPr>
            <a:r>
              <a:rPr lang="en-GB" sz="1800" smtClean="0">
                <a:latin typeface="Arial" charset="0"/>
                <a:cs typeface="Arial" charset="0"/>
              </a:rPr>
              <a:t>Certainty of the total occupancy costs </a:t>
            </a:r>
            <a:endParaRPr lang="en-NZ" sz="1800" smtClean="0">
              <a:latin typeface="Arial" charset="0"/>
              <a:cs typeface="Arial" charset="0"/>
            </a:endParaRPr>
          </a:p>
          <a:p>
            <a:pPr>
              <a:spcBef>
                <a:spcPts val="1000"/>
              </a:spcBef>
              <a:spcAft>
                <a:spcPts val="1000"/>
              </a:spcAft>
              <a:buClrTx/>
              <a:buSzPct val="100000"/>
              <a:buFont typeface="Wingdings" pitchFamily="2" charset="2"/>
              <a:buChar char="§"/>
            </a:pPr>
            <a:r>
              <a:rPr lang="en-GB" sz="1800" smtClean="0">
                <a:latin typeface="Arial" charset="0"/>
                <a:cs typeface="Arial" charset="0"/>
              </a:rPr>
              <a:t>Risks of OPEX increases are landlords’ </a:t>
            </a:r>
            <a:endParaRPr lang="en-NZ" sz="1800" smtClean="0">
              <a:latin typeface="Arial" charset="0"/>
              <a:cs typeface="Arial" charset="0"/>
            </a:endParaRPr>
          </a:p>
          <a:p>
            <a:pPr>
              <a:spcBef>
                <a:spcPts val="1000"/>
              </a:spcBef>
              <a:spcAft>
                <a:spcPts val="1000"/>
              </a:spcAft>
              <a:buClrTx/>
              <a:buSzPct val="100000"/>
              <a:buFont typeface="Wingdings" pitchFamily="2" charset="2"/>
              <a:buChar char="§"/>
            </a:pPr>
            <a:r>
              <a:rPr lang="en-GB" sz="1800" smtClean="0">
                <a:latin typeface="Arial" charset="0"/>
                <a:cs typeface="Arial" charset="0"/>
              </a:rPr>
              <a:t>Property management is the landlord’s responsibility </a:t>
            </a:r>
            <a:endParaRPr lang="en-NZ" sz="1800" smtClean="0">
              <a:latin typeface="Arial" charset="0"/>
              <a:cs typeface="Arial" charset="0"/>
            </a:endParaRPr>
          </a:p>
          <a:p>
            <a:pPr>
              <a:spcBef>
                <a:spcPts val="1000"/>
              </a:spcBef>
              <a:spcAft>
                <a:spcPts val="1000"/>
              </a:spcAft>
              <a:buClrTx/>
              <a:buSzPct val="100000"/>
              <a:buFont typeface="Wingdings" pitchFamily="2" charset="2"/>
              <a:buChar char="§"/>
            </a:pPr>
            <a:r>
              <a:rPr lang="en-GB" sz="1800" smtClean="0">
                <a:latin typeface="Arial" charset="0"/>
                <a:cs typeface="Arial" charset="0"/>
              </a:rPr>
              <a:t>Gives more time to concentrate on their own businesses  </a:t>
            </a:r>
            <a:endParaRPr lang="en-NZ" sz="1800" smtClean="0">
              <a:latin typeface="Arial" charset="0"/>
              <a:cs typeface="Arial" charset="0"/>
            </a:endParaRPr>
          </a:p>
          <a:p>
            <a:pPr>
              <a:spcBef>
                <a:spcPts val="1000"/>
              </a:spcBef>
              <a:spcAft>
                <a:spcPts val="1000"/>
              </a:spcAft>
              <a:buClrTx/>
              <a:buSzPct val="100000"/>
              <a:buFont typeface="Wingdings" pitchFamily="2" charset="2"/>
              <a:buChar char="§"/>
            </a:pPr>
            <a:r>
              <a:rPr lang="en-GB" sz="1800" smtClean="0">
                <a:latin typeface="Arial" charset="0"/>
                <a:cs typeface="Arial" charset="0"/>
              </a:rPr>
              <a:t>Applies more discipline to landlords towards OPEX</a:t>
            </a:r>
            <a:endParaRPr lang="en-NZ" sz="1800" smtClean="0">
              <a:latin typeface="Arial" charset="0"/>
              <a:cs typeface="Arial" charset="0"/>
            </a:endParaRPr>
          </a:p>
          <a:p>
            <a:pPr>
              <a:spcBef>
                <a:spcPts val="1000"/>
              </a:spcBef>
              <a:spcAft>
                <a:spcPts val="1000"/>
              </a:spcAft>
              <a:buClrTx/>
              <a:buSzPct val="110000"/>
              <a:buFont typeface="Wingdings" pitchFamily="2" charset="2"/>
              <a:buNone/>
            </a:pPr>
            <a:endParaRPr lang="en-NZ" sz="1700" smtClean="0"/>
          </a:p>
        </p:txBody>
      </p:sp>
      <p:sp>
        <p:nvSpPr>
          <p:cNvPr id="17412" name="Content Placeholder 3"/>
          <p:cNvSpPr>
            <a:spLocks noGrp="1"/>
          </p:cNvSpPr>
          <p:nvPr>
            <p:ph sz="quarter" idx="4"/>
          </p:nvPr>
        </p:nvSpPr>
        <p:spPr>
          <a:xfrm>
            <a:off x="4429125" y="2328863"/>
            <a:ext cx="4714875" cy="4529137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  <a:buClrTx/>
              <a:buSzPct val="100000"/>
              <a:buFont typeface="Wingdings" pitchFamily="2" charset="2"/>
              <a:buChar char="§"/>
            </a:pPr>
            <a:r>
              <a:rPr lang="en-GB" sz="1800" smtClean="0">
                <a:latin typeface="Arial" charset="0"/>
                <a:cs typeface="Arial" charset="0"/>
              </a:rPr>
              <a:t>More responsive and proactive landlords as the costs can be recovered</a:t>
            </a:r>
            <a:endParaRPr lang="en-NZ" sz="1800" smtClean="0">
              <a:latin typeface="Arial" charset="0"/>
              <a:cs typeface="Arial" charset="0"/>
            </a:endParaRPr>
          </a:p>
          <a:p>
            <a:pPr>
              <a:spcBef>
                <a:spcPts val="1000"/>
              </a:spcBef>
              <a:spcAft>
                <a:spcPts val="1000"/>
              </a:spcAft>
              <a:buClrTx/>
              <a:buSzPct val="100000"/>
              <a:buFont typeface="Wingdings" pitchFamily="2" charset="2"/>
              <a:buChar char="§"/>
            </a:pPr>
            <a:r>
              <a:rPr lang="en-GB" sz="1800" smtClean="0">
                <a:latin typeface="Arial" charset="0"/>
                <a:cs typeface="Arial" charset="0"/>
              </a:rPr>
              <a:t>Landlord can change the management style or the OPEX to meet tenant requirements </a:t>
            </a:r>
            <a:endParaRPr lang="en-NZ" sz="1800" smtClean="0">
              <a:latin typeface="Arial" charset="0"/>
              <a:cs typeface="Arial" charset="0"/>
            </a:endParaRPr>
          </a:p>
          <a:p>
            <a:pPr>
              <a:spcBef>
                <a:spcPts val="1000"/>
              </a:spcBef>
              <a:spcAft>
                <a:spcPts val="1000"/>
              </a:spcAft>
              <a:buClrTx/>
              <a:buSzPct val="100000"/>
              <a:buFont typeface="Wingdings" pitchFamily="2" charset="2"/>
              <a:buChar char="§"/>
            </a:pPr>
            <a:r>
              <a:rPr lang="en-GB" sz="1800" smtClean="0">
                <a:latin typeface="Arial" charset="0"/>
                <a:cs typeface="Arial" charset="0"/>
              </a:rPr>
              <a:t>Easier to maintain the premises to the standard tenants desire</a:t>
            </a:r>
            <a:endParaRPr lang="en-NZ" sz="1800" smtClean="0">
              <a:latin typeface="Arial" charset="0"/>
              <a:cs typeface="Arial" charset="0"/>
            </a:endParaRPr>
          </a:p>
          <a:p>
            <a:pPr>
              <a:spcBef>
                <a:spcPts val="1000"/>
              </a:spcBef>
              <a:spcAft>
                <a:spcPts val="1000"/>
              </a:spcAft>
              <a:buClrTx/>
              <a:buSzPct val="100000"/>
              <a:buFont typeface="Wingdings" pitchFamily="2" charset="2"/>
              <a:buChar char="§"/>
            </a:pPr>
            <a:r>
              <a:rPr lang="en-GB" sz="1800" smtClean="0">
                <a:latin typeface="Arial" charset="0"/>
                <a:cs typeface="Arial" charset="0"/>
              </a:rPr>
              <a:t>Better maintained and better quality accommodation 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Tx/>
              <a:buSzPct val="100000"/>
              <a:buFont typeface="Wingdings" pitchFamily="2" charset="2"/>
              <a:buChar char="§"/>
            </a:pPr>
            <a:r>
              <a:rPr lang="en-GB" sz="1800" smtClean="0">
                <a:latin typeface="Arial" charset="0"/>
                <a:cs typeface="Arial" charset="0"/>
              </a:rPr>
              <a:t>More tenant involvement with the management of the property </a:t>
            </a:r>
            <a:endParaRPr lang="en-NZ" sz="1800" smtClean="0">
              <a:latin typeface="Arial" charset="0"/>
              <a:cs typeface="Arial" charset="0"/>
            </a:endParaRPr>
          </a:p>
          <a:p>
            <a:pPr>
              <a:spcBef>
                <a:spcPts val="1000"/>
              </a:spcBef>
              <a:spcAft>
                <a:spcPts val="1000"/>
              </a:spcAft>
              <a:buClrTx/>
              <a:buSzPct val="110000"/>
              <a:buFont typeface="Wingdings" pitchFamily="2" charset="2"/>
              <a:buNone/>
            </a:pPr>
            <a:endParaRPr lang="en-NZ" sz="1700" smtClean="0"/>
          </a:p>
        </p:txBody>
      </p:sp>
      <p:sp>
        <p:nvSpPr>
          <p:cNvPr id="17413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142875" y="1714500"/>
            <a:ext cx="4214813" cy="500063"/>
          </a:xfrm>
        </p:spPr>
        <p:txBody>
          <a:bodyPr/>
          <a:lstStyle/>
          <a:p>
            <a:r>
              <a:rPr lang="en-NZ" smtClean="0">
                <a:solidFill>
                  <a:schemeClr val="tx1"/>
                </a:solidFill>
                <a:latin typeface="Arial" charset="0"/>
                <a:cs typeface="Arial" charset="0"/>
              </a:rPr>
              <a:t>Public tenants – gross lease 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429125" y="1714500"/>
            <a:ext cx="4714875" cy="500063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  <a:defRPr/>
            </a:pPr>
            <a:r>
              <a:rPr lang="en-N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Private tenants – net lease </a:t>
            </a:r>
            <a:endParaRPr lang="en-N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vuldWYc4mUKGTLABWrJPk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M4EI9SGhkkmE52CNAXFsu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W22SCQ7gDUafbsMywkIkL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Am.CxDwG70SGD2xRwSuTN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BnBXRFvwg0mwMIZaLU.Yr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hBNwOHC0IEiAdxWlIf71Y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hBNwOHC0IEiAdxWlIf71YA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20002</TotalTime>
  <Words>1973</Words>
  <Application>Microsoft Office PowerPoint</Application>
  <PresentationFormat>On-screen Show (4:3)</PresentationFormat>
  <Paragraphs>295</Paragraphs>
  <Slides>20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Tw Cen MT</vt:lpstr>
      <vt:lpstr>Wingdings</vt:lpstr>
      <vt:lpstr>Wingdings 2</vt:lpstr>
      <vt:lpstr>宋体</vt:lpstr>
      <vt:lpstr>Arial Black</vt:lpstr>
      <vt:lpstr>Times New Roman</vt:lpstr>
      <vt:lpstr>Median</vt:lpstr>
      <vt:lpstr>TCLayout.ActiveDocument</vt:lpstr>
      <vt:lpstr>  Dulani Halvitigala, Deborah Levy, Laurence Murphy The University of Auckland New Zealand  </vt:lpstr>
      <vt:lpstr>Commercial property lease structures</vt:lpstr>
      <vt:lpstr>Related commercial leasing literature </vt:lpstr>
      <vt:lpstr>Purpose of study </vt:lpstr>
      <vt:lpstr>Research focus </vt:lpstr>
      <vt:lpstr>Research methodology – Landlords </vt:lpstr>
      <vt:lpstr>Research methodology – Major tenants </vt:lpstr>
      <vt:lpstr>Findings - Tenant perceptions of leases</vt:lpstr>
      <vt:lpstr>Reasons for tenants’ lease preferences </vt:lpstr>
      <vt:lpstr>Landlord perception of leases </vt:lpstr>
      <vt:lpstr>Financial implication for investment returns</vt:lpstr>
      <vt:lpstr>OPEX sharing process </vt:lpstr>
      <vt:lpstr>Issues with OPEX sharing process under net lease</vt:lpstr>
      <vt:lpstr>Operation &amp; maintenance process</vt:lpstr>
      <vt:lpstr>Landlord-tenant relationship </vt:lpstr>
      <vt:lpstr>Future lease preferences </vt:lpstr>
      <vt:lpstr>Flexibility in tenant future lease selections </vt:lpstr>
      <vt:lpstr>Discussion and implications </vt:lpstr>
      <vt:lpstr>Discussion and implications 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Dulani</dc:creator>
  <cp:lastModifiedBy>Faculty of Business and Economics</cp:lastModifiedBy>
  <cp:revision>977</cp:revision>
  <dcterms:created xsi:type="dcterms:W3CDTF">2007-12-21T21:42:07Z</dcterms:created>
  <dcterms:modified xsi:type="dcterms:W3CDTF">2010-06-10T07:42:55Z</dcterms:modified>
</cp:coreProperties>
</file>