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0" r:id="rId3"/>
    <p:sldId id="266" r:id="rId4"/>
    <p:sldId id="261" r:id="rId5"/>
    <p:sldId id="257" r:id="rId6"/>
    <p:sldId id="264" r:id="rId7"/>
    <p:sldId id="265" r:id="rId8"/>
    <p:sldId id="275" r:id="rId9"/>
    <p:sldId id="276" r:id="rId10"/>
    <p:sldId id="267" r:id="rId11"/>
    <p:sldId id="268" r:id="rId12"/>
    <p:sldId id="269" r:id="rId13"/>
    <p:sldId id="270" r:id="rId14"/>
    <p:sldId id="277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94660"/>
  </p:normalViewPr>
  <p:slideViewPr>
    <p:cSldViewPr>
      <p:cViewPr varScale="1">
        <p:scale>
          <a:sx n="71" d="100"/>
          <a:sy n="71" d="100"/>
        </p:scale>
        <p:origin x="-11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48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8.750000000000005E-2"/>
          <c:y val="0.13722643760439096"/>
          <c:w val="0.81388888888889044"/>
          <c:h val="0.7009696969696988"/>
        </c:manualLayout>
      </c:layout>
      <c:pie3DChart>
        <c:varyColors val="1"/>
        <c:ser>
          <c:idx val="0"/>
          <c:order val="0"/>
          <c:dPt>
            <c:idx val="0"/>
            <c:explosion val="13"/>
          </c:dPt>
          <c:dLbls>
            <c:showVal val="1"/>
            <c:showLeaderLines val="1"/>
          </c:dLbls>
          <c:cat>
            <c:strRef>
              <c:f>NAMA!$A$24:$A$25</c:f>
              <c:strCache>
                <c:ptCount val="2"/>
                <c:pt idx="0">
                  <c:v>Private</c:v>
                </c:pt>
                <c:pt idx="1">
                  <c:v>Public</c:v>
                </c:pt>
              </c:strCache>
            </c:strRef>
          </c:cat>
          <c:val>
            <c:numRef>
              <c:f>NAMA!$B$24:$B$25</c:f>
              <c:numCache>
                <c:formatCode>0%</c:formatCode>
                <c:ptCount val="2"/>
                <c:pt idx="0">
                  <c:v>0.51</c:v>
                </c:pt>
                <c:pt idx="1">
                  <c:v>0.49000000000000032</c:v>
                </c:pt>
              </c:numCache>
            </c:numRef>
          </c:val>
        </c:ser>
      </c:pie3DChart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44"/>
  <c:chart>
    <c:plotArea>
      <c:layout/>
      <c:barChart>
        <c:barDir val="col"/>
        <c:grouping val="stacked"/>
        <c:ser>
          <c:idx val="0"/>
          <c:order val="0"/>
          <c:tx>
            <c:strRef>
              <c:f>NAMA!$B$1</c:f>
              <c:strCache>
                <c:ptCount val="1"/>
                <c:pt idx="0">
                  <c:v>L&amp;D Loans</c:v>
                </c:pt>
              </c:strCache>
            </c:strRef>
          </c:tx>
          <c:dLbls>
            <c:dLbl>
              <c:idx val="3"/>
              <c:layout>
                <c:manualLayout>
                  <c:x val="-1.8348843714885582E-3"/>
                  <c:y val="1.3357162227720366E-2"/>
                </c:manualLayout>
              </c:layout>
              <c:showVal val="1"/>
            </c:dLbl>
            <c:showVal val="1"/>
          </c:dLbls>
          <c:cat>
            <c:strRef>
              <c:f>NAMA!$A$2:$A$6</c:f>
              <c:strCache>
                <c:ptCount val="5"/>
                <c:pt idx="0">
                  <c:v>AIB</c:v>
                </c:pt>
                <c:pt idx="1">
                  <c:v>Anglo</c:v>
                </c:pt>
                <c:pt idx="2">
                  <c:v>BOI</c:v>
                </c:pt>
                <c:pt idx="3">
                  <c:v>EBS</c:v>
                </c:pt>
                <c:pt idx="4">
                  <c:v>INBS</c:v>
                </c:pt>
              </c:strCache>
            </c:strRef>
          </c:cat>
          <c:val>
            <c:numRef>
              <c:f>NAMA!$B$2:$B$6</c:f>
              <c:numCache>
                <c:formatCode>General</c:formatCode>
                <c:ptCount val="5"/>
                <c:pt idx="0">
                  <c:v>17</c:v>
                </c:pt>
                <c:pt idx="1">
                  <c:v>16.3</c:v>
                </c:pt>
                <c:pt idx="2">
                  <c:v>10</c:v>
                </c:pt>
                <c:pt idx="3">
                  <c:v>0.5</c:v>
                </c:pt>
                <c:pt idx="4">
                  <c:v>5.6</c:v>
                </c:pt>
              </c:numCache>
            </c:numRef>
          </c:val>
        </c:ser>
        <c:ser>
          <c:idx val="1"/>
          <c:order val="1"/>
          <c:tx>
            <c:strRef>
              <c:f>NAMA!$C$1</c:f>
              <c:strCache>
                <c:ptCount val="1"/>
                <c:pt idx="0">
                  <c:v>Associated Loans</c:v>
                </c:pt>
              </c:strCache>
            </c:strRef>
          </c:tx>
          <c:dLbls>
            <c:dLbl>
              <c:idx val="3"/>
              <c:layout>
                <c:manualLayout>
                  <c:x val="-2.5561837451081892E-3"/>
                  <c:y val="-3.8024622540869406E-2"/>
                </c:manualLayout>
              </c:layout>
              <c:showVal val="1"/>
            </c:dLbl>
            <c:showVal val="1"/>
          </c:dLbls>
          <c:cat>
            <c:strRef>
              <c:f>NAMA!$A$2:$A$6</c:f>
              <c:strCache>
                <c:ptCount val="5"/>
                <c:pt idx="0">
                  <c:v>AIB</c:v>
                </c:pt>
                <c:pt idx="1">
                  <c:v>Anglo</c:v>
                </c:pt>
                <c:pt idx="2">
                  <c:v>BOI</c:v>
                </c:pt>
                <c:pt idx="3">
                  <c:v>EBS</c:v>
                </c:pt>
                <c:pt idx="4">
                  <c:v>INBS</c:v>
                </c:pt>
              </c:strCache>
            </c:strRef>
          </c:cat>
          <c:val>
            <c:numRef>
              <c:f>NAMA!$C$2:$C$6</c:f>
              <c:numCache>
                <c:formatCode>General</c:formatCode>
                <c:ptCount val="5"/>
                <c:pt idx="0">
                  <c:v>7.1</c:v>
                </c:pt>
                <c:pt idx="1">
                  <c:v>12.1</c:v>
                </c:pt>
                <c:pt idx="2">
                  <c:v>5.5</c:v>
                </c:pt>
                <c:pt idx="3">
                  <c:v>0.30000000000000032</c:v>
                </c:pt>
                <c:pt idx="4">
                  <c:v>2.7</c:v>
                </c:pt>
              </c:numCache>
            </c:numRef>
          </c:val>
        </c:ser>
        <c:overlap val="100"/>
        <c:axId val="65074304"/>
        <c:axId val="65075840"/>
      </c:barChart>
      <c:catAx>
        <c:axId val="65074304"/>
        <c:scaling>
          <c:orientation val="minMax"/>
        </c:scaling>
        <c:axPos val="b"/>
        <c:tickLblPos val="nextTo"/>
        <c:crossAx val="65075840"/>
        <c:crosses val="autoZero"/>
        <c:auto val="1"/>
        <c:lblAlgn val="ctr"/>
        <c:lblOffset val="100"/>
      </c:catAx>
      <c:valAx>
        <c:axId val="65075840"/>
        <c:scaling>
          <c:orientation val="minMax"/>
        </c:scaling>
        <c:axPos val="l"/>
        <c:majorGridlines/>
        <c:numFmt formatCode="[$€-1809]#,##0" sourceLinked="0"/>
        <c:tickLblPos val="nextTo"/>
        <c:crossAx val="65074304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44"/>
  <c:chart>
    <c:plotArea>
      <c:layout>
        <c:manualLayout>
          <c:layoutTarget val="inner"/>
          <c:xMode val="edge"/>
          <c:yMode val="edge"/>
          <c:x val="5.3013002283698554E-2"/>
          <c:y val="2.8252405949256338E-2"/>
          <c:w val="0.93055387277114709"/>
          <c:h val="0.84452136191309424"/>
        </c:manualLayout>
      </c:layout>
      <c:barChart>
        <c:barDir val="col"/>
        <c:grouping val="stacked"/>
        <c:ser>
          <c:idx val="0"/>
          <c:order val="0"/>
          <c:tx>
            <c:strRef>
              <c:f>NAMA!$B$9</c:f>
              <c:strCache>
                <c:ptCount val="1"/>
                <c:pt idx="0">
                  <c:v>L&amp;D Loans</c:v>
                </c:pt>
              </c:strCache>
            </c:strRef>
          </c:tx>
          <c:dLbls>
            <c:dLbl>
              <c:idx val="3"/>
              <c:layout>
                <c:manualLayout>
                  <c:x val="0"/>
                  <c:y val="2.3148148148148147E-2"/>
                </c:manualLayout>
              </c:layout>
              <c:showVal val="1"/>
            </c:dLbl>
            <c:dLbl>
              <c:idx val="4"/>
              <c:layout>
                <c:manualLayout>
                  <c:x val="-8.3333333333333367E-3"/>
                  <c:y val="2.3148148148148227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NAMA!$A$10:$A$14</c:f>
              <c:strCache>
                <c:ptCount val="5"/>
                <c:pt idx="0">
                  <c:v>Ireland</c:v>
                </c:pt>
                <c:pt idx="1">
                  <c:v>Northern Ireland</c:v>
                </c:pt>
                <c:pt idx="2">
                  <c:v>Great Britain</c:v>
                </c:pt>
                <c:pt idx="3">
                  <c:v>USA</c:v>
                </c:pt>
                <c:pt idx="4">
                  <c:v>Other</c:v>
                </c:pt>
              </c:strCache>
            </c:strRef>
          </c:cat>
          <c:val>
            <c:numRef>
              <c:f>NAMA!$B$10:$B$14</c:f>
              <c:numCache>
                <c:formatCode>General</c:formatCode>
                <c:ptCount val="5"/>
                <c:pt idx="0">
                  <c:v>33.1</c:v>
                </c:pt>
                <c:pt idx="1">
                  <c:v>3.3</c:v>
                </c:pt>
                <c:pt idx="2">
                  <c:v>10.3</c:v>
                </c:pt>
                <c:pt idx="3">
                  <c:v>1.4</c:v>
                </c:pt>
                <c:pt idx="4">
                  <c:v>1.2</c:v>
                </c:pt>
              </c:numCache>
            </c:numRef>
          </c:val>
        </c:ser>
        <c:ser>
          <c:idx val="1"/>
          <c:order val="1"/>
          <c:tx>
            <c:strRef>
              <c:f>NAMA!$C$9</c:f>
              <c:strCache>
                <c:ptCount val="1"/>
                <c:pt idx="0">
                  <c:v>Associated Loans</c:v>
                </c:pt>
              </c:strCache>
            </c:strRef>
          </c:tx>
          <c:dLbls>
            <c:dLbl>
              <c:idx val="1"/>
              <c:layout>
                <c:manualLayout>
                  <c:x val="0"/>
                  <c:y val="-5.0925925925925923E-2"/>
                </c:manualLayout>
              </c:layout>
              <c:showVal val="1"/>
            </c:dLbl>
            <c:dLbl>
              <c:idx val="3"/>
              <c:layout>
                <c:manualLayout>
                  <c:x val="-2.777777777777803E-3"/>
                  <c:y val="-4.6296296296296488E-2"/>
                </c:manualLayout>
              </c:layout>
              <c:showVal val="1"/>
            </c:dLbl>
            <c:dLbl>
              <c:idx val="4"/>
              <c:layout>
                <c:manualLayout>
                  <c:x val="-5.5555555555555558E-3"/>
                  <c:y val="-5.0925925925925902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NAMA!$A$10:$A$14</c:f>
              <c:strCache>
                <c:ptCount val="5"/>
                <c:pt idx="0">
                  <c:v>Ireland</c:v>
                </c:pt>
                <c:pt idx="1">
                  <c:v>Northern Ireland</c:v>
                </c:pt>
                <c:pt idx="2">
                  <c:v>Great Britain</c:v>
                </c:pt>
                <c:pt idx="3">
                  <c:v>USA</c:v>
                </c:pt>
                <c:pt idx="4">
                  <c:v>Other</c:v>
                </c:pt>
              </c:strCache>
            </c:strRef>
          </c:cat>
          <c:val>
            <c:numRef>
              <c:f>NAMA!$C$10:$C$14</c:f>
              <c:numCache>
                <c:formatCode>General</c:formatCode>
                <c:ptCount val="5"/>
                <c:pt idx="0">
                  <c:v>18.399999999999999</c:v>
                </c:pt>
                <c:pt idx="1">
                  <c:v>1.5</c:v>
                </c:pt>
                <c:pt idx="2">
                  <c:v>5.6</c:v>
                </c:pt>
                <c:pt idx="3">
                  <c:v>0.70000000000000062</c:v>
                </c:pt>
                <c:pt idx="4">
                  <c:v>1.6</c:v>
                </c:pt>
              </c:numCache>
            </c:numRef>
          </c:val>
        </c:ser>
        <c:overlap val="100"/>
        <c:axId val="65441792"/>
        <c:axId val="65443328"/>
      </c:barChart>
      <c:catAx>
        <c:axId val="6544179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5443328"/>
        <c:crosses val="autoZero"/>
        <c:auto val="1"/>
        <c:lblAlgn val="ctr"/>
        <c:lblOffset val="100"/>
      </c:catAx>
      <c:valAx>
        <c:axId val="65443328"/>
        <c:scaling>
          <c:orientation val="minMax"/>
        </c:scaling>
        <c:axPos val="l"/>
        <c:majorGridlines/>
        <c:numFmt formatCode="[$€-1809]#,##0" sourceLinked="0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544179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43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Book Value (€mn)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inEnd"/>
            <c:showVal val="1"/>
          </c:dLbls>
          <c:cat>
            <c:strRef>
              <c:f>Sheet1!$A$2:$A$6</c:f>
              <c:strCache>
                <c:ptCount val="5"/>
                <c:pt idx="0">
                  <c:v>AIB</c:v>
                </c:pt>
                <c:pt idx="1">
                  <c:v>Anglo</c:v>
                </c:pt>
                <c:pt idx="2">
                  <c:v>BOI</c:v>
                </c:pt>
                <c:pt idx="3">
                  <c:v>INBS</c:v>
                </c:pt>
                <c:pt idx="4">
                  <c:v>EBS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 formatCode="General">
                  <c:v>3290</c:v>
                </c:pt>
                <c:pt idx="1">
                  <c:v>10000</c:v>
                </c:pt>
                <c:pt idx="2" formatCode="General">
                  <c:v>1930</c:v>
                </c:pt>
                <c:pt idx="3" formatCode="General">
                  <c:v>670</c:v>
                </c:pt>
                <c:pt idx="4" formatCode="General">
                  <c:v>140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Value of Securities (€mn)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inEnd"/>
            <c:showVal val="1"/>
          </c:dLbls>
          <c:cat>
            <c:strRef>
              <c:f>Sheet1!$A$2:$A$6</c:f>
              <c:strCache>
                <c:ptCount val="5"/>
                <c:pt idx="0">
                  <c:v>AIB</c:v>
                </c:pt>
                <c:pt idx="1">
                  <c:v>Anglo</c:v>
                </c:pt>
                <c:pt idx="2">
                  <c:v>BOI</c:v>
                </c:pt>
                <c:pt idx="3">
                  <c:v>INBS</c:v>
                </c:pt>
                <c:pt idx="4">
                  <c:v>EBS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1880</c:v>
                </c:pt>
                <c:pt idx="1">
                  <c:v>5000</c:v>
                </c:pt>
                <c:pt idx="2">
                  <c:v>1260</c:v>
                </c:pt>
                <c:pt idx="3">
                  <c:v>280</c:v>
                </c:pt>
                <c:pt idx="4">
                  <c:v>90</c:v>
                </c:pt>
              </c:numCache>
            </c:numRef>
          </c:val>
        </c:ser>
        <c:axId val="65620608"/>
        <c:axId val="65630592"/>
      </c:barChart>
      <c:catAx>
        <c:axId val="6562060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5630592"/>
        <c:crosses val="autoZero"/>
        <c:auto val="1"/>
        <c:lblAlgn val="ctr"/>
        <c:lblOffset val="100"/>
      </c:catAx>
      <c:valAx>
        <c:axId val="656305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562060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600" baseline="0"/>
          </a:pPr>
          <a:endParaRPr lang="en-US"/>
        </a:p>
      </c:txPr>
    </c:legend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42"/>
  <c:chart>
    <c:autoTitleDeleted val="1"/>
    <c:plotArea>
      <c:layout>
        <c:manualLayout>
          <c:layoutTarget val="inner"/>
          <c:xMode val="edge"/>
          <c:yMode val="edge"/>
          <c:x val="7.1962196707171674E-2"/>
          <c:y val="1.5280067538127221E-2"/>
          <c:w val="0.9110330893231946"/>
          <c:h val="0.88535079566680297"/>
        </c:manualLayout>
      </c:layout>
      <c:barChart>
        <c:barDir val="col"/>
        <c:grouping val="clustered"/>
        <c:ser>
          <c:idx val="0"/>
          <c:order val="0"/>
          <c:tx>
            <c:strRef>
              <c:f>Sheet1!$B$14</c:f>
              <c:strCache>
                <c:ptCount val="1"/>
                <c:pt idx="0">
                  <c:v>Value of Secutities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inEnd"/>
            <c:showVal val="1"/>
          </c:dLbls>
          <c:cat>
            <c:strRef>
              <c:f>Sheet1!$A$15:$A$19</c:f>
              <c:strCache>
                <c:ptCount val="5"/>
                <c:pt idx="0">
                  <c:v>Investment Property</c:v>
                </c:pt>
                <c:pt idx="1">
                  <c:v>Land (&lt;30% complete)</c:v>
                </c:pt>
                <c:pt idx="2">
                  <c:v>Hotels</c:v>
                </c:pt>
                <c:pt idx="3">
                  <c:v>Development (&gt;30% complete)</c:v>
                </c:pt>
                <c:pt idx="4">
                  <c:v>Residential</c:v>
                </c:pt>
              </c:strCache>
            </c:strRef>
          </c:cat>
          <c:val>
            <c:numRef>
              <c:f>Sheet1!$B$15:$B$19</c:f>
              <c:numCache>
                <c:formatCode>General</c:formatCode>
                <c:ptCount val="5"/>
                <c:pt idx="0">
                  <c:v>5.5</c:v>
                </c:pt>
                <c:pt idx="1">
                  <c:v>1.3</c:v>
                </c:pt>
                <c:pt idx="2">
                  <c:v>0.8</c:v>
                </c:pt>
                <c:pt idx="3">
                  <c:v>0.5</c:v>
                </c:pt>
                <c:pt idx="4">
                  <c:v>0.4</c:v>
                </c:pt>
              </c:numCache>
            </c:numRef>
          </c:val>
        </c:ser>
        <c:axId val="65667840"/>
        <c:axId val="65669376"/>
      </c:barChart>
      <c:catAx>
        <c:axId val="6566784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5669376"/>
        <c:crosses val="autoZero"/>
        <c:auto val="1"/>
        <c:lblAlgn val="ctr"/>
        <c:lblOffset val="100"/>
      </c:catAx>
      <c:valAx>
        <c:axId val="6566937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€bn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5667840"/>
        <c:crosses val="autoZero"/>
        <c:crossBetween val="between"/>
      </c:valAx>
    </c:plotArea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/>
            </a:pPr>
            <a:r>
              <a:rPr lang="en-US" sz="2800" dirty="0"/>
              <a:t>NAMA </a:t>
            </a:r>
            <a:r>
              <a:rPr lang="en-US" sz="2800" dirty="0" smtClean="0"/>
              <a:t>DEBT WOROUT</a:t>
            </a:r>
            <a:r>
              <a:rPr lang="en-US" sz="2800" baseline="0" dirty="0" smtClean="0"/>
              <a:t> </a:t>
            </a:r>
            <a:r>
              <a:rPr lang="en-US" sz="2800" dirty="0" smtClean="0"/>
              <a:t>(</a:t>
            </a:r>
            <a:r>
              <a:rPr lang="en-US" sz="2800" dirty="0"/>
              <a:t>€</a:t>
            </a:r>
            <a:r>
              <a:rPr lang="en-US" sz="2800" dirty="0" err="1"/>
              <a:t>bn</a:t>
            </a:r>
            <a:r>
              <a:rPr lang="en-US" sz="2800" dirty="0"/>
              <a:t>)</a:t>
            </a:r>
          </a:p>
        </c:rich>
      </c:tx>
      <c:layout>
        <c:manualLayout>
          <c:xMode val="edge"/>
          <c:yMode val="edge"/>
          <c:x val="0.23300688976377953"/>
          <c:y val="5.1851851851851864E-2"/>
        </c:manualLayout>
      </c:layout>
    </c:title>
    <c:plotArea>
      <c:layout>
        <c:manualLayout>
          <c:layoutTarget val="inner"/>
          <c:xMode val="edge"/>
          <c:yMode val="edge"/>
          <c:x val="7.5268862892981542E-2"/>
          <c:y val="0.15684062408865557"/>
          <c:w val="0.8999981410418133"/>
          <c:h val="0.79044911052785072"/>
        </c:manualLayout>
      </c:layout>
      <c:lineChart>
        <c:grouping val="stacked"/>
        <c:ser>
          <c:idx val="0"/>
          <c:order val="0"/>
          <c:tx>
            <c:strRef>
              <c:f>NAMA!$B$28</c:f>
              <c:strCache>
                <c:ptCount val="1"/>
                <c:pt idx="0">
                  <c:v>NAMA DEBT (€bn)</c:v>
                </c:pt>
              </c:strCache>
            </c:strRef>
          </c:tx>
          <c:marker>
            <c:spPr>
              <a:solidFill>
                <a:srgbClr val="00B050"/>
              </a:solidFill>
            </c:spPr>
          </c:marker>
          <c:dLbls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val>
            <c:numRef>
              <c:f>NAMA!$B$29:$B$39</c:f>
              <c:numCache>
                <c:formatCode>General</c:formatCode>
                <c:ptCount val="11"/>
                <c:pt idx="0">
                  <c:v>-54</c:v>
                </c:pt>
                <c:pt idx="1">
                  <c:v>-54</c:v>
                </c:pt>
                <c:pt idx="2">
                  <c:v>-54</c:v>
                </c:pt>
                <c:pt idx="3">
                  <c:v>-47.5</c:v>
                </c:pt>
                <c:pt idx="4">
                  <c:v>-41</c:v>
                </c:pt>
                <c:pt idx="5">
                  <c:v>-34.5</c:v>
                </c:pt>
                <c:pt idx="6">
                  <c:v>-28</c:v>
                </c:pt>
                <c:pt idx="7">
                  <c:v>-21.5</c:v>
                </c:pt>
                <c:pt idx="8">
                  <c:v>-15</c:v>
                </c:pt>
                <c:pt idx="9">
                  <c:v>-8.5</c:v>
                </c:pt>
                <c:pt idx="10">
                  <c:v>4.8</c:v>
                </c:pt>
              </c:numCache>
            </c:numRef>
          </c:val>
        </c:ser>
        <c:marker val="1"/>
        <c:axId val="65706624"/>
        <c:axId val="65712512"/>
      </c:lineChart>
      <c:dateAx>
        <c:axId val="65706624"/>
        <c:scaling>
          <c:orientation val="minMax"/>
        </c:scaling>
        <c:axPos val="b"/>
        <c:tickLblPos val="nextTo"/>
        <c:spPr>
          <a:solidFill>
            <a:schemeClr val="tx1"/>
          </a:solidFill>
          <a:ln>
            <a:solidFill>
              <a:schemeClr val="bg1"/>
            </a:solidFill>
          </a:ln>
        </c:spPr>
        <c:txPr>
          <a:bodyPr rot="0" anchor="b" anchorCtr="0"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en-US"/>
          </a:p>
        </c:txPr>
        <c:crossAx val="65712512"/>
        <c:crosses val="autoZero"/>
        <c:lblOffset val="0"/>
        <c:baseTimeUnit val="days"/>
      </c:dateAx>
      <c:valAx>
        <c:axId val="657125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5706624"/>
        <c:crosses val="autoZero"/>
        <c:crossBetween val="between"/>
      </c:valAx>
      <c:spPr>
        <a:solidFill>
          <a:schemeClr val="accent1">
            <a:lumMod val="60000"/>
            <a:lumOff val="40000"/>
            <a:alpha val="99000"/>
          </a:schemeClr>
        </a:solidFill>
      </c:spPr>
    </c:plotArea>
    <c:plotVisOnly val="1"/>
  </c:chart>
  <c:spPr>
    <a:gradFill>
      <a:gsLst>
        <a:gs pos="0">
          <a:srgbClr val="FFFFFF"/>
        </a:gs>
        <a:gs pos="7001">
          <a:srgbClr val="E6E6E6"/>
        </a:gs>
        <a:gs pos="32001">
          <a:srgbClr val="7D8496"/>
        </a:gs>
        <a:gs pos="47000">
          <a:srgbClr val="E6E6E6"/>
        </a:gs>
        <a:gs pos="85001">
          <a:srgbClr val="7D8496"/>
        </a:gs>
        <a:gs pos="100000">
          <a:srgbClr val="E6E6E6"/>
        </a:gs>
      </a:gsLst>
      <a:lin ang="5400000" scaled="0"/>
    </a:gradFill>
  </c:spPr>
  <c:externalData r:id="rId1"/>
</c:chartSpace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0.04583</cdr:x>
      <cdr:y>0.02431</cdr:y>
    </cdr:from>
    <cdr:to>
      <cdr:x>0.48958</cdr:x>
      <cdr:y>0.11111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9550" y="66675"/>
          <a:ext cx="2028825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0.14754</cdr:x>
      <cdr:y>0.03333</cdr:y>
    </cdr:from>
    <cdr:to>
      <cdr:x>0.90751</cdr:x>
      <cdr:y>0.11515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285900" y="214314"/>
          <a:ext cx="6623434" cy="526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4400" b="1" dirty="0" smtClean="0">
              <a:solidFill>
                <a:schemeClr val="tx2">
                  <a:lumMod val="60000"/>
                  <a:lumOff val="40000"/>
                </a:schemeClr>
              </a:solidFill>
            </a:rPr>
            <a:t>NAMA </a:t>
          </a:r>
          <a:r>
            <a:rPr lang="en-US" sz="4400" b="1" dirty="0">
              <a:solidFill>
                <a:schemeClr val="tx2">
                  <a:lumMod val="60000"/>
                  <a:lumOff val="40000"/>
                </a:schemeClr>
              </a:solidFill>
            </a:rPr>
            <a:t>Ownership Structure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0.38281</cdr:x>
      <cdr:y>0.03125</cdr:y>
    </cdr:from>
    <cdr:to>
      <cdr:x>0.96875</cdr:x>
      <cdr:y>0.16458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0430" y="214290"/>
          <a:ext cx="5357836" cy="9143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GB" sz="2800" dirty="0" smtClean="0">
              <a:solidFill>
                <a:schemeClr val="bg1"/>
              </a:solidFill>
            </a:rPr>
            <a:t>Geographic Distribution of Loans </a:t>
          </a:r>
          <a:r>
            <a:rPr lang="en-GB" sz="28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€</a:t>
          </a:r>
          <a:r>
            <a:rPr lang="en-GB" sz="2800" dirty="0" err="1" smtClean="0">
              <a:solidFill>
                <a:schemeClr val="bg1"/>
              </a:solidFill>
            </a:rPr>
            <a:t>bn</a:t>
          </a:r>
          <a:endParaRPr lang="en-US" sz="2800" dirty="0">
            <a:solidFill>
              <a:schemeClr val="bg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0.41179</cdr:x>
      <cdr:y>0.07291</cdr:y>
    </cdr:from>
    <cdr:to>
      <cdr:x>1</cdr:x>
      <cdr:y>0.15625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559493" y="500042"/>
          <a:ext cx="5084505" cy="571504"/>
        </a:xfrm>
        <a:prstGeom xmlns:a="http://schemas.openxmlformats.org/drawingml/2006/main" prst="rect">
          <a:avLst/>
        </a:prstGeom>
      </cdr:spPr>
    </cdr:pic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0.11816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5944829" cy="324147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33B66-B683-40E0-8C75-70D375E2F329}" type="datetimeFigureOut">
              <a:rPr lang="en-GB" smtClean="0"/>
              <a:t>26/06/2010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E8BB1-D40A-47CC-8E5A-9EB5A89CB4B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8BB1-D40A-47CC-8E5A-9EB5A89CB4BB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8BB1-D40A-47CC-8E5A-9EB5A89CB4BB}" type="slidenum">
              <a:rPr lang="en-GB" smtClean="0"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8BB1-D40A-47CC-8E5A-9EB5A89CB4BB}" type="slidenum">
              <a:rPr lang="en-GB" smtClean="0"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8BB1-D40A-47CC-8E5A-9EB5A89CB4BB}" type="slidenum">
              <a:rPr lang="en-GB" smtClean="0"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8BB1-D40A-47CC-8E5A-9EB5A89CB4BB}" type="slidenum">
              <a:rPr lang="en-GB" smtClean="0"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8BB1-D40A-47CC-8E5A-9EB5A89CB4BB}" type="slidenum">
              <a:rPr lang="en-GB" smtClean="0"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8BB1-D40A-47CC-8E5A-9EB5A89CB4BB}" type="slidenum">
              <a:rPr lang="en-GB" smtClean="0"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8BB1-D40A-47CC-8E5A-9EB5A89CB4BB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8BB1-D40A-47CC-8E5A-9EB5A89CB4BB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8BB1-D40A-47CC-8E5A-9EB5A89CB4BB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8BB1-D40A-47CC-8E5A-9EB5A89CB4BB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8BB1-D40A-47CC-8E5A-9EB5A89CB4BB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8BB1-D40A-47CC-8E5A-9EB5A89CB4BB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8BB1-D40A-47CC-8E5A-9EB5A89CB4BB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8BB1-D40A-47CC-8E5A-9EB5A89CB4BB}" type="slidenum">
              <a:rPr lang="en-GB" smtClean="0"/>
              <a:t>10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0357-E82F-4EFC-AB74-B267EBEFDBA2}" type="datetimeFigureOut">
              <a:rPr lang="en-US" smtClean="0"/>
              <a:pPr/>
              <a:t>6/26/2010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C59DA-EC9E-4356-8812-7D7AA623C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0357-E82F-4EFC-AB74-B267EBEFDBA2}" type="datetimeFigureOut">
              <a:rPr lang="en-US" smtClean="0"/>
              <a:pPr/>
              <a:t>6/26/2010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C59DA-EC9E-4356-8812-7D7AA623C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0357-E82F-4EFC-AB74-B267EBEFDBA2}" type="datetimeFigureOut">
              <a:rPr lang="en-US" smtClean="0"/>
              <a:pPr/>
              <a:t>6/26/2010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C59DA-EC9E-4356-8812-7D7AA623C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0357-E82F-4EFC-AB74-B267EBEFDBA2}" type="datetimeFigureOut">
              <a:rPr lang="en-US" smtClean="0"/>
              <a:pPr/>
              <a:t>6/26/2010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C59DA-EC9E-4356-8812-7D7AA623C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0357-E82F-4EFC-AB74-B267EBEFDBA2}" type="datetimeFigureOut">
              <a:rPr lang="en-US" smtClean="0"/>
              <a:pPr/>
              <a:t>6/26/2010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C59DA-EC9E-4356-8812-7D7AA623C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0357-E82F-4EFC-AB74-B267EBEFDBA2}" type="datetimeFigureOut">
              <a:rPr lang="en-US" smtClean="0"/>
              <a:pPr/>
              <a:t>6/26/2010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C59DA-EC9E-4356-8812-7D7AA623C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0357-E82F-4EFC-AB74-B267EBEFDBA2}" type="datetimeFigureOut">
              <a:rPr lang="en-US" smtClean="0"/>
              <a:pPr/>
              <a:t>6/26/2010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C59DA-EC9E-4356-8812-7D7AA623C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0357-E82F-4EFC-AB74-B267EBEFDBA2}" type="datetimeFigureOut">
              <a:rPr lang="en-US" smtClean="0"/>
              <a:pPr/>
              <a:t>6/26/2010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C59DA-EC9E-4356-8812-7D7AA623C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0357-E82F-4EFC-AB74-B267EBEFDBA2}" type="datetimeFigureOut">
              <a:rPr lang="en-US" smtClean="0"/>
              <a:pPr/>
              <a:t>6/26/2010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C59DA-EC9E-4356-8812-7D7AA623C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0357-E82F-4EFC-AB74-B267EBEFDBA2}" type="datetimeFigureOut">
              <a:rPr lang="en-US" smtClean="0"/>
              <a:pPr/>
              <a:t>6/26/2010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C59DA-EC9E-4356-8812-7D7AA623C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0357-E82F-4EFC-AB74-B267EBEFDBA2}" type="datetimeFigureOut">
              <a:rPr lang="en-US" smtClean="0"/>
              <a:pPr/>
              <a:t>6/26/2010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C59DA-EC9E-4356-8812-7D7AA623C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10357-E82F-4EFC-AB74-B267EBEFDBA2}" type="datetimeFigureOut">
              <a:rPr lang="en-US" smtClean="0"/>
              <a:pPr/>
              <a:t>6/26/2010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C59DA-EC9E-4356-8812-7D7AA623C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470025"/>
          </a:xfrm>
        </p:spPr>
        <p:txBody>
          <a:bodyPr/>
          <a:lstStyle/>
          <a:p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Banking on NAMA: The Fall of the Celtic Tiger?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2285992"/>
            <a:ext cx="6400800" cy="2566990"/>
          </a:xfrm>
        </p:spPr>
        <p:txBody>
          <a:bodyPr>
            <a:noAutofit/>
          </a:bodyPr>
          <a:lstStyle/>
          <a:p>
            <a:r>
              <a:rPr lang="en-GB" sz="2400" b="1" dirty="0" smtClean="0"/>
              <a:t>17</a:t>
            </a:r>
            <a:r>
              <a:rPr lang="en-GB" sz="2400" b="1" baseline="30000" dirty="0" smtClean="0"/>
              <a:t>th</a:t>
            </a:r>
            <a:r>
              <a:rPr lang="en-GB" sz="2400" b="1" dirty="0" smtClean="0"/>
              <a:t> Annual ERES Conference</a:t>
            </a:r>
            <a:br>
              <a:rPr lang="en-GB" sz="2400" b="1" dirty="0" smtClean="0"/>
            </a:br>
            <a:r>
              <a:rPr lang="en-GB" sz="2400" b="1" dirty="0" smtClean="0"/>
              <a:t>Milano </a:t>
            </a:r>
            <a:br>
              <a:rPr lang="en-GB" sz="2400" b="1" dirty="0" smtClean="0"/>
            </a:br>
            <a:r>
              <a:rPr lang="en-GB" sz="2400" b="1" dirty="0" smtClean="0"/>
              <a:t>June 2010</a:t>
            </a:r>
            <a:endParaRPr lang="en-US" sz="2400" b="1" dirty="0" smtClean="0"/>
          </a:p>
          <a:p>
            <a:endParaRPr lang="en-GB" sz="2400" b="1" dirty="0" smtClean="0"/>
          </a:p>
          <a:p>
            <a:r>
              <a:rPr lang="en-GB" sz="2400" b="1" dirty="0" smtClean="0"/>
              <a:t>Jim Berry</a:t>
            </a:r>
          </a:p>
          <a:p>
            <a:r>
              <a:rPr lang="en-GB" sz="2400" b="1" dirty="0" smtClean="0"/>
              <a:t>Terry Grissom</a:t>
            </a:r>
          </a:p>
          <a:p>
            <a:r>
              <a:rPr lang="en-GB" sz="2400" b="1" dirty="0" smtClean="0"/>
              <a:t>Martin Haran</a:t>
            </a:r>
          </a:p>
          <a:p>
            <a:r>
              <a:rPr lang="en-GB" sz="2400" b="1" dirty="0" smtClean="0"/>
              <a:t>Stanley </a:t>
            </a:r>
            <a:r>
              <a:rPr lang="en-GB" sz="2400" b="1" dirty="0" err="1" smtClean="0"/>
              <a:t>McGreal</a:t>
            </a:r>
            <a:endParaRPr lang="en-GB" sz="2400" b="1" dirty="0" smtClean="0"/>
          </a:p>
          <a:p>
            <a:endParaRPr lang="en-GB" sz="2400" b="1" dirty="0" smtClean="0"/>
          </a:p>
          <a:p>
            <a:r>
              <a:rPr lang="en-GB" sz="2400" b="1" dirty="0" smtClean="0"/>
              <a:t>University of Ulster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 rot="-5400000">
            <a:off x="1604963" y="3492500"/>
            <a:ext cx="1009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FFFF"/>
                </a:solidFill>
              </a:rPr>
              <a:t>$58,500</a:t>
            </a:r>
            <a:endParaRPr lang="en-US"/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6140450" y="1755775"/>
            <a:ext cx="762000" cy="11366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6140450" y="1146175"/>
            <a:ext cx="762000" cy="60960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6140450" y="2746375"/>
            <a:ext cx="762000" cy="2895600"/>
          </a:xfrm>
          <a:prstGeom prst="rect">
            <a:avLst/>
          </a:prstGeom>
          <a:solidFill>
            <a:srgbClr val="808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1871663" y="2746375"/>
            <a:ext cx="762000" cy="2895600"/>
          </a:xfrm>
          <a:prstGeom prst="rect">
            <a:avLst/>
          </a:prstGeom>
          <a:solidFill>
            <a:srgbClr val="808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892300" y="1778000"/>
            <a:ext cx="762000" cy="990600"/>
          </a:xfrm>
          <a:prstGeom prst="rect">
            <a:avLst/>
          </a:prstGeom>
          <a:solidFill>
            <a:srgbClr val="001F5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24"/>
          <p:cNvSpPr>
            <a:spLocks noChangeShapeType="1"/>
          </p:cNvSpPr>
          <p:nvPr/>
        </p:nvSpPr>
        <p:spPr bwMode="auto">
          <a:xfrm>
            <a:off x="2673350" y="5641975"/>
            <a:ext cx="34671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25"/>
          <p:cNvSpPr>
            <a:spLocks noChangeShapeType="1"/>
          </p:cNvSpPr>
          <p:nvPr/>
        </p:nvSpPr>
        <p:spPr bwMode="auto">
          <a:xfrm>
            <a:off x="2673350" y="1755775"/>
            <a:ext cx="3467100" cy="0"/>
          </a:xfrm>
          <a:prstGeom prst="line">
            <a:avLst/>
          </a:prstGeom>
          <a:noFill/>
          <a:ln w="3175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26"/>
          <p:cNvSpPr>
            <a:spLocks noChangeShapeType="1"/>
          </p:cNvSpPr>
          <p:nvPr/>
        </p:nvSpPr>
        <p:spPr bwMode="auto">
          <a:xfrm>
            <a:off x="2689225" y="2746375"/>
            <a:ext cx="3451225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Freeform 27"/>
          <p:cNvSpPr>
            <a:spLocks/>
          </p:cNvSpPr>
          <p:nvPr/>
        </p:nvSpPr>
        <p:spPr bwMode="auto">
          <a:xfrm>
            <a:off x="2654300" y="1168400"/>
            <a:ext cx="3479800" cy="609600"/>
          </a:xfrm>
          <a:custGeom>
            <a:avLst/>
            <a:gdLst>
              <a:gd name="T0" fmla="*/ 0 w 2192"/>
              <a:gd name="T1" fmla="*/ 967740089 h 384"/>
              <a:gd name="T2" fmla="*/ 1431448509 w 2192"/>
              <a:gd name="T3" fmla="*/ 826611186 h 384"/>
              <a:gd name="T4" fmla="*/ 2147483647 w 2192"/>
              <a:gd name="T5" fmla="*/ 584676263 h 384"/>
              <a:gd name="T6" fmla="*/ 2147483647 w 2192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2192"/>
              <a:gd name="T13" fmla="*/ 0 h 384"/>
              <a:gd name="T14" fmla="*/ 2192 w 2192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92" h="384">
                <a:moveTo>
                  <a:pt x="0" y="384"/>
                </a:moveTo>
                <a:cubicBezTo>
                  <a:pt x="172" y="368"/>
                  <a:pt x="345" y="353"/>
                  <a:pt x="568" y="328"/>
                </a:cubicBezTo>
                <a:cubicBezTo>
                  <a:pt x="791" y="303"/>
                  <a:pt x="1065" y="287"/>
                  <a:pt x="1336" y="232"/>
                </a:cubicBezTo>
                <a:cubicBezTo>
                  <a:pt x="1607" y="177"/>
                  <a:pt x="1899" y="88"/>
                  <a:pt x="2192" y="0"/>
                </a:cubicBezTo>
              </a:path>
            </a:pathLst>
          </a:custGeom>
          <a:noFill/>
          <a:ln w="254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" name="Line 28"/>
          <p:cNvSpPr>
            <a:spLocks noChangeShapeType="1"/>
          </p:cNvSpPr>
          <p:nvPr/>
        </p:nvSpPr>
        <p:spPr bwMode="auto">
          <a:xfrm flipV="1">
            <a:off x="6146800" y="2965450"/>
            <a:ext cx="762000" cy="0"/>
          </a:xfrm>
          <a:prstGeom prst="line">
            <a:avLst/>
          </a:prstGeom>
          <a:noFill/>
          <a:ln w="28575">
            <a:solidFill>
              <a:srgbClr val="FFFFFF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Freeform 29"/>
          <p:cNvSpPr>
            <a:spLocks/>
          </p:cNvSpPr>
          <p:nvPr/>
        </p:nvSpPr>
        <p:spPr bwMode="auto">
          <a:xfrm>
            <a:off x="2679700" y="2755900"/>
            <a:ext cx="3492500" cy="190500"/>
          </a:xfrm>
          <a:custGeom>
            <a:avLst/>
            <a:gdLst>
              <a:gd name="T0" fmla="*/ 0 w 2200"/>
              <a:gd name="T1" fmla="*/ 40322502 h 120"/>
              <a:gd name="T2" fmla="*/ 1411287270 w 2200"/>
              <a:gd name="T3" fmla="*/ 20161251 h 120"/>
              <a:gd name="T4" fmla="*/ 2147483647 w 2200"/>
              <a:gd name="T5" fmla="*/ 161290009 h 120"/>
              <a:gd name="T6" fmla="*/ 2147483647 w 2200"/>
              <a:gd name="T7" fmla="*/ 302418772 h 120"/>
              <a:gd name="T8" fmla="*/ 0 60000 65536"/>
              <a:gd name="T9" fmla="*/ 0 60000 65536"/>
              <a:gd name="T10" fmla="*/ 0 60000 65536"/>
              <a:gd name="T11" fmla="*/ 0 60000 65536"/>
              <a:gd name="T12" fmla="*/ 0 w 2200"/>
              <a:gd name="T13" fmla="*/ 0 h 120"/>
              <a:gd name="T14" fmla="*/ 2200 w 2200"/>
              <a:gd name="T15" fmla="*/ 120 h 1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00" h="120">
                <a:moveTo>
                  <a:pt x="0" y="16"/>
                </a:moveTo>
                <a:cubicBezTo>
                  <a:pt x="162" y="8"/>
                  <a:pt x="324" y="0"/>
                  <a:pt x="560" y="8"/>
                </a:cubicBezTo>
                <a:cubicBezTo>
                  <a:pt x="796" y="16"/>
                  <a:pt x="1143" y="45"/>
                  <a:pt x="1416" y="64"/>
                </a:cubicBezTo>
                <a:cubicBezTo>
                  <a:pt x="1689" y="83"/>
                  <a:pt x="2069" y="109"/>
                  <a:pt x="2200" y="120"/>
                </a:cubicBezTo>
              </a:path>
            </a:pathLst>
          </a:custGeom>
          <a:noFill/>
          <a:ln w="25400">
            <a:solidFill>
              <a:srgbClr val="FFFFFF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" name="Rectangle 30"/>
          <p:cNvSpPr>
            <a:spLocks noChangeArrowheads="1"/>
          </p:cNvSpPr>
          <p:nvPr/>
        </p:nvSpPr>
        <p:spPr bwMode="auto">
          <a:xfrm>
            <a:off x="1770063" y="2149475"/>
            <a:ext cx="10271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FF00"/>
                </a:solidFill>
              </a:rPr>
              <a:t>£19,500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15" name="Rectangle 31"/>
          <p:cNvSpPr>
            <a:spLocks noChangeArrowheads="1"/>
          </p:cNvSpPr>
          <p:nvPr/>
        </p:nvSpPr>
        <p:spPr bwMode="auto">
          <a:xfrm>
            <a:off x="6030913" y="2001838"/>
            <a:ext cx="1457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FF00"/>
                </a:solidFill>
              </a:rPr>
              <a:t>£19,500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2187575" y="5570538"/>
            <a:ext cx="4514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             </a:t>
            </a:r>
            <a:r>
              <a:rPr lang="en-US" b="1">
                <a:solidFill>
                  <a:schemeClr val="bg1"/>
                </a:solidFill>
              </a:rPr>
              <a:t>1            2          3	        4             5</a:t>
            </a:r>
          </a:p>
        </p:txBody>
      </p:sp>
      <p:sp>
        <p:nvSpPr>
          <p:cNvPr id="17" name="Rectangle 34"/>
          <p:cNvSpPr>
            <a:spLocks noChangeArrowheads="1"/>
          </p:cNvSpPr>
          <p:nvPr/>
        </p:nvSpPr>
        <p:spPr bwMode="auto">
          <a:xfrm>
            <a:off x="2454275" y="5792788"/>
            <a:ext cx="4794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b="1">
                <a:solidFill>
                  <a:srgbClr val="FFFFFF"/>
                </a:solidFill>
              </a:rPr>
              <a:t>£7,410    £7,781    £8,170   £8,578     £9,007</a:t>
            </a:r>
          </a:p>
        </p:txBody>
      </p:sp>
      <p:sp>
        <p:nvSpPr>
          <p:cNvPr id="18" name="Text Box 35"/>
          <p:cNvSpPr txBox="1">
            <a:spLocks noChangeArrowheads="1"/>
          </p:cNvSpPr>
          <p:nvPr/>
        </p:nvSpPr>
        <p:spPr bwMode="auto">
          <a:xfrm>
            <a:off x="1511300" y="5840413"/>
            <a:ext cx="622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FFFF"/>
                </a:solidFill>
              </a:rPr>
              <a:t>NOI</a:t>
            </a:r>
          </a:p>
        </p:txBody>
      </p:sp>
      <p:sp>
        <p:nvSpPr>
          <p:cNvPr id="19" name="Text Box 36"/>
          <p:cNvSpPr txBox="1">
            <a:spLocks noChangeArrowheads="1"/>
          </p:cNvSpPr>
          <p:nvPr/>
        </p:nvSpPr>
        <p:spPr bwMode="auto">
          <a:xfrm>
            <a:off x="1549400" y="6159500"/>
            <a:ext cx="571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FFFF"/>
                </a:solidFill>
              </a:rPr>
              <a:t>DS</a:t>
            </a:r>
          </a:p>
        </p:txBody>
      </p:sp>
      <p:sp>
        <p:nvSpPr>
          <p:cNvPr id="20" name="Text Box 37"/>
          <p:cNvSpPr txBox="1">
            <a:spLocks noChangeArrowheads="1"/>
          </p:cNvSpPr>
          <p:nvPr/>
        </p:nvSpPr>
        <p:spPr bwMode="auto">
          <a:xfrm>
            <a:off x="1536700" y="6477000"/>
            <a:ext cx="749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FF"/>
                </a:solidFill>
              </a:rPr>
              <a:t>EFC</a:t>
            </a:r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2428875" y="6072188"/>
            <a:ext cx="827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rgbClr val="FFFFFF"/>
                </a:solidFill>
              </a:rPr>
              <a:t>£6,175</a:t>
            </a:r>
          </a:p>
        </p:txBody>
      </p:sp>
      <p:sp>
        <p:nvSpPr>
          <p:cNvPr id="22" name="Rectangle 40"/>
          <p:cNvSpPr>
            <a:spLocks noChangeArrowheads="1"/>
          </p:cNvSpPr>
          <p:nvPr/>
        </p:nvSpPr>
        <p:spPr bwMode="auto">
          <a:xfrm>
            <a:off x="4929188" y="6072188"/>
            <a:ext cx="8270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rgbClr val="FFFFFF"/>
                </a:solidFill>
              </a:rPr>
              <a:t>£6,175</a:t>
            </a:r>
          </a:p>
        </p:txBody>
      </p:sp>
      <p:sp>
        <p:nvSpPr>
          <p:cNvPr id="23" name="Rectangle 41"/>
          <p:cNvSpPr>
            <a:spLocks noChangeArrowheads="1"/>
          </p:cNvSpPr>
          <p:nvPr/>
        </p:nvSpPr>
        <p:spPr bwMode="auto">
          <a:xfrm>
            <a:off x="4143375" y="6072188"/>
            <a:ext cx="827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rgbClr val="FFFFFF"/>
                </a:solidFill>
              </a:rPr>
              <a:t>£6,175</a:t>
            </a:r>
          </a:p>
        </p:txBody>
      </p:sp>
      <p:sp>
        <p:nvSpPr>
          <p:cNvPr id="24" name="Rectangle 42"/>
          <p:cNvSpPr>
            <a:spLocks noChangeArrowheads="1"/>
          </p:cNvSpPr>
          <p:nvPr/>
        </p:nvSpPr>
        <p:spPr bwMode="auto">
          <a:xfrm>
            <a:off x="3286125" y="6072188"/>
            <a:ext cx="827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rgbClr val="FFFFFF"/>
                </a:solidFill>
              </a:rPr>
              <a:t>£6,175</a:t>
            </a:r>
          </a:p>
        </p:txBody>
      </p:sp>
      <p:sp>
        <p:nvSpPr>
          <p:cNvPr id="25" name="Rectangle 43"/>
          <p:cNvSpPr>
            <a:spLocks noChangeArrowheads="1"/>
          </p:cNvSpPr>
          <p:nvPr/>
        </p:nvSpPr>
        <p:spPr bwMode="auto">
          <a:xfrm>
            <a:off x="5786438" y="6070600"/>
            <a:ext cx="8270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rgbClr val="FFFFFF"/>
                </a:solidFill>
              </a:rPr>
              <a:t>£6,175</a:t>
            </a:r>
          </a:p>
        </p:txBody>
      </p:sp>
      <p:sp>
        <p:nvSpPr>
          <p:cNvPr id="26" name="Rectangle 44"/>
          <p:cNvSpPr>
            <a:spLocks noChangeArrowheads="1"/>
          </p:cNvSpPr>
          <p:nvPr/>
        </p:nvSpPr>
        <p:spPr bwMode="auto">
          <a:xfrm>
            <a:off x="2517775" y="6389688"/>
            <a:ext cx="41957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b="1">
                <a:solidFill>
                  <a:srgbClr val="FFFFFF"/>
                </a:solidFill>
              </a:rPr>
              <a:t>£1,235    £1,606</a:t>
            </a:r>
            <a:r>
              <a:rPr lang="en-US">
                <a:solidFill>
                  <a:srgbClr val="FFFFFF"/>
                </a:solidFill>
              </a:rPr>
              <a:t>    £1,995    £2,403   £2,832</a:t>
            </a:r>
          </a:p>
        </p:txBody>
      </p:sp>
      <p:sp>
        <p:nvSpPr>
          <p:cNvPr id="27" name="Line 45"/>
          <p:cNvSpPr>
            <a:spLocks noChangeShapeType="1"/>
          </p:cNvSpPr>
          <p:nvPr/>
        </p:nvSpPr>
        <p:spPr bwMode="auto">
          <a:xfrm>
            <a:off x="2619375" y="6443663"/>
            <a:ext cx="4654550" cy="33337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Rectangle 46"/>
          <p:cNvSpPr>
            <a:spLocks noChangeArrowheads="1"/>
          </p:cNvSpPr>
          <p:nvPr/>
        </p:nvSpPr>
        <p:spPr bwMode="auto">
          <a:xfrm>
            <a:off x="623888" y="1614488"/>
            <a:ext cx="1247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FFFF"/>
                </a:solidFill>
              </a:rPr>
              <a:t>£78,000</a:t>
            </a:r>
            <a:endParaRPr lang="en-US"/>
          </a:p>
        </p:txBody>
      </p:sp>
      <p:sp>
        <p:nvSpPr>
          <p:cNvPr id="29" name="Text Box 47"/>
          <p:cNvSpPr txBox="1">
            <a:spLocks noChangeArrowheads="1"/>
          </p:cNvSpPr>
          <p:nvPr/>
        </p:nvSpPr>
        <p:spPr bwMode="auto">
          <a:xfrm>
            <a:off x="642938" y="0"/>
            <a:ext cx="80724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Yield Input Illustration of Cash Flow and IRR Inputs for Normal Market </a:t>
            </a:r>
          </a:p>
        </p:txBody>
      </p:sp>
      <p:sp>
        <p:nvSpPr>
          <p:cNvPr id="30" name="Rectangle 48"/>
          <p:cNvSpPr>
            <a:spLocks noChangeArrowheads="1"/>
          </p:cNvSpPr>
          <p:nvPr/>
        </p:nvSpPr>
        <p:spPr bwMode="auto">
          <a:xfrm>
            <a:off x="1927225" y="3411538"/>
            <a:ext cx="1027113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FFFF00"/>
                </a:solidFill>
              </a:rPr>
              <a:t>£58,500</a:t>
            </a:r>
          </a:p>
        </p:txBody>
      </p:sp>
      <p:sp>
        <p:nvSpPr>
          <p:cNvPr id="31" name="Line 49"/>
          <p:cNvSpPr>
            <a:spLocks noChangeShapeType="1"/>
          </p:cNvSpPr>
          <p:nvPr/>
        </p:nvSpPr>
        <p:spPr bwMode="auto">
          <a:xfrm>
            <a:off x="3198813" y="3619500"/>
            <a:ext cx="2435225" cy="12700"/>
          </a:xfrm>
          <a:prstGeom prst="line">
            <a:avLst/>
          </a:prstGeom>
          <a:noFill/>
          <a:ln w="47625">
            <a:solidFill>
              <a:srgbClr val="99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50"/>
          <p:cNvSpPr>
            <a:spLocks noChangeArrowheads="1"/>
          </p:cNvSpPr>
          <p:nvPr/>
        </p:nvSpPr>
        <p:spPr bwMode="auto">
          <a:xfrm>
            <a:off x="6000750" y="3429000"/>
            <a:ext cx="1017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£57,402</a:t>
            </a:r>
          </a:p>
        </p:txBody>
      </p:sp>
      <p:sp>
        <p:nvSpPr>
          <p:cNvPr id="33" name="Text Box 51"/>
          <p:cNvSpPr txBox="1">
            <a:spLocks noChangeArrowheads="1"/>
          </p:cNvSpPr>
          <p:nvPr/>
        </p:nvSpPr>
        <p:spPr bwMode="auto">
          <a:xfrm>
            <a:off x="5940425" y="1217613"/>
            <a:ext cx="1114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£17,000</a:t>
            </a:r>
          </a:p>
        </p:txBody>
      </p:sp>
      <p:sp>
        <p:nvSpPr>
          <p:cNvPr id="34" name="Rectangle 52"/>
          <p:cNvSpPr>
            <a:spLocks noChangeArrowheads="1"/>
          </p:cNvSpPr>
          <p:nvPr/>
        </p:nvSpPr>
        <p:spPr bwMode="auto">
          <a:xfrm>
            <a:off x="6940550" y="2582863"/>
            <a:ext cx="950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FFFF00"/>
                </a:solidFill>
              </a:rPr>
              <a:t>£1,098</a:t>
            </a:r>
            <a:r>
              <a:rPr lang="en-US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5" name="Line 53"/>
          <p:cNvSpPr>
            <a:spLocks noChangeShapeType="1"/>
          </p:cNvSpPr>
          <p:nvPr/>
        </p:nvSpPr>
        <p:spPr bwMode="auto">
          <a:xfrm flipH="1">
            <a:off x="6702425" y="2755900"/>
            <a:ext cx="238125" cy="1365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" name="Text Box 54"/>
          <p:cNvSpPr txBox="1">
            <a:spLocks noChangeArrowheads="1"/>
          </p:cNvSpPr>
          <p:nvPr/>
        </p:nvSpPr>
        <p:spPr bwMode="auto">
          <a:xfrm>
            <a:off x="6007100" y="749300"/>
            <a:ext cx="1279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</a:rPr>
              <a:t>£95,000</a:t>
            </a:r>
          </a:p>
        </p:txBody>
      </p:sp>
      <p:sp>
        <p:nvSpPr>
          <p:cNvPr id="37" name="Line 55"/>
          <p:cNvSpPr>
            <a:spLocks noChangeShapeType="1"/>
          </p:cNvSpPr>
          <p:nvPr/>
        </p:nvSpPr>
        <p:spPr bwMode="auto">
          <a:xfrm>
            <a:off x="2679700" y="1778000"/>
            <a:ext cx="3492500" cy="233363"/>
          </a:xfrm>
          <a:prstGeom prst="line">
            <a:avLst/>
          </a:prstGeom>
          <a:noFill/>
          <a:ln w="25400">
            <a:solidFill>
              <a:srgbClr val="FFFF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56"/>
          <p:cNvSpPr>
            <a:spLocks noChangeShapeType="1"/>
          </p:cNvSpPr>
          <p:nvPr/>
        </p:nvSpPr>
        <p:spPr bwMode="auto">
          <a:xfrm flipV="1">
            <a:off x="6172200" y="2001838"/>
            <a:ext cx="768350" cy="95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Rectangle 57"/>
          <p:cNvSpPr>
            <a:spLocks noChangeArrowheads="1"/>
          </p:cNvSpPr>
          <p:nvPr/>
        </p:nvSpPr>
        <p:spPr bwMode="auto">
          <a:xfrm>
            <a:off x="8032750" y="1749425"/>
            <a:ext cx="10271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FFFF00"/>
                </a:solidFill>
              </a:rPr>
              <a:t>£37,598</a:t>
            </a:r>
          </a:p>
        </p:txBody>
      </p:sp>
      <p:sp>
        <p:nvSpPr>
          <p:cNvPr id="40" name="Freeform 58"/>
          <p:cNvSpPr>
            <a:spLocks/>
          </p:cNvSpPr>
          <p:nvPr/>
        </p:nvSpPr>
        <p:spPr bwMode="auto">
          <a:xfrm>
            <a:off x="7620000" y="973138"/>
            <a:ext cx="463550" cy="2019300"/>
          </a:xfrm>
          <a:custGeom>
            <a:avLst/>
            <a:gdLst>
              <a:gd name="T0" fmla="*/ 0 w 292"/>
              <a:gd name="T1" fmla="*/ 88206253 h 1272"/>
              <a:gd name="T2" fmla="*/ 302418723 w 292"/>
              <a:gd name="T3" fmla="*/ 47883757 h 1272"/>
              <a:gd name="T4" fmla="*/ 443547513 w 292"/>
              <a:gd name="T5" fmla="*/ 370463720 h 1272"/>
              <a:gd name="T6" fmla="*/ 463708755 w 292"/>
              <a:gd name="T7" fmla="*/ 1459171099 h 1272"/>
              <a:gd name="T8" fmla="*/ 725804895 w 292"/>
              <a:gd name="T9" fmla="*/ 1600299795 h 1272"/>
              <a:gd name="T10" fmla="*/ 524192479 w 292"/>
              <a:gd name="T11" fmla="*/ 1701104816 h 1272"/>
              <a:gd name="T12" fmla="*/ 524192479 w 292"/>
              <a:gd name="T13" fmla="*/ 2147483647 h 1272"/>
              <a:gd name="T14" fmla="*/ 241934998 w 292"/>
              <a:gd name="T15" fmla="*/ 2147483647 h 12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92"/>
              <a:gd name="T25" fmla="*/ 0 h 1272"/>
              <a:gd name="T26" fmla="*/ 292 w 292"/>
              <a:gd name="T27" fmla="*/ 1272 h 12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92" h="1272">
                <a:moveTo>
                  <a:pt x="0" y="35"/>
                </a:moveTo>
                <a:cubicBezTo>
                  <a:pt x="45" y="17"/>
                  <a:pt x="91" y="0"/>
                  <a:pt x="120" y="19"/>
                </a:cubicBezTo>
                <a:cubicBezTo>
                  <a:pt x="149" y="38"/>
                  <a:pt x="165" y="54"/>
                  <a:pt x="176" y="147"/>
                </a:cubicBezTo>
                <a:cubicBezTo>
                  <a:pt x="187" y="240"/>
                  <a:pt x="165" y="498"/>
                  <a:pt x="184" y="579"/>
                </a:cubicBezTo>
                <a:cubicBezTo>
                  <a:pt x="203" y="660"/>
                  <a:pt x="284" y="619"/>
                  <a:pt x="288" y="635"/>
                </a:cubicBezTo>
                <a:cubicBezTo>
                  <a:pt x="292" y="651"/>
                  <a:pt x="221" y="584"/>
                  <a:pt x="208" y="675"/>
                </a:cubicBezTo>
                <a:cubicBezTo>
                  <a:pt x="195" y="766"/>
                  <a:pt x="227" y="1086"/>
                  <a:pt x="208" y="1179"/>
                </a:cubicBezTo>
                <a:cubicBezTo>
                  <a:pt x="189" y="1272"/>
                  <a:pt x="142" y="1253"/>
                  <a:pt x="96" y="1235"/>
                </a:cubicBezTo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" name="Line 59"/>
          <p:cNvSpPr>
            <a:spLocks noChangeShapeType="1"/>
          </p:cNvSpPr>
          <p:nvPr/>
        </p:nvSpPr>
        <p:spPr bwMode="auto">
          <a:xfrm flipV="1">
            <a:off x="6908800" y="2001838"/>
            <a:ext cx="977900" cy="0"/>
          </a:xfrm>
          <a:prstGeom prst="line">
            <a:avLst/>
          </a:prstGeom>
          <a:noFill/>
          <a:ln w="38100">
            <a:solidFill>
              <a:srgbClr val="FFFF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Text Box 60"/>
          <p:cNvSpPr txBox="1">
            <a:spLocks noChangeArrowheads="1"/>
          </p:cNvSpPr>
          <p:nvPr/>
        </p:nvSpPr>
        <p:spPr bwMode="auto">
          <a:xfrm>
            <a:off x="3713163" y="4195763"/>
            <a:ext cx="1406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-£10,000</a:t>
            </a:r>
          </a:p>
        </p:txBody>
      </p:sp>
      <p:sp>
        <p:nvSpPr>
          <p:cNvPr id="43" name="Text Box 61"/>
          <p:cNvSpPr txBox="1">
            <a:spLocks noChangeArrowheads="1"/>
          </p:cNvSpPr>
          <p:nvPr/>
        </p:nvSpPr>
        <p:spPr bwMode="auto">
          <a:xfrm>
            <a:off x="7886700" y="973138"/>
            <a:ext cx="106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4" name="Text Box 62"/>
          <p:cNvSpPr txBox="1">
            <a:spLocks noChangeArrowheads="1"/>
          </p:cNvSpPr>
          <p:nvPr/>
        </p:nvSpPr>
        <p:spPr bwMode="auto">
          <a:xfrm>
            <a:off x="7413625" y="469900"/>
            <a:ext cx="1730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</a:rPr>
              <a:t>Appreciation</a:t>
            </a:r>
          </a:p>
        </p:txBody>
      </p:sp>
      <p:sp>
        <p:nvSpPr>
          <p:cNvPr id="45" name="Line 63"/>
          <p:cNvSpPr>
            <a:spLocks noChangeShapeType="1"/>
          </p:cNvSpPr>
          <p:nvPr/>
        </p:nvSpPr>
        <p:spPr bwMode="auto">
          <a:xfrm flipH="1">
            <a:off x="7091363" y="749300"/>
            <a:ext cx="322262" cy="41910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" name="Text Box 64"/>
          <p:cNvSpPr txBox="1">
            <a:spLocks noChangeArrowheads="1"/>
          </p:cNvSpPr>
          <p:nvPr/>
        </p:nvSpPr>
        <p:spPr bwMode="auto">
          <a:xfrm>
            <a:off x="7286625" y="3236913"/>
            <a:ext cx="199866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Equity Build-up, 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amortization</a:t>
            </a:r>
          </a:p>
        </p:txBody>
      </p:sp>
      <p:sp>
        <p:nvSpPr>
          <p:cNvPr id="47" name="Line 65"/>
          <p:cNvSpPr>
            <a:spLocks noChangeShapeType="1"/>
          </p:cNvSpPr>
          <p:nvPr/>
        </p:nvSpPr>
        <p:spPr bwMode="auto">
          <a:xfrm flipH="1" flipV="1">
            <a:off x="7413625" y="2992438"/>
            <a:ext cx="669925" cy="193675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" name="Oval 49"/>
          <p:cNvSpPr>
            <a:spLocks noChangeArrowheads="1"/>
          </p:cNvSpPr>
          <p:nvPr/>
        </p:nvSpPr>
        <p:spPr bwMode="auto">
          <a:xfrm>
            <a:off x="7886700" y="1358900"/>
            <a:ext cx="1333500" cy="1244600"/>
          </a:xfrm>
          <a:prstGeom prst="ellipse">
            <a:avLst/>
          </a:prstGeom>
          <a:noFill/>
          <a:ln w="25400">
            <a:solidFill>
              <a:srgbClr val="FFCC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81000" y="3186113"/>
            <a:ext cx="746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Vo</a:t>
            </a:r>
          </a:p>
        </p:txBody>
      </p:sp>
      <p:sp>
        <p:nvSpPr>
          <p:cNvPr id="50" name="Left Brace 49"/>
          <p:cNvSpPr/>
          <p:nvPr/>
        </p:nvSpPr>
        <p:spPr>
          <a:xfrm>
            <a:off x="1127125" y="2001838"/>
            <a:ext cx="46038" cy="601662"/>
          </a:xfrm>
          <a:prstGeom prst="leftBrac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381000" y="2149475"/>
            <a:ext cx="473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Ve</a:t>
            </a:r>
          </a:p>
        </p:txBody>
      </p:sp>
      <p:sp>
        <p:nvSpPr>
          <p:cNvPr id="52" name="Left Brace 51"/>
          <p:cNvSpPr/>
          <p:nvPr/>
        </p:nvSpPr>
        <p:spPr>
          <a:xfrm>
            <a:off x="1173163" y="2892425"/>
            <a:ext cx="46037" cy="2678113"/>
          </a:xfrm>
          <a:prstGeom prst="leftBrac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244475" y="4011613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Vm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8275638" y="2149475"/>
            <a:ext cx="6778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solidFill>
                  <a:srgbClr val="FFFFFF"/>
                </a:solidFill>
              </a:rPr>
              <a:t>Ve(t)</a:t>
            </a:r>
          </a:p>
        </p:txBody>
      </p:sp>
      <p:sp>
        <p:nvSpPr>
          <p:cNvPr id="55" name="Right Brace 54"/>
          <p:cNvSpPr/>
          <p:nvPr/>
        </p:nvSpPr>
        <p:spPr>
          <a:xfrm>
            <a:off x="7054850" y="3236913"/>
            <a:ext cx="268288" cy="2405062"/>
          </a:xfrm>
          <a:prstGeom prst="rightBrac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7413625" y="4195763"/>
            <a:ext cx="8620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solidFill>
                  <a:srgbClr val="FFFFFF"/>
                </a:solidFill>
              </a:rPr>
              <a:t>Vm(t)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2643188" y="1143000"/>
            <a:ext cx="3571875" cy="57150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9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3" grpId="0" animBg="1"/>
      <p:bldP spid="14" grpId="0"/>
      <p:bldP spid="15" grpId="0" build="allAtOnce"/>
      <p:bldP spid="17" grpId="0"/>
      <p:bldP spid="21" grpId="0"/>
      <p:bldP spid="24" grpId="0"/>
      <p:bldP spid="25" grpId="0"/>
      <p:bldP spid="26" grpId="0"/>
      <p:bldP spid="28" grpId="0"/>
      <p:bldP spid="30" grpId="0"/>
      <p:bldP spid="31" grpId="0" animBg="1"/>
      <p:bldP spid="32" grpId="0"/>
      <p:bldP spid="34" grpId="0"/>
      <p:bldP spid="36" grpId="0"/>
      <p:bldP spid="37" grpId="0" animBg="1"/>
      <p:bldP spid="39" grpId="0"/>
      <p:bldP spid="40" grpId="0" animBg="1"/>
      <p:bldP spid="44" grpId="0"/>
      <p:bldP spid="45" grpId="0" animBg="1"/>
      <p:bldP spid="46" grpId="0"/>
      <p:bldP spid="47" grpId="0" animBg="1"/>
      <p:bldP spid="48" grpId="0" animBg="1"/>
      <p:bldP spid="49" grpId="0"/>
      <p:bldP spid="50" grpId="0" animBg="1"/>
      <p:bldP spid="51" grpId="0"/>
      <p:bldP spid="52" grpId="0" animBg="1"/>
      <p:bldP spid="53" grpId="0"/>
      <p:bldP spid="54" grpId="0"/>
      <p:bldP spid="55" grpId="0" animBg="1"/>
      <p:bldP spid="5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1871663" y="2746375"/>
            <a:ext cx="762000" cy="2895600"/>
          </a:xfrm>
          <a:prstGeom prst="rect">
            <a:avLst/>
          </a:prstGeom>
          <a:solidFill>
            <a:srgbClr val="808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1892300" y="1778000"/>
            <a:ext cx="762000" cy="990600"/>
          </a:xfrm>
          <a:prstGeom prst="rect">
            <a:avLst/>
          </a:prstGeom>
          <a:solidFill>
            <a:srgbClr val="001F5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1770063" y="2149475"/>
            <a:ext cx="10271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FF00"/>
                </a:solidFill>
              </a:rPr>
              <a:t>£19,500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5" name="Rectangle 46"/>
          <p:cNvSpPr>
            <a:spLocks noChangeArrowheads="1"/>
          </p:cNvSpPr>
          <p:nvPr/>
        </p:nvSpPr>
        <p:spPr bwMode="auto">
          <a:xfrm>
            <a:off x="623888" y="1614488"/>
            <a:ext cx="1247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FFFF"/>
                </a:solidFill>
              </a:rPr>
              <a:t>£78,000</a:t>
            </a:r>
            <a:endParaRPr lang="en-US"/>
          </a:p>
        </p:txBody>
      </p:sp>
      <p:sp>
        <p:nvSpPr>
          <p:cNvPr id="6" name="Rectangle 48"/>
          <p:cNvSpPr>
            <a:spLocks noChangeArrowheads="1"/>
          </p:cNvSpPr>
          <p:nvPr/>
        </p:nvSpPr>
        <p:spPr bwMode="auto">
          <a:xfrm>
            <a:off x="1927225" y="3411538"/>
            <a:ext cx="1027113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FFFF00"/>
                </a:solidFill>
              </a:rPr>
              <a:t>£58,500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1000" y="3186113"/>
            <a:ext cx="746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Vo</a:t>
            </a:r>
          </a:p>
        </p:txBody>
      </p:sp>
      <p:sp>
        <p:nvSpPr>
          <p:cNvPr id="8" name="Left Brace 7"/>
          <p:cNvSpPr/>
          <p:nvPr/>
        </p:nvSpPr>
        <p:spPr>
          <a:xfrm>
            <a:off x="1127125" y="2001838"/>
            <a:ext cx="46038" cy="601662"/>
          </a:xfrm>
          <a:prstGeom prst="leftBrac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TextBox 50"/>
          <p:cNvSpPr txBox="1">
            <a:spLocks noChangeArrowheads="1"/>
          </p:cNvSpPr>
          <p:nvPr/>
        </p:nvSpPr>
        <p:spPr bwMode="auto">
          <a:xfrm>
            <a:off x="381000" y="2149475"/>
            <a:ext cx="473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Ve</a:t>
            </a:r>
          </a:p>
        </p:txBody>
      </p:sp>
      <p:sp>
        <p:nvSpPr>
          <p:cNvPr id="10" name="Left Brace 9"/>
          <p:cNvSpPr/>
          <p:nvPr/>
        </p:nvSpPr>
        <p:spPr>
          <a:xfrm>
            <a:off x="1173163" y="2892425"/>
            <a:ext cx="46037" cy="2678113"/>
          </a:xfrm>
          <a:prstGeom prst="leftBrac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44475" y="4011613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Vm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140450" y="2746375"/>
            <a:ext cx="762000" cy="2895600"/>
          </a:xfrm>
          <a:prstGeom prst="rect">
            <a:avLst/>
          </a:prstGeom>
          <a:solidFill>
            <a:srgbClr val="808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28"/>
          <p:cNvSpPr>
            <a:spLocks noChangeShapeType="1"/>
          </p:cNvSpPr>
          <p:nvPr/>
        </p:nvSpPr>
        <p:spPr bwMode="auto">
          <a:xfrm flipV="1">
            <a:off x="6146800" y="2965450"/>
            <a:ext cx="762000" cy="0"/>
          </a:xfrm>
          <a:prstGeom prst="line">
            <a:avLst/>
          </a:prstGeom>
          <a:noFill/>
          <a:ln w="28575">
            <a:solidFill>
              <a:srgbClr val="FFFFFF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Rectangle 50"/>
          <p:cNvSpPr>
            <a:spLocks noChangeArrowheads="1"/>
          </p:cNvSpPr>
          <p:nvPr/>
        </p:nvSpPr>
        <p:spPr bwMode="auto">
          <a:xfrm>
            <a:off x="6000750" y="3429000"/>
            <a:ext cx="1017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£57,402</a:t>
            </a:r>
          </a:p>
        </p:txBody>
      </p:sp>
      <p:sp>
        <p:nvSpPr>
          <p:cNvPr id="15" name="Rectangle 52"/>
          <p:cNvSpPr>
            <a:spLocks noChangeArrowheads="1"/>
          </p:cNvSpPr>
          <p:nvPr/>
        </p:nvSpPr>
        <p:spPr bwMode="auto">
          <a:xfrm>
            <a:off x="8001000" y="3286125"/>
            <a:ext cx="950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FFFF00"/>
                </a:solidFill>
              </a:rPr>
              <a:t>£1,098</a:t>
            </a:r>
            <a:r>
              <a:rPr lang="en-US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16" name="Line 56"/>
          <p:cNvSpPr>
            <a:spLocks noChangeShapeType="1"/>
          </p:cNvSpPr>
          <p:nvPr/>
        </p:nvSpPr>
        <p:spPr bwMode="auto">
          <a:xfrm flipV="1">
            <a:off x="6172200" y="2001838"/>
            <a:ext cx="768350" cy="95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Text Box 64"/>
          <p:cNvSpPr txBox="1">
            <a:spLocks noChangeArrowheads="1"/>
          </p:cNvSpPr>
          <p:nvPr/>
        </p:nvSpPr>
        <p:spPr bwMode="auto">
          <a:xfrm>
            <a:off x="8143875" y="2928938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EBU</a:t>
            </a:r>
          </a:p>
        </p:txBody>
      </p:sp>
      <p:sp>
        <p:nvSpPr>
          <p:cNvPr id="18" name="Line 65"/>
          <p:cNvSpPr>
            <a:spLocks noChangeShapeType="1"/>
          </p:cNvSpPr>
          <p:nvPr/>
        </p:nvSpPr>
        <p:spPr bwMode="auto">
          <a:xfrm flipH="1" flipV="1">
            <a:off x="7000875" y="2857500"/>
            <a:ext cx="1082675" cy="328613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Right Brace 18"/>
          <p:cNvSpPr/>
          <p:nvPr/>
        </p:nvSpPr>
        <p:spPr>
          <a:xfrm>
            <a:off x="7054850" y="3000375"/>
            <a:ext cx="231775" cy="2641600"/>
          </a:xfrm>
          <a:prstGeom prst="rightBrac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413625" y="4195763"/>
            <a:ext cx="8620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solidFill>
                  <a:srgbClr val="FFFFFF"/>
                </a:solidFill>
              </a:rPr>
              <a:t>Vm(t)</a:t>
            </a:r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6140450" y="1755775"/>
            <a:ext cx="762000" cy="103028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6215063" y="2143125"/>
            <a:ext cx="1428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£19,500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2714625" y="1785938"/>
            <a:ext cx="342900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571750" y="2786063"/>
            <a:ext cx="3571875" cy="142875"/>
          </a:xfrm>
          <a:prstGeom prst="line">
            <a:avLst/>
          </a:prstGeom>
          <a:ln w="28575">
            <a:solidFill>
              <a:srgbClr val="FFFFFF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714625" y="1785938"/>
            <a:ext cx="3357563" cy="1000125"/>
          </a:xfrm>
          <a:prstGeom prst="line">
            <a:avLst/>
          </a:prstGeom>
          <a:ln w="285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 flipH="1" flipV="1">
            <a:off x="6858000" y="2786063"/>
            <a:ext cx="1346200" cy="3175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8143875" y="2357438"/>
            <a:ext cx="1000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solidFill>
                  <a:srgbClr val="FFFFFF"/>
                </a:solidFill>
              </a:rPr>
              <a:t>Equity  Eroded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2571750" y="1785938"/>
            <a:ext cx="3643313" cy="23574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6215063" y="4143375"/>
            <a:ext cx="1785937" cy="142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8072438" y="3786188"/>
            <a:ext cx="1071562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Value  loss  below  Debt,  say : £30,000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643188" y="5857875"/>
            <a:ext cx="3643312" cy="1588"/>
          </a:xfrm>
          <a:prstGeom prst="straightConnector1">
            <a:avLst/>
          </a:prstGeom>
          <a:ln w="28575">
            <a:solidFill>
              <a:schemeClr val="accent6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643313" y="5214938"/>
            <a:ext cx="1643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solidFill>
                  <a:srgbClr val="FFFFFF"/>
                </a:solidFill>
              </a:rPr>
              <a:t>Cash  Flow ?</a:t>
            </a:r>
          </a:p>
        </p:txBody>
      </p:sp>
      <p:sp>
        <p:nvSpPr>
          <p:cNvPr id="33" name="Right Brace 32"/>
          <p:cNvSpPr/>
          <p:nvPr/>
        </p:nvSpPr>
        <p:spPr>
          <a:xfrm>
            <a:off x="7286625" y="500063"/>
            <a:ext cx="285750" cy="3571875"/>
          </a:xfrm>
          <a:prstGeom prst="rightBrac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7643813" y="1071563"/>
            <a:ext cx="1143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Property Value  Loss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1214438" y="0"/>
            <a:ext cx="58578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Key Problem issue: Mortgage Balance Exceeds Collateral value -  Only Direct Experience if  need to sale 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1928813" y="6000750"/>
            <a:ext cx="4929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Issue is  solvency – can cash flow cover  obligations?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6" grpId="0"/>
      <p:bldP spid="7" grpId="0"/>
      <p:bldP spid="8" grpId="0" animBg="1"/>
      <p:bldP spid="9" grpId="0"/>
      <p:bldP spid="10" grpId="0" animBg="1"/>
      <p:bldP spid="11" grpId="0"/>
      <p:bldP spid="12" grpId="0" animBg="1"/>
      <p:bldP spid="14" grpId="0"/>
      <p:bldP spid="15" grpId="0"/>
      <p:bldP spid="17" grpId="0"/>
      <p:bldP spid="18" grpId="0" animBg="1"/>
      <p:bldP spid="19" grpId="0" animBg="1"/>
      <p:bldP spid="20" grpId="0"/>
      <p:bldP spid="21" grpId="0" animBg="1"/>
      <p:bldP spid="22" grpId="0"/>
      <p:bldP spid="27" grpId="0" build="allAtOnce"/>
      <p:bldP spid="30" grpId="0"/>
      <p:bldP spid="32" grpId="0"/>
      <p:bldP spid="33" grpId="0" animBg="1"/>
      <p:bldP spid="34" grpId="0"/>
      <p:bldP spid="35" grpId="0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Aggregate Asset and Debt Analysis</a:t>
            </a:r>
            <a:endParaRPr lang="en-GB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sym typeface="Symbol"/>
              </a:rPr>
              <a:t>{[</a:t>
            </a:r>
            <a:r>
              <a:rPr lang="en-GB" i="1" dirty="0" smtClean="0">
                <a:solidFill>
                  <a:schemeClr val="bg1"/>
                </a:solidFill>
                <a:sym typeface="Symbol"/>
              </a:rPr>
              <a:t>A(</a:t>
            </a:r>
            <a:r>
              <a:rPr lang="en-GB" dirty="0" smtClean="0">
                <a:solidFill>
                  <a:schemeClr val="bg1"/>
                </a:solidFill>
                <a:sym typeface="Symbol"/>
              </a:rPr>
              <a:t>1+g</a:t>
            </a:r>
            <a:r>
              <a:rPr lang="en-GB" baseline="-25000" dirty="0" smtClean="0">
                <a:solidFill>
                  <a:schemeClr val="bg1"/>
                </a:solidFill>
                <a:sym typeface="Symbol"/>
              </a:rPr>
              <a:t>it</a:t>
            </a:r>
            <a:r>
              <a:rPr lang="en-GB" dirty="0" smtClean="0">
                <a:solidFill>
                  <a:schemeClr val="bg1"/>
                </a:solidFill>
                <a:sym typeface="Symbol"/>
              </a:rPr>
              <a:t>)]dt+(1-</a:t>
            </a:r>
            <a:r>
              <a:rPr lang="en-GB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GB" dirty="0" smtClean="0">
                <a:solidFill>
                  <a:schemeClr val="bg1"/>
                </a:solidFill>
                <a:sym typeface="Symbol"/>
              </a:rPr>
              <a:t>)[</a:t>
            </a:r>
            <a:r>
              <a:rPr lang="en-GB" i="1" dirty="0" smtClean="0">
                <a:solidFill>
                  <a:schemeClr val="bg1"/>
                </a:solidFill>
                <a:sym typeface="Symbol"/>
              </a:rPr>
              <a:t>A(</a:t>
            </a:r>
            <a:r>
              <a:rPr lang="en-GB" dirty="0" smtClean="0">
                <a:solidFill>
                  <a:schemeClr val="bg1"/>
                </a:solidFill>
                <a:sym typeface="Symbol"/>
              </a:rPr>
              <a:t>1+g</a:t>
            </a:r>
            <a:r>
              <a:rPr lang="en-GB" baseline="-25000" dirty="0" smtClean="0">
                <a:solidFill>
                  <a:schemeClr val="bg1"/>
                </a:solidFill>
                <a:sym typeface="Symbol"/>
              </a:rPr>
              <a:t>it</a:t>
            </a:r>
            <a:r>
              <a:rPr lang="en-GB" dirty="0" smtClean="0">
                <a:solidFill>
                  <a:schemeClr val="bg1"/>
                </a:solidFill>
                <a:sym typeface="Symbol"/>
              </a:rPr>
              <a:t>)]}</a:t>
            </a:r>
            <a:r>
              <a:rPr lang="en-GB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MP1/s</a:t>
            </a:r>
            <a:r>
              <a:rPr lang="en-GB" sz="24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nYe</a:t>
            </a:r>
            <a:endParaRPr lang="en-GB" sz="2400" i="1" baseline="-25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endParaRPr lang="en-GB" dirty="0" smtClean="0">
              <a:solidFill>
                <a:schemeClr val="bg1"/>
              </a:solidFill>
              <a:sym typeface="Symbol"/>
            </a:endParaRPr>
          </a:p>
          <a:p>
            <a:endParaRPr lang="en-GB" dirty="0" smtClean="0">
              <a:solidFill>
                <a:schemeClr val="bg1"/>
              </a:solidFill>
              <a:sym typeface="Symbol"/>
            </a:endParaRPr>
          </a:p>
          <a:p>
            <a:r>
              <a:rPr lang="en-GB" dirty="0" smtClean="0">
                <a:solidFill>
                  <a:schemeClr val="bg1"/>
                </a:solidFill>
                <a:sym typeface="Symbol"/>
              </a:rPr>
              <a:t></a:t>
            </a:r>
            <a:r>
              <a:rPr lang="en-GB" dirty="0" err="1" smtClean="0">
                <a:solidFill>
                  <a:schemeClr val="bg1"/>
                </a:solidFill>
                <a:sym typeface="Symbol"/>
              </a:rPr>
              <a:t>Vm</a:t>
            </a:r>
            <a:r>
              <a:rPr lang="en-GB" dirty="0" smtClean="0">
                <a:solidFill>
                  <a:schemeClr val="bg1"/>
                </a:solidFill>
                <a:sym typeface="Symbol"/>
              </a:rPr>
              <a:t>-DS-B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>
            <a:off x="1476375" y="1484313"/>
            <a:ext cx="0" cy="4392612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1476375" y="5876925"/>
            <a:ext cx="6624638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>
            <a:off x="1476375" y="1268413"/>
            <a:ext cx="4535488" cy="2736850"/>
          </a:xfrm>
          <a:custGeom>
            <a:avLst/>
            <a:gdLst>
              <a:gd name="T0" fmla="*/ 0 w 2857"/>
              <a:gd name="T1" fmla="*/ 1724 h 1724"/>
              <a:gd name="T2" fmla="*/ 1587 w 2857"/>
              <a:gd name="T3" fmla="*/ 1361 h 1724"/>
              <a:gd name="T4" fmla="*/ 2857 w 2857"/>
              <a:gd name="T5" fmla="*/ 0 h 1724"/>
              <a:gd name="T6" fmla="*/ 0 60000 65536"/>
              <a:gd name="T7" fmla="*/ 0 60000 65536"/>
              <a:gd name="T8" fmla="*/ 0 60000 65536"/>
              <a:gd name="T9" fmla="*/ 0 w 2857"/>
              <a:gd name="T10" fmla="*/ 0 h 1724"/>
              <a:gd name="T11" fmla="*/ 2857 w 2857"/>
              <a:gd name="T12" fmla="*/ 1724 h 17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" h="1724">
                <a:moveTo>
                  <a:pt x="0" y="1724"/>
                </a:moveTo>
                <a:cubicBezTo>
                  <a:pt x="555" y="1686"/>
                  <a:pt x="1111" y="1648"/>
                  <a:pt x="1587" y="1361"/>
                </a:cubicBezTo>
                <a:cubicBezTo>
                  <a:pt x="2063" y="1074"/>
                  <a:pt x="2460" y="537"/>
                  <a:pt x="2857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Freeform 6"/>
          <p:cNvSpPr>
            <a:spLocks/>
          </p:cNvSpPr>
          <p:nvPr/>
        </p:nvSpPr>
        <p:spPr bwMode="auto">
          <a:xfrm>
            <a:off x="1489075" y="1341438"/>
            <a:ext cx="4522788" cy="3159125"/>
          </a:xfrm>
          <a:custGeom>
            <a:avLst/>
            <a:gdLst>
              <a:gd name="T0" fmla="*/ 0 w 2804"/>
              <a:gd name="T1" fmla="*/ 1945 h 1945"/>
              <a:gd name="T2" fmla="*/ 85 w 2804"/>
              <a:gd name="T3" fmla="*/ 1932 h 1945"/>
              <a:gd name="T4" fmla="*/ 1171 w 2804"/>
              <a:gd name="T5" fmla="*/ 1724 h 1945"/>
              <a:gd name="T6" fmla="*/ 1942 w 2804"/>
              <a:gd name="T7" fmla="*/ 1134 h 1945"/>
              <a:gd name="T8" fmla="*/ 2804 w 2804"/>
              <a:gd name="T9" fmla="*/ 0 h 19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04"/>
              <a:gd name="T16" fmla="*/ 0 h 1945"/>
              <a:gd name="T17" fmla="*/ 2804 w 2804"/>
              <a:gd name="T18" fmla="*/ 1945 h 194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04" h="1945">
                <a:moveTo>
                  <a:pt x="0" y="1945"/>
                </a:moveTo>
                <a:cubicBezTo>
                  <a:pt x="28" y="1935"/>
                  <a:pt x="55" y="1932"/>
                  <a:pt x="85" y="1932"/>
                </a:cubicBezTo>
                <a:lnTo>
                  <a:pt x="1171" y="1724"/>
                </a:lnTo>
                <a:lnTo>
                  <a:pt x="1942" y="1134"/>
                </a:lnTo>
                <a:lnTo>
                  <a:pt x="2804" y="0"/>
                </a:lnTo>
              </a:path>
            </a:pathLst>
          </a:custGeom>
          <a:noFill/>
          <a:ln w="38100">
            <a:solidFill>
              <a:srgbClr val="3366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900113" y="908050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FFFF"/>
                </a:solidFill>
                <a:latin typeface="Times New Roman" pitchFamily="18" charset="0"/>
              </a:rPr>
              <a:t>Value</a:t>
            </a:r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7885113" y="6165850"/>
            <a:ext cx="86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FFFF"/>
                </a:solidFill>
                <a:latin typeface="Times New Roman" pitchFamily="18" charset="0"/>
              </a:rPr>
              <a:t>Time</a:t>
            </a:r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4500563" y="1341438"/>
            <a:ext cx="11525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FFFF"/>
                </a:solidFill>
                <a:latin typeface="Times New Roman" pitchFamily="18" charset="0"/>
              </a:rPr>
              <a:t>Property Value (Vo)</a:t>
            </a:r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484438" y="4437063"/>
            <a:ext cx="11509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FFFF"/>
                </a:solidFill>
                <a:latin typeface="Times New Roman" pitchFamily="18" charset="0"/>
              </a:rPr>
              <a:t>Mortgage Value</a:t>
            </a:r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0" name="Freeform 16"/>
          <p:cNvSpPr>
            <a:spLocks/>
          </p:cNvSpPr>
          <p:nvPr/>
        </p:nvSpPr>
        <p:spPr bwMode="auto">
          <a:xfrm>
            <a:off x="3059113" y="3789363"/>
            <a:ext cx="3846512" cy="1198562"/>
          </a:xfrm>
          <a:custGeom>
            <a:avLst/>
            <a:gdLst>
              <a:gd name="T0" fmla="*/ 0 w 2100"/>
              <a:gd name="T1" fmla="*/ 0 h 845"/>
              <a:gd name="T2" fmla="*/ 74 w 2100"/>
              <a:gd name="T3" fmla="*/ 68 h 845"/>
              <a:gd name="T4" fmla="*/ 129 w 2100"/>
              <a:gd name="T5" fmla="*/ 95 h 845"/>
              <a:gd name="T6" fmla="*/ 203 w 2100"/>
              <a:gd name="T7" fmla="*/ 143 h 845"/>
              <a:gd name="T8" fmla="*/ 366 w 2100"/>
              <a:gd name="T9" fmla="*/ 244 h 845"/>
              <a:gd name="T10" fmla="*/ 671 w 2100"/>
              <a:gd name="T11" fmla="*/ 420 h 845"/>
              <a:gd name="T12" fmla="*/ 867 w 2100"/>
              <a:gd name="T13" fmla="*/ 542 h 845"/>
              <a:gd name="T14" fmla="*/ 1009 w 2100"/>
              <a:gd name="T15" fmla="*/ 603 h 845"/>
              <a:gd name="T16" fmla="*/ 1159 w 2100"/>
              <a:gd name="T17" fmla="*/ 685 h 845"/>
              <a:gd name="T18" fmla="*/ 1545 w 2100"/>
              <a:gd name="T19" fmla="*/ 813 h 845"/>
              <a:gd name="T20" fmla="*/ 2100 w 2100"/>
              <a:gd name="T21" fmla="*/ 834 h 84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00"/>
              <a:gd name="T34" fmla="*/ 0 h 845"/>
              <a:gd name="T35" fmla="*/ 2100 w 2100"/>
              <a:gd name="T36" fmla="*/ 845 h 84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00" h="845">
                <a:moveTo>
                  <a:pt x="0" y="0"/>
                </a:moveTo>
                <a:cubicBezTo>
                  <a:pt x="11" y="11"/>
                  <a:pt x="49" y="55"/>
                  <a:pt x="74" y="68"/>
                </a:cubicBezTo>
                <a:cubicBezTo>
                  <a:pt x="119" y="91"/>
                  <a:pt x="69" y="50"/>
                  <a:pt x="129" y="95"/>
                </a:cubicBezTo>
                <a:cubicBezTo>
                  <a:pt x="158" y="116"/>
                  <a:pt x="168" y="129"/>
                  <a:pt x="203" y="143"/>
                </a:cubicBezTo>
                <a:cubicBezTo>
                  <a:pt x="245" y="185"/>
                  <a:pt x="310" y="222"/>
                  <a:pt x="366" y="244"/>
                </a:cubicBezTo>
                <a:cubicBezTo>
                  <a:pt x="432" y="310"/>
                  <a:pt x="587" y="371"/>
                  <a:pt x="671" y="420"/>
                </a:cubicBezTo>
                <a:cubicBezTo>
                  <a:pt x="736" y="458"/>
                  <a:pt x="799" y="509"/>
                  <a:pt x="867" y="542"/>
                </a:cubicBezTo>
                <a:cubicBezTo>
                  <a:pt x="929" y="572"/>
                  <a:pt x="958" y="573"/>
                  <a:pt x="1009" y="603"/>
                </a:cubicBezTo>
                <a:cubicBezTo>
                  <a:pt x="1057" y="631"/>
                  <a:pt x="1105" y="671"/>
                  <a:pt x="1159" y="685"/>
                </a:cubicBezTo>
                <a:cubicBezTo>
                  <a:pt x="1277" y="757"/>
                  <a:pt x="1407" y="804"/>
                  <a:pt x="1545" y="813"/>
                </a:cubicBezTo>
                <a:cubicBezTo>
                  <a:pt x="1731" y="845"/>
                  <a:pt x="1906" y="834"/>
                  <a:pt x="2100" y="834"/>
                </a:cubicBezTo>
              </a:path>
            </a:pathLst>
          </a:custGeom>
          <a:noFill/>
          <a:ln w="38100">
            <a:solidFill>
              <a:srgbClr val="FFCC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5940425" y="5229225"/>
            <a:ext cx="14398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CC00"/>
                </a:solidFill>
                <a:latin typeface="Times New Roman" pitchFamily="18" charset="0"/>
              </a:rPr>
              <a:t>Diminished Value (Vo|d)</a:t>
            </a:r>
            <a:endParaRPr lang="en-US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12" name="Line 18"/>
          <p:cNvSpPr>
            <a:spLocks noChangeShapeType="1"/>
          </p:cNvSpPr>
          <p:nvPr/>
        </p:nvSpPr>
        <p:spPr bwMode="auto">
          <a:xfrm>
            <a:off x="4643438" y="3213100"/>
            <a:ext cx="0" cy="1223963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9"/>
          <p:cNvSpPr>
            <a:spLocks noChangeShapeType="1"/>
          </p:cNvSpPr>
          <p:nvPr/>
        </p:nvSpPr>
        <p:spPr bwMode="auto">
          <a:xfrm>
            <a:off x="4859338" y="2997200"/>
            <a:ext cx="0" cy="1655763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20"/>
          <p:cNvSpPr>
            <a:spLocks noChangeShapeType="1"/>
          </p:cNvSpPr>
          <p:nvPr/>
        </p:nvSpPr>
        <p:spPr bwMode="auto">
          <a:xfrm>
            <a:off x="5076825" y="2636838"/>
            <a:ext cx="0" cy="2016125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>
            <a:off x="5435600" y="2276475"/>
            <a:ext cx="0" cy="252095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2555875" y="115888"/>
            <a:ext cx="568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rgbClr val="FFFFFF"/>
                </a:solidFill>
                <a:latin typeface="Times New Roman" pitchFamily="18" charset="0"/>
              </a:rPr>
              <a:t>Aggregate Debt to Collateral Situation</a:t>
            </a:r>
            <a:endParaRPr lang="en-US" sz="20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7" name="Line 23"/>
          <p:cNvSpPr>
            <a:spLocks noChangeShapeType="1"/>
          </p:cNvSpPr>
          <p:nvPr/>
        </p:nvSpPr>
        <p:spPr bwMode="auto">
          <a:xfrm flipV="1">
            <a:off x="3708400" y="4076700"/>
            <a:ext cx="576263" cy="73025"/>
          </a:xfrm>
          <a:prstGeom prst="line">
            <a:avLst/>
          </a:prstGeom>
          <a:noFill/>
          <a:ln w="15875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24"/>
          <p:cNvSpPr>
            <a:spLocks noChangeShapeType="1"/>
          </p:cNvSpPr>
          <p:nvPr/>
        </p:nvSpPr>
        <p:spPr bwMode="auto">
          <a:xfrm flipV="1">
            <a:off x="4140200" y="4221163"/>
            <a:ext cx="576263" cy="73025"/>
          </a:xfrm>
          <a:prstGeom prst="line">
            <a:avLst/>
          </a:prstGeom>
          <a:noFill/>
          <a:ln w="15875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25"/>
          <p:cNvSpPr>
            <a:spLocks noChangeShapeType="1"/>
          </p:cNvSpPr>
          <p:nvPr/>
        </p:nvSpPr>
        <p:spPr bwMode="auto">
          <a:xfrm flipV="1">
            <a:off x="4427538" y="4365625"/>
            <a:ext cx="576262" cy="73025"/>
          </a:xfrm>
          <a:prstGeom prst="line">
            <a:avLst/>
          </a:prstGeom>
          <a:noFill/>
          <a:ln w="15875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6"/>
          <p:cNvSpPr>
            <a:spLocks noChangeShapeType="1"/>
          </p:cNvSpPr>
          <p:nvPr/>
        </p:nvSpPr>
        <p:spPr bwMode="auto">
          <a:xfrm flipV="1">
            <a:off x="4932363" y="4652963"/>
            <a:ext cx="576262" cy="73025"/>
          </a:xfrm>
          <a:prstGeom prst="line">
            <a:avLst/>
          </a:prstGeom>
          <a:noFill/>
          <a:ln w="15875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Freeform 27"/>
          <p:cNvSpPr>
            <a:spLocks/>
          </p:cNvSpPr>
          <p:nvPr/>
        </p:nvSpPr>
        <p:spPr bwMode="auto">
          <a:xfrm>
            <a:off x="5238750" y="3860800"/>
            <a:ext cx="2070100" cy="947738"/>
          </a:xfrm>
          <a:custGeom>
            <a:avLst/>
            <a:gdLst>
              <a:gd name="T0" fmla="*/ 0 w 1304"/>
              <a:gd name="T1" fmla="*/ 597 h 597"/>
              <a:gd name="T2" fmla="*/ 237 w 1304"/>
              <a:gd name="T3" fmla="*/ 590 h 597"/>
              <a:gd name="T4" fmla="*/ 400 w 1304"/>
              <a:gd name="T5" fmla="*/ 577 h 597"/>
              <a:gd name="T6" fmla="*/ 468 w 1304"/>
              <a:gd name="T7" fmla="*/ 550 h 597"/>
              <a:gd name="T8" fmla="*/ 590 w 1304"/>
              <a:gd name="T9" fmla="*/ 489 h 597"/>
              <a:gd name="T10" fmla="*/ 651 w 1304"/>
              <a:gd name="T11" fmla="*/ 455 h 597"/>
              <a:gd name="T12" fmla="*/ 691 w 1304"/>
              <a:gd name="T13" fmla="*/ 428 h 597"/>
              <a:gd name="T14" fmla="*/ 793 w 1304"/>
              <a:gd name="T15" fmla="*/ 394 h 597"/>
              <a:gd name="T16" fmla="*/ 834 w 1304"/>
              <a:gd name="T17" fmla="*/ 367 h 597"/>
              <a:gd name="T18" fmla="*/ 922 w 1304"/>
              <a:gd name="T19" fmla="*/ 279 h 597"/>
              <a:gd name="T20" fmla="*/ 956 w 1304"/>
              <a:gd name="T21" fmla="*/ 251 h 597"/>
              <a:gd name="T22" fmla="*/ 969 w 1304"/>
              <a:gd name="T23" fmla="*/ 231 h 597"/>
              <a:gd name="T24" fmla="*/ 1010 w 1304"/>
              <a:gd name="T25" fmla="*/ 211 h 597"/>
              <a:gd name="T26" fmla="*/ 1078 w 1304"/>
              <a:gd name="T27" fmla="*/ 157 h 597"/>
              <a:gd name="T28" fmla="*/ 1145 w 1304"/>
              <a:gd name="T29" fmla="*/ 123 h 597"/>
              <a:gd name="T30" fmla="*/ 1304 w 1304"/>
              <a:gd name="T31" fmla="*/ 0 h 59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304"/>
              <a:gd name="T49" fmla="*/ 0 h 597"/>
              <a:gd name="T50" fmla="*/ 1304 w 1304"/>
              <a:gd name="T51" fmla="*/ 597 h 59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304" h="597">
                <a:moveTo>
                  <a:pt x="0" y="597"/>
                </a:moveTo>
                <a:cubicBezTo>
                  <a:pt x="79" y="595"/>
                  <a:pt x="158" y="594"/>
                  <a:pt x="237" y="590"/>
                </a:cubicBezTo>
                <a:cubicBezTo>
                  <a:pt x="291" y="587"/>
                  <a:pt x="400" y="577"/>
                  <a:pt x="400" y="577"/>
                </a:cubicBezTo>
                <a:cubicBezTo>
                  <a:pt x="426" y="570"/>
                  <a:pt x="443" y="557"/>
                  <a:pt x="468" y="550"/>
                </a:cubicBezTo>
                <a:cubicBezTo>
                  <a:pt x="504" y="525"/>
                  <a:pt x="548" y="501"/>
                  <a:pt x="590" y="489"/>
                </a:cubicBezTo>
                <a:cubicBezTo>
                  <a:pt x="636" y="458"/>
                  <a:pt x="615" y="467"/>
                  <a:pt x="651" y="455"/>
                </a:cubicBezTo>
                <a:cubicBezTo>
                  <a:pt x="664" y="446"/>
                  <a:pt x="678" y="437"/>
                  <a:pt x="691" y="428"/>
                </a:cubicBezTo>
                <a:cubicBezTo>
                  <a:pt x="720" y="408"/>
                  <a:pt x="762" y="410"/>
                  <a:pt x="793" y="394"/>
                </a:cubicBezTo>
                <a:cubicBezTo>
                  <a:pt x="807" y="386"/>
                  <a:pt x="820" y="376"/>
                  <a:pt x="834" y="367"/>
                </a:cubicBezTo>
                <a:cubicBezTo>
                  <a:pt x="846" y="324"/>
                  <a:pt x="883" y="298"/>
                  <a:pt x="922" y="279"/>
                </a:cubicBezTo>
                <a:cubicBezTo>
                  <a:pt x="957" y="223"/>
                  <a:pt x="911" y="287"/>
                  <a:pt x="956" y="251"/>
                </a:cubicBezTo>
                <a:cubicBezTo>
                  <a:pt x="962" y="246"/>
                  <a:pt x="963" y="237"/>
                  <a:pt x="969" y="231"/>
                </a:cubicBezTo>
                <a:cubicBezTo>
                  <a:pt x="981" y="220"/>
                  <a:pt x="995" y="216"/>
                  <a:pt x="1010" y="211"/>
                </a:cubicBezTo>
                <a:cubicBezTo>
                  <a:pt x="1021" y="178"/>
                  <a:pt x="1047" y="166"/>
                  <a:pt x="1078" y="157"/>
                </a:cubicBezTo>
                <a:cubicBezTo>
                  <a:pt x="1097" y="144"/>
                  <a:pt x="1131" y="139"/>
                  <a:pt x="1145" y="123"/>
                </a:cubicBezTo>
                <a:lnTo>
                  <a:pt x="1304" y="0"/>
                </a:lnTo>
              </a:path>
            </a:pathLst>
          </a:custGeom>
          <a:noFill/>
          <a:ln w="254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7235825" y="4149725"/>
            <a:ext cx="8651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CC66"/>
                </a:solidFill>
                <a:latin typeface="Times New Roman" pitchFamily="18" charset="0"/>
              </a:rPr>
              <a:t>Equity growth in Vo|d</a:t>
            </a:r>
            <a:endParaRPr lang="en-US">
              <a:solidFill>
                <a:srgbClr val="FFCC66"/>
              </a:solidFill>
              <a:latin typeface="Times New Roman" pitchFamily="18" charset="0"/>
            </a:endParaRPr>
          </a:p>
        </p:txBody>
      </p:sp>
      <p:sp>
        <p:nvSpPr>
          <p:cNvPr id="23" name="Freeform 32"/>
          <p:cNvSpPr>
            <a:spLocks/>
          </p:cNvSpPr>
          <p:nvPr/>
        </p:nvSpPr>
        <p:spPr bwMode="auto">
          <a:xfrm>
            <a:off x="6002338" y="814388"/>
            <a:ext cx="1592262" cy="573087"/>
          </a:xfrm>
          <a:custGeom>
            <a:avLst/>
            <a:gdLst>
              <a:gd name="T0" fmla="*/ 0 w 1003"/>
              <a:gd name="T1" fmla="*/ 361 h 361"/>
              <a:gd name="T2" fmla="*/ 170 w 1003"/>
              <a:gd name="T3" fmla="*/ 192 h 361"/>
              <a:gd name="T4" fmla="*/ 244 w 1003"/>
              <a:gd name="T5" fmla="*/ 138 h 361"/>
              <a:gd name="T6" fmla="*/ 258 w 1003"/>
              <a:gd name="T7" fmla="*/ 117 h 361"/>
              <a:gd name="T8" fmla="*/ 427 w 1003"/>
              <a:gd name="T9" fmla="*/ 90 h 361"/>
              <a:gd name="T10" fmla="*/ 752 w 1003"/>
              <a:gd name="T11" fmla="*/ 2 h 361"/>
              <a:gd name="T12" fmla="*/ 1003 w 1003"/>
              <a:gd name="T13" fmla="*/ 2 h 36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03"/>
              <a:gd name="T22" fmla="*/ 0 h 361"/>
              <a:gd name="T23" fmla="*/ 1003 w 1003"/>
              <a:gd name="T24" fmla="*/ 361 h 36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03" h="361">
                <a:moveTo>
                  <a:pt x="0" y="361"/>
                </a:moveTo>
                <a:cubicBezTo>
                  <a:pt x="28" y="282"/>
                  <a:pt x="89" y="219"/>
                  <a:pt x="170" y="192"/>
                </a:cubicBezTo>
                <a:cubicBezTo>
                  <a:pt x="201" y="160"/>
                  <a:pt x="201" y="151"/>
                  <a:pt x="244" y="138"/>
                </a:cubicBezTo>
                <a:cubicBezTo>
                  <a:pt x="249" y="131"/>
                  <a:pt x="251" y="121"/>
                  <a:pt x="258" y="117"/>
                </a:cubicBezTo>
                <a:cubicBezTo>
                  <a:pt x="290" y="98"/>
                  <a:pt x="390" y="95"/>
                  <a:pt x="427" y="90"/>
                </a:cubicBezTo>
                <a:cubicBezTo>
                  <a:pt x="533" y="55"/>
                  <a:pt x="636" y="4"/>
                  <a:pt x="752" y="2"/>
                </a:cubicBezTo>
                <a:cubicBezTo>
                  <a:pt x="836" y="0"/>
                  <a:pt x="919" y="2"/>
                  <a:pt x="1003" y="2"/>
                </a:cubicBezTo>
              </a:path>
            </a:pathLst>
          </a:custGeom>
          <a:noFill/>
          <a:ln w="381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33"/>
          <p:cNvSpPr>
            <a:spLocks noChangeShapeType="1"/>
          </p:cNvSpPr>
          <p:nvPr/>
        </p:nvSpPr>
        <p:spPr bwMode="auto">
          <a:xfrm flipH="1">
            <a:off x="5867400" y="981075"/>
            <a:ext cx="865188" cy="1223963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34"/>
          <p:cNvSpPr>
            <a:spLocks noChangeShapeType="1"/>
          </p:cNvSpPr>
          <p:nvPr/>
        </p:nvSpPr>
        <p:spPr bwMode="auto">
          <a:xfrm flipH="1">
            <a:off x="6083300" y="1196975"/>
            <a:ext cx="865188" cy="1223963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35"/>
          <p:cNvSpPr>
            <a:spLocks noChangeShapeType="1"/>
          </p:cNvSpPr>
          <p:nvPr/>
        </p:nvSpPr>
        <p:spPr bwMode="auto">
          <a:xfrm flipH="1">
            <a:off x="6299200" y="1412875"/>
            <a:ext cx="865188" cy="1223963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36"/>
          <p:cNvSpPr>
            <a:spLocks noChangeShapeType="1"/>
          </p:cNvSpPr>
          <p:nvPr/>
        </p:nvSpPr>
        <p:spPr bwMode="auto">
          <a:xfrm flipH="1">
            <a:off x="6515100" y="1628775"/>
            <a:ext cx="865188" cy="1223963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" name="Text Box 37"/>
          <p:cNvSpPr txBox="1">
            <a:spLocks noChangeArrowheads="1"/>
          </p:cNvSpPr>
          <p:nvPr/>
        </p:nvSpPr>
        <p:spPr bwMode="auto">
          <a:xfrm>
            <a:off x="7380288" y="1052513"/>
            <a:ext cx="1368425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</a:rPr>
              <a:t>Cash Flow from Mortgage Pool and Securities</a:t>
            </a:r>
            <a:endParaRPr lang="en-US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/>
      <p:bldP spid="7" grpId="0"/>
      <p:bldP spid="8" grpId="0"/>
      <p:bldP spid="9" grpId="0"/>
      <p:bldP spid="10" grpId="0" animBg="1"/>
      <p:bldP spid="11" grpId="0"/>
      <p:bldP spid="12" grpId="0" animBg="1"/>
      <p:bldP spid="13" grpId="0" animBg="1"/>
      <p:bldP spid="14" grpId="0" animBg="1"/>
      <p:bldP spid="15" grpId="0" animBg="1"/>
      <p:bldP spid="16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484438" y="260350"/>
            <a:ext cx="453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rgbClr val="FFFFFF"/>
                </a:solidFill>
                <a:latin typeface="Times New Roman" pitchFamily="18" charset="0"/>
              </a:rPr>
              <a:t>Case of Distressed Land Assets</a:t>
            </a:r>
            <a:endParaRPr lang="en-US" sz="20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1476375" y="1484313"/>
            <a:ext cx="0" cy="4392612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1476375" y="5876925"/>
            <a:ext cx="6624638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900113" y="908050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FFFF"/>
                </a:solidFill>
                <a:latin typeface="Times New Roman" pitchFamily="18" charset="0"/>
              </a:rPr>
              <a:t>Value</a:t>
            </a:r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885113" y="6165850"/>
            <a:ext cx="86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FFFF"/>
                </a:solidFill>
                <a:latin typeface="Times New Roman" pitchFamily="18" charset="0"/>
              </a:rPr>
              <a:t>Time</a:t>
            </a:r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1476375" y="1268413"/>
            <a:ext cx="4535488" cy="2736850"/>
          </a:xfrm>
          <a:custGeom>
            <a:avLst/>
            <a:gdLst>
              <a:gd name="T0" fmla="*/ 0 w 2857"/>
              <a:gd name="T1" fmla="*/ 1724 h 1724"/>
              <a:gd name="T2" fmla="*/ 1587 w 2857"/>
              <a:gd name="T3" fmla="*/ 1361 h 1724"/>
              <a:gd name="T4" fmla="*/ 2857 w 2857"/>
              <a:gd name="T5" fmla="*/ 0 h 1724"/>
              <a:gd name="T6" fmla="*/ 0 60000 65536"/>
              <a:gd name="T7" fmla="*/ 0 60000 65536"/>
              <a:gd name="T8" fmla="*/ 0 60000 65536"/>
              <a:gd name="T9" fmla="*/ 0 w 2857"/>
              <a:gd name="T10" fmla="*/ 0 h 1724"/>
              <a:gd name="T11" fmla="*/ 2857 w 2857"/>
              <a:gd name="T12" fmla="*/ 1724 h 17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" h="1724">
                <a:moveTo>
                  <a:pt x="0" y="1724"/>
                </a:moveTo>
                <a:cubicBezTo>
                  <a:pt x="555" y="1686"/>
                  <a:pt x="1111" y="1648"/>
                  <a:pt x="1587" y="1361"/>
                </a:cubicBezTo>
                <a:cubicBezTo>
                  <a:pt x="2063" y="1074"/>
                  <a:pt x="2460" y="537"/>
                  <a:pt x="2857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411413" y="1268413"/>
            <a:ext cx="1944687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  <a:latin typeface="Times New Roman" pitchFamily="18" charset="0"/>
              </a:rPr>
              <a:t>Land Value Requirements: growth at tax rate (tx) and opportunity cost (i)</a:t>
            </a:r>
            <a:endParaRPr lang="en-US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932363" y="908050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FFFF"/>
                </a:solidFill>
                <a:latin typeface="Times New Roman" pitchFamily="18" charset="0"/>
              </a:rPr>
              <a:t>V</a:t>
            </a:r>
            <a:r>
              <a:rPr lang="en-GB" baseline="-25000">
                <a:solidFill>
                  <a:srgbClr val="FFFFFF"/>
                </a:solidFill>
                <a:latin typeface="Times New Roman" pitchFamily="18" charset="0"/>
              </a:rPr>
              <a:t>L </a:t>
            </a:r>
            <a:r>
              <a:rPr lang="en-GB">
                <a:solidFill>
                  <a:srgbClr val="FFFFFF"/>
                </a:solidFill>
                <a:latin typeface="Times New Roman" pitchFamily="18" charset="0"/>
              </a:rPr>
              <a:t>(1+tx+i)</a:t>
            </a:r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V="1">
            <a:off x="1476375" y="981075"/>
            <a:ext cx="5472113" cy="2951163"/>
          </a:xfrm>
          <a:prstGeom prst="line">
            <a:avLst/>
          </a:prstGeom>
          <a:noFill/>
          <a:ln w="3175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235825" y="620713"/>
            <a:ext cx="1368425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99CC00"/>
                </a:solidFill>
                <a:latin typeface="Times New Roman" pitchFamily="18" charset="0"/>
              </a:rPr>
              <a:t>Land value forecast growth with development assumed</a:t>
            </a:r>
            <a:endParaRPr lang="en-US">
              <a:solidFill>
                <a:srgbClr val="99CC00"/>
              </a:solidFill>
              <a:latin typeface="Times New Roman" pitchFamily="18" charset="0"/>
            </a:endParaRPr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2797175" y="3184525"/>
            <a:ext cx="4511675" cy="1447800"/>
          </a:xfrm>
          <a:custGeom>
            <a:avLst/>
            <a:gdLst>
              <a:gd name="T0" fmla="*/ 0 w 2842"/>
              <a:gd name="T1" fmla="*/ 0 h 912"/>
              <a:gd name="T2" fmla="*/ 27 w 2842"/>
              <a:gd name="T3" fmla="*/ 47 h 912"/>
              <a:gd name="T4" fmla="*/ 54 w 2842"/>
              <a:gd name="T5" fmla="*/ 61 h 912"/>
              <a:gd name="T6" fmla="*/ 190 w 2842"/>
              <a:gd name="T7" fmla="*/ 142 h 912"/>
              <a:gd name="T8" fmla="*/ 264 w 2842"/>
              <a:gd name="T9" fmla="*/ 190 h 912"/>
              <a:gd name="T10" fmla="*/ 373 w 2842"/>
              <a:gd name="T11" fmla="*/ 264 h 912"/>
              <a:gd name="T12" fmla="*/ 386 w 2842"/>
              <a:gd name="T13" fmla="*/ 284 h 912"/>
              <a:gd name="T14" fmla="*/ 427 w 2842"/>
              <a:gd name="T15" fmla="*/ 298 h 912"/>
              <a:gd name="T16" fmla="*/ 522 w 2842"/>
              <a:gd name="T17" fmla="*/ 373 h 912"/>
              <a:gd name="T18" fmla="*/ 556 w 2842"/>
              <a:gd name="T19" fmla="*/ 379 h 912"/>
              <a:gd name="T20" fmla="*/ 664 w 2842"/>
              <a:gd name="T21" fmla="*/ 447 h 912"/>
              <a:gd name="T22" fmla="*/ 935 w 2842"/>
              <a:gd name="T23" fmla="*/ 576 h 912"/>
              <a:gd name="T24" fmla="*/ 1003 w 2842"/>
              <a:gd name="T25" fmla="*/ 589 h 912"/>
              <a:gd name="T26" fmla="*/ 1159 w 2842"/>
              <a:gd name="T27" fmla="*/ 637 h 912"/>
              <a:gd name="T28" fmla="*/ 1220 w 2842"/>
              <a:gd name="T29" fmla="*/ 664 h 912"/>
              <a:gd name="T30" fmla="*/ 1409 w 2842"/>
              <a:gd name="T31" fmla="*/ 752 h 912"/>
              <a:gd name="T32" fmla="*/ 1599 w 2842"/>
              <a:gd name="T33" fmla="*/ 772 h 912"/>
              <a:gd name="T34" fmla="*/ 1721 w 2842"/>
              <a:gd name="T35" fmla="*/ 786 h 912"/>
              <a:gd name="T36" fmla="*/ 1965 w 2842"/>
              <a:gd name="T37" fmla="*/ 827 h 912"/>
              <a:gd name="T38" fmla="*/ 2134 w 2842"/>
              <a:gd name="T39" fmla="*/ 867 h 912"/>
              <a:gd name="T40" fmla="*/ 2290 w 2842"/>
              <a:gd name="T41" fmla="*/ 888 h 912"/>
              <a:gd name="T42" fmla="*/ 2704 w 2842"/>
              <a:gd name="T43" fmla="*/ 894 h 912"/>
              <a:gd name="T44" fmla="*/ 2842 w 2842"/>
              <a:gd name="T45" fmla="*/ 880 h 912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842"/>
              <a:gd name="T70" fmla="*/ 0 h 912"/>
              <a:gd name="T71" fmla="*/ 2842 w 2842"/>
              <a:gd name="T72" fmla="*/ 912 h 912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842" h="912">
                <a:moveTo>
                  <a:pt x="0" y="0"/>
                </a:moveTo>
                <a:cubicBezTo>
                  <a:pt x="5" y="10"/>
                  <a:pt x="17" y="38"/>
                  <a:pt x="27" y="47"/>
                </a:cubicBezTo>
                <a:cubicBezTo>
                  <a:pt x="35" y="53"/>
                  <a:pt x="45" y="56"/>
                  <a:pt x="54" y="61"/>
                </a:cubicBezTo>
                <a:cubicBezTo>
                  <a:pt x="99" y="88"/>
                  <a:pt x="140" y="125"/>
                  <a:pt x="190" y="142"/>
                </a:cubicBezTo>
                <a:cubicBezTo>
                  <a:pt x="206" y="167"/>
                  <a:pt x="235" y="180"/>
                  <a:pt x="264" y="190"/>
                </a:cubicBezTo>
                <a:cubicBezTo>
                  <a:pt x="300" y="217"/>
                  <a:pt x="331" y="248"/>
                  <a:pt x="373" y="264"/>
                </a:cubicBezTo>
                <a:cubicBezTo>
                  <a:pt x="377" y="271"/>
                  <a:pt x="379" y="280"/>
                  <a:pt x="386" y="284"/>
                </a:cubicBezTo>
                <a:cubicBezTo>
                  <a:pt x="398" y="292"/>
                  <a:pt x="427" y="298"/>
                  <a:pt x="427" y="298"/>
                </a:cubicBezTo>
                <a:cubicBezTo>
                  <a:pt x="432" y="302"/>
                  <a:pt x="510" y="367"/>
                  <a:pt x="522" y="373"/>
                </a:cubicBezTo>
                <a:cubicBezTo>
                  <a:pt x="532" y="378"/>
                  <a:pt x="545" y="377"/>
                  <a:pt x="556" y="379"/>
                </a:cubicBezTo>
                <a:cubicBezTo>
                  <a:pt x="589" y="412"/>
                  <a:pt x="627" y="421"/>
                  <a:pt x="664" y="447"/>
                </a:cubicBezTo>
                <a:cubicBezTo>
                  <a:pt x="723" y="489"/>
                  <a:pt x="862" y="562"/>
                  <a:pt x="935" y="576"/>
                </a:cubicBezTo>
                <a:cubicBezTo>
                  <a:pt x="958" y="580"/>
                  <a:pt x="981" y="583"/>
                  <a:pt x="1003" y="589"/>
                </a:cubicBezTo>
                <a:cubicBezTo>
                  <a:pt x="1057" y="603"/>
                  <a:pt x="1105" y="623"/>
                  <a:pt x="1159" y="637"/>
                </a:cubicBezTo>
                <a:cubicBezTo>
                  <a:pt x="1217" y="680"/>
                  <a:pt x="1152" y="638"/>
                  <a:pt x="1220" y="664"/>
                </a:cubicBezTo>
                <a:cubicBezTo>
                  <a:pt x="1287" y="690"/>
                  <a:pt x="1338" y="734"/>
                  <a:pt x="1409" y="752"/>
                </a:cubicBezTo>
                <a:cubicBezTo>
                  <a:pt x="1471" y="768"/>
                  <a:pt x="1536" y="765"/>
                  <a:pt x="1599" y="772"/>
                </a:cubicBezTo>
                <a:cubicBezTo>
                  <a:pt x="1655" y="792"/>
                  <a:pt x="1592" y="771"/>
                  <a:pt x="1721" y="786"/>
                </a:cubicBezTo>
                <a:cubicBezTo>
                  <a:pt x="1803" y="795"/>
                  <a:pt x="1882" y="817"/>
                  <a:pt x="1965" y="827"/>
                </a:cubicBezTo>
                <a:cubicBezTo>
                  <a:pt x="2022" y="834"/>
                  <a:pt x="2077" y="855"/>
                  <a:pt x="2134" y="867"/>
                </a:cubicBezTo>
                <a:cubicBezTo>
                  <a:pt x="2185" y="878"/>
                  <a:pt x="2238" y="879"/>
                  <a:pt x="2290" y="888"/>
                </a:cubicBezTo>
                <a:cubicBezTo>
                  <a:pt x="2426" y="912"/>
                  <a:pt x="2566" y="894"/>
                  <a:pt x="2704" y="894"/>
                </a:cubicBezTo>
                <a:lnTo>
                  <a:pt x="2842" y="880"/>
                </a:lnTo>
              </a:path>
            </a:pathLst>
          </a:custGeom>
          <a:noFill/>
          <a:ln w="38100">
            <a:solidFill>
              <a:srgbClr val="808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7308850" y="4005263"/>
            <a:ext cx="1511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99CC00"/>
                </a:solidFill>
                <a:latin typeface="Times New Roman" pitchFamily="18" charset="0"/>
              </a:rPr>
              <a:t>Drop in V</a:t>
            </a:r>
            <a:r>
              <a:rPr lang="en-GB" baseline="-25000">
                <a:solidFill>
                  <a:srgbClr val="99CC00"/>
                </a:solidFill>
                <a:latin typeface="Times New Roman" pitchFamily="18" charset="0"/>
              </a:rPr>
              <a:t>L</a:t>
            </a:r>
            <a:r>
              <a:rPr lang="en-GB">
                <a:solidFill>
                  <a:srgbClr val="99CC00"/>
                </a:solidFill>
                <a:latin typeface="Times New Roman" pitchFamily="18" charset="0"/>
              </a:rPr>
              <a:t> trend</a:t>
            </a:r>
            <a:endParaRPr lang="en-US">
              <a:solidFill>
                <a:srgbClr val="99CC00"/>
              </a:solidFill>
              <a:latin typeface="Times New Roman" pitchFamily="18" charset="0"/>
            </a:endParaRPr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3708400" y="1341438"/>
            <a:ext cx="2592388" cy="2519362"/>
          </a:xfrm>
          <a:custGeom>
            <a:avLst/>
            <a:gdLst>
              <a:gd name="T0" fmla="*/ 0 w 2857"/>
              <a:gd name="T1" fmla="*/ 1724 h 1724"/>
              <a:gd name="T2" fmla="*/ 1587 w 2857"/>
              <a:gd name="T3" fmla="*/ 1361 h 1724"/>
              <a:gd name="T4" fmla="*/ 2857 w 2857"/>
              <a:gd name="T5" fmla="*/ 0 h 1724"/>
              <a:gd name="T6" fmla="*/ 0 60000 65536"/>
              <a:gd name="T7" fmla="*/ 0 60000 65536"/>
              <a:gd name="T8" fmla="*/ 0 60000 65536"/>
              <a:gd name="T9" fmla="*/ 0 w 2857"/>
              <a:gd name="T10" fmla="*/ 0 h 1724"/>
              <a:gd name="T11" fmla="*/ 2857 w 2857"/>
              <a:gd name="T12" fmla="*/ 1724 h 17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" h="1724">
                <a:moveTo>
                  <a:pt x="0" y="1724"/>
                </a:moveTo>
                <a:cubicBezTo>
                  <a:pt x="555" y="1686"/>
                  <a:pt x="1111" y="1648"/>
                  <a:pt x="1587" y="1361"/>
                </a:cubicBezTo>
                <a:cubicBezTo>
                  <a:pt x="2063" y="1074"/>
                  <a:pt x="2460" y="537"/>
                  <a:pt x="2857" y="0"/>
                </a:cubicBezTo>
              </a:path>
            </a:pathLst>
          </a:custGeom>
          <a:noFill/>
          <a:ln w="38100">
            <a:solidFill>
              <a:srgbClr val="99CC00"/>
            </a:solidFill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4643438" y="1196975"/>
            <a:ext cx="2449512" cy="3024188"/>
          </a:xfrm>
          <a:custGeom>
            <a:avLst/>
            <a:gdLst>
              <a:gd name="T0" fmla="*/ 0 w 2857"/>
              <a:gd name="T1" fmla="*/ 1724 h 1724"/>
              <a:gd name="T2" fmla="*/ 1587 w 2857"/>
              <a:gd name="T3" fmla="*/ 1361 h 1724"/>
              <a:gd name="T4" fmla="*/ 2857 w 2857"/>
              <a:gd name="T5" fmla="*/ 0 h 1724"/>
              <a:gd name="T6" fmla="*/ 0 60000 65536"/>
              <a:gd name="T7" fmla="*/ 0 60000 65536"/>
              <a:gd name="T8" fmla="*/ 0 60000 65536"/>
              <a:gd name="T9" fmla="*/ 0 w 2857"/>
              <a:gd name="T10" fmla="*/ 0 h 1724"/>
              <a:gd name="T11" fmla="*/ 2857 w 2857"/>
              <a:gd name="T12" fmla="*/ 1724 h 17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" h="1724">
                <a:moveTo>
                  <a:pt x="0" y="1724"/>
                </a:moveTo>
                <a:cubicBezTo>
                  <a:pt x="555" y="1686"/>
                  <a:pt x="1111" y="1648"/>
                  <a:pt x="1587" y="1361"/>
                </a:cubicBezTo>
                <a:cubicBezTo>
                  <a:pt x="2063" y="1074"/>
                  <a:pt x="2460" y="537"/>
                  <a:pt x="2857" y="0"/>
                </a:cubicBezTo>
              </a:path>
            </a:pathLst>
          </a:custGeom>
          <a:noFill/>
          <a:ln w="38100">
            <a:solidFill>
              <a:srgbClr val="99CC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1763713" y="4508500"/>
            <a:ext cx="2663825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FFFF"/>
                </a:solidFill>
                <a:latin typeface="Times New Roman" pitchFamily="18" charset="0"/>
              </a:rPr>
              <a:t>Problem: Windfall Tax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FFFFFF"/>
                </a:solidFill>
                <a:latin typeface="Times New Roman" pitchFamily="18" charset="0"/>
              </a:rPr>
              <a:t>Impact : </a:t>
            </a:r>
            <a:r>
              <a:rPr lang="en-GB" u="sng">
                <a:solidFill>
                  <a:srgbClr val="FFFFFF"/>
                </a:solidFill>
                <a:latin typeface="Times New Roman" pitchFamily="18" charset="0"/>
              </a:rPr>
              <a:t>V</a:t>
            </a:r>
            <a:r>
              <a:rPr lang="en-GB" u="sng" baseline="-25000">
                <a:solidFill>
                  <a:srgbClr val="FFFFFF"/>
                </a:solidFill>
                <a:latin typeface="Times New Roman" pitchFamily="18" charset="0"/>
              </a:rPr>
              <a:t>L</a:t>
            </a:r>
            <a:r>
              <a:rPr lang="en-GB" u="sng">
                <a:solidFill>
                  <a:srgbClr val="FFFFFF"/>
                </a:solidFill>
                <a:latin typeface="Times New Roman" pitchFamily="18" charset="0"/>
              </a:rPr>
              <a:t> (1+tx+i)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FFFFFF"/>
                </a:solidFill>
                <a:latin typeface="Times New Roman" pitchFamily="18" charset="0"/>
              </a:rPr>
              <a:t>                 Wtx=0.80</a:t>
            </a:r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/>
      <p:bldP spid="7" grpId="0" animBg="1"/>
      <p:bldP spid="8" grpId="0"/>
      <p:bldP spid="9" grpId="0"/>
      <p:bldP spid="10" grpId="0" animBg="1"/>
      <p:bldP spid="11" grpId="0"/>
      <p:bldP spid="12" grpId="0" animBg="1"/>
      <p:bldP spid="13" grpId="0"/>
      <p:bldP spid="14" grpId="0" animBg="1"/>
      <p:bldP spid="14" grpId="1" animBg="1"/>
      <p:bldP spid="15" grpId="0" animBg="1"/>
      <p:bldP spid="15" grpId="1" animBg="1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Irish Response to the Banking Crisis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Unprecedented Government intervention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Irish Government underwrite deposits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National Asset Management Agency (NAMA)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NAMA is not a ‘toxic bank’</a:t>
            </a:r>
          </a:p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EU Commission Approval Secured – Feb 2010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2357422" y="285728"/>
            <a:ext cx="464347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+mj-lt"/>
              </a:rPr>
              <a:t>The NAMA Model</a:t>
            </a:r>
            <a:endParaRPr lang="en-US" sz="4400" b="1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214282" y="1214422"/>
            <a:ext cx="8715404" cy="4929359"/>
            <a:chOff x="1393" y="1560"/>
            <a:chExt cx="9919" cy="4759"/>
          </a:xfrm>
        </p:grpSpPr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1393" y="1560"/>
              <a:ext cx="2627" cy="2775"/>
            </a:xfrm>
            <a:prstGeom prst="rect">
              <a:avLst/>
            </a:prstGeom>
            <a:gradFill rotWithShape="1">
              <a:gsLst>
                <a:gs pos="0">
                  <a:srgbClr val="92D050"/>
                </a:gs>
                <a:gs pos="100000">
                  <a:srgbClr val="92D05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GB" sz="2000" b="1" dirty="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BANK</a:t>
              </a:r>
              <a:endPara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2058" name="Group 10"/>
            <p:cNvGrpSpPr>
              <a:grpSpLocks/>
            </p:cNvGrpSpPr>
            <p:nvPr/>
          </p:nvGrpSpPr>
          <p:grpSpPr bwMode="auto">
            <a:xfrm>
              <a:off x="4020" y="1665"/>
              <a:ext cx="4665" cy="1417"/>
              <a:chOff x="4020" y="1665"/>
              <a:chExt cx="4665" cy="1417"/>
            </a:xfrm>
          </p:grpSpPr>
          <p:sp>
            <p:nvSpPr>
              <p:cNvPr id="2060" name="AutoShape 12"/>
              <p:cNvSpPr>
                <a:spLocks noChangeArrowheads="1"/>
              </p:cNvSpPr>
              <p:nvPr/>
            </p:nvSpPr>
            <p:spPr bwMode="auto">
              <a:xfrm>
                <a:off x="4020" y="1665"/>
                <a:ext cx="4665" cy="1417"/>
              </a:xfrm>
              <a:prstGeom prst="rightArrow">
                <a:avLst>
                  <a:gd name="adj1" fmla="val 50000"/>
                  <a:gd name="adj2" fmla="val 82304"/>
                </a:avLst>
              </a:prstGeom>
              <a:gradFill rotWithShape="1">
                <a:gsLst>
                  <a:gs pos="0">
                    <a:srgbClr val="92D050"/>
                  </a:gs>
                  <a:gs pos="100000">
                    <a:srgbClr val="92D05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9" name="Text Box 11"/>
              <p:cNvSpPr txBox="1">
                <a:spLocks noChangeArrowheads="1"/>
              </p:cNvSpPr>
              <p:nvPr/>
            </p:nvSpPr>
            <p:spPr bwMode="auto">
              <a:xfrm>
                <a:off x="4020" y="2025"/>
                <a:ext cx="3389" cy="6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sz="1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Bank sells Borrower A’s €100m loan to NAMA</a:t>
                </a:r>
                <a:endParaRPr kumimoji="0" lang="en-GB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2055" name="Group 7"/>
            <p:cNvGrpSpPr>
              <a:grpSpLocks/>
            </p:cNvGrpSpPr>
            <p:nvPr/>
          </p:nvGrpSpPr>
          <p:grpSpPr bwMode="auto">
            <a:xfrm>
              <a:off x="4020" y="2835"/>
              <a:ext cx="4678" cy="1417"/>
              <a:chOff x="4020" y="2835"/>
              <a:chExt cx="4678" cy="1417"/>
            </a:xfrm>
          </p:grpSpPr>
          <p:sp>
            <p:nvSpPr>
              <p:cNvPr id="2057" name="AutoShape 9"/>
              <p:cNvSpPr>
                <a:spLocks noChangeArrowheads="1"/>
              </p:cNvSpPr>
              <p:nvPr/>
            </p:nvSpPr>
            <p:spPr bwMode="auto">
              <a:xfrm>
                <a:off x="4020" y="2835"/>
                <a:ext cx="4665" cy="1417"/>
              </a:xfrm>
              <a:prstGeom prst="leftArrow">
                <a:avLst>
                  <a:gd name="adj1" fmla="val 50000"/>
                  <a:gd name="adj2" fmla="val 82304"/>
                </a:avLst>
              </a:prstGeom>
              <a:gradFill rotWithShape="1">
                <a:gsLst>
                  <a:gs pos="0">
                    <a:srgbClr val="CC3300"/>
                  </a:gs>
                  <a:gs pos="100000">
                    <a:srgbClr val="CC33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6" name="Text Box 8"/>
              <p:cNvSpPr txBox="1">
                <a:spLocks noChangeArrowheads="1"/>
              </p:cNvSpPr>
              <p:nvPr/>
            </p:nvSpPr>
            <p:spPr bwMode="auto">
              <a:xfrm>
                <a:off x="5377" y="3210"/>
                <a:ext cx="3321" cy="697"/>
              </a:xfrm>
              <a:prstGeom prst="rect">
                <a:avLst/>
              </a:prstGeom>
              <a:gradFill rotWithShape="1">
                <a:gsLst>
                  <a:gs pos="0">
                    <a:srgbClr val="CC3300"/>
                  </a:gs>
                  <a:gs pos="100000">
                    <a:srgbClr val="CC33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sz="1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NAMA Pays bank with Government Guaranteed Securities*</a:t>
                </a:r>
                <a:endParaRPr kumimoji="0" lang="en-GB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1961" y="5925"/>
              <a:ext cx="8318" cy="3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*Amount determined by the value of underlying Assets of the participating institutions</a:t>
              </a:r>
              <a:endPara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3" name="Text Box 5"/>
            <p:cNvSpPr txBox="1">
              <a:spLocks noChangeArrowheads="1"/>
            </p:cNvSpPr>
            <p:nvPr/>
          </p:nvSpPr>
          <p:spPr bwMode="auto">
            <a:xfrm>
              <a:off x="1961" y="4920"/>
              <a:ext cx="8554" cy="655"/>
            </a:xfrm>
            <a:prstGeom prst="rect">
              <a:avLst/>
            </a:prstGeom>
            <a:solidFill>
              <a:srgbClr val="C0504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Borrower A continues to owe </a:t>
              </a:r>
              <a:r>
                <a:rPr kumimoji="0" lang="en-GB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€100m to NAMA, who assume responsibility for the loan until it is paid.</a:t>
              </a:r>
              <a:endPara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8685" y="1560"/>
              <a:ext cx="2627" cy="2775"/>
            </a:xfrm>
            <a:prstGeom prst="rect">
              <a:avLst/>
            </a:prstGeom>
            <a:gradFill rotWithShape="1">
              <a:gsLst>
                <a:gs pos="0">
                  <a:srgbClr val="CC3300"/>
                </a:gs>
                <a:gs pos="100000">
                  <a:srgbClr val="CC33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GB" sz="2000" b="1" dirty="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NAMA</a:t>
              </a:r>
              <a:endPara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1" name="AutoShape 3"/>
            <p:cNvSpPr>
              <a:spLocks noChangeArrowheads="1"/>
            </p:cNvSpPr>
            <p:nvPr/>
          </p:nvSpPr>
          <p:spPr bwMode="auto">
            <a:xfrm>
              <a:off x="9869" y="4335"/>
              <a:ext cx="143" cy="585"/>
            </a:xfrm>
            <a:prstGeom prst="upDownArrow">
              <a:avLst>
                <a:gd name="adj1" fmla="val 50000"/>
                <a:gd name="adj2" fmla="val 81818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0" name="AutoShape 2"/>
            <p:cNvSpPr>
              <a:spLocks noChangeArrowheads="1"/>
            </p:cNvSpPr>
            <p:nvPr/>
          </p:nvSpPr>
          <p:spPr bwMode="auto">
            <a:xfrm>
              <a:off x="2550" y="4335"/>
              <a:ext cx="143" cy="585"/>
            </a:xfrm>
            <a:prstGeom prst="upDownArrow">
              <a:avLst>
                <a:gd name="adj1" fmla="val 50000"/>
                <a:gd name="adj2" fmla="val 81818"/>
              </a:avLst>
            </a:prstGeom>
            <a:solidFill>
              <a:srgbClr val="BFBFB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pitchFamily="34" charset="0"/>
              </a:rPr>
              <a:t>NAMA Loan Portfolio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571612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4">
              <a:buFont typeface="Arial" pitchFamily="34" charset="0"/>
              <a:buChar char="•"/>
            </a:pPr>
            <a:r>
              <a:rPr lang="en-GB" sz="24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 </a:t>
            </a:r>
            <a:r>
              <a:rPr lang="en-GB" sz="3000" b="1" dirty="0" smtClean="0">
                <a:solidFill>
                  <a:schemeClr val="bg1"/>
                </a:solidFill>
                <a:cs typeface="Arial" pitchFamily="34" charset="0"/>
              </a:rPr>
              <a:t>€81bn Loan Transfers (March 2010)</a:t>
            </a:r>
          </a:p>
          <a:p>
            <a:pPr marL="457200" lvl="4"/>
            <a:endParaRPr lang="en-GB" sz="30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marL="457200" lvl="4">
              <a:buFont typeface="Arial" pitchFamily="34" charset="0"/>
              <a:buChar char="•"/>
            </a:pPr>
            <a:r>
              <a:rPr lang="en-GB" sz="3000" b="1" dirty="0" smtClean="0">
                <a:solidFill>
                  <a:schemeClr val="bg1"/>
                </a:solidFill>
                <a:cs typeface="Arial" pitchFamily="34" charset="0"/>
              </a:rPr>
              <a:t>  </a:t>
            </a:r>
            <a:r>
              <a:rPr lang="en-GB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pitchFamily="34" charset="0"/>
              </a:rPr>
              <a:t>€62bn Loans are Performing</a:t>
            </a:r>
          </a:p>
          <a:p>
            <a:pPr marL="457200" lvl="4"/>
            <a:endParaRPr lang="en-GB" sz="30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marL="457200" lvl="4">
              <a:buFont typeface="Arial" charset="0"/>
              <a:buChar char="•"/>
            </a:pPr>
            <a:r>
              <a:rPr lang="en-GB" sz="3000" b="1" dirty="0" smtClean="0">
                <a:solidFill>
                  <a:schemeClr val="bg1"/>
                </a:solidFill>
                <a:cs typeface="Arial" pitchFamily="34" charset="0"/>
              </a:rPr>
              <a:t>  Property and Associated Loans </a:t>
            </a:r>
          </a:p>
          <a:p>
            <a:pPr marL="457200" lvl="4"/>
            <a:r>
              <a:rPr lang="en-GB" sz="3000" b="1" dirty="0">
                <a:solidFill>
                  <a:schemeClr val="bg1"/>
                </a:solidFill>
                <a:cs typeface="Arial" pitchFamily="34" charset="0"/>
              </a:rPr>
              <a:t>	</a:t>
            </a:r>
            <a:r>
              <a:rPr lang="en-GB" sz="3000" b="1" dirty="0" smtClean="0">
                <a:solidFill>
                  <a:schemeClr val="bg1"/>
                </a:solidFill>
                <a:cs typeface="Arial" pitchFamily="34" charset="0"/>
              </a:rPr>
              <a:t>		</a:t>
            </a:r>
          </a:p>
          <a:p>
            <a:pPr marL="457200" lvl="4"/>
            <a:r>
              <a:rPr lang="en-GB" sz="3000" dirty="0" smtClean="0">
                <a:solidFill>
                  <a:schemeClr val="bg1"/>
                </a:solidFill>
                <a:cs typeface="Arial" pitchFamily="34" charset="0"/>
              </a:rPr>
              <a:t>			Circa €35bn Land</a:t>
            </a:r>
          </a:p>
          <a:p>
            <a:pPr marL="2286000" lvl="8"/>
            <a:r>
              <a:rPr lang="en-GB" sz="3000" dirty="0">
                <a:solidFill>
                  <a:schemeClr val="bg1"/>
                </a:solidFill>
                <a:cs typeface="Arial" pitchFamily="34" charset="0"/>
              </a:rPr>
              <a:t>	</a:t>
            </a:r>
            <a:r>
              <a:rPr lang="en-GB" sz="3000" dirty="0" smtClean="0">
                <a:solidFill>
                  <a:schemeClr val="bg1"/>
                </a:solidFill>
                <a:cs typeface="Arial" pitchFamily="34" charset="0"/>
              </a:rPr>
              <a:t>Circa €21bn Development</a:t>
            </a:r>
          </a:p>
          <a:p>
            <a:r>
              <a:rPr lang="en-GB" sz="3000" dirty="0" smtClean="0">
                <a:solidFill>
                  <a:schemeClr val="bg1"/>
                </a:solidFill>
                <a:cs typeface="Arial" pitchFamily="34" charset="0"/>
              </a:rPr>
              <a:t>			Circa €25bn Associated Loans</a:t>
            </a:r>
          </a:p>
          <a:p>
            <a:pPr marL="457200" lvl="4"/>
            <a:endParaRPr lang="en-GB" sz="3000" b="1" dirty="0">
              <a:solidFill>
                <a:schemeClr val="bg1"/>
              </a:solidFill>
              <a:cs typeface="Arial" pitchFamily="34" charset="0"/>
            </a:endParaRPr>
          </a:p>
          <a:p>
            <a:pPr marL="457200" lvl="4">
              <a:buFont typeface="Arial" pitchFamily="34" charset="0"/>
              <a:buChar char="•"/>
            </a:pPr>
            <a:r>
              <a:rPr lang="en-GB" sz="3000" b="1" dirty="0" smtClean="0">
                <a:solidFill>
                  <a:schemeClr val="bg1"/>
                </a:solidFill>
                <a:cs typeface="Arial" pitchFamily="34" charset="0"/>
              </a:rPr>
              <a:t>  €47bn Estimated Value of Underlying Assets</a:t>
            </a:r>
          </a:p>
          <a:p>
            <a:endParaRPr lang="en-GB" sz="2400" b="1" dirty="0">
              <a:latin typeface="Arial" pitchFamily="34" charset="0"/>
              <a:cs typeface="Arial" pitchFamily="34" charset="0"/>
            </a:endParaRPr>
          </a:p>
          <a:p>
            <a:pPr lvl="1"/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charset="0"/>
              <a:buChar char="•"/>
            </a:pPr>
            <a:endParaRPr lang="en-GB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786182" y="357166"/>
            <a:ext cx="5357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Financial Institutions – Loan Distribution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0" y="0"/>
          <a:ext cx="864399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185509" y="357166"/>
            <a:ext cx="5958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Distribution of Securities Exchanged for Loans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430</Words>
  <Application>Microsoft Office PowerPoint</Application>
  <PresentationFormat>On-screen Show (4:3)</PresentationFormat>
  <Paragraphs>146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Banking on NAMA: The Fall of the Celtic Tiger?</vt:lpstr>
      <vt:lpstr>Irish Response to the Banking Crisis</vt:lpstr>
      <vt:lpstr>Slide 3</vt:lpstr>
      <vt:lpstr>Slide 4</vt:lpstr>
      <vt:lpstr>NAMA Loan Portfolio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Aggregate Asset and Debt Analysis</vt:lpstr>
      <vt:lpstr>Slide 15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MARTIN</dc:creator>
  <cp:lastModifiedBy>terry grissom</cp:lastModifiedBy>
  <cp:revision>27</cp:revision>
  <dcterms:created xsi:type="dcterms:W3CDTF">2010-06-22T05:11:37Z</dcterms:created>
  <dcterms:modified xsi:type="dcterms:W3CDTF">2010-06-26T09:06:23Z</dcterms:modified>
</cp:coreProperties>
</file>