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4"/>
  </p:notesMasterIdLst>
  <p:sldIdLst>
    <p:sldId id="259" r:id="rId2"/>
    <p:sldId id="258" r:id="rId3"/>
    <p:sldId id="260" r:id="rId4"/>
    <p:sldId id="261" r:id="rId5"/>
    <p:sldId id="265" r:id="rId6"/>
    <p:sldId id="266" r:id="rId7"/>
    <p:sldId id="269" r:id="rId8"/>
    <p:sldId id="273" r:id="rId9"/>
    <p:sldId id="284" r:id="rId10"/>
    <p:sldId id="282" r:id="rId11"/>
    <p:sldId id="275" r:id="rId12"/>
    <p:sldId id="285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D"/>
    <a:srgbClr val="ED29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7027" autoAdjust="0"/>
  </p:normalViewPr>
  <p:slideViewPr>
    <p:cSldViewPr>
      <p:cViewPr>
        <p:scale>
          <a:sx n="100" d="100"/>
          <a:sy n="100" d="100"/>
        </p:scale>
        <p:origin x="-294" y="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kka\Koulu\Dippa\Laskentamalli\laskentamalli%2014.6.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 algn="ctr">
              <a:lnSpc>
                <a:spcPct val="150000"/>
              </a:lnSpc>
              <a:defRPr/>
            </a:pPr>
            <a:r>
              <a:rPr lang="fi-FI" sz="1700" b="1" i="0" u="sng" baseline="0" dirty="0" smtClean="0"/>
              <a:t>Benchmarking </a:t>
            </a:r>
            <a:r>
              <a:rPr lang="fi-FI" sz="1700" b="1" i="0" u="sng" baseline="0" dirty="0"/>
              <a:t>traditional 15 year loan to the investment </a:t>
            </a:r>
            <a:r>
              <a:rPr lang="fi-FI" sz="1700" b="1" i="0" u="sng" baseline="0" dirty="0" smtClean="0"/>
              <a:t>oportunities</a:t>
            </a:r>
            <a:endParaRPr lang="fi-FI" sz="1700" dirty="0"/>
          </a:p>
          <a:p>
            <a:pPr algn="ctr">
              <a:lnSpc>
                <a:spcPct val="150000"/>
              </a:lnSpc>
              <a:defRPr/>
            </a:pPr>
            <a:r>
              <a:rPr lang="fi-FI" sz="1800" b="0" i="0" baseline="0" dirty="0"/>
              <a:t>Monthly payments for a 65 m2 apartment</a:t>
            </a:r>
            <a:endParaRPr lang="fi-FI" dirty="0"/>
          </a:p>
        </c:rich>
      </c:tx>
      <c:layout>
        <c:manualLayout>
          <c:xMode val="edge"/>
          <c:yMode val="edge"/>
          <c:x val="9.9239610673665823E-2"/>
          <c:y val="0"/>
        </c:manualLayout>
      </c:layout>
    </c:title>
    <c:plotArea>
      <c:layout/>
      <c:lineChart>
        <c:grouping val="standard"/>
        <c:ser>
          <c:idx val="0"/>
          <c:order val="0"/>
          <c:tx>
            <c:v>100% debt financing</c:v>
          </c:tx>
          <c:spPr>
            <a:ln w="38100"/>
          </c:spPr>
          <c:marker>
            <c:symbol val="none"/>
          </c:marker>
          <c:val>
            <c:numRef>
              <c:f>lainalaskelmat!$D$100:$AB$100</c:f>
              <c:numCache>
                <c:formatCode>#,##0.0\ "€"</c:formatCode>
                <c:ptCount val="25"/>
                <c:pt idx="0">
                  <c:v>388.87638635052895</c:v>
                </c:pt>
                <c:pt idx="1">
                  <c:v>388.87638635052895</c:v>
                </c:pt>
                <c:pt idx="2">
                  <c:v>388.87638635052895</c:v>
                </c:pt>
                <c:pt idx="3">
                  <c:v>388.87638635052895</c:v>
                </c:pt>
                <c:pt idx="4">
                  <c:v>388.87638635052895</c:v>
                </c:pt>
                <c:pt idx="5">
                  <c:v>388.87638635052895</c:v>
                </c:pt>
                <c:pt idx="6">
                  <c:v>388.87638635052895</c:v>
                </c:pt>
                <c:pt idx="7">
                  <c:v>388.87638635052895</c:v>
                </c:pt>
                <c:pt idx="8">
                  <c:v>388.87638635052895</c:v>
                </c:pt>
                <c:pt idx="9">
                  <c:v>388.87638635052895</c:v>
                </c:pt>
                <c:pt idx="10">
                  <c:v>388.87638635052895</c:v>
                </c:pt>
                <c:pt idx="11">
                  <c:v>388.87638635052895</c:v>
                </c:pt>
                <c:pt idx="12">
                  <c:v>388.87638635052895</c:v>
                </c:pt>
                <c:pt idx="13">
                  <c:v>388.87638635052895</c:v>
                </c:pt>
                <c:pt idx="14">
                  <c:v>388.87638635052895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1"/>
          <c:order val="1"/>
          <c:tx>
            <c:v>Base Case</c:v>
          </c:tx>
          <c:spPr>
            <a:ln w="38100"/>
          </c:spPr>
          <c:marker>
            <c:symbol val="none"/>
          </c:marker>
          <c:val>
            <c:numRef>
              <c:f>lainalaskelmat!$D$101:$AB$101</c:f>
              <c:numCache>
                <c:formatCode>#,##0.0\ "€"</c:formatCode>
                <c:ptCount val="25"/>
                <c:pt idx="0">
                  <c:v>375.13517128513899</c:v>
                </c:pt>
                <c:pt idx="1">
                  <c:v>375.13517128513899</c:v>
                </c:pt>
                <c:pt idx="2">
                  <c:v>375.13517128513899</c:v>
                </c:pt>
                <c:pt idx="3">
                  <c:v>375.13517128513899</c:v>
                </c:pt>
                <c:pt idx="4">
                  <c:v>375.13517128513899</c:v>
                </c:pt>
                <c:pt idx="5">
                  <c:v>375.13517128513899</c:v>
                </c:pt>
                <c:pt idx="6">
                  <c:v>375.13517128513899</c:v>
                </c:pt>
                <c:pt idx="7">
                  <c:v>375.13517128513899</c:v>
                </c:pt>
                <c:pt idx="8">
                  <c:v>375.13517128513899</c:v>
                </c:pt>
                <c:pt idx="9">
                  <c:v>375.13517128513899</c:v>
                </c:pt>
                <c:pt idx="10">
                  <c:v>375.13517128513899</c:v>
                </c:pt>
                <c:pt idx="11">
                  <c:v>375.13517128513899</c:v>
                </c:pt>
                <c:pt idx="12">
                  <c:v>375.13517128513899</c:v>
                </c:pt>
                <c:pt idx="13">
                  <c:v>375.13517128513899</c:v>
                </c:pt>
                <c:pt idx="14">
                  <c:v>375.13517128513899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2"/>
          <c:order val="2"/>
          <c:tx>
            <c:v>Scenario 1</c:v>
          </c:tx>
          <c:spPr>
            <a:ln w="38100"/>
          </c:spPr>
          <c:marker>
            <c:symbol val="none"/>
          </c:marker>
          <c:val>
            <c:numRef>
              <c:f>lainalaskelmat!$D$102:$AB$102</c:f>
              <c:numCache>
                <c:formatCode>#,##0.0\ "€"</c:formatCode>
                <c:ptCount val="25"/>
                <c:pt idx="0">
                  <c:v>318.43457859426815</c:v>
                </c:pt>
                <c:pt idx="1">
                  <c:v>318.43457859426815</c:v>
                </c:pt>
                <c:pt idx="2">
                  <c:v>318.43457859426815</c:v>
                </c:pt>
                <c:pt idx="3">
                  <c:v>318.43457859426815</c:v>
                </c:pt>
                <c:pt idx="4">
                  <c:v>318.43457859426815</c:v>
                </c:pt>
                <c:pt idx="5">
                  <c:v>318.43457859426815</c:v>
                </c:pt>
                <c:pt idx="6">
                  <c:v>318.43457859426815</c:v>
                </c:pt>
                <c:pt idx="7">
                  <c:v>318.43457859426815</c:v>
                </c:pt>
                <c:pt idx="8">
                  <c:v>318.43457859426815</c:v>
                </c:pt>
                <c:pt idx="9">
                  <c:v>318.43457859426815</c:v>
                </c:pt>
                <c:pt idx="10">
                  <c:v>318.43457859426815</c:v>
                </c:pt>
                <c:pt idx="11">
                  <c:v>318.43457859426815</c:v>
                </c:pt>
                <c:pt idx="12">
                  <c:v>318.43457859426815</c:v>
                </c:pt>
                <c:pt idx="13">
                  <c:v>318.43457859426815</c:v>
                </c:pt>
                <c:pt idx="14">
                  <c:v>318.43457859426815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3"/>
          <c:order val="3"/>
          <c:tx>
            <c:v>Scenario 2</c:v>
          </c:tx>
          <c:spPr>
            <a:ln w="38100"/>
          </c:spPr>
          <c:marker>
            <c:symbol val="none"/>
          </c:marker>
          <c:val>
            <c:numRef>
              <c:f>lainalaskelmat!$D$103:$AB$103</c:f>
              <c:numCache>
                <c:formatCode>#,##0.0\ "€"</c:formatCode>
                <c:ptCount val="25"/>
                <c:pt idx="0">
                  <c:v>270.61208511151267</c:v>
                </c:pt>
                <c:pt idx="1">
                  <c:v>270.61208511151267</c:v>
                </c:pt>
                <c:pt idx="2">
                  <c:v>270.61208511151267</c:v>
                </c:pt>
                <c:pt idx="3">
                  <c:v>270.61208511151267</c:v>
                </c:pt>
                <c:pt idx="4">
                  <c:v>270.61208511151267</c:v>
                </c:pt>
                <c:pt idx="5">
                  <c:v>270.61208511151267</c:v>
                </c:pt>
                <c:pt idx="6">
                  <c:v>270.61208511151267</c:v>
                </c:pt>
                <c:pt idx="7">
                  <c:v>270.61208511151267</c:v>
                </c:pt>
                <c:pt idx="8">
                  <c:v>270.61208511151267</c:v>
                </c:pt>
                <c:pt idx="9">
                  <c:v>270.61208511151267</c:v>
                </c:pt>
                <c:pt idx="10">
                  <c:v>270.61208511151267</c:v>
                </c:pt>
                <c:pt idx="11">
                  <c:v>270.61208511151267</c:v>
                </c:pt>
                <c:pt idx="12">
                  <c:v>270.61208511151267</c:v>
                </c:pt>
                <c:pt idx="13">
                  <c:v>270.61208511151267</c:v>
                </c:pt>
                <c:pt idx="14">
                  <c:v>270.61208511151267</c:v>
                </c:pt>
                <c:pt idx="15">
                  <c:v>165.23866221533945</c:v>
                </c:pt>
                <c:pt idx="16">
                  <c:v>165.23866221533945</c:v>
                </c:pt>
                <c:pt idx="17">
                  <c:v>165.23866221533945</c:v>
                </c:pt>
                <c:pt idx="18">
                  <c:v>165.23866221533945</c:v>
                </c:pt>
                <c:pt idx="19">
                  <c:v>165.23866221533945</c:v>
                </c:pt>
                <c:pt idx="20">
                  <c:v>165.23866221533945</c:v>
                </c:pt>
                <c:pt idx="21">
                  <c:v>165.23866221533945</c:v>
                </c:pt>
                <c:pt idx="22">
                  <c:v>165.23866221533945</c:v>
                </c:pt>
                <c:pt idx="23">
                  <c:v>165.23866221533945</c:v>
                </c:pt>
                <c:pt idx="24">
                  <c:v>165.23866221533945</c:v>
                </c:pt>
              </c:numCache>
            </c:numRef>
          </c:val>
        </c:ser>
        <c:marker val="1"/>
        <c:axId val="40389248"/>
        <c:axId val="40415616"/>
      </c:lineChart>
      <c:catAx>
        <c:axId val="403892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fi-FI"/>
          </a:p>
        </c:txPr>
        <c:crossAx val="40415616"/>
        <c:crosses val="autoZero"/>
        <c:auto val="1"/>
        <c:lblAlgn val="ctr"/>
        <c:lblOffset val="100"/>
      </c:catAx>
      <c:valAx>
        <c:axId val="40415616"/>
        <c:scaling>
          <c:orientation val="minMax"/>
          <c:min val="0"/>
        </c:scaling>
        <c:axPos val="l"/>
        <c:majorGridlines/>
        <c:numFmt formatCode="#,##0\ &quot;€&quot;" sourceLinked="0"/>
        <c:majorTickMark val="none"/>
        <c:tickLblPos val="nextTo"/>
        <c:spPr>
          <a:ln w="9525">
            <a:noFill/>
          </a:ln>
        </c:spPr>
        <c:txPr>
          <a:bodyPr anchor="ctr" anchorCtr="0"/>
          <a:lstStyle/>
          <a:p>
            <a:pPr>
              <a:defRPr b="1"/>
            </a:pPr>
            <a:endParaRPr lang="fi-FI"/>
          </a:p>
        </c:txPr>
        <c:crossAx val="40389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560111548556431"/>
          <c:y val="0.23175992660787625"/>
          <c:w val="0.16436657917760303"/>
          <c:h val="0.28543353314335568"/>
        </c:manualLayout>
      </c:layout>
    </c:legend>
    <c:plotVisOnly val="1"/>
  </c:chart>
  <c:spPr>
    <a:solidFill>
      <a:schemeClr val="bg1"/>
    </a:solidFill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E715B5-D408-4161-87AA-49B69089CAB8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</dgm:pt>
    <dgm:pt modelId="{5EA2DB0F-FCAB-4F20-A699-DFBEAE7C036F}">
      <dgm:prSet phldrT="[Text]"/>
      <dgm:spPr/>
      <dgm:t>
        <a:bodyPr/>
        <a:lstStyle/>
        <a:p>
          <a:pPr algn="ctr"/>
          <a:r>
            <a:rPr lang="fi-FI" b="1" u="sng" dirty="0" smtClean="0"/>
            <a:t>Literature review</a:t>
          </a:r>
        </a:p>
        <a:p>
          <a:pPr algn="ctr"/>
          <a:r>
            <a:rPr lang="fi-FI" dirty="0" smtClean="0"/>
            <a:t> -Theoretical framework</a:t>
          </a:r>
        </a:p>
        <a:p>
          <a:pPr algn="ctr"/>
          <a:endParaRPr lang="fi-FI" dirty="0"/>
        </a:p>
      </dgm:t>
    </dgm:pt>
    <dgm:pt modelId="{4D40B70D-AE37-4F99-BCEF-63C66F7960D0}" type="parTrans" cxnId="{6D861B57-AAA9-4926-BD24-8BC0DAF9F3FC}">
      <dgm:prSet/>
      <dgm:spPr/>
      <dgm:t>
        <a:bodyPr/>
        <a:lstStyle/>
        <a:p>
          <a:endParaRPr lang="fi-FI"/>
        </a:p>
      </dgm:t>
    </dgm:pt>
    <dgm:pt modelId="{39A365BD-1443-43B5-807B-BFA1E22C3424}" type="sibTrans" cxnId="{6D861B57-AAA9-4926-BD24-8BC0DAF9F3FC}">
      <dgm:prSet/>
      <dgm:spPr/>
      <dgm:t>
        <a:bodyPr/>
        <a:lstStyle/>
        <a:p>
          <a:endParaRPr lang="fi-FI"/>
        </a:p>
      </dgm:t>
    </dgm:pt>
    <dgm:pt modelId="{CA24C79F-3D89-4F1B-86CA-60A9B06AE43B}">
      <dgm:prSet phldrT="[Text]"/>
      <dgm:spPr/>
      <dgm:t>
        <a:bodyPr/>
        <a:lstStyle/>
        <a:p>
          <a:r>
            <a:rPr lang="fi-FI" b="1" u="sng" dirty="0" smtClean="0"/>
            <a:t>New data</a:t>
          </a:r>
        </a:p>
        <a:p>
          <a:r>
            <a:rPr lang="fi-FI" dirty="0" smtClean="0"/>
            <a:t>-Workshops</a:t>
          </a:r>
        </a:p>
        <a:p>
          <a:r>
            <a:rPr lang="fi-FI" dirty="0" smtClean="0"/>
            <a:t>-Thematic interviews</a:t>
          </a:r>
        </a:p>
        <a:p>
          <a:r>
            <a:rPr lang="fi-FI" dirty="0" smtClean="0"/>
            <a:t>-Financial analysis (model)</a:t>
          </a:r>
          <a:endParaRPr lang="fi-FI" dirty="0"/>
        </a:p>
      </dgm:t>
    </dgm:pt>
    <dgm:pt modelId="{F754FD78-4F06-4909-8F80-6958414C3657}" type="parTrans" cxnId="{C1C6E306-424A-4AC3-8C9F-9BE0AFD3A446}">
      <dgm:prSet/>
      <dgm:spPr/>
      <dgm:t>
        <a:bodyPr/>
        <a:lstStyle/>
        <a:p>
          <a:endParaRPr lang="fi-FI"/>
        </a:p>
      </dgm:t>
    </dgm:pt>
    <dgm:pt modelId="{C94A4B8F-AE46-4BB6-B225-4AF10E516BF9}" type="sibTrans" cxnId="{C1C6E306-424A-4AC3-8C9F-9BE0AFD3A446}">
      <dgm:prSet/>
      <dgm:spPr/>
      <dgm:t>
        <a:bodyPr/>
        <a:lstStyle/>
        <a:p>
          <a:endParaRPr lang="fi-FI"/>
        </a:p>
      </dgm:t>
    </dgm:pt>
    <dgm:pt modelId="{E4F400BC-F561-4C40-AEE9-688810FCA668}">
      <dgm:prSet phldrT="[Text]"/>
      <dgm:spPr/>
      <dgm:t>
        <a:bodyPr/>
        <a:lstStyle/>
        <a:p>
          <a:r>
            <a:rPr lang="fi-FI" b="1" u="sng" dirty="0" smtClean="0"/>
            <a:t>Case study</a:t>
          </a:r>
        </a:p>
        <a:p>
          <a:r>
            <a:rPr lang="fi-FI" dirty="0" smtClean="0"/>
            <a:t>-Apply the concept to the suburb of Siltamäki</a:t>
          </a:r>
        </a:p>
        <a:p>
          <a:endParaRPr lang="fi-FI" dirty="0"/>
        </a:p>
      </dgm:t>
    </dgm:pt>
    <dgm:pt modelId="{86603AF9-F66E-4700-8062-C4204C298B4E}" type="parTrans" cxnId="{F9EC4C91-9597-4FF0-A6A7-312EBD33FA97}">
      <dgm:prSet/>
      <dgm:spPr/>
      <dgm:t>
        <a:bodyPr/>
        <a:lstStyle/>
        <a:p>
          <a:endParaRPr lang="fi-FI"/>
        </a:p>
      </dgm:t>
    </dgm:pt>
    <dgm:pt modelId="{2067147D-3392-4754-9D5B-EC20C0C25928}" type="sibTrans" cxnId="{F9EC4C91-9597-4FF0-A6A7-312EBD33FA97}">
      <dgm:prSet/>
      <dgm:spPr/>
      <dgm:t>
        <a:bodyPr/>
        <a:lstStyle/>
        <a:p>
          <a:endParaRPr lang="fi-FI"/>
        </a:p>
      </dgm:t>
    </dgm:pt>
    <dgm:pt modelId="{075A9B69-BF0C-443D-9366-CD9092FF47D4}">
      <dgm:prSet/>
      <dgm:spPr/>
      <dgm:t>
        <a:bodyPr/>
        <a:lstStyle/>
        <a:p>
          <a:r>
            <a:rPr lang="fi-FI" b="1" u="sng" dirty="0" smtClean="0"/>
            <a:t>Conclusions</a:t>
          </a:r>
        </a:p>
        <a:p>
          <a:r>
            <a:rPr lang="fi-FI" dirty="0" smtClean="0"/>
            <a:t>-Case study findings</a:t>
          </a:r>
        </a:p>
        <a:p>
          <a:r>
            <a:rPr lang="fi-FI" smtClean="0"/>
            <a:t>-Further development </a:t>
          </a:r>
          <a:r>
            <a:rPr lang="fi-FI" dirty="0" smtClean="0"/>
            <a:t>themes</a:t>
          </a:r>
          <a:endParaRPr lang="fi-FI" dirty="0"/>
        </a:p>
      </dgm:t>
    </dgm:pt>
    <dgm:pt modelId="{798887B5-4C39-4FCC-8606-C63BB7E7AE86}" type="parTrans" cxnId="{F3F5ED8C-C759-48D7-BB62-FCF4ADBD7576}">
      <dgm:prSet/>
      <dgm:spPr/>
      <dgm:t>
        <a:bodyPr/>
        <a:lstStyle/>
        <a:p>
          <a:endParaRPr lang="fi-FI"/>
        </a:p>
      </dgm:t>
    </dgm:pt>
    <dgm:pt modelId="{7854FEF5-DF76-4F48-B48F-8656DDF9E2FC}" type="sibTrans" cxnId="{F3F5ED8C-C759-48D7-BB62-FCF4ADBD7576}">
      <dgm:prSet/>
      <dgm:spPr/>
      <dgm:t>
        <a:bodyPr/>
        <a:lstStyle/>
        <a:p>
          <a:endParaRPr lang="fi-FI"/>
        </a:p>
      </dgm:t>
    </dgm:pt>
    <dgm:pt modelId="{57851A0C-9AC3-4EDC-A5FD-9CAA01C14171}" type="pres">
      <dgm:prSet presAssocID="{E7E715B5-D408-4161-87AA-49B69089CAB8}" presName="CompostProcess" presStyleCnt="0">
        <dgm:presLayoutVars>
          <dgm:dir/>
          <dgm:resizeHandles val="exact"/>
        </dgm:presLayoutVars>
      </dgm:prSet>
      <dgm:spPr/>
    </dgm:pt>
    <dgm:pt modelId="{ACEDC859-76AA-4196-A333-E286E2FD3BF7}" type="pres">
      <dgm:prSet presAssocID="{E7E715B5-D408-4161-87AA-49B69089CAB8}" presName="arrow" presStyleLbl="bgShp" presStyleIdx="0" presStyleCnt="1"/>
      <dgm:spPr/>
    </dgm:pt>
    <dgm:pt modelId="{638384A9-C968-4C15-9A6E-8A2E6C1806E7}" type="pres">
      <dgm:prSet presAssocID="{E7E715B5-D408-4161-87AA-49B69089CAB8}" presName="linearProcess" presStyleCnt="0"/>
      <dgm:spPr/>
    </dgm:pt>
    <dgm:pt modelId="{9999BDF3-4C67-47DA-BC2F-5FFE1D437963}" type="pres">
      <dgm:prSet presAssocID="{5EA2DB0F-FCAB-4F20-A699-DFBEAE7C036F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94809BA-52DB-4CCF-94E1-BC49BD012755}" type="pres">
      <dgm:prSet presAssocID="{39A365BD-1443-43B5-807B-BFA1E22C3424}" presName="sibTrans" presStyleCnt="0"/>
      <dgm:spPr/>
    </dgm:pt>
    <dgm:pt modelId="{0844C9A1-7E6C-4433-A9E5-071C66DD61F1}" type="pres">
      <dgm:prSet presAssocID="{CA24C79F-3D89-4F1B-86CA-60A9B06AE43B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404B4CC-441F-4787-BB51-DF9FA858531C}" type="pres">
      <dgm:prSet presAssocID="{C94A4B8F-AE46-4BB6-B225-4AF10E516BF9}" presName="sibTrans" presStyleCnt="0"/>
      <dgm:spPr/>
    </dgm:pt>
    <dgm:pt modelId="{6301C8C5-B370-4153-A60C-B2FB8ECCEECE}" type="pres">
      <dgm:prSet presAssocID="{E4F400BC-F561-4C40-AEE9-688810FCA66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A60FD37-B27D-48AE-97C4-533033CD154E}" type="pres">
      <dgm:prSet presAssocID="{2067147D-3392-4754-9D5B-EC20C0C25928}" presName="sibTrans" presStyleCnt="0"/>
      <dgm:spPr/>
    </dgm:pt>
    <dgm:pt modelId="{39AE7777-3829-4F24-8005-7AE0A185DA92}" type="pres">
      <dgm:prSet presAssocID="{075A9B69-BF0C-443D-9366-CD9092FF47D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F3F5ED8C-C759-48D7-BB62-FCF4ADBD7576}" srcId="{E7E715B5-D408-4161-87AA-49B69089CAB8}" destId="{075A9B69-BF0C-443D-9366-CD9092FF47D4}" srcOrd="3" destOrd="0" parTransId="{798887B5-4C39-4FCC-8606-C63BB7E7AE86}" sibTransId="{7854FEF5-DF76-4F48-B48F-8656DDF9E2FC}"/>
    <dgm:cxn modelId="{BDA85217-D092-4620-9195-ABFE57FEC832}" type="presOf" srcId="{E4F400BC-F561-4C40-AEE9-688810FCA668}" destId="{6301C8C5-B370-4153-A60C-B2FB8ECCEECE}" srcOrd="0" destOrd="0" presId="urn:microsoft.com/office/officeart/2005/8/layout/hProcess9"/>
    <dgm:cxn modelId="{29E2083E-6EB7-4A8C-A566-5468046440DB}" type="presOf" srcId="{5EA2DB0F-FCAB-4F20-A699-DFBEAE7C036F}" destId="{9999BDF3-4C67-47DA-BC2F-5FFE1D437963}" srcOrd="0" destOrd="0" presId="urn:microsoft.com/office/officeart/2005/8/layout/hProcess9"/>
    <dgm:cxn modelId="{ED159ACA-CF78-484D-AAE9-8F983B6C025E}" type="presOf" srcId="{075A9B69-BF0C-443D-9366-CD9092FF47D4}" destId="{39AE7777-3829-4F24-8005-7AE0A185DA92}" srcOrd="0" destOrd="0" presId="urn:microsoft.com/office/officeart/2005/8/layout/hProcess9"/>
    <dgm:cxn modelId="{5506F96F-FF7A-43F0-B3C8-7415E954F99E}" type="presOf" srcId="{CA24C79F-3D89-4F1B-86CA-60A9B06AE43B}" destId="{0844C9A1-7E6C-4433-A9E5-071C66DD61F1}" srcOrd="0" destOrd="0" presId="urn:microsoft.com/office/officeart/2005/8/layout/hProcess9"/>
    <dgm:cxn modelId="{6D861B57-AAA9-4926-BD24-8BC0DAF9F3FC}" srcId="{E7E715B5-D408-4161-87AA-49B69089CAB8}" destId="{5EA2DB0F-FCAB-4F20-A699-DFBEAE7C036F}" srcOrd="0" destOrd="0" parTransId="{4D40B70D-AE37-4F99-BCEF-63C66F7960D0}" sibTransId="{39A365BD-1443-43B5-807B-BFA1E22C3424}"/>
    <dgm:cxn modelId="{23728FD8-AB56-44AB-A30B-6B8872D6E8AA}" type="presOf" srcId="{E7E715B5-D408-4161-87AA-49B69089CAB8}" destId="{57851A0C-9AC3-4EDC-A5FD-9CAA01C14171}" srcOrd="0" destOrd="0" presId="urn:microsoft.com/office/officeart/2005/8/layout/hProcess9"/>
    <dgm:cxn modelId="{F9EC4C91-9597-4FF0-A6A7-312EBD33FA97}" srcId="{E7E715B5-D408-4161-87AA-49B69089CAB8}" destId="{E4F400BC-F561-4C40-AEE9-688810FCA668}" srcOrd="2" destOrd="0" parTransId="{86603AF9-F66E-4700-8062-C4204C298B4E}" sibTransId="{2067147D-3392-4754-9D5B-EC20C0C25928}"/>
    <dgm:cxn modelId="{C1C6E306-424A-4AC3-8C9F-9BE0AFD3A446}" srcId="{E7E715B5-D408-4161-87AA-49B69089CAB8}" destId="{CA24C79F-3D89-4F1B-86CA-60A9B06AE43B}" srcOrd="1" destOrd="0" parTransId="{F754FD78-4F06-4909-8F80-6958414C3657}" sibTransId="{C94A4B8F-AE46-4BB6-B225-4AF10E516BF9}"/>
    <dgm:cxn modelId="{1A3B12F7-C9D0-4106-9BF1-6287A6463F90}" type="presParOf" srcId="{57851A0C-9AC3-4EDC-A5FD-9CAA01C14171}" destId="{ACEDC859-76AA-4196-A333-E286E2FD3BF7}" srcOrd="0" destOrd="0" presId="urn:microsoft.com/office/officeart/2005/8/layout/hProcess9"/>
    <dgm:cxn modelId="{10C5F1B5-81C0-49F4-8F4E-87184BCBEF2F}" type="presParOf" srcId="{57851A0C-9AC3-4EDC-A5FD-9CAA01C14171}" destId="{638384A9-C968-4C15-9A6E-8A2E6C1806E7}" srcOrd="1" destOrd="0" presId="urn:microsoft.com/office/officeart/2005/8/layout/hProcess9"/>
    <dgm:cxn modelId="{D8EA287F-B786-47E8-89E7-8D487A9FA1D4}" type="presParOf" srcId="{638384A9-C968-4C15-9A6E-8A2E6C1806E7}" destId="{9999BDF3-4C67-47DA-BC2F-5FFE1D437963}" srcOrd="0" destOrd="0" presId="urn:microsoft.com/office/officeart/2005/8/layout/hProcess9"/>
    <dgm:cxn modelId="{4597D16A-3B2D-4EB1-892D-4F1015E85D55}" type="presParOf" srcId="{638384A9-C968-4C15-9A6E-8A2E6C1806E7}" destId="{994809BA-52DB-4CCF-94E1-BC49BD012755}" srcOrd="1" destOrd="0" presId="urn:microsoft.com/office/officeart/2005/8/layout/hProcess9"/>
    <dgm:cxn modelId="{6EB07A79-498D-48D8-9778-0CB76E79E7BC}" type="presParOf" srcId="{638384A9-C968-4C15-9A6E-8A2E6C1806E7}" destId="{0844C9A1-7E6C-4433-A9E5-071C66DD61F1}" srcOrd="2" destOrd="0" presId="urn:microsoft.com/office/officeart/2005/8/layout/hProcess9"/>
    <dgm:cxn modelId="{66CDAFD4-60F7-49BC-84FF-1195700CF595}" type="presParOf" srcId="{638384A9-C968-4C15-9A6E-8A2E6C1806E7}" destId="{A404B4CC-441F-4787-BB51-DF9FA858531C}" srcOrd="3" destOrd="0" presId="urn:microsoft.com/office/officeart/2005/8/layout/hProcess9"/>
    <dgm:cxn modelId="{FF550927-B12B-461B-BD4C-B8E3C4B07EA5}" type="presParOf" srcId="{638384A9-C968-4C15-9A6E-8A2E6C1806E7}" destId="{6301C8C5-B370-4153-A60C-B2FB8ECCEECE}" srcOrd="4" destOrd="0" presId="urn:microsoft.com/office/officeart/2005/8/layout/hProcess9"/>
    <dgm:cxn modelId="{8F8D9229-034D-470B-A6BA-10CC739DC9AA}" type="presParOf" srcId="{638384A9-C968-4C15-9A6E-8A2E6C1806E7}" destId="{0A60FD37-B27D-48AE-97C4-533033CD154E}" srcOrd="5" destOrd="0" presId="urn:microsoft.com/office/officeart/2005/8/layout/hProcess9"/>
    <dgm:cxn modelId="{85C421BD-3766-467A-8AC3-1365293AD053}" type="presParOf" srcId="{638384A9-C968-4C15-9A6E-8A2E6C1806E7}" destId="{39AE7777-3829-4F24-8005-7AE0A185DA9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EDC859-76AA-4196-A333-E286E2FD3BF7}">
      <dsp:nvSpPr>
        <dsp:cNvPr id="0" name=""/>
        <dsp:cNvSpPr/>
      </dsp:nvSpPr>
      <dsp:spPr>
        <a:xfrm>
          <a:off x="648071" y="0"/>
          <a:ext cx="7344816" cy="3888432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99BDF3-4C67-47DA-BC2F-5FFE1D437963}">
      <dsp:nvSpPr>
        <dsp:cNvPr id="0" name=""/>
        <dsp:cNvSpPr/>
      </dsp:nvSpPr>
      <dsp:spPr>
        <a:xfrm>
          <a:off x="4324" y="1166529"/>
          <a:ext cx="2080074" cy="155537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b="1" u="sng" kern="1200" dirty="0" smtClean="0"/>
            <a:t>Literature review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 -Theoretical framework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500" kern="1200" dirty="0"/>
        </a:p>
      </dsp:txBody>
      <dsp:txXfrm>
        <a:off x="4324" y="1166529"/>
        <a:ext cx="2080074" cy="1555372"/>
      </dsp:txXfrm>
    </dsp:sp>
    <dsp:sp modelId="{0844C9A1-7E6C-4433-A9E5-071C66DD61F1}">
      <dsp:nvSpPr>
        <dsp:cNvPr id="0" name=""/>
        <dsp:cNvSpPr/>
      </dsp:nvSpPr>
      <dsp:spPr>
        <a:xfrm>
          <a:off x="2188403" y="1166529"/>
          <a:ext cx="2080074" cy="155537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b="1" u="sng" kern="1200" dirty="0" smtClean="0"/>
            <a:t>New data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-Workshops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-Thematic interviews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-Financial analysis (model)</a:t>
          </a:r>
          <a:endParaRPr lang="fi-FI" sz="1500" kern="1200" dirty="0"/>
        </a:p>
      </dsp:txBody>
      <dsp:txXfrm>
        <a:off x="2188403" y="1166529"/>
        <a:ext cx="2080074" cy="1555372"/>
      </dsp:txXfrm>
    </dsp:sp>
    <dsp:sp modelId="{6301C8C5-B370-4153-A60C-B2FB8ECCEECE}">
      <dsp:nvSpPr>
        <dsp:cNvPr id="0" name=""/>
        <dsp:cNvSpPr/>
      </dsp:nvSpPr>
      <dsp:spPr>
        <a:xfrm>
          <a:off x="4372481" y="1166529"/>
          <a:ext cx="2080074" cy="155537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b="1" u="sng" kern="1200" dirty="0" smtClean="0"/>
            <a:t>Case study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-Apply the concept to the suburb of Siltamäki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500" kern="1200" dirty="0"/>
        </a:p>
      </dsp:txBody>
      <dsp:txXfrm>
        <a:off x="4372481" y="1166529"/>
        <a:ext cx="2080074" cy="1555372"/>
      </dsp:txXfrm>
    </dsp:sp>
    <dsp:sp modelId="{39AE7777-3829-4F24-8005-7AE0A185DA92}">
      <dsp:nvSpPr>
        <dsp:cNvPr id="0" name=""/>
        <dsp:cNvSpPr/>
      </dsp:nvSpPr>
      <dsp:spPr>
        <a:xfrm>
          <a:off x="6556560" y="1166529"/>
          <a:ext cx="2080074" cy="155537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b="1" u="sng" kern="1200" dirty="0" smtClean="0"/>
            <a:t>Conclusions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-Case study findings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smtClean="0"/>
            <a:t>-Further development </a:t>
          </a:r>
          <a:r>
            <a:rPr lang="fi-FI" sz="1500" kern="1200" dirty="0" smtClean="0"/>
            <a:t>themes</a:t>
          </a:r>
          <a:endParaRPr lang="fi-FI" sz="1500" kern="1200" dirty="0"/>
        </a:p>
      </dsp:txBody>
      <dsp:txXfrm>
        <a:off x="6556560" y="1166529"/>
        <a:ext cx="2080074" cy="1555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37303B11-5EFE-4A3B-B7C0-4ADE873E5104}" type="datetimeFigureOut">
              <a:rPr lang="fi-FI" smtClean="0"/>
              <a:pPr/>
              <a:t>25.6.2010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605DA8A-5216-4F63-A012-E5BD46E625C2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</a:t>
            </a:fld>
            <a:endParaRPr lang="fi-FI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10</a:t>
            </a:fld>
            <a:endParaRPr lang="fi-FI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11</a:t>
            </a:fld>
            <a:endParaRPr lang="fi-FI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2</a:t>
            </a:fld>
            <a:endParaRPr lang="fi-FI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Maximize the value of redevelopment to the various stakeholders: Users, owners and public stakeholders</a:t>
            </a:r>
            <a:r>
              <a:rPr lang="fi-FI" baseline="0" dirty="0" smtClean="0"/>
              <a:t> of an existing neighbourhood</a:t>
            </a:r>
            <a:endParaRPr lang="fi-FI" dirty="0" smtClean="0"/>
          </a:p>
          <a:p>
            <a:endParaRPr lang="fi-FI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Redevelopment as an inv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>
                <a:solidFill>
                  <a:srgbClr val="FFC000"/>
                </a:solidFill>
              </a:rPr>
              <a:t>Consider external investors’ point of view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>
                <a:solidFill>
                  <a:srgbClr val="FFC000"/>
                </a:solidFill>
              </a:rPr>
              <a:t>Within what framework is it feasible to join the redevelopment investment process? Business incentives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estment opportunity</a:t>
            </a:r>
            <a:r>
              <a:rPr lang="fi-FI" baseline="0" dirty="0" smtClean="0"/>
              <a:t> </a:t>
            </a:r>
            <a:r>
              <a:rPr lang="fi-FI" dirty="0" smtClean="0"/>
              <a:t>that brings potential value for both internal and external stakeholders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3</a:t>
            </a:fld>
            <a:endParaRPr lang="fi-FI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4</a:t>
            </a:fld>
            <a:endParaRPr lang="fi-FI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Incentives for low-energy construction?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Commercial center has 14 tenants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	separate unit</a:t>
            </a:r>
            <a:r>
              <a:rPr lang="fi-FI" baseline="0" dirty="0" smtClean="0"/>
              <a:t> owned by the tenants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5</a:t>
            </a:fld>
            <a:endParaRPr lang="fi-FI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6</a:t>
            </a:fld>
            <a:endParaRPr lang="fi-FI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7</a:t>
            </a:fld>
            <a:endParaRPr lang="fi-FI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8</a:t>
            </a:fld>
            <a:endParaRPr lang="fi-FI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9</a:t>
            </a:fld>
            <a:endParaRPr lang="fi-FI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06800" y="1713600"/>
            <a:ext cx="8326800" cy="3920400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E9F27095-96C3-4AE5-B369-3FFF6971C50F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8" name="Picture 17" descr="aalto_TKK_en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21408" cy="16306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899D-5067-4665-978F-7080CC7BAD4D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671D-D25A-4B32-A868-6D2EFB6269D4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CC07-0FDE-4AF7-A59A-5C0DD9CCA285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B827-6329-417C-80B1-A2AA8F45F52A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A268-A94A-4BED-AA94-D2E60C48939E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ED293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ED2939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29263C10-A1A6-4087-B6BF-AD516FAB14F1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4" name="Picture 13" descr="aalto_TKK_en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21408" cy="16306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06800" y="406800"/>
            <a:ext cx="8326800" cy="5472000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547200"/>
            <a:ext cx="7772400" cy="2206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4D62-CDE1-42F2-9AD3-46EAFC448846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4" name="Picture 13" descr="aalto_TKK_eng_alakulm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58840"/>
            <a:ext cx="2880360" cy="8991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2400" y="489600"/>
            <a:ext cx="79884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400" y="1584000"/>
            <a:ext cx="7988400" cy="4136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800" y="62748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B2DAF2-FB79-4723-9CB7-F7A35B64B9E4}" type="datetime1">
              <a:rPr lang="fi-FI" noProof="0" smtClean="0"/>
              <a:pPr/>
              <a:t>25.6.2010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800" y="61452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800" y="64008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Rectangle 9"/>
          <p:cNvSpPr/>
          <p:nvPr/>
        </p:nvSpPr>
        <p:spPr>
          <a:xfrm>
            <a:off x="571472" y="5814000"/>
            <a:ext cx="7988400" cy="64800"/>
          </a:xfrm>
          <a:prstGeom prst="rect">
            <a:avLst/>
          </a:prstGeom>
          <a:solidFill>
            <a:srgbClr val="ED293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pic>
        <p:nvPicPr>
          <p:cNvPr id="9" name="Picture 8" descr="aalto_TKK_eng_alakulma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5958840"/>
            <a:ext cx="2880360" cy="8991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50" r:id="rId6"/>
    <p:sldLayoutId id="2147483662" r:id="rId7"/>
    <p:sldLayoutId id="2147483663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ED293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4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4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3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ukka.luoma-halkola@tkk.f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Urban Redevelopment Concept (URC) for Existing Neighbourhoods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ERES Conference 2010 in Milano</a:t>
            </a:r>
          </a:p>
          <a:p>
            <a:r>
              <a:rPr lang="fi-FI" dirty="0" smtClean="0"/>
              <a:t>26.6.2010</a:t>
            </a:r>
          </a:p>
          <a:p>
            <a:endParaRPr lang="fi-FI" dirty="0" smtClean="0"/>
          </a:p>
          <a:p>
            <a:r>
              <a:rPr lang="fi-FI" sz="1900" dirty="0" smtClean="0"/>
              <a:t>Authors:</a:t>
            </a:r>
          </a:p>
          <a:p>
            <a:r>
              <a:rPr lang="fi-FI" sz="1600" dirty="0" smtClean="0">
                <a:solidFill>
                  <a:schemeClr val="tx1"/>
                </a:solidFill>
              </a:rPr>
              <a:t>Jukka Luoma-Halkola, B.Sc</a:t>
            </a:r>
          </a:p>
          <a:p>
            <a:r>
              <a:rPr lang="fi-FI" sz="1600" dirty="0" smtClean="0">
                <a:solidFill>
                  <a:schemeClr val="tx1"/>
                </a:solidFill>
              </a:rPr>
              <a:t>Seppo Junnila, Professor, D.Sc</a:t>
            </a:r>
          </a:p>
          <a:p>
            <a:r>
              <a:rPr lang="fi-FI" sz="1600" dirty="0" smtClean="0">
                <a:solidFill>
                  <a:schemeClr val="tx1"/>
                </a:solidFill>
              </a:rPr>
              <a:t>Wisa Majamaa, D.Sc</a:t>
            </a:r>
          </a:p>
          <a:p>
            <a:r>
              <a:rPr lang="fi-FI" sz="1600" dirty="0" smtClean="0">
                <a:solidFill>
                  <a:schemeClr val="tx1"/>
                </a:solidFill>
              </a:rPr>
              <a:t>Matti Kuronen, M.Sc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10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0" y="0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Discussion and conclusions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Wide range of possibilities for financing</a:t>
            </a:r>
          </a:p>
          <a:p>
            <a:r>
              <a:rPr lang="fi-FI" dirty="0" smtClean="0"/>
              <a:t>Challenges for the Urban Redevelopment Concept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Complicated overall process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Many stakeholders with different incentives</a:t>
            </a:r>
          </a:p>
          <a:p>
            <a:pPr marL="742950" lvl="2" indent="-342900">
              <a:spcBef>
                <a:spcPts val="600"/>
              </a:spcBef>
            </a:pPr>
            <a:r>
              <a:rPr lang="fi-FI" sz="2000" dirty="0" smtClean="0"/>
              <a:t>Rigid decision making process</a:t>
            </a:r>
          </a:p>
          <a:p>
            <a:pPr marL="742950" lvl="2" indent="-342900">
              <a:spcBef>
                <a:spcPts val="600"/>
              </a:spcBef>
            </a:pPr>
            <a:r>
              <a:rPr lang="fi-FI" sz="2000" dirty="0" smtClean="0"/>
              <a:t>Moderate infill development has only little significance from the financing point of view</a:t>
            </a:r>
          </a:p>
          <a:p>
            <a:r>
              <a:rPr lang="fi-FI" dirty="0" smtClean="0"/>
              <a:t>New discussion openers are needed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400" dirty="0" smtClean="0"/>
              <a:t>Further research</a:t>
            </a:r>
            <a:endParaRPr lang="fi-FI" dirty="0" smtClean="0"/>
          </a:p>
          <a:p>
            <a:r>
              <a:rPr lang="fi-FI" dirty="0" smtClean="0"/>
              <a:t>More detailed analysis in the conference paper!</a:t>
            </a:r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2384017-E4DF-4A7A-8FA6-2DC68C3EB4D0}" type="slidenum">
              <a:rPr lang="en-US" noProof="0" smtClean="0"/>
              <a:pPr algn="ctr"/>
              <a:t>11</a:t>
            </a:fld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Grazie!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Any questions?</a:t>
            </a:r>
          </a:p>
          <a:p>
            <a:endParaRPr lang="fi-FI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Jukka Luoma-Halkola</a:t>
            </a:r>
          </a:p>
          <a:p>
            <a:pPr>
              <a:buNone/>
            </a:pPr>
            <a:r>
              <a:rPr lang="fi-FI" dirty="0" smtClean="0">
                <a:hlinkClick r:id="rId2"/>
              </a:rPr>
              <a:t>jukka.luoma-halkola@tkk.fi</a:t>
            </a:r>
            <a:endParaRPr lang="fi-FI" dirty="0" smtClean="0"/>
          </a:p>
          <a:p>
            <a:pPr>
              <a:buNone/>
            </a:pPr>
            <a:r>
              <a:rPr lang="fi-FI" dirty="0" smtClean="0"/>
              <a:t>+358407000550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12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Introduction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4392488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Renovating the old, energy hungry concrete suburbs is a huge challenge in Europe</a:t>
            </a:r>
          </a:p>
          <a:p>
            <a:r>
              <a:rPr lang="fi-FI" dirty="0" smtClean="0"/>
              <a:t>Suburban construction boom in the 1960’s and 70’s</a:t>
            </a:r>
          </a:p>
          <a:p>
            <a:pPr lvl="1"/>
            <a:r>
              <a:rPr lang="fi-FI" dirty="0" smtClean="0"/>
              <a:t>First extensive renovations are inevitable</a:t>
            </a:r>
          </a:p>
          <a:p>
            <a:r>
              <a:rPr lang="fi-FI" dirty="0" smtClean="0"/>
              <a:t>Changes also in the social environment </a:t>
            </a:r>
          </a:p>
          <a:p>
            <a:r>
              <a:rPr lang="fi-FI" dirty="0" smtClean="0"/>
              <a:t>Arising questions about the </a:t>
            </a:r>
            <a:r>
              <a:rPr lang="fi-FI" smtClean="0"/>
              <a:t>sustainablility issues</a:t>
            </a:r>
            <a:endParaRPr lang="fi-FI" dirty="0" smtClean="0"/>
          </a:p>
          <a:p>
            <a:pPr lvl="1">
              <a:buFont typeface="Wingdings"/>
              <a:buChar char="à"/>
            </a:pPr>
            <a:r>
              <a:rPr lang="fi-FI" dirty="0" smtClean="0"/>
              <a:t>Suburban </a:t>
            </a:r>
            <a:r>
              <a:rPr lang="fi-FI" b="1" dirty="0" smtClean="0"/>
              <a:t>Re</a:t>
            </a:r>
            <a:r>
              <a:rPr lang="fi-FI" dirty="0" smtClean="0"/>
              <a:t>development</a:t>
            </a:r>
          </a:p>
          <a:p>
            <a:r>
              <a:rPr lang="fi-FI" dirty="0" smtClean="0">
                <a:sym typeface="Wingdings" pitchFamily="2" charset="2"/>
              </a:rPr>
              <a:t>Many studies are omitting the economical and financial point of view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Financing sets the limits for redevelopment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New approaches are needed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In Finland: infill development as one solution for financing</a:t>
            </a:r>
          </a:p>
          <a:p>
            <a:pPr>
              <a:buFont typeface="Wingdings"/>
              <a:buChar char="à"/>
            </a:pPr>
            <a:endParaRPr lang="fi-FI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2384017-E4DF-4A7A-8FA6-2DC68C3EB4D0}" type="slidenum">
              <a:rPr lang="en-US" noProof="0" smtClean="0"/>
              <a:pPr algn="ctr"/>
              <a:t>2</a:t>
            </a:fld>
            <a:endParaRPr lang="en-US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Purpose of the research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8392088" cy="4149256"/>
          </a:xfrm>
        </p:spPr>
        <p:txBody>
          <a:bodyPr>
            <a:normAutofit/>
          </a:bodyPr>
          <a:lstStyle/>
          <a:p>
            <a:r>
              <a:rPr lang="fi-FI" dirty="0" smtClean="0"/>
              <a:t>Rethink the ”suburban challenge” and innovate a value creation strategy for the existing neighbourhoods</a:t>
            </a:r>
          </a:p>
          <a:p>
            <a:r>
              <a:rPr lang="fi-FI" dirty="0" smtClean="0"/>
              <a:t>Test </a:t>
            </a:r>
            <a:r>
              <a:rPr lang="fi-FI" u="sng" dirty="0" smtClean="0"/>
              <a:t>financing approach based on the logics of investment markets</a:t>
            </a:r>
            <a:r>
              <a:rPr lang="fi-FI" dirty="0" smtClean="0"/>
              <a:t> rather than solely on the traditional debt markets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Redevelopment as an </a:t>
            </a:r>
            <a:r>
              <a:rPr lang="fi-FI" b="1" dirty="0" smtClean="0"/>
              <a:t>investment opportunity</a:t>
            </a:r>
          </a:p>
          <a:p>
            <a:pPr lvl="1">
              <a:buFont typeface="Wingdings"/>
              <a:buChar char="à"/>
            </a:pPr>
            <a:r>
              <a:rPr lang="fi-FI" dirty="0" smtClean="0"/>
              <a:t>Equity financing for the occupants, profit for the outside investor, public benefit in the form of low-energy construction</a:t>
            </a:r>
          </a:p>
          <a:p>
            <a:pPr lvl="1">
              <a:buFont typeface="Wingdings"/>
              <a:buChar char="à"/>
            </a:pPr>
            <a:r>
              <a:rPr lang="fi-FI" dirty="0" smtClean="0"/>
              <a:t>Maximize the value of redevelopment </a:t>
            </a:r>
            <a:r>
              <a:rPr lang="fi-FI" smtClean="0"/>
              <a:t>for all the parties</a:t>
            </a: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2384017-E4DF-4A7A-8FA6-2DC68C3EB4D0}" type="slidenum">
              <a:rPr lang="en-US" noProof="0" smtClean="0"/>
              <a:pPr algn="ctr"/>
              <a:t>3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51520" y="1484784"/>
          <a:ext cx="864096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489600"/>
            <a:ext cx="4791688" cy="995184"/>
          </a:xfrm>
        </p:spPr>
        <p:txBody>
          <a:bodyPr/>
          <a:lstStyle/>
          <a:p>
            <a:r>
              <a:rPr lang="fi-FI" dirty="0" smtClean="0"/>
              <a:t>Structure of the paper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4215624" cy="692872"/>
          </a:xfrm>
        </p:spPr>
        <p:txBody>
          <a:bodyPr/>
          <a:lstStyle/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2384017-E4DF-4A7A-8FA6-2DC68C3EB4D0}" type="slidenum">
              <a:rPr lang="en-US" noProof="0" smtClean="0"/>
              <a:pPr algn="ctr"/>
              <a:t>4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Case presentation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Siltamäki</a:t>
            </a:r>
          </a:p>
          <a:p>
            <a:pPr lvl="1"/>
            <a:r>
              <a:rPr lang="fi-FI" dirty="0" smtClean="0"/>
              <a:t>Typical suburb built in the 1970’s</a:t>
            </a:r>
          </a:p>
          <a:p>
            <a:pPr lvl="1"/>
            <a:r>
              <a:rPr lang="fi-FI" dirty="0" smtClean="0"/>
              <a:t>Located in the very north of Helsinki, 15km from the CBD</a:t>
            </a:r>
          </a:p>
          <a:p>
            <a:pPr lvl="1"/>
            <a:r>
              <a:rPr lang="fi-FI" dirty="0" smtClean="0"/>
              <a:t>44 buildings, 1000 apartments</a:t>
            </a:r>
          </a:p>
          <a:p>
            <a:pPr lvl="1"/>
            <a:r>
              <a:rPr lang="fi-FI" dirty="0" smtClean="0"/>
              <a:t>Renovation cost for the whole area approx. 60 million euros</a:t>
            </a:r>
          </a:p>
          <a:p>
            <a:r>
              <a:rPr lang="fi-FI" dirty="0" smtClean="0"/>
              <a:t>One management company for the whole area</a:t>
            </a:r>
          </a:p>
          <a:p>
            <a:r>
              <a:rPr lang="fi-FI" dirty="0" smtClean="0"/>
              <a:t>Commercial center with 14 tenants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2384017-E4DF-4A7A-8FA6-2DC68C3EB4D0}" type="slidenum">
              <a:rPr lang="en-US" noProof="0" smtClean="0"/>
              <a:pPr algn="ctr"/>
              <a:t>5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Siltamäki case area</a:t>
            </a:r>
            <a:endParaRPr lang="fi-FI" dirty="0"/>
          </a:p>
        </p:txBody>
      </p:sp>
      <p:pic>
        <p:nvPicPr>
          <p:cNvPr id="11" name="Content Placeholder 10" descr="siltamäk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1124744"/>
            <a:ext cx="6469045" cy="464150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2384017-E4DF-4A7A-8FA6-2DC68C3EB4D0}" type="slidenum">
              <a:rPr lang="en-US" noProof="0" smtClean="0"/>
              <a:pPr algn="ctr"/>
              <a:t>6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  <p:sp>
        <p:nvSpPr>
          <p:cNvPr id="10" name="Freeform 9"/>
          <p:cNvSpPr/>
          <p:nvPr/>
        </p:nvSpPr>
        <p:spPr>
          <a:xfrm>
            <a:off x="610907" y="2485292"/>
            <a:ext cx="5262355" cy="3247964"/>
          </a:xfrm>
          <a:custGeom>
            <a:avLst/>
            <a:gdLst>
              <a:gd name="connsiteX0" fmla="*/ 1992923 w 5263662"/>
              <a:gd name="connsiteY0" fmla="*/ 3235570 h 3235570"/>
              <a:gd name="connsiteX1" fmla="*/ 3774831 w 5263662"/>
              <a:gd name="connsiteY1" fmla="*/ 2649416 h 3235570"/>
              <a:gd name="connsiteX2" fmla="*/ 5263662 w 5263662"/>
              <a:gd name="connsiteY2" fmla="*/ 199293 h 3235570"/>
              <a:gd name="connsiteX3" fmla="*/ 3587262 w 5263662"/>
              <a:gd name="connsiteY3" fmla="*/ 0 h 3235570"/>
              <a:gd name="connsiteX4" fmla="*/ 0 w 5263662"/>
              <a:gd name="connsiteY4" fmla="*/ 937846 h 3235570"/>
              <a:gd name="connsiteX5" fmla="*/ 23446 w 5263662"/>
              <a:gd name="connsiteY5" fmla="*/ 3212123 h 3235570"/>
              <a:gd name="connsiteX6" fmla="*/ 1992923 w 5263662"/>
              <a:gd name="connsiteY6" fmla="*/ 3235570 h 3235570"/>
              <a:gd name="connsiteX0" fmla="*/ 1992923 w 5263662"/>
              <a:gd name="connsiteY0" fmla="*/ 3235570 h 3247964"/>
              <a:gd name="connsiteX1" fmla="*/ 3774831 w 5263662"/>
              <a:gd name="connsiteY1" fmla="*/ 2649416 h 3247964"/>
              <a:gd name="connsiteX2" fmla="*/ 5263662 w 5263662"/>
              <a:gd name="connsiteY2" fmla="*/ 199293 h 3247964"/>
              <a:gd name="connsiteX3" fmla="*/ 3587262 w 5263662"/>
              <a:gd name="connsiteY3" fmla="*/ 0 h 3247964"/>
              <a:gd name="connsiteX4" fmla="*/ 0 w 5263662"/>
              <a:gd name="connsiteY4" fmla="*/ 937846 h 3247964"/>
              <a:gd name="connsiteX5" fmla="*/ 1960 w 5263662"/>
              <a:gd name="connsiteY5" fmla="*/ 3247964 h 3247964"/>
              <a:gd name="connsiteX6" fmla="*/ 1992923 w 5263662"/>
              <a:gd name="connsiteY6" fmla="*/ 3235570 h 3247964"/>
              <a:gd name="connsiteX0" fmla="*/ 1991616 w 5262355"/>
              <a:gd name="connsiteY0" fmla="*/ 3235570 h 3247964"/>
              <a:gd name="connsiteX1" fmla="*/ 3773524 w 5262355"/>
              <a:gd name="connsiteY1" fmla="*/ 2649416 h 3247964"/>
              <a:gd name="connsiteX2" fmla="*/ 5262355 w 5262355"/>
              <a:gd name="connsiteY2" fmla="*/ 199293 h 3247964"/>
              <a:gd name="connsiteX3" fmla="*/ 3585955 w 5262355"/>
              <a:gd name="connsiteY3" fmla="*/ 0 h 3247964"/>
              <a:gd name="connsiteX4" fmla="*/ 653 w 5262355"/>
              <a:gd name="connsiteY4" fmla="*/ 943708 h 3247964"/>
              <a:gd name="connsiteX5" fmla="*/ 653 w 5262355"/>
              <a:gd name="connsiteY5" fmla="*/ 3247964 h 3247964"/>
              <a:gd name="connsiteX6" fmla="*/ 1991616 w 5262355"/>
              <a:gd name="connsiteY6" fmla="*/ 3235570 h 324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2355" h="3247964">
                <a:moveTo>
                  <a:pt x="1991616" y="3235570"/>
                </a:moveTo>
                <a:lnTo>
                  <a:pt x="3773524" y="2649416"/>
                </a:lnTo>
                <a:lnTo>
                  <a:pt x="5262355" y="199293"/>
                </a:lnTo>
                <a:lnTo>
                  <a:pt x="3585955" y="0"/>
                </a:lnTo>
                <a:lnTo>
                  <a:pt x="653" y="943708"/>
                </a:lnTo>
                <a:cubicBezTo>
                  <a:pt x="1306" y="1713747"/>
                  <a:pt x="0" y="2477925"/>
                  <a:pt x="653" y="3247964"/>
                </a:cubicBezTo>
                <a:lnTo>
                  <a:pt x="1991616" y="323557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6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Results and case experiences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Thematic interviews</a:t>
            </a:r>
          </a:p>
          <a:p>
            <a:pPr lvl="1"/>
            <a:r>
              <a:rPr lang="fi-FI" dirty="0" smtClean="0"/>
              <a:t>Rigid decision making process is a problem</a:t>
            </a:r>
          </a:p>
          <a:p>
            <a:pPr lvl="1"/>
            <a:r>
              <a:rPr lang="fi-FI" dirty="0" smtClean="0"/>
              <a:t>Role of the municipality</a:t>
            </a:r>
          </a:p>
          <a:p>
            <a:pPr lvl="1"/>
            <a:r>
              <a:rPr lang="fi-FI" dirty="0" smtClean="0"/>
              <a:t>Economics of scale</a:t>
            </a:r>
          </a:p>
          <a:p>
            <a:pPr lvl="1"/>
            <a:r>
              <a:rPr lang="fi-FI" b="1" dirty="0" smtClean="0"/>
              <a:t>New ideas: </a:t>
            </a:r>
            <a:r>
              <a:rPr lang="fi-FI" dirty="0" smtClean="0"/>
              <a:t>reverse housing trade &amp; the plot concept</a:t>
            </a:r>
          </a:p>
          <a:p>
            <a:r>
              <a:rPr lang="fi-FI" dirty="0" smtClean="0"/>
              <a:t>Financial analysis model</a:t>
            </a:r>
          </a:p>
          <a:p>
            <a:pPr lvl="1"/>
            <a:r>
              <a:rPr lang="fi-FI" dirty="0" smtClean="0"/>
              <a:t>Unite the interests of the most important stakeholders</a:t>
            </a:r>
          </a:p>
          <a:p>
            <a:pPr lvl="1"/>
            <a:r>
              <a:rPr lang="fi-FI" dirty="0" smtClean="0"/>
              <a:t>Sound basis for assessing the investment opportunity from different perspectives</a:t>
            </a:r>
          </a:p>
          <a:p>
            <a:pPr lvl="1"/>
            <a:r>
              <a:rPr lang="fi-FI" dirty="0" smtClean="0"/>
              <a:t>An example based on the case study</a:t>
            </a:r>
          </a:p>
          <a:p>
            <a:pPr lvl="1"/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2384017-E4DF-4A7A-8FA6-2DC68C3EB4D0}" type="slidenum">
              <a:rPr lang="en-US" noProof="0" smtClean="0"/>
              <a:pPr algn="ctr"/>
              <a:t>7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2384017-E4DF-4A7A-8FA6-2DC68C3EB4D0}" type="slidenum">
              <a:rPr lang="en-US" noProof="0" smtClean="0"/>
              <a:pPr algn="ctr"/>
              <a:t>8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Urban Redevelopment Concept (URC) for Existing Neighbourhoods</a:t>
            </a:r>
          </a:p>
          <a:p>
            <a:endParaRPr lang="fi-FI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1520" y="1484784"/>
            <a:ext cx="3960440" cy="46805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Base Case</a:t>
            </a: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a sale of one parking lot for infill development</a:t>
            </a:r>
          </a:p>
          <a:p>
            <a:pPr marL="742950" lvl="1" indent="-285750">
              <a:spcBef>
                <a:spcPts val="400"/>
              </a:spcBef>
              <a:buFont typeface="Arial" pitchFamily="34" charset="0"/>
              <a:buChar char="–"/>
              <a:defRPr/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realistic scenario</a:t>
            </a: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Scenario 1</a:t>
            </a: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sale of four parking lots for infill development</a:t>
            </a:r>
          </a:p>
          <a:p>
            <a:pPr marL="742950" lvl="1" indent="-285750">
              <a:spcBef>
                <a:spcPts val="400"/>
              </a:spcBef>
              <a:buFont typeface="Arial" pitchFamily="34" charset="0"/>
              <a:buChar char="–"/>
              <a:defRPr/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opportunistic scenario</a:t>
            </a: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Scenario 2</a:t>
            </a: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sale and leaseback of all the land (excluding the parking lots and the commercial center)</a:t>
            </a:r>
          </a:p>
          <a:p>
            <a:pPr marL="742950" lvl="1" indent="-285750">
              <a:spcBef>
                <a:spcPts val="400"/>
              </a:spcBef>
              <a:buFont typeface="Arial" pitchFamily="34" charset="0"/>
              <a:buChar char="–"/>
              <a:defRPr/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concept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 descr="SIltamäki google map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142852"/>
            <a:ext cx="4429156" cy="5649163"/>
          </a:xfrm>
          <a:prstGeom prst="rect">
            <a:avLst/>
          </a:prstGeom>
        </p:spPr>
      </p:pic>
      <p:sp>
        <p:nvSpPr>
          <p:cNvPr id="15" name="Freeform 14"/>
          <p:cNvSpPr/>
          <p:nvPr/>
        </p:nvSpPr>
        <p:spPr>
          <a:xfrm>
            <a:off x="7173686" y="4071257"/>
            <a:ext cx="1023257" cy="1611086"/>
          </a:xfrm>
          <a:custGeom>
            <a:avLst/>
            <a:gdLst>
              <a:gd name="connsiteX0" fmla="*/ 0 w 1023257"/>
              <a:gd name="connsiteY0" fmla="*/ 141514 h 1611086"/>
              <a:gd name="connsiteX1" fmla="*/ 0 w 1023257"/>
              <a:gd name="connsiteY1" fmla="*/ 141514 h 1611086"/>
              <a:gd name="connsiteX2" fmla="*/ 424543 w 1023257"/>
              <a:gd name="connsiteY2" fmla="*/ 1611086 h 1611086"/>
              <a:gd name="connsiteX3" fmla="*/ 1023257 w 1023257"/>
              <a:gd name="connsiteY3" fmla="*/ 598714 h 1611086"/>
              <a:gd name="connsiteX4" fmla="*/ 674914 w 1023257"/>
              <a:gd name="connsiteY4" fmla="*/ 0 h 1611086"/>
              <a:gd name="connsiteX5" fmla="*/ 0 w 1023257"/>
              <a:gd name="connsiteY5" fmla="*/ 141514 h 1611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3257" h="1611086">
                <a:moveTo>
                  <a:pt x="0" y="141514"/>
                </a:moveTo>
                <a:lnTo>
                  <a:pt x="0" y="141514"/>
                </a:lnTo>
                <a:lnTo>
                  <a:pt x="424543" y="1611086"/>
                </a:lnTo>
                <a:lnTo>
                  <a:pt x="1023257" y="598714"/>
                </a:lnTo>
                <a:lnTo>
                  <a:pt x="674914" y="0"/>
                </a:lnTo>
                <a:lnTo>
                  <a:pt x="0" y="141514"/>
                </a:lnTo>
                <a:close/>
              </a:path>
            </a:pathLst>
          </a:cu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Freeform 15"/>
          <p:cNvSpPr/>
          <p:nvPr/>
        </p:nvSpPr>
        <p:spPr>
          <a:xfrm>
            <a:off x="6074229" y="142852"/>
            <a:ext cx="827314" cy="934834"/>
          </a:xfrm>
          <a:custGeom>
            <a:avLst/>
            <a:gdLst>
              <a:gd name="connsiteX0" fmla="*/ 0 w 827314"/>
              <a:gd name="connsiteY0" fmla="*/ 141514 h 870857"/>
              <a:gd name="connsiteX1" fmla="*/ 228600 w 827314"/>
              <a:gd name="connsiteY1" fmla="*/ 870857 h 870857"/>
              <a:gd name="connsiteX2" fmla="*/ 718457 w 827314"/>
              <a:gd name="connsiteY2" fmla="*/ 718457 h 870857"/>
              <a:gd name="connsiteX3" fmla="*/ 631371 w 827314"/>
              <a:gd name="connsiteY3" fmla="*/ 413657 h 870857"/>
              <a:gd name="connsiteX4" fmla="*/ 827314 w 827314"/>
              <a:gd name="connsiteY4" fmla="*/ 359228 h 870857"/>
              <a:gd name="connsiteX5" fmla="*/ 718457 w 827314"/>
              <a:gd name="connsiteY5" fmla="*/ 0 h 870857"/>
              <a:gd name="connsiteX6" fmla="*/ 0 w 827314"/>
              <a:gd name="connsiteY6" fmla="*/ 141514 h 870857"/>
              <a:gd name="connsiteX0" fmla="*/ 0 w 827314"/>
              <a:gd name="connsiteY0" fmla="*/ 205491 h 934834"/>
              <a:gd name="connsiteX1" fmla="*/ 228600 w 827314"/>
              <a:gd name="connsiteY1" fmla="*/ 934834 h 934834"/>
              <a:gd name="connsiteX2" fmla="*/ 718457 w 827314"/>
              <a:gd name="connsiteY2" fmla="*/ 782434 h 934834"/>
              <a:gd name="connsiteX3" fmla="*/ 631371 w 827314"/>
              <a:gd name="connsiteY3" fmla="*/ 477634 h 934834"/>
              <a:gd name="connsiteX4" fmla="*/ 827314 w 827314"/>
              <a:gd name="connsiteY4" fmla="*/ 423205 h 934834"/>
              <a:gd name="connsiteX5" fmla="*/ 712349 w 827314"/>
              <a:gd name="connsiteY5" fmla="*/ 0 h 934834"/>
              <a:gd name="connsiteX6" fmla="*/ 0 w 827314"/>
              <a:gd name="connsiteY6" fmla="*/ 205491 h 934834"/>
              <a:gd name="connsiteX0" fmla="*/ 0 w 827314"/>
              <a:gd name="connsiteY0" fmla="*/ 205491 h 934834"/>
              <a:gd name="connsiteX1" fmla="*/ 228600 w 827314"/>
              <a:gd name="connsiteY1" fmla="*/ 934834 h 934834"/>
              <a:gd name="connsiteX2" fmla="*/ 718457 w 827314"/>
              <a:gd name="connsiteY2" fmla="*/ 782434 h 934834"/>
              <a:gd name="connsiteX3" fmla="*/ 631371 w 827314"/>
              <a:gd name="connsiteY3" fmla="*/ 477634 h 934834"/>
              <a:gd name="connsiteX4" fmla="*/ 827314 w 827314"/>
              <a:gd name="connsiteY4" fmla="*/ 423205 h 934834"/>
              <a:gd name="connsiteX5" fmla="*/ 712349 w 827314"/>
              <a:gd name="connsiteY5" fmla="*/ 0 h 934834"/>
              <a:gd name="connsiteX6" fmla="*/ 0 w 827314"/>
              <a:gd name="connsiteY6" fmla="*/ 205491 h 934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7314" h="934834">
                <a:moveTo>
                  <a:pt x="0" y="205491"/>
                </a:moveTo>
                <a:lnTo>
                  <a:pt x="228600" y="934834"/>
                </a:lnTo>
                <a:lnTo>
                  <a:pt x="718457" y="782434"/>
                </a:lnTo>
                <a:lnTo>
                  <a:pt x="631371" y="477634"/>
                </a:lnTo>
                <a:lnTo>
                  <a:pt x="827314" y="423205"/>
                </a:lnTo>
                <a:lnTo>
                  <a:pt x="712349" y="0"/>
                </a:lnTo>
                <a:lnTo>
                  <a:pt x="0" y="205491"/>
                </a:lnTo>
                <a:close/>
              </a:path>
            </a:pathLst>
          </a:custGeom>
          <a:solidFill>
            <a:srgbClr val="FFC000">
              <a:alpha val="17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Freeform 17"/>
          <p:cNvSpPr/>
          <p:nvPr/>
        </p:nvSpPr>
        <p:spPr>
          <a:xfrm>
            <a:off x="5312229" y="2645229"/>
            <a:ext cx="990600" cy="947057"/>
          </a:xfrm>
          <a:custGeom>
            <a:avLst/>
            <a:gdLst>
              <a:gd name="connsiteX0" fmla="*/ 0 w 990600"/>
              <a:gd name="connsiteY0" fmla="*/ 206828 h 947057"/>
              <a:gd name="connsiteX1" fmla="*/ 206828 w 990600"/>
              <a:gd name="connsiteY1" fmla="*/ 947057 h 947057"/>
              <a:gd name="connsiteX2" fmla="*/ 990600 w 990600"/>
              <a:gd name="connsiteY2" fmla="*/ 707571 h 947057"/>
              <a:gd name="connsiteX3" fmla="*/ 816428 w 990600"/>
              <a:gd name="connsiteY3" fmla="*/ 0 h 947057"/>
              <a:gd name="connsiteX4" fmla="*/ 0 w 990600"/>
              <a:gd name="connsiteY4" fmla="*/ 206828 h 94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947057">
                <a:moveTo>
                  <a:pt x="0" y="206828"/>
                </a:moveTo>
                <a:lnTo>
                  <a:pt x="206828" y="947057"/>
                </a:lnTo>
                <a:lnTo>
                  <a:pt x="990600" y="707571"/>
                </a:lnTo>
                <a:lnTo>
                  <a:pt x="816428" y="0"/>
                </a:lnTo>
                <a:lnTo>
                  <a:pt x="0" y="206828"/>
                </a:lnTo>
                <a:close/>
              </a:path>
            </a:pathLst>
          </a:custGeom>
          <a:solidFill>
            <a:srgbClr val="FFC000">
              <a:alpha val="1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Freeform 18"/>
          <p:cNvSpPr/>
          <p:nvPr/>
        </p:nvSpPr>
        <p:spPr>
          <a:xfrm>
            <a:off x="6705600" y="2416629"/>
            <a:ext cx="642257" cy="794657"/>
          </a:xfrm>
          <a:custGeom>
            <a:avLst/>
            <a:gdLst>
              <a:gd name="connsiteX0" fmla="*/ 457200 w 642257"/>
              <a:gd name="connsiteY0" fmla="*/ 0 h 794657"/>
              <a:gd name="connsiteX1" fmla="*/ 642257 w 642257"/>
              <a:gd name="connsiteY1" fmla="*/ 674914 h 794657"/>
              <a:gd name="connsiteX2" fmla="*/ 206829 w 642257"/>
              <a:gd name="connsiteY2" fmla="*/ 794657 h 794657"/>
              <a:gd name="connsiteX3" fmla="*/ 0 w 642257"/>
              <a:gd name="connsiteY3" fmla="*/ 108857 h 794657"/>
              <a:gd name="connsiteX4" fmla="*/ 457200 w 642257"/>
              <a:gd name="connsiteY4" fmla="*/ 0 h 794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2257" h="794657">
                <a:moveTo>
                  <a:pt x="457200" y="0"/>
                </a:moveTo>
                <a:lnTo>
                  <a:pt x="642257" y="674914"/>
                </a:lnTo>
                <a:lnTo>
                  <a:pt x="206829" y="794657"/>
                </a:lnTo>
                <a:lnTo>
                  <a:pt x="0" y="108857"/>
                </a:lnTo>
                <a:lnTo>
                  <a:pt x="457200" y="0"/>
                </a:lnTo>
                <a:close/>
              </a:path>
            </a:pathLst>
          </a:custGeom>
          <a:solidFill>
            <a:srgbClr val="FFC000">
              <a:alpha val="1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Freeform 20"/>
          <p:cNvSpPr/>
          <p:nvPr/>
        </p:nvSpPr>
        <p:spPr>
          <a:xfrm>
            <a:off x="7172325" y="4076700"/>
            <a:ext cx="1033463" cy="1609725"/>
          </a:xfrm>
          <a:custGeom>
            <a:avLst/>
            <a:gdLst>
              <a:gd name="connsiteX0" fmla="*/ 0 w 1033463"/>
              <a:gd name="connsiteY0" fmla="*/ 138113 h 1609725"/>
              <a:gd name="connsiteX1" fmla="*/ 428625 w 1033463"/>
              <a:gd name="connsiteY1" fmla="*/ 1609725 h 1609725"/>
              <a:gd name="connsiteX2" fmla="*/ 438150 w 1033463"/>
              <a:gd name="connsiteY2" fmla="*/ 1566863 h 1609725"/>
              <a:gd name="connsiteX3" fmla="*/ 447675 w 1033463"/>
              <a:gd name="connsiteY3" fmla="*/ 1543050 h 1609725"/>
              <a:gd name="connsiteX4" fmla="*/ 1033463 w 1033463"/>
              <a:gd name="connsiteY4" fmla="*/ 600075 h 1609725"/>
              <a:gd name="connsiteX5" fmla="*/ 676275 w 1033463"/>
              <a:gd name="connsiteY5" fmla="*/ 0 h 1609725"/>
              <a:gd name="connsiteX6" fmla="*/ 0 w 1033463"/>
              <a:gd name="connsiteY6" fmla="*/ 138113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3463" h="1609725">
                <a:moveTo>
                  <a:pt x="0" y="138113"/>
                </a:moveTo>
                <a:lnTo>
                  <a:pt x="428625" y="1609725"/>
                </a:lnTo>
                <a:cubicBezTo>
                  <a:pt x="431800" y="1595438"/>
                  <a:pt x="434129" y="1580936"/>
                  <a:pt x="438150" y="1566863"/>
                </a:cubicBezTo>
                <a:cubicBezTo>
                  <a:pt x="440499" y="1558643"/>
                  <a:pt x="447675" y="1543050"/>
                  <a:pt x="447675" y="1543050"/>
                </a:cubicBezTo>
                <a:lnTo>
                  <a:pt x="1033463" y="600075"/>
                </a:lnTo>
                <a:lnTo>
                  <a:pt x="676275" y="0"/>
                </a:lnTo>
                <a:lnTo>
                  <a:pt x="0" y="138113"/>
                </a:lnTo>
                <a:close/>
              </a:path>
            </a:pathLst>
          </a:cu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Freeform 22"/>
          <p:cNvSpPr/>
          <p:nvPr/>
        </p:nvSpPr>
        <p:spPr>
          <a:xfrm>
            <a:off x="4357686" y="357166"/>
            <a:ext cx="3200400" cy="5353050"/>
          </a:xfrm>
          <a:custGeom>
            <a:avLst/>
            <a:gdLst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809750 w 3200400"/>
              <a:gd name="connsiteY28" fmla="*/ 3771900 h 5353050"/>
              <a:gd name="connsiteX29" fmla="*/ 1581150 w 3200400"/>
              <a:gd name="connsiteY29" fmla="*/ 3838575 h 5353050"/>
              <a:gd name="connsiteX30" fmla="*/ 1685925 w 3200400"/>
              <a:gd name="connsiteY30" fmla="*/ 3990975 h 5353050"/>
              <a:gd name="connsiteX31" fmla="*/ 1476375 w 3200400"/>
              <a:gd name="connsiteY31" fmla="*/ 3905250 h 5353050"/>
              <a:gd name="connsiteX32" fmla="*/ 1581150 w 3200400"/>
              <a:gd name="connsiteY32" fmla="*/ 3771900 h 5353050"/>
              <a:gd name="connsiteX33" fmla="*/ 1724025 w 3200400"/>
              <a:gd name="connsiteY33" fmla="*/ 3581400 h 5353050"/>
              <a:gd name="connsiteX34" fmla="*/ 2190750 w 3200400"/>
              <a:gd name="connsiteY34" fmla="*/ 3457575 h 5353050"/>
              <a:gd name="connsiteX35" fmla="*/ 2562225 w 3200400"/>
              <a:gd name="connsiteY35" fmla="*/ 3343275 h 5353050"/>
              <a:gd name="connsiteX36" fmla="*/ 2438400 w 3200400"/>
              <a:gd name="connsiteY36" fmla="*/ 2952750 h 5353050"/>
              <a:gd name="connsiteX37" fmla="*/ 2962275 w 3200400"/>
              <a:gd name="connsiteY37" fmla="*/ 2800350 h 5353050"/>
              <a:gd name="connsiteX38" fmla="*/ 3200400 w 3200400"/>
              <a:gd name="connsiteY38" fmla="*/ 3733800 h 5353050"/>
              <a:gd name="connsiteX39" fmla="*/ 2743200 w 3200400"/>
              <a:gd name="connsiteY39" fmla="*/ 3848100 h 5353050"/>
              <a:gd name="connsiteX40" fmla="*/ 3124200 w 3200400"/>
              <a:gd name="connsiteY40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809750 w 3200400"/>
              <a:gd name="connsiteY28" fmla="*/ 3771900 h 5353050"/>
              <a:gd name="connsiteX29" fmla="*/ 1581150 w 3200400"/>
              <a:gd name="connsiteY29" fmla="*/ 3838575 h 5353050"/>
              <a:gd name="connsiteX30" fmla="*/ 1752611 w 3200400"/>
              <a:gd name="connsiteY30" fmla="*/ 3567116 h 5353050"/>
              <a:gd name="connsiteX31" fmla="*/ 1476375 w 3200400"/>
              <a:gd name="connsiteY31" fmla="*/ 3905250 h 5353050"/>
              <a:gd name="connsiteX32" fmla="*/ 1581150 w 3200400"/>
              <a:gd name="connsiteY32" fmla="*/ 3771900 h 5353050"/>
              <a:gd name="connsiteX33" fmla="*/ 1724025 w 3200400"/>
              <a:gd name="connsiteY33" fmla="*/ 3581400 h 5353050"/>
              <a:gd name="connsiteX34" fmla="*/ 2190750 w 3200400"/>
              <a:gd name="connsiteY34" fmla="*/ 3457575 h 5353050"/>
              <a:gd name="connsiteX35" fmla="*/ 2562225 w 3200400"/>
              <a:gd name="connsiteY35" fmla="*/ 3343275 h 5353050"/>
              <a:gd name="connsiteX36" fmla="*/ 2438400 w 3200400"/>
              <a:gd name="connsiteY36" fmla="*/ 2952750 h 5353050"/>
              <a:gd name="connsiteX37" fmla="*/ 2962275 w 3200400"/>
              <a:gd name="connsiteY37" fmla="*/ 2800350 h 5353050"/>
              <a:gd name="connsiteX38" fmla="*/ 3200400 w 3200400"/>
              <a:gd name="connsiteY38" fmla="*/ 3733800 h 5353050"/>
              <a:gd name="connsiteX39" fmla="*/ 2743200 w 3200400"/>
              <a:gd name="connsiteY39" fmla="*/ 3848100 h 5353050"/>
              <a:gd name="connsiteX40" fmla="*/ 3124200 w 3200400"/>
              <a:gd name="connsiteY40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809750 w 3200400"/>
              <a:gd name="connsiteY28" fmla="*/ 3771900 h 5353050"/>
              <a:gd name="connsiteX29" fmla="*/ 1581150 w 3200400"/>
              <a:gd name="connsiteY29" fmla="*/ 3838575 h 5353050"/>
              <a:gd name="connsiteX30" fmla="*/ 1752611 w 3200400"/>
              <a:gd name="connsiteY30" fmla="*/ 3567116 h 5353050"/>
              <a:gd name="connsiteX31" fmla="*/ 1538297 w 3200400"/>
              <a:gd name="connsiteY31" fmla="*/ 3852868 h 5353050"/>
              <a:gd name="connsiteX32" fmla="*/ 1581150 w 3200400"/>
              <a:gd name="connsiteY32" fmla="*/ 3771900 h 5353050"/>
              <a:gd name="connsiteX33" fmla="*/ 1724025 w 3200400"/>
              <a:gd name="connsiteY33" fmla="*/ 3581400 h 5353050"/>
              <a:gd name="connsiteX34" fmla="*/ 2190750 w 3200400"/>
              <a:gd name="connsiteY34" fmla="*/ 3457575 h 5353050"/>
              <a:gd name="connsiteX35" fmla="*/ 2562225 w 3200400"/>
              <a:gd name="connsiteY35" fmla="*/ 3343275 h 5353050"/>
              <a:gd name="connsiteX36" fmla="*/ 2438400 w 3200400"/>
              <a:gd name="connsiteY36" fmla="*/ 2952750 h 5353050"/>
              <a:gd name="connsiteX37" fmla="*/ 2962275 w 3200400"/>
              <a:gd name="connsiteY37" fmla="*/ 2800350 h 5353050"/>
              <a:gd name="connsiteX38" fmla="*/ 3200400 w 3200400"/>
              <a:gd name="connsiteY38" fmla="*/ 3733800 h 5353050"/>
              <a:gd name="connsiteX39" fmla="*/ 2743200 w 3200400"/>
              <a:gd name="connsiteY39" fmla="*/ 3848100 h 5353050"/>
              <a:gd name="connsiteX40" fmla="*/ 3124200 w 3200400"/>
              <a:gd name="connsiteY40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809750 w 3200400"/>
              <a:gd name="connsiteY28" fmla="*/ 3771900 h 5353050"/>
              <a:gd name="connsiteX29" fmla="*/ 1581150 w 3200400"/>
              <a:gd name="connsiteY29" fmla="*/ 3838575 h 5353050"/>
              <a:gd name="connsiteX30" fmla="*/ 1752611 w 3200400"/>
              <a:gd name="connsiteY30" fmla="*/ 3567116 h 5353050"/>
              <a:gd name="connsiteX31" fmla="*/ 1538297 w 3200400"/>
              <a:gd name="connsiteY31" fmla="*/ 3852868 h 5353050"/>
              <a:gd name="connsiteX32" fmla="*/ 1581150 w 3200400"/>
              <a:gd name="connsiteY32" fmla="*/ 3771900 h 5353050"/>
              <a:gd name="connsiteX33" fmla="*/ 1724025 w 3200400"/>
              <a:gd name="connsiteY33" fmla="*/ 3581400 h 5353050"/>
              <a:gd name="connsiteX34" fmla="*/ 2190750 w 3200400"/>
              <a:gd name="connsiteY34" fmla="*/ 3457575 h 5353050"/>
              <a:gd name="connsiteX35" fmla="*/ 2562225 w 3200400"/>
              <a:gd name="connsiteY35" fmla="*/ 3343275 h 5353050"/>
              <a:gd name="connsiteX36" fmla="*/ 2438400 w 3200400"/>
              <a:gd name="connsiteY36" fmla="*/ 2952750 h 5353050"/>
              <a:gd name="connsiteX37" fmla="*/ 2962275 w 3200400"/>
              <a:gd name="connsiteY37" fmla="*/ 2800350 h 5353050"/>
              <a:gd name="connsiteX38" fmla="*/ 3200400 w 3200400"/>
              <a:gd name="connsiteY38" fmla="*/ 3733800 h 5353050"/>
              <a:gd name="connsiteX39" fmla="*/ 2743200 w 3200400"/>
              <a:gd name="connsiteY39" fmla="*/ 3848100 h 5353050"/>
              <a:gd name="connsiteX40" fmla="*/ 3124200 w 3200400"/>
              <a:gd name="connsiteY40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809750 w 3200400"/>
              <a:gd name="connsiteY28" fmla="*/ 3771900 h 5353050"/>
              <a:gd name="connsiteX29" fmla="*/ 1581150 w 3200400"/>
              <a:gd name="connsiteY29" fmla="*/ 3838575 h 5353050"/>
              <a:gd name="connsiteX30" fmla="*/ 1538297 w 3200400"/>
              <a:gd name="connsiteY30" fmla="*/ 3852868 h 5353050"/>
              <a:gd name="connsiteX31" fmla="*/ 1581150 w 3200400"/>
              <a:gd name="connsiteY31" fmla="*/ 3771900 h 5353050"/>
              <a:gd name="connsiteX32" fmla="*/ 1724025 w 3200400"/>
              <a:gd name="connsiteY32" fmla="*/ 3581400 h 5353050"/>
              <a:gd name="connsiteX33" fmla="*/ 2190750 w 3200400"/>
              <a:gd name="connsiteY33" fmla="*/ 3457575 h 5353050"/>
              <a:gd name="connsiteX34" fmla="*/ 2562225 w 3200400"/>
              <a:gd name="connsiteY34" fmla="*/ 3343275 h 5353050"/>
              <a:gd name="connsiteX35" fmla="*/ 2438400 w 3200400"/>
              <a:gd name="connsiteY35" fmla="*/ 2952750 h 5353050"/>
              <a:gd name="connsiteX36" fmla="*/ 2962275 w 3200400"/>
              <a:gd name="connsiteY36" fmla="*/ 2800350 h 5353050"/>
              <a:gd name="connsiteX37" fmla="*/ 3200400 w 3200400"/>
              <a:gd name="connsiteY37" fmla="*/ 3733800 h 5353050"/>
              <a:gd name="connsiteX38" fmla="*/ 2743200 w 3200400"/>
              <a:gd name="connsiteY38" fmla="*/ 3848100 h 5353050"/>
              <a:gd name="connsiteX39" fmla="*/ 3124200 w 3200400"/>
              <a:gd name="connsiteY39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809750 w 3200400"/>
              <a:gd name="connsiteY28" fmla="*/ 3771900 h 5353050"/>
              <a:gd name="connsiteX29" fmla="*/ 1581150 w 3200400"/>
              <a:gd name="connsiteY29" fmla="*/ 3838575 h 5353050"/>
              <a:gd name="connsiteX30" fmla="*/ 1581150 w 3200400"/>
              <a:gd name="connsiteY30" fmla="*/ 3771900 h 5353050"/>
              <a:gd name="connsiteX31" fmla="*/ 1724025 w 3200400"/>
              <a:gd name="connsiteY31" fmla="*/ 3581400 h 5353050"/>
              <a:gd name="connsiteX32" fmla="*/ 2190750 w 3200400"/>
              <a:gd name="connsiteY32" fmla="*/ 3457575 h 5353050"/>
              <a:gd name="connsiteX33" fmla="*/ 2562225 w 3200400"/>
              <a:gd name="connsiteY33" fmla="*/ 3343275 h 5353050"/>
              <a:gd name="connsiteX34" fmla="*/ 2438400 w 3200400"/>
              <a:gd name="connsiteY34" fmla="*/ 2952750 h 5353050"/>
              <a:gd name="connsiteX35" fmla="*/ 2962275 w 3200400"/>
              <a:gd name="connsiteY35" fmla="*/ 2800350 h 5353050"/>
              <a:gd name="connsiteX36" fmla="*/ 3200400 w 3200400"/>
              <a:gd name="connsiteY36" fmla="*/ 3733800 h 5353050"/>
              <a:gd name="connsiteX37" fmla="*/ 2743200 w 3200400"/>
              <a:gd name="connsiteY37" fmla="*/ 3848100 h 5353050"/>
              <a:gd name="connsiteX38" fmla="*/ 3124200 w 3200400"/>
              <a:gd name="connsiteY38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809750 w 3200400"/>
              <a:gd name="connsiteY28" fmla="*/ 3771900 h 5353050"/>
              <a:gd name="connsiteX29" fmla="*/ 1581150 w 3200400"/>
              <a:gd name="connsiteY29" fmla="*/ 3771900 h 5353050"/>
              <a:gd name="connsiteX30" fmla="*/ 1724025 w 3200400"/>
              <a:gd name="connsiteY30" fmla="*/ 3581400 h 5353050"/>
              <a:gd name="connsiteX31" fmla="*/ 2190750 w 3200400"/>
              <a:gd name="connsiteY31" fmla="*/ 3457575 h 5353050"/>
              <a:gd name="connsiteX32" fmla="*/ 2562225 w 3200400"/>
              <a:gd name="connsiteY32" fmla="*/ 3343275 h 5353050"/>
              <a:gd name="connsiteX33" fmla="*/ 2438400 w 3200400"/>
              <a:gd name="connsiteY33" fmla="*/ 2952750 h 5353050"/>
              <a:gd name="connsiteX34" fmla="*/ 2962275 w 3200400"/>
              <a:gd name="connsiteY34" fmla="*/ 2800350 h 5353050"/>
              <a:gd name="connsiteX35" fmla="*/ 3200400 w 3200400"/>
              <a:gd name="connsiteY35" fmla="*/ 3733800 h 5353050"/>
              <a:gd name="connsiteX36" fmla="*/ 2743200 w 3200400"/>
              <a:gd name="connsiteY36" fmla="*/ 3848100 h 5353050"/>
              <a:gd name="connsiteX37" fmla="*/ 3124200 w 3200400"/>
              <a:gd name="connsiteY37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809750 w 3200400"/>
              <a:gd name="connsiteY28" fmla="*/ 3771900 h 5353050"/>
              <a:gd name="connsiteX29" fmla="*/ 1724025 w 3200400"/>
              <a:gd name="connsiteY29" fmla="*/ 3581400 h 5353050"/>
              <a:gd name="connsiteX30" fmla="*/ 2190750 w 3200400"/>
              <a:gd name="connsiteY30" fmla="*/ 3457575 h 5353050"/>
              <a:gd name="connsiteX31" fmla="*/ 2562225 w 3200400"/>
              <a:gd name="connsiteY31" fmla="*/ 3343275 h 5353050"/>
              <a:gd name="connsiteX32" fmla="*/ 2438400 w 3200400"/>
              <a:gd name="connsiteY32" fmla="*/ 2952750 h 5353050"/>
              <a:gd name="connsiteX33" fmla="*/ 2962275 w 3200400"/>
              <a:gd name="connsiteY33" fmla="*/ 2800350 h 5353050"/>
              <a:gd name="connsiteX34" fmla="*/ 3200400 w 3200400"/>
              <a:gd name="connsiteY34" fmla="*/ 3733800 h 5353050"/>
              <a:gd name="connsiteX35" fmla="*/ 2743200 w 3200400"/>
              <a:gd name="connsiteY35" fmla="*/ 3848100 h 5353050"/>
              <a:gd name="connsiteX36" fmla="*/ 3124200 w 3200400"/>
              <a:gd name="connsiteY36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1724025 w 3200400"/>
              <a:gd name="connsiteY28" fmla="*/ 3581400 h 5353050"/>
              <a:gd name="connsiteX29" fmla="*/ 2190750 w 3200400"/>
              <a:gd name="connsiteY29" fmla="*/ 3457575 h 5353050"/>
              <a:gd name="connsiteX30" fmla="*/ 2562225 w 3200400"/>
              <a:gd name="connsiteY30" fmla="*/ 3343275 h 5353050"/>
              <a:gd name="connsiteX31" fmla="*/ 2438400 w 3200400"/>
              <a:gd name="connsiteY31" fmla="*/ 2952750 h 5353050"/>
              <a:gd name="connsiteX32" fmla="*/ 2962275 w 3200400"/>
              <a:gd name="connsiteY32" fmla="*/ 2800350 h 5353050"/>
              <a:gd name="connsiteX33" fmla="*/ 3200400 w 3200400"/>
              <a:gd name="connsiteY33" fmla="*/ 3733800 h 5353050"/>
              <a:gd name="connsiteX34" fmla="*/ 2743200 w 3200400"/>
              <a:gd name="connsiteY34" fmla="*/ 3848100 h 5353050"/>
              <a:gd name="connsiteX35" fmla="*/ 3124200 w 3200400"/>
              <a:gd name="connsiteY35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733550 w 3200400"/>
              <a:gd name="connsiteY27" fmla="*/ 3552825 h 5353050"/>
              <a:gd name="connsiteX28" fmla="*/ 2190750 w 3200400"/>
              <a:gd name="connsiteY28" fmla="*/ 3457575 h 5353050"/>
              <a:gd name="connsiteX29" fmla="*/ 2562225 w 3200400"/>
              <a:gd name="connsiteY29" fmla="*/ 3343275 h 5353050"/>
              <a:gd name="connsiteX30" fmla="*/ 2438400 w 3200400"/>
              <a:gd name="connsiteY30" fmla="*/ 2952750 h 5353050"/>
              <a:gd name="connsiteX31" fmla="*/ 2962275 w 3200400"/>
              <a:gd name="connsiteY31" fmla="*/ 2800350 h 5353050"/>
              <a:gd name="connsiteX32" fmla="*/ 3200400 w 3200400"/>
              <a:gd name="connsiteY32" fmla="*/ 3733800 h 5353050"/>
              <a:gd name="connsiteX33" fmla="*/ 2743200 w 3200400"/>
              <a:gd name="connsiteY33" fmla="*/ 3848100 h 5353050"/>
              <a:gd name="connsiteX34" fmla="*/ 3124200 w 3200400"/>
              <a:gd name="connsiteY34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2190750 w 3200400"/>
              <a:gd name="connsiteY27" fmla="*/ 3457575 h 5353050"/>
              <a:gd name="connsiteX28" fmla="*/ 2562225 w 3200400"/>
              <a:gd name="connsiteY28" fmla="*/ 3343275 h 5353050"/>
              <a:gd name="connsiteX29" fmla="*/ 2438400 w 3200400"/>
              <a:gd name="connsiteY29" fmla="*/ 2952750 h 5353050"/>
              <a:gd name="connsiteX30" fmla="*/ 2962275 w 3200400"/>
              <a:gd name="connsiteY30" fmla="*/ 2800350 h 5353050"/>
              <a:gd name="connsiteX31" fmla="*/ 3200400 w 3200400"/>
              <a:gd name="connsiteY31" fmla="*/ 3733800 h 5353050"/>
              <a:gd name="connsiteX32" fmla="*/ 2743200 w 3200400"/>
              <a:gd name="connsiteY32" fmla="*/ 3848100 h 5353050"/>
              <a:gd name="connsiteX33" fmla="*/ 3124200 w 3200400"/>
              <a:gd name="connsiteY33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854200 w 3200400"/>
              <a:gd name="connsiteY27" fmla="*/ 3495675 h 5353050"/>
              <a:gd name="connsiteX28" fmla="*/ 2190750 w 3200400"/>
              <a:gd name="connsiteY28" fmla="*/ 3457575 h 5353050"/>
              <a:gd name="connsiteX29" fmla="*/ 2562225 w 3200400"/>
              <a:gd name="connsiteY29" fmla="*/ 3343275 h 5353050"/>
              <a:gd name="connsiteX30" fmla="*/ 2438400 w 3200400"/>
              <a:gd name="connsiteY30" fmla="*/ 2952750 h 5353050"/>
              <a:gd name="connsiteX31" fmla="*/ 2962275 w 3200400"/>
              <a:gd name="connsiteY31" fmla="*/ 2800350 h 5353050"/>
              <a:gd name="connsiteX32" fmla="*/ 3200400 w 3200400"/>
              <a:gd name="connsiteY32" fmla="*/ 3733800 h 5353050"/>
              <a:gd name="connsiteX33" fmla="*/ 2743200 w 3200400"/>
              <a:gd name="connsiteY33" fmla="*/ 3848100 h 5353050"/>
              <a:gd name="connsiteX34" fmla="*/ 3124200 w 3200400"/>
              <a:gd name="connsiteY34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895487 w 3200400"/>
              <a:gd name="connsiteY27" fmla="*/ 3567116 h 5353050"/>
              <a:gd name="connsiteX28" fmla="*/ 2190750 w 3200400"/>
              <a:gd name="connsiteY28" fmla="*/ 3457575 h 5353050"/>
              <a:gd name="connsiteX29" fmla="*/ 2562225 w 3200400"/>
              <a:gd name="connsiteY29" fmla="*/ 3343275 h 5353050"/>
              <a:gd name="connsiteX30" fmla="*/ 2438400 w 3200400"/>
              <a:gd name="connsiteY30" fmla="*/ 2952750 h 5353050"/>
              <a:gd name="connsiteX31" fmla="*/ 2962275 w 3200400"/>
              <a:gd name="connsiteY31" fmla="*/ 2800350 h 5353050"/>
              <a:gd name="connsiteX32" fmla="*/ 3200400 w 3200400"/>
              <a:gd name="connsiteY32" fmla="*/ 3733800 h 5353050"/>
              <a:gd name="connsiteX33" fmla="*/ 2743200 w 3200400"/>
              <a:gd name="connsiteY33" fmla="*/ 3848100 h 5353050"/>
              <a:gd name="connsiteX34" fmla="*/ 3124200 w 3200400"/>
              <a:gd name="connsiteY34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895487 w 3200400"/>
              <a:gd name="connsiteY27" fmla="*/ 3567116 h 5353050"/>
              <a:gd name="connsiteX28" fmla="*/ 2190750 w 3200400"/>
              <a:gd name="connsiteY28" fmla="*/ 3457575 h 5353050"/>
              <a:gd name="connsiteX29" fmla="*/ 2562225 w 3200400"/>
              <a:gd name="connsiteY29" fmla="*/ 3343275 h 5353050"/>
              <a:gd name="connsiteX30" fmla="*/ 2438400 w 3200400"/>
              <a:gd name="connsiteY30" fmla="*/ 2952750 h 5353050"/>
              <a:gd name="connsiteX31" fmla="*/ 2962275 w 3200400"/>
              <a:gd name="connsiteY31" fmla="*/ 2800350 h 5353050"/>
              <a:gd name="connsiteX32" fmla="*/ 3200400 w 3200400"/>
              <a:gd name="connsiteY32" fmla="*/ 3733800 h 5353050"/>
              <a:gd name="connsiteX33" fmla="*/ 2743200 w 3200400"/>
              <a:gd name="connsiteY33" fmla="*/ 3848100 h 5353050"/>
              <a:gd name="connsiteX34" fmla="*/ 3124200 w 3200400"/>
              <a:gd name="connsiteY34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762125 w 3200400"/>
              <a:gd name="connsiteY25" fmla="*/ 3228975 h 5353050"/>
              <a:gd name="connsiteX26" fmla="*/ 1857375 w 3200400"/>
              <a:gd name="connsiteY26" fmla="*/ 3495675 h 5353050"/>
              <a:gd name="connsiteX27" fmla="*/ 1895487 w 3200400"/>
              <a:gd name="connsiteY27" fmla="*/ 3567116 h 5353050"/>
              <a:gd name="connsiteX28" fmla="*/ 2190750 w 3200400"/>
              <a:gd name="connsiteY28" fmla="*/ 3457575 h 5353050"/>
              <a:gd name="connsiteX29" fmla="*/ 2562225 w 3200400"/>
              <a:gd name="connsiteY29" fmla="*/ 3343275 h 5353050"/>
              <a:gd name="connsiteX30" fmla="*/ 2438400 w 3200400"/>
              <a:gd name="connsiteY30" fmla="*/ 2952750 h 5353050"/>
              <a:gd name="connsiteX31" fmla="*/ 2962275 w 3200400"/>
              <a:gd name="connsiteY31" fmla="*/ 2800350 h 5353050"/>
              <a:gd name="connsiteX32" fmla="*/ 3200400 w 3200400"/>
              <a:gd name="connsiteY32" fmla="*/ 3733800 h 5353050"/>
              <a:gd name="connsiteX33" fmla="*/ 2743200 w 3200400"/>
              <a:gd name="connsiteY33" fmla="*/ 3848100 h 5353050"/>
              <a:gd name="connsiteX34" fmla="*/ 3124200 w 3200400"/>
              <a:gd name="connsiteY34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514475 w 3200400"/>
              <a:gd name="connsiteY24" fmla="*/ 3305175 h 5353050"/>
              <a:gd name="connsiteX25" fmla="*/ 1857375 w 3200400"/>
              <a:gd name="connsiteY25" fmla="*/ 3495675 h 5353050"/>
              <a:gd name="connsiteX26" fmla="*/ 1895487 w 3200400"/>
              <a:gd name="connsiteY26" fmla="*/ 3567116 h 5353050"/>
              <a:gd name="connsiteX27" fmla="*/ 2190750 w 3200400"/>
              <a:gd name="connsiteY27" fmla="*/ 3457575 h 5353050"/>
              <a:gd name="connsiteX28" fmla="*/ 2562225 w 3200400"/>
              <a:gd name="connsiteY28" fmla="*/ 3343275 h 5353050"/>
              <a:gd name="connsiteX29" fmla="*/ 2438400 w 3200400"/>
              <a:gd name="connsiteY29" fmla="*/ 2952750 h 5353050"/>
              <a:gd name="connsiteX30" fmla="*/ 2962275 w 3200400"/>
              <a:gd name="connsiteY30" fmla="*/ 2800350 h 5353050"/>
              <a:gd name="connsiteX31" fmla="*/ 3200400 w 3200400"/>
              <a:gd name="connsiteY31" fmla="*/ 3733800 h 5353050"/>
              <a:gd name="connsiteX32" fmla="*/ 2743200 w 3200400"/>
              <a:gd name="connsiteY32" fmla="*/ 3848100 h 5353050"/>
              <a:gd name="connsiteX33" fmla="*/ 3124200 w 3200400"/>
              <a:gd name="connsiteY33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857375 w 3200400"/>
              <a:gd name="connsiteY24" fmla="*/ 3495675 h 5353050"/>
              <a:gd name="connsiteX25" fmla="*/ 1895487 w 3200400"/>
              <a:gd name="connsiteY25" fmla="*/ 3567116 h 5353050"/>
              <a:gd name="connsiteX26" fmla="*/ 2190750 w 3200400"/>
              <a:gd name="connsiteY26" fmla="*/ 3457575 h 5353050"/>
              <a:gd name="connsiteX27" fmla="*/ 2562225 w 3200400"/>
              <a:gd name="connsiteY27" fmla="*/ 3343275 h 5353050"/>
              <a:gd name="connsiteX28" fmla="*/ 2438400 w 3200400"/>
              <a:gd name="connsiteY28" fmla="*/ 2952750 h 5353050"/>
              <a:gd name="connsiteX29" fmla="*/ 2962275 w 3200400"/>
              <a:gd name="connsiteY29" fmla="*/ 2800350 h 5353050"/>
              <a:gd name="connsiteX30" fmla="*/ 3200400 w 3200400"/>
              <a:gd name="connsiteY30" fmla="*/ 3733800 h 5353050"/>
              <a:gd name="connsiteX31" fmla="*/ 2743200 w 3200400"/>
              <a:gd name="connsiteY31" fmla="*/ 3848100 h 5353050"/>
              <a:gd name="connsiteX32" fmla="*/ 3124200 w 3200400"/>
              <a:gd name="connsiteY32" fmla="*/ 5172075 h 5353050"/>
              <a:gd name="connsiteX0" fmla="*/ 3124200 w 3200400"/>
              <a:gd name="connsiteY0" fmla="*/ 5172075 h 5353050"/>
              <a:gd name="connsiteX1" fmla="*/ 2495550 w 3200400"/>
              <a:gd name="connsiteY1" fmla="*/ 5353050 h 5353050"/>
              <a:gd name="connsiteX2" fmla="*/ 2333625 w 3200400"/>
              <a:gd name="connsiteY2" fmla="*/ 4848225 h 5353050"/>
              <a:gd name="connsiteX3" fmla="*/ 1819275 w 3200400"/>
              <a:gd name="connsiteY3" fmla="*/ 5000625 h 5353050"/>
              <a:gd name="connsiteX4" fmla="*/ 1533525 w 3200400"/>
              <a:gd name="connsiteY4" fmla="*/ 4152900 h 5353050"/>
              <a:gd name="connsiteX5" fmla="*/ 276225 w 3200400"/>
              <a:gd name="connsiteY5" fmla="*/ 4486275 h 5353050"/>
              <a:gd name="connsiteX6" fmla="*/ 0 w 3200400"/>
              <a:gd name="connsiteY6" fmla="*/ 3600450 h 5353050"/>
              <a:gd name="connsiteX7" fmla="*/ 38100 w 3200400"/>
              <a:gd name="connsiteY7" fmla="*/ 2495550 h 5353050"/>
              <a:gd name="connsiteX8" fmla="*/ 885825 w 3200400"/>
              <a:gd name="connsiteY8" fmla="*/ 2247900 h 5353050"/>
              <a:gd name="connsiteX9" fmla="*/ 600075 w 3200400"/>
              <a:gd name="connsiteY9" fmla="*/ 1228725 h 5353050"/>
              <a:gd name="connsiteX10" fmla="*/ 657225 w 3200400"/>
              <a:gd name="connsiteY10" fmla="*/ 266700 h 5353050"/>
              <a:gd name="connsiteX11" fmla="*/ 1657350 w 3200400"/>
              <a:gd name="connsiteY11" fmla="*/ 0 h 5353050"/>
              <a:gd name="connsiteX12" fmla="*/ 1895475 w 3200400"/>
              <a:gd name="connsiteY12" fmla="*/ 762000 h 5353050"/>
              <a:gd name="connsiteX13" fmla="*/ 1524000 w 3200400"/>
              <a:gd name="connsiteY13" fmla="*/ 866775 h 5353050"/>
              <a:gd name="connsiteX14" fmla="*/ 1762125 w 3200400"/>
              <a:gd name="connsiteY14" fmla="*/ 1619250 h 5353050"/>
              <a:gd name="connsiteX15" fmla="*/ 2209800 w 3200400"/>
              <a:gd name="connsiteY15" fmla="*/ 1476375 h 5353050"/>
              <a:gd name="connsiteX16" fmla="*/ 1990725 w 3200400"/>
              <a:gd name="connsiteY16" fmla="*/ 809625 h 5353050"/>
              <a:gd name="connsiteX17" fmla="*/ 2400300 w 3200400"/>
              <a:gd name="connsiteY17" fmla="*/ 704850 h 5353050"/>
              <a:gd name="connsiteX18" fmla="*/ 2724150 w 3200400"/>
              <a:gd name="connsiteY18" fmla="*/ 1990725 h 5353050"/>
              <a:gd name="connsiteX19" fmla="*/ 895350 w 3200400"/>
              <a:gd name="connsiteY19" fmla="*/ 2505075 h 5353050"/>
              <a:gd name="connsiteX20" fmla="*/ 1114425 w 3200400"/>
              <a:gd name="connsiteY20" fmla="*/ 3219450 h 5353050"/>
              <a:gd name="connsiteX21" fmla="*/ 838200 w 3200400"/>
              <a:gd name="connsiteY21" fmla="*/ 3314700 h 5353050"/>
              <a:gd name="connsiteX22" fmla="*/ 1019175 w 3200400"/>
              <a:gd name="connsiteY22" fmla="*/ 3848100 h 5353050"/>
              <a:gd name="connsiteX23" fmla="*/ 1628775 w 3200400"/>
              <a:gd name="connsiteY23" fmla="*/ 3667125 h 5353050"/>
              <a:gd name="connsiteX24" fmla="*/ 1895487 w 3200400"/>
              <a:gd name="connsiteY24" fmla="*/ 3567116 h 5353050"/>
              <a:gd name="connsiteX25" fmla="*/ 2190750 w 3200400"/>
              <a:gd name="connsiteY25" fmla="*/ 3457575 h 5353050"/>
              <a:gd name="connsiteX26" fmla="*/ 2562225 w 3200400"/>
              <a:gd name="connsiteY26" fmla="*/ 3343275 h 5353050"/>
              <a:gd name="connsiteX27" fmla="*/ 2438400 w 3200400"/>
              <a:gd name="connsiteY27" fmla="*/ 2952750 h 5353050"/>
              <a:gd name="connsiteX28" fmla="*/ 2962275 w 3200400"/>
              <a:gd name="connsiteY28" fmla="*/ 2800350 h 5353050"/>
              <a:gd name="connsiteX29" fmla="*/ 3200400 w 3200400"/>
              <a:gd name="connsiteY29" fmla="*/ 3733800 h 5353050"/>
              <a:gd name="connsiteX30" fmla="*/ 2743200 w 3200400"/>
              <a:gd name="connsiteY30" fmla="*/ 3848100 h 5353050"/>
              <a:gd name="connsiteX31" fmla="*/ 3124200 w 3200400"/>
              <a:gd name="connsiteY31" fmla="*/ 5172075 h 535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200400" h="5353050">
                <a:moveTo>
                  <a:pt x="3124200" y="5172075"/>
                </a:moveTo>
                <a:lnTo>
                  <a:pt x="2495550" y="5353050"/>
                </a:lnTo>
                <a:lnTo>
                  <a:pt x="2333625" y="4848225"/>
                </a:lnTo>
                <a:lnTo>
                  <a:pt x="1819275" y="5000625"/>
                </a:lnTo>
                <a:lnTo>
                  <a:pt x="1533525" y="4152900"/>
                </a:lnTo>
                <a:lnTo>
                  <a:pt x="276225" y="4486275"/>
                </a:lnTo>
                <a:lnTo>
                  <a:pt x="0" y="3600450"/>
                </a:lnTo>
                <a:lnTo>
                  <a:pt x="38100" y="2495550"/>
                </a:lnTo>
                <a:lnTo>
                  <a:pt x="885825" y="2247900"/>
                </a:lnTo>
                <a:lnTo>
                  <a:pt x="600075" y="1228725"/>
                </a:lnTo>
                <a:lnTo>
                  <a:pt x="657225" y="266700"/>
                </a:lnTo>
                <a:lnTo>
                  <a:pt x="1657350" y="0"/>
                </a:lnTo>
                <a:lnTo>
                  <a:pt x="1895475" y="762000"/>
                </a:lnTo>
                <a:lnTo>
                  <a:pt x="1524000" y="866775"/>
                </a:lnTo>
                <a:lnTo>
                  <a:pt x="1762125" y="1619250"/>
                </a:lnTo>
                <a:lnTo>
                  <a:pt x="2209800" y="1476375"/>
                </a:lnTo>
                <a:lnTo>
                  <a:pt x="1990725" y="809625"/>
                </a:lnTo>
                <a:lnTo>
                  <a:pt x="2400300" y="704850"/>
                </a:lnTo>
                <a:lnTo>
                  <a:pt x="2724150" y="1990725"/>
                </a:lnTo>
                <a:lnTo>
                  <a:pt x="895350" y="2505075"/>
                </a:lnTo>
                <a:lnTo>
                  <a:pt x="1114425" y="3219450"/>
                </a:lnTo>
                <a:lnTo>
                  <a:pt x="838200" y="3314700"/>
                </a:lnTo>
                <a:lnTo>
                  <a:pt x="1019175" y="3848100"/>
                </a:lnTo>
                <a:lnTo>
                  <a:pt x="1628775" y="3667125"/>
                </a:lnTo>
                <a:lnTo>
                  <a:pt x="1895487" y="3567116"/>
                </a:lnTo>
                <a:lnTo>
                  <a:pt x="2190750" y="3457575"/>
                </a:lnTo>
                <a:lnTo>
                  <a:pt x="2562225" y="3343275"/>
                </a:lnTo>
                <a:lnTo>
                  <a:pt x="2438400" y="2952750"/>
                </a:lnTo>
                <a:lnTo>
                  <a:pt x="2962275" y="2800350"/>
                </a:lnTo>
                <a:lnTo>
                  <a:pt x="3200400" y="3733800"/>
                </a:lnTo>
                <a:lnTo>
                  <a:pt x="2743200" y="3848100"/>
                </a:lnTo>
                <a:lnTo>
                  <a:pt x="3124200" y="5172075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4320480" cy="1052736"/>
          </a:xfrm>
        </p:spPr>
        <p:txBody>
          <a:bodyPr>
            <a:normAutofit/>
          </a:bodyPr>
          <a:lstStyle/>
          <a:p>
            <a:r>
              <a:rPr lang="fi-FI" dirty="0" smtClean="0"/>
              <a:t>Financial analysis model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81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8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1" grpId="1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eres table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3087" y="2095497"/>
            <a:ext cx="8965061" cy="349374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Financial analysis model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9</a:t>
            </a:fld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539552" y="3284984"/>
            <a:ext cx="7632848" cy="288032"/>
          </a:xfrm>
          <a:prstGeom prst="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Oval 8"/>
          <p:cNvSpPr/>
          <p:nvPr/>
        </p:nvSpPr>
        <p:spPr>
          <a:xfrm>
            <a:off x="4139952" y="4005064"/>
            <a:ext cx="720080" cy="864096"/>
          </a:xfrm>
          <a:prstGeom prst="ellipse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/>
        </p:nvSpPr>
        <p:spPr>
          <a:xfrm>
            <a:off x="5508104" y="4005064"/>
            <a:ext cx="720080" cy="864096"/>
          </a:xfrm>
          <a:prstGeom prst="ellipse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Oval 10"/>
          <p:cNvSpPr/>
          <p:nvPr/>
        </p:nvSpPr>
        <p:spPr>
          <a:xfrm>
            <a:off x="6948264" y="4005064"/>
            <a:ext cx="720080" cy="864096"/>
          </a:xfrm>
          <a:prstGeom prst="ellipse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theme/theme1.xml><?xml version="1.0" encoding="utf-8"?>
<a:theme xmlns:a="http://schemas.openxmlformats.org/drawingml/2006/main" name="aalto_science_and_technology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009B3A"/>
      </a:accent1>
      <a:accent2>
        <a:srgbClr val="FF7900"/>
      </a:accent2>
      <a:accent3>
        <a:srgbClr val="0065BD"/>
      </a:accent3>
      <a:accent4>
        <a:srgbClr val="ED2939"/>
      </a:accent4>
      <a:accent5>
        <a:srgbClr val="FECB00"/>
      </a:accent5>
      <a:accent6>
        <a:srgbClr val="6639B7"/>
      </a:accent6>
      <a:hlink>
        <a:srgbClr val="0065BD"/>
      </a:hlink>
      <a:folHlink>
        <a:srgbClr val="ED2939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2714</TotalTime>
  <Words>641</Words>
  <Application>Microsoft Office PowerPoint</Application>
  <PresentationFormat>On-screen Show (4:3)</PresentationFormat>
  <Paragraphs>143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aalto_science_and_technology</vt:lpstr>
      <vt:lpstr>Urban Redevelopment Concept (URC) for Existing Neighbourhoods</vt:lpstr>
      <vt:lpstr>Introduction</vt:lpstr>
      <vt:lpstr>Purpose of the research</vt:lpstr>
      <vt:lpstr>Structure of the paper</vt:lpstr>
      <vt:lpstr>Case presentation</vt:lpstr>
      <vt:lpstr>Siltamäki case area</vt:lpstr>
      <vt:lpstr>Results and case experiences</vt:lpstr>
      <vt:lpstr>Financial analysis model</vt:lpstr>
      <vt:lpstr>Financial analysis model </vt:lpstr>
      <vt:lpstr>Slide 10</vt:lpstr>
      <vt:lpstr>Discussion and conclusions</vt:lpstr>
      <vt:lpstr>Grazie!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Redevelopment Concept (URC) for Existing Neighbourhoods</dc:title>
  <dc:creator>Jukka</dc:creator>
  <cp:lastModifiedBy>Jukka</cp:lastModifiedBy>
  <cp:revision>269</cp:revision>
  <dcterms:created xsi:type="dcterms:W3CDTF">2010-06-10T08:43:44Z</dcterms:created>
  <dcterms:modified xsi:type="dcterms:W3CDTF">2010-06-25T18:58:59Z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