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280" r:id="rId3"/>
    <p:sldId id="265" r:id="rId4"/>
    <p:sldId id="295" r:id="rId5"/>
    <p:sldId id="262" r:id="rId6"/>
    <p:sldId id="299" r:id="rId7"/>
    <p:sldId id="298" r:id="rId8"/>
    <p:sldId id="264" r:id="rId9"/>
    <p:sldId id="293" r:id="rId10"/>
    <p:sldId id="283" r:id="rId11"/>
    <p:sldId id="291" r:id="rId12"/>
    <p:sldId id="287" r:id="rId13"/>
    <p:sldId id="284" r:id="rId14"/>
    <p:sldId id="274" r:id="rId15"/>
    <p:sldId id="276" r:id="rId16"/>
    <p:sldId id="263" r:id="rId17"/>
    <p:sldId id="290" r:id="rId18"/>
    <p:sldId id="296" r:id="rId19"/>
    <p:sldId id="297" r:id="rId20"/>
    <p:sldId id="289" r:id="rId21"/>
    <p:sldId id="278" r:id="rId22"/>
    <p:sldId id="300" r:id="rId23"/>
    <p:sldId id="302" r:id="rId24"/>
    <p:sldId id="30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00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183" autoAdjust="0"/>
  </p:normalViewPr>
  <p:slideViewPr>
    <p:cSldViewPr>
      <p:cViewPr>
        <p:scale>
          <a:sx n="70" d="100"/>
          <a:sy n="70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PhD\Pilot%20Study%202009\Terengganu%20Housing%20Statis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NZ"/>
  <c:style val="26"/>
  <c:chart>
    <c:title>
      <c:tx>
        <c:rich>
          <a:bodyPr/>
          <a:lstStyle/>
          <a:p>
            <a:pPr>
              <a:defRPr/>
            </a:pPr>
            <a:r>
              <a:rPr lang="en-NZ" dirty="0">
                <a:solidFill>
                  <a:srgbClr val="0070C0"/>
                </a:solidFill>
              </a:rPr>
              <a:t>Housing demand and supply </a:t>
            </a:r>
            <a:r>
              <a:rPr lang="en-NZ" dirty="0"/>
              <a:t>according to district </a:t>
            </a:r>
          </a:p>
          <a:p>
            <a:pPr>
              <a:defRPr/>
            </a:pPr>
            <a:r>
              <a:rPr lang="en-NZ" dirty="0"/>
              <a:t>in the State of Terengganu 2003-2004</a:t>
            </a:r>
          </a:p>
        </c:rich>
      </c:tx>
      <c:layout>
        <c:manualLayout>
          <c:xMode val="edge"/>
          <c:yMode val="edge"/>
          <c:x val="0.2078865923009624"/>
          <c:y val="2.4583173886029196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All housing types (Demand)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Kuala Terengganu</c:v>
                </c:pt>
                <c:pt idx="1">
                  <c:v>Kemaman</c:v>
                </c:pt>
                <c:pt idx="2">
                  <c:v>Dungun</c:v>
                </c:pt>
                <c:pt idx="3">
                  <c:v>Hulu Terengganu</c:v>
                </c:pt>
                <c:pt idx="4">
                  <c:v>Marang</c:v>
                </c:pt>
                <c:pt idx="5">
                  <c:v>Besut</c:v>
                </c:pt>
                <c:pt idx="6">
                  <c:v>Setiu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5322</c:v>
                </c:pt>
                <c:pt idx="1">
                  <c:v>4283</c:v>
                </c:pt>
                <c:pt idx="2">
                  <c:v>2569</c:v>
                </c:pt>
                <c:pt idx="3">
                  <c:v>1121</c:v>
                </c:pt>
                <c:pt idx="4">
                  <c:v>1541</c:v>
                </c:pt>
                <c:pt idx="5">
                  <c:v>1631</c:v>
                </c:pt>
                <c:pt idx="6">
                  <c:v>570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housing types (Supply)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Kuala Terengganu</c:v>
                </c:pt>
                <c:pt idx="1">
                  <c:v>Kemaman</c:v>
                </c:pt>
                <c:pt idx="2">
                  <c:v>Dungun</c:v>
                </c:pt>
                <c:pt idx="3">
                  <c:v>Hulu Terengganu</c:v>
                </c:pt>
                <c:pt idx="4">
                  <c:v>Marang</c:v>
                </c:pt>
                <c:pt idx="5">
                  <c:v>Besut</c:v>
                </c:pt>
                <c:pt idx="6">
                  <c:v>Setiu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1643</c:v>
                </c:pt>
                <c:pt idx="1">
                  <c:v>5848</c:v>
                </c:pt>
                <c:pt idx="2">
                  <c:v>1931</c:v>
                </c:pt>
                <c:pt idx="3">
                  <c:v>200</c:v>
                </c:pt>
                <c:pt idx="4">
                  <c:v>484</c:v>
                </c:pt>
                <c:pt idx="5">
                  <c:v>1673</c:v>
                </c:pt>
                <c:pt idx="6">
                  <c:v>140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 cost housing (Demand)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Kuala Terengganu</c:v>
                </c:pt>
                <c:pt idx="1">
                  <c:v>Kemaman</c:v>
                </c:pt>
                <c:pt idx="2">
                  <c:v>Dungun</c:v>
                </c:pt>
                <c:pt idx="3">
                  <c:v>Hulu Terengganu</c:v>
                </c:pt>
                <c:pt idx="4">
                  <c:v>Marang</c:v>
                </c:pt>
                <c:pt idx="5">
                  <c:v>Besut</c:v>
                </c:pt>
                <c:pt idx="6">
                  <c:v>Setiu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4392</c:v>
                </c:pt>
                <c:pt idx="1">
                  <c:v>3735</c:v>
                </c:pt>
                <c:pt idx="2">
                  <c:v>2135</c:v>
                </c:pt>
                <c:pt idx="3">
                  <c:v>998</c:v>
                </c:pt>
                <c:pt idx="4">
                  <c:v>1367</c:v>
                </c:pt>
                <c:pt idx="5">
                  <c:v>1419</c:v>
                </c:pt>
                <c:pt idx="6">
                  <c:v>491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cost housing (Supply)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Kuala Terengganu</c:v>
                </c:pt>
                <c:pt idx="1">
                  <c:v>Kemaman</c:v>
                </c:pt>
                <c:pt idx="2">
                  <c:v>Dungun</c:v>
                </c:pt>
                <c:pt idx="3">
                  <c:v>Hulu Terengganu</c:v>
                </c:pt>
                <c:pt idx="4">
                  <c:v>Marang</c:v>
                </c:pt>
                <c:pt idx="5">
                  <c:v>Besut</c:v>
                </c:pt>
                <c:pt idx="6">
                  <c:v>Setiu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1488</c:v>
                </c:pt>
                <c:pt idx="1">
                  <c:v>2144</c:v>
                </c:pt>
                <c:pt idx="2">
                  <c:v>1018</c:v>
                </c:pt>
                <c:pt idx="3">
                  <c:v>200</c:v>
                </c:pt>
                <c:pt idx="4">
                  <c:v>484</c:v>
                </c:pt>
                <c:pt idx="5">
                  <c:v>815</c:v>
                </c:pt>
                <c:pt idx="6">
                  <c:v>140</c:v>
                </c:pt>
              </c:numCache>
            </c:numRef>
          </c:val>
        </c:ser>
        <c:axId val="60044416"/>
        <c:axId val="60046336"/>
      </c:barChart>
      <c:catAx>
        <c:axId val="60044416"/>
        <c:scaling>
          <c:orientation val="minMax"/>
        </c:scaling>
        <c:axPos val="b"/>
        <c:majorTickMark val="none"/>
        <c:tickLblPos val="nextTo"/>
        <c:crossAx val="60046336"/>
        <c:crosses val="autoZero"/>
        <c:auto val="1"/>
        <c:lblAlgn val="ctr"/>
        <c:lblOffset val="100"/>
      </c:catAx>
      <c:valAx>
        <c:axId val="600463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NZ" dirty="0"/>
                  <a:t>No. of Houses</a:t>
                </a:r>
              </a:p>
            </c:rich>
          </c:tx>
          <c:layout>
            <c:manualLayout>
              <c:xMode val="edge"/>
              <c:yMode val="edge"/>
              <c:x val="0.15502169273430591"/>
              <c:y val="0.31235046204670325"/>
            </c:manualLayout>
          </c:layout>
        </c:title>
        <c:numFmt formatCode="General" sourceLinked="1"/>
        <c:majorTickMark val="none"/>
        <c:tickLblPos val="nextTo"/>
        <c:crossAx val="600444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300" baseline="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43AEB-16A4-49D3-98A2-98282F7A6B00}" type="datetimeFigureOut">
              <a:rPr lang="en-NZ" smtClean="0"/>
              <a:pPr/>
              <a:t>19/06/2010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6C7F-52C4-40D1-B664-0E593E57AE10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7514A-F07B-4E12-8834-8A139984FFBA}" type="datetimeFigureOut">
              <a:rPr lang="en-US" smtClean="0"/>
              <a:pPr/>
              <a:t>6/19/2010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3A134-A05F-4023-A067-3586A15A9AFB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5C2A7-F56B-4544-B65E-33CBE4C6FBB2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NZ" baseline="0" dirty="0" smtClean="0"/>
              <a:t>The Malaysian legal system (relevant because the paper discusses effects of government structure on implementation of housing regulations).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baseline="0" dirty="0" smtClean="0"/>
              <a:t>Federation of 13 individual states &amp; 3 federal territories.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baseline="0" dirty="0" smtClean="0"/>
              <a:t>3 tier government system: Federal Government, State Authority and Local Authority.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NZ" baseline="0" dirty="0" smtClean="0"/>
              <a:t>Complicated relationships of agents in low cost housing </a:t>
            </a:r>
            <a:r>
              <a:rPr lang="en-NZ" baseline="0" dirty="0" smtClean="0">
                <a:sym typeface="Wingdings" pitchFamily="2" charset="2"/>
              </a:rPr>
              <a:t> next slide.</a:t>
            </a:r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10</a:t>
            </a:fld>
            <a:endParaRPr lang="en-N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dirty="0" smtClean="0"/>
              <a:t>This is my</a:t>
            </a:r>
            <a:r>
              <a:rPr lang="en-NZ" baseline="0" dirty="0" smtClean="0"/>
              <a:t> contribution.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baseline="0" dirty="0" smtClean="0"/>
              <a:t>I show the complexity of agents’ interactions with the regulatory structure.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C207C-FD0B-4AC7-9B46-C918E11454AE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Shows</a:t>
            </a:r>
            <a:r>
              <a:rPr lang="en-NZ" baseline="0" dirty="0" smtClean="0"/>
              <a:t> the complicated institutional structure of low cost housing provision in Malaysia.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This institutional structure not emphasised before in literature.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12</a:t>
            </a:fld>
            <a:endParaRPr lang="en-N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dirty="0" smtClean="0"/>
              <a:t>The demand and supply situation</a:t>
            </a:r>
            <a:r>
              <a:rPr lang="en-NZ" baseline="0" dirty="0" smtClean="0"/>
              <a:t> of LCH in study area.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dirty="0" smtClean="0"/>
              <a:t>The above</a:t>
            </a:r>
            <a:r>
              <a:rPr lang="en-NZ" baseline="0" dirty="0" smtClean="0"/>
              <a:t> shows market cannot be relied to supply low cost housing in study area.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13</a:t>
            </a:fld>
            <a:endParaRPr lang="en-N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14</a:t>
            </a:r>
            <a:r>
              <a:rPr lang="en-NZ" baseline="0" dirty="0" smtClean="0"/>
              <a:t> interviews with key actors representing different interests across the spectrum (both public and private sectors): 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4 state officials, 7 federal officials, 1 local authority official, 2 developers. 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Interviews in local Malay dialect, standard Malay and English. 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Translated &amp; transcribed.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Analysed &amp; coding.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14</a:t>
            </a:fld>
            <a:endParaRPr lang="en-N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Structure of government as</a:t>
            </a:r>
            <a:r>
              <a:rPr lang="en-NZ" baseline="0" dirty="0" smtClean="0"/>
              <a:t> per Federal Constitution has a significant impact on how regulations are implemented.</a:t>
            </a:r>
          </a:p>
          <a:p>
            <a:r>
              <a:rPr lang="en-NZ" baseline="0" dirty="0" smtClean="0"/>
              <a:t>Federal Government provides general housing objectives BUT State Authority has full power in refining and implementing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15</a:t>
            </a:fld>
            <a:endParaRPr lang="en-N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Do not dwell on</a:t>
            </a:r>
            <a:r>
              <a:rPr lang="en-NZ" baseline="0" dirty="0" smtClean="0"/>
              <a:t> this slide.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16</a:t>
            </a:fld>
            <a:endParaRPr lang="en-N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Selected issues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17</a:t>
            </a:fld>
            <a:endParaRPr lang="en-N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20</a:t>
            </a:fld>
            <a:endParaRPr lang="en-N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21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Background: This paper is only component</a:t>
            </a:r>
            <a:r>
              <a:rPr lang="en-NZ" baseline="0" dirty="0" smtClean="0"/>
              <a:t> of a larger research into impact of regulations on LCH provision.</a:t>
            </a:r>
            <a:endParaRPr lang="en-NZ" dirty="0" smtClean="0"/>
          </a:p>
          <a:p>
            <a:pPr>
              <a:buFont typeface="Arial" pitchFamily="34" charset="0"/>
              <a:buChar char="•"/>
            </a:pPr>
            <a:r>
              <a:rPr lang="en-NZ" dirty="0" smtClean="0"/>
              <a:t>Literature review: 4 slides.</a:t>
            </a:r>
          </a:p>
          <a:p>
            <a:pPr>
              <a:buFont typeface="Arial" pitchFamily="34" charset="0"/>
              <a:buChar char="•"/>
            </a:pPr>
            <a:r>
              <a:rPr lang="en-NZ" dirty="0" smtClean="0"/>
              <a:t>Context: 4 slides</a:t>
            </a:r>
          </a:p>
          <a:p>
            <a:pPr>
              <a:buFont typeface="Arial" pitchFamily="34" charset="0"/>
              <a:buChar char="•"/>
            </a:pPr>
            <a:r>
              <a:rPr lang="en-NZ" dirty="0" smtClean="0"/>
              <a:t>Methodology:</a:t>
            </a:r>
            <a:r>
              <a:rPr lang="en-NZ" baseline="0" dirty="0" smtClean="0"/>
              <a:t> 2 slides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Findings: 5 slides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Provide</a:t>
            </a:r>
            <a:r>
              <a:rPr lang="en-NZ" baseline="0" dirty="0" smtClean="0"/>
              <a:t> context early, grab the audience’s attention.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Stress on: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NZ" baseline="0" dirty="0" smtClean="0"/>
              <a:t>need to study housing for the urban poor – use the new 10</a:t>
            </a:r>
            <a:r>
              <a:rPr lang="en-NZ" baseline="30000" dirty="0" smtClean="0"/>
              <a:t>th</a:t>
            </a:r>
            <a:r>
              <a:rPr lang="en-NZ" baseline="0" dirty="0" smtClean="0"/>
              <a:t> Malaysia plan.</a:t>
            </a:r>
            <a:endParaRPr lang="en-NZ" dirty="0" smtClean="0"/>
          </a:p>
          <a:p>
            <a:pPr lvl="1">
              <a:buFont typeface="Arial" pitchFamily="34" charset="0"/>
              <a:buChar char="•"/>
            </a:pPr>
            <a:r>
              <a:rPr lang="en-NZ" baseline="0" dirty="0" smtClean="0"/>
              <a:t>Different </a:t>
            </a:r>
            <a:r>
              <a:rPr lang="en-NZ" baseline="0" dirty="0" err="1" smtClean="0"/>
              <a:t>SoP</a:t>
            </a:r>
            <a:r>
              <a:rPr lang="en-NZ" baseline="0" dirty="0" smtClean="0"/>
              <a:t> for LCH in different states.</a:t>
            </a:r>
          </a:p>
          <a:p>
            <a:pPr lvl="1">
              <a:buFont typeface="Arial" pitchFamily="34" charset="0"/>
              <a:buChar char="•"/>
            </a:pPr>
            <a:r>
              <a:rPr lang="en-NZ" baseline="0" dirty="0" smtClean="0"/>
              <a:t>Terengganu developing region, </a:t>
            </a:r>
            <a:r>
              <a:rPr lang="en-NZ" baseline="0" dirty="0" err="1" smtClean="0"/>
              <a:t>vs</a:t>
            </a:r>
            <a:r>
              <a:rPr lang="en-NZ" baseline="0" dirty="0" smtClean="0"/>
              <a:t> other parts.</a:t>
            </a:r>
          </a:p>
          <a:p>
            <a:pPr lvl="1">
              <a:buFont typeface="Arial" pitchFamily="34" charset="0"/>
              <a:buNone/>
            </a:pPr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To show</a:t>
            </a:r>
            <a:r>
              <a:rPr lang="en-NZ" baseline="0" dirty="0" smtClean="0"/>
              <a:t> tradition of neo-classical economic approach.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Use of econometric models by studying how variables affect price and quantity.</a:t>
            </a:r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Econometric</a:t>
            </a:r>
            <a:r>
              <a:rPr lang="en-NZ" baseline="0" dirty="0" smtClean="0"/>
              <a:t> models simplify institutional factors, overlook </a:t>
            </a:r>
            <a:r>
              <a:rPr lang="en-NZ" baseline="0" dirty="0" err="1" smtClean="0"/>
              <a:t>processual</a:t>
            </a:r>
            <a:r>
              <a:rPr lang="en-NZ" baseline="0" dirty="0" smtClean="0"/>
              <a:t> issues. </a:t>
            </a:r>
          </a:p>
          <a:p>
            <a:pPr>
              <a:buFont typeface="Arial" pitchFamily="34" charset="0"/>
              <a:buChar char="•"/>
            </a:pPr>
            <a:r>
              <a:rPr lang="en-NZ" dirty="0" smtClean="0"/>
              <a:t>I</a:t>
            </a:r>
            <a:r>
              <a:rPr lang="en-NZ" baseline="0" dirty="0" smtClean="0"/>
              <a:t> want to study what’s in </a:t>
            </a:r>
            <a:r>
              <a:rPr lang="en-NZ" dirty="0" smtClean="0"/>
              <a:t>the</a:t>
            </a:r>
            <a:r>
              <a:rPr lang="en-NZ" baseline="0" dirty="0" smtClean="0"/>
              <a:t> black box!!!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5C2A7-F56B-4544-B65E-33CBE4C6FBB2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This</a:t>
            </a:r>
            <a:r>
              <a:rPr lang="en-NZ" baseline="0" dirty="0" smtClean="0"/>
              <a:t> slide and 2 slides onwards will provide the context of this study.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Above slide shows location of Malaysia &amp; study area.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NZ" baseline="0" dirty="0" smtClean="0"/>
              <a:t>The definition of low cost housing in Malaysia:</a:t>
            </a:r>
          </a:p>
          <a:p>
            <a:pPr marL="228600" indent="-228600">
              <a:buFont typeface="+mj-lt"/>
              <a:buAutoNum type="arabicPeriod"/>
            </a:pPr>
            <a:r>
              <a:rPr lang="en-NZ" baseline="0" dirty="0" smtClean="0"/>
              <a:t>Price</a:t>
            </a:r>
          </a:p>
          <a:p>
            <a:pPr marL="228600" indent="-228600">
              <a:buFont typeface="+mj-lt"/>
              <a:buAutoNum type="arabicPeriod"/>
            </a:pPr>
            <a:r>
              <a:rPr lang="en-NZ" baseline="0" dirty="0" smtClean="0"/>
              <a:t>Income</a:t>
            </a:r>
          </a:p>
          <a:p>
            <a:pPr marL="228600" indent="-228600">
              <a:buFont typeface="+mj-lt"/>
              <a:buAutoNum type="arabicPeriod"/>
            </a:pPr>
            <a:r>
              <a:rPr lang="en-NZ" baseline="0" dirty="0" smtClean="0"/>
              <a:t>Some authors argue land &amp; building specifications incl. size of land &amp; building, no. of rooms, construction material.</a:t>
            </a:r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To clarify</a:t>
            </a:r>
            <a:r>
              <a:rPr lang="en-NZ" baseline="0" dirty="0" smtClean="0"/>
              <a:t> what my research aims to achieve.</a:t>
            </a:r>
          </a:p>
          <a:p>
            <a:pPr>
              <a:buFont typeface="Arial" pitchFamily="34" charset="0"/>
              <a:buChar char="•"/>
            </a:pPr>
            <a:r>
              <a:rPr lang="en-NZ" baseline="0" dirty="0" smtClean="0"/>
              <a:t>To clarify the focus of this paper i.e. Objective 2.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This</a:t>
            </a:r>
            <a:r>
              <a:rPr lang="en-NZ" baseline="0" dirty="0" smtClean="0"/>
              <a:t> diagram shows the focus of this paper in relation to the bigger PhD research.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3A134-A05F-4023-A067-3586A15A9AFB}" type="slidenum">
              <a:rPr lang="en-NZ" smtClean="0"/>
              <a:pPr/>
              <a:t>9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41A7-0255-4BF5-893C-A598A3A468E8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8728" y="6356350"/>
            <a:ext cx="6715172" cy="365125"/>
          </a:xfrm>
        </p:spPr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7" name="Picture 1" descr="Council Banner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169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2285984" y="214290"/>
            <a:ext cx="428628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1A87-703D-401E-B382-89879F9F8CC9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D766-A352-417D-990E-6A830CB8D943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CD10-FB0E-47DF-A59B-F6B67A100B34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Rectangle 6"/>
          <p:cNvSpPr/>
          <p:nvPr userDrawn="1"/>
        </p:nvSpPr>
        <p:spPr>
          <a:xfrm>
            <a:off x="2285984" y="214290"/>
            <a:ext cx="428628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2616-FB0C-4B2F-844F-DACC641BA43F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Rectangle 6"/>
          <p:cNvSpPr/>
          <p:nvPr userDrawn="1"/>
        </p:nvSpPr>
        <p:spPr>
          <a:xfrm>
            <a:off x="2285984" y="214290"/>
            <a:ext cx="428628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7780-C3D1-417C-AD8D-3C4ACFAC0491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Rectangle 7"/>
          <p:cNvSpPr/>
          <p:nvPr userDrawn="1"/>
        </p:nvSpPr>
        <p:spPr>
          <a:xfrm>
            <a:off x="2285984" y="214290"/>
            <a:ext cx="428628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5A82-F7BE-4A97-AC96-3992B076B1B6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D42B-73E9-4306-BD5F-A4D91A291368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BC2D-C5DA-43A4-8F6A-7FA18C5EAECA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94A0-3A8D-44BE-AEEE-81AB3CB79F84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37C8-3C27-4A0D-AD25-1823FF343C77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ouncil Banner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24"/>
            <a:ext cx="9144000" cy="169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7364"/>
            <a:ext cx="8229600" cy="426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E8897-33CA-497B-BA27-E35FAB743F62}" type="datetime1">
              <a:rPr lang="en-US" smtClean="0"/>
              <a:pPr/>
              <a:t>6/19/2010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2BE9A-ECC8-4981-B2E7-8176E5D9C207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Rectangle 7"/>
          <p:cNvSpPr/>
          <p:nvPr userDrawn="1"/>
        </p:nvSpPr>
        <p:spPr>
          <a:xfrm>
            <a:off x="2285984" y="214290"/>
            <a:ext cx="428628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728663" y="181609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400" b="1" dirty="0" smtClean="0">
                <a:solidFill>
                  <a:schemeClr val="accent1">
                    <a:lumMod val="50000"/>
                  </a:schemeClr>
                </a:solidFill>
              </a:rPr>
              <a:t>Housing the urban poor: A case study of institutional and governance issues in a developing economy</a:t>
            </a:r>
            <a:endParaRPr lang="en-NZ" sz="3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890982"/>
            <a:ext cx="8643937" cy="239553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b="1" dirty="0" smtClean="0">
                <a:solidFill>
                  <a:schemeClr val="tx2">
                    <a:lumMod val="75000"/>
                  </a:schemeClr>
                </a:solidFill>
              </a:rPr>
              <a:t>PhD Candidate: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Hasniyati Hamzah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Department of Property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University of Auckland Business School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b="1" dirty="0" smtClean="0">
                <a:solidFill>
                  <a:schemeClr val="tx2">
                    <a:lumMod val="75000"/>
                  </a:schemeClr>
                </a:solidFill>
              </a:rPr>
              <a:t>Supervisors: 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Professor Laurence Murphy (University of Auckland)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Associate Professor Deborah Levy (University of Auckland)</a:t>
            </a:r>
            <a: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NZ" sz="1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NZ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0A6D2-4AF7-432D-B7E2-71B6E2591D07}" type="slidenum">
              <a:rPr lang="en-NZ"/>
              <a:pPr>
                <a:defRPr/>
              </a:pPr>
              <a:t>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143932" cy="365125"/>
          </a:xfrm>
        </p:spPr>
        <p:txBody>
          <a:bodyPr/>
          <a:lstStyle/>
          <a:p>
            <a:pPr>
              <a:defRPr/>
            </a:pPr>
            <a:r>
              <a:rPr lang="en-N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Housing the urban poor: A case study of institutional and governance issues in a developing economy</a:t>
            </a:r>
            <a:endParaRPr lang="en-N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242940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b="1" i="1" dirty="0" smtClean="0">
                <a:latin typeface="+mn-lt"/>
              </a:rPr>
              <a:t>European Real Estate Society Conference 2010 PhD Session</a:t>
            </a:r>
            <a:endParaRPr lang="en-NZ" sz="2000" b="1" i="1" dirty="0"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49C5-B0D1-481B-8E46-95B9C3A8136C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285720" y="1785926"/>
            <a:ext cx="4500594" cy="4643470"/>
          </a:xfrm>
          <a:prstGeom prst="triangle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785802"/>
            <a:ext cx="8929718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Malaysian legal system</a:t>
            </a:r>
            <a:endParaRPr lang="en-US" sz="4000" dirty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929058" y="1857364"/>
            <a:ext cx="5214942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Federal Constitution</a:t>
            </a:r>
          </a:p>
          <a:p>
            <a:pPr algn="ctr">
              <a:spcBef>
                <a:spcPct val="50000"/>
              </a:spcBef>
            </a:pPr>
            <a:endParaRPr lang="en-US" sz="1200" dirty="0" smtClean="0"/>
          </a:p>
          <a:p>
            <a:pPr algn="ctr">
              <a:spcBef>
                <a:spcPct val="50000"/>
              </a:spcBef>
            </a:pPr>
            <a:r>
              <a:rPr lang="en-US" sz="2400" dirty="0" smtClean="0"/>
              <a:t>Acts </a:t>
            </a:r>
            <a:r>
              <a:rPr lang="en-US" sz="2400" dirty="0"/>
              <a:t>passed by </a:t>
            </a:r>
            <a:r>
              <a:rPr lang="en-US" sz="2400" dirty="0" smtClean="0"/>
              <a:t>Parliament</a:t>
            </a:r>
          </a:p>
          <a:p>
            <a:pPr algn="ctr">
              <a:spcBef>
                <a:spcPct val="50000"/>
              </a:spcBef>
            </a:pPr>
            <a:endParaRPr lang="en-US" sz="1000" dirty="0"/>
          </a:p>
          <a:p>
            <a:pPr algn="ctr">
              <a:spcBef>
                <a:spcPct val="50000"/>
              </a:spcBef>
            </a:pPr>
            <a:r>
              <a:rPr lang="en-US" sz="2400" dirty="0" smtClean="0"/>
              <a:t>Regulations </a:t>
            </a:r>
            <a:r>
              <a:rPr lang="en-US" sz="2400" dirty="0"/>
              <a:t>and other subsidiary legislation passed by the executive (Ministerial Regulations</a:t>
            </a:r>
            <a:r>
              <a:rPr lang="en-US" sz="2400" dirty="0" smtClean="0"/>
              <a:t>)</a:t>
            </a:r>
          </a:p>
          <a:p>
            <a:pPr algn="ctr">
              <a:spcBef>
                <a:spcPct val="50000"/>
              </a:spcBef>
            </a:pPr>
            <a:endParaRPr lang="en-US" sz="1200" dirty="0"/>
          </a:p>
          <a:p>
            <a:pPr algn="ctr">
              <a:spcBef>
                <a:spcPct val="50000"/>
              </a:spcBef>
            </a:pPr>
            <a:r>
              <a:rPr lang="en-US" sz="2400" dirty="0" smtClean="0"/>
              <a:t>State </a:t>
            </a:r>
            <a:r>
              <a:rPr lang="en-US" sz="2400" dirty="0"/>
              <a:t>Laws and </a:t>
            </a:r>
            <a:r>
              <a:rPr lang="en-US" sz="2400" dirty="0" smtClean="0"/>
              <a:t>Regulations</a:t>
            </a:r>
          </a:p>
          <a:p>
            <a:pPr algn="ctr">
              <a:spcBef>
                <a:spcPct val="50000"/>
              </a:spcBef>
            </a:pPr>
            <a:endParaRPr lang="en-US" sz="1200" dirty="0" smtClean="0"/>
          </a:p>
          <a:p>
            <a:pPr algn="ctr"/>
            <a:r>
              <a:rPr lang="en-US" sz="2400" dirty="0" smtClean="0"/>
              <a:t>Guidelines/Guidebooks </a:t>
            </a:r>
          </a:p>
          <a:p>
            <a:pPr algn="ctr"/>
            <a:r>
              <a:rPr lang="en-US" sz="2400" dirty="0" smtClean="0"/>
              <a:t>and Government Circulars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57488" y="2500306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8914" idx="0"/>
          </p:cNvCxnSpPr>
          <p:nvPr/>
        </p:nvCxnSpPr>
        <p:spPr>
          <a:xfrm rot="5400000" flipH="1" flipV="1">
            <a:off x="5482834" y="-1160893"/>
            <a:ext cx="2" cy="5893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14678" y="3214686"/>
            <a:ext cx="52864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00496" y="4714884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43042" y="3500438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 smtClean="0">
                <a:solidFill>
                  <a:schemeClr val="bg1"/>
                </a:solidFill>
              </a:rPr>
              <a:t>Federal </a:t>
            </a:r>
          </a:p>
          <a:p>
            <a:pPr algn="ctr"/>
            <a:r>
              <a:rPr lang="en-NZ" sz="2400" dirty="0" smtClean="0">
                <a:solidFill>
                  <a:schemeClr val="bg1"/>
                </a:solidFill>
              </a:rPr>
              <a:t>Government</a:t>
            </a:r>
            <a:endParaRPr lang="en-NZ" sz="24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57290" y="485776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 smtClean="0">
                <a:solidFill>
                  <a:schemeClr val="bg1"/>
                </a:solidFill>
              </a:rPr>
              <a:t>State Authority</a:t>
            </a:r>
            <a:endParaRPr lang="en-NZ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7290" y="5753417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 smtClean="0">
                <a:solidFill>
                  <a:schemeClr val="bg1"/>
                </a:solidFill>
              </a:rPr>
              <a:t>Local Authority</a:t>
            </a:r>
            <a:endParaRPr lang="en-NZ" sz="2400" dirty="0"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214546" y="4286256"/>
            <a:ext cx="642942" cy="50006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Down Arrow 16"/>
          <p:cNvSpPr/>
          <p:nvPr/>
        </p:nvSpPr>
        <p:spPr>
          <a:xfrm>
            <a:off x="2214546" y="5286388"/>
            <a:ext cx="642942" cy="50006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9" name="Straight Connector 18"/>
          <p:cNvCxnSpPr/>
          <p:nvPr/>
        </p:nvCxnSpPr>
        <p:spPr>
          <a:xfrm>
            <a:off x="4429124" y="5643578"/>
            <a:ext cx="41529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85813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NZ" sz="2400" b="1" dirty="0" smtClean="0">
                <a:solidFill>
                  <a:schemeClr val="bg2"/>
                </a:solidFill>
              </a:rPr>
              <a:t>Interaction of Regulatory and Institutional Structures in the provision of Low Cost Housing in Terengganu</a:t>
            </a:r>
            <a:endParaRPr lang="en-NZ" sz="2400" b="1" dirty="0">
              <a:solidFill>
                <a:schemeClr val="bg2"/>
              </a:solidFill>
            </a:endParaRPr>
          </a:p>
        </p:txBody>
      </p:sp>
      <p:grpSp>
        <p:nvGrpSpPr>
          <p:cNvPr id="2" name="Group 94"/>
          <p:cNvGrpSpPr/>
          <p:nvPr/>
        </p:nvGrpSpPr>
        <p:grpSpPr>
          <a:xfrm>
            <a:off x="94490" y="816967"/>
            <a:ext cx="10166142" cy="5708377"/>
            <a:chOff x="94490" y="783085"/>
            <a:chExt cx="10166142" cy="5708377"/>
          </a:xfrm>
        </p:grpSpPr>
        <p:grpSp>
          <p:nvGrpSpPr>
            <p:cNvPr id="3" name="Group 53"/>
            <p:cNvGrpSpPr/>
            <p:nvPr/>
          </p:nvGrpSpPr>
          <p:grpSpPr>
            <a:xfrm>
              <a:off x="94490" y="783085"/>
              <a:ext cx="10166142" cy="5708377"/>
              <a:chOff x="71406" y="783085"/>
              <a:chExt cx="10166142" cy="5708377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-168402" y="4511242"/>
                <a:ext cx="792882" cy="7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Group 52"/>
              <p:cNvGrpSpPr/>
              <p:nvPr/>
            </p:nvGrpSpPr>
            <p:grpSpPr>
              <a:xfrm>
                <a:off x="71406" y="783085"/>
                <a:ext cx="10166142" cy="5708377"/>
                <a:chOff x="71406" y="783085"/>
                <a:chExt cx="10166142" cy="5708377"/>
              </a:xfrm>
            </p:grpSpPr>
            <p:cxnSp>
              <p:nvCxnSpPr>
                <p:cNvPr id="43" name="Straight Arrow Connector 42"/>
                <p:cNvCxnSpPr/>
                <p:nvPr/>
              </p:nvCxnSpPr>
              <p:spPr>
                <a:xfrm rot="5400000">
                  <a:off x="8580570" y="1162870"/>
                  <a:ext cx="288032" cy="1588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Group 50"/>
                <p:cNvGrpSpPr/>
                <p:nvPr/>
              </p:nvGrpSpPr>
              <p:grpSpPr>
                <a:xfrm>
                  <a:off x="71406" y="783085"/>
                  <a:ext cx="10166142" cy="5708377"/>
                  <a:chOff x="94490" y="761060"/>
                  <a:chExt cx="10166142" cy="5708377"/>
                </a:xfrm>
              </p:grpSpPr>
              <p:grpSp>
                <p:nvGrpSpPr>
                  <p:cNvPr id="7" name="Group 120"/>
                  <p:cNvGrpSpPr/>
                  <p:nvPr/>
                </p:nvGrpSpPr>
                <p:grpSpPr>
                  <a:xfrm>
                    <a:off x="94490" y="1217272"/>
                    <a:ext cx="10166142" cy="5252165"/>
                    <a:chOff x="71406" y="1217272"/>
                    <a:chExt cx="10166142" cy="5252165"/>
                  </a:xfrm>
                </p:grpSpPr>
                <p:cxnSp>
                  <p:nvCxnSpPr>
                    <p:cNvPr id="50" name="Straight Arrow Connector 49"/>
                    <p:cNvCxnSpPr/>
                    <p:nvPr/>
                  </p:nvCxnSpPr>
                  <p:spPr>
                    <a:xfrm rot="16200000" flipV="1">
                      <a:off x="6774967" y="3654927"/>
                      <a:ext cx="3317068" cy="7695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" name="Group 119"/>
                    <p:cNvGrpSpPr/>
                    <p:nvPr/>
                  </p:nvGrpSpPr>
                  <p:grpSpPr>
                    <a:xfrm>
                      <a:off x="71406" y="1217272"/>
                      <a:ext cx="10166142" cy="5252165"/>
                      <a:chOff x="71406" y="1217272"/>
                      <a:chExt cx="10166142" cy="5252165"/>
                    </a:xfrm>
                  </p:grpSpPr>
                  <p:cxnSp>
                    <p:nvCxnSpPr>
                      <p:cNvPr id="52" name="Shape 51"/>
                      <p:cNvCxnSpPr>
                        <a:stCxn id="40" idx="3"/>
                      </p:cNvCxnSpPr>
                      <p:nvPr/>
                    </p:nvCxnSpPr>
                    <p:spPr>
                      <a:xfrm flipV="1">
                        <a:off x="5457660" y="2000241"/>
                        <a:ext cx="3329182" cy="4130032"/>
                      </a:xfrm>
                      <a:prstGeom prst="bentConnector2">
                        <a:avLst/>
                      </a:prstGeom>
                      <a:ln w="38100" cmpd="sng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9" name="Group 118"/>
                      <p:cNvGrpSpPr/>
                      <p:nvPr/>
                    </p:nvGrpSpPr>
                    <p:grpSpPr>
                      <a:xfrm>
                        <a:off x="71406" y="1217272"/>
                        <a:ext cx="10166142" cy="5252165"/>
                        <a:chOff x="71406" y="1217272"/>
                        <a:chExt cx="10166142" cy="5252165"/>
                      </a:xfrm>
                    </p:grpSpPr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6709156" y="5096929"/>
                          <a:ext cx="2143140" cy="29238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NZ" sz="1300" b="1" dirty="0" smtClean="0">
                              <a:solidFill>
                                <a:srgbClr val="7030A0"/>
                              </a:solidFill>
                            </a:rPr>
                            <a:t>Local authorities</a:t>
                          </a:r>
                          <a:endParaRPr lang="en-NZ" sz="1300" b="1" dirty="0">
                            <a:solidFill>
                              <a:srgbClr val="7030A0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10" name="Group 117"/>
                        <p:cNvGrpSpPr/>
                        <p:nvPr/>
                      </p:nvGrpSpPr>
                      <p:grpSpPr>
                        <a:xfrm>
                          <a:off x="71406" y="1217272"/>
                          <a:ext cx="10166142" cy="5252165"/>
                          <a:chOff x="71406" y="1217272"/>
                          <a:chExt cx="10166142" cy="5252165"/>
                        </a:xfrm>
                      </p:grpSpPr>
                      <p:sp>
                        <p:nvSpPr>
                          <p:cNvPr id="78" name="Rectangle 77"/>
                          <p:cNvSpPr/>
                          <p:nvPr/>
                        </p:nvSpPr>
                        <p:spPr>
                          <a:xfrm>
                            <a:off x="6709156" y="1301391"/>
                            <a:ext cx="2317270" cy="698848"/>
                          </a:xfrm>
                          <a:prstGeom prst="rect">
                            <a:avLst/>
                          </a:prstGeom>
                          <a:noFill/>
                          <a:ln>
                            <a:solidFill>
                              <a:schemeClr val="accent5">
                                <a:lumMod val="75000"/>
                              </a:schemeClr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r>
                              <a:rPr lang="en-NZ" sz="1900" b="1" u="sng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</a:rPr>
                              <a:t>End users</a:t>
                            </a:r>
                          </a:p>
                          <a:p>
                            <a:r>
                              <a:rPr lang="en-NZ" sz="1900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</a:rPr>
                              <a:t>Low income groups</a:t>
                            </a:r>
                            <a:endParaRPr lang="en-NZ" sz="19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20" name="TextBox 19"/>
                          <p:cNvSpPr txBox="1"/>
                          <p:nvPr/>
                        </p:nvSpPr>
                        <p:spPr>
                          <a:xfrm>
                            <a:off x="5629036" y="3229077"/>
                            <a:ext cx="1420947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NZ" sz="1400" dirty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+mn-lt"/>
                              </a:rPr>
                              <a:t>Distribution</a:t>
                            </a:r>
                            <a:endParaRPr lang="en-NZ" sz="14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+mn-lt"/>
                            </a:endParaRPr>
                          </a:p>
                        </p:txBody>
                      </p:sp>
                      <p:sp>
                        <p:nvSpPr>
                          <p:cNvPr id="64" name="TextBox 63"/>
                          <p:cNvSpPr txBox="1"/>
                          <p:nvPr/>
                        </p:nvSpPr>
                        <p:spPr>
                          <a:xfrm>
                            <a:off x="5460727" y="5889017"/>
                            <a:ext cx="4776821" cy="492443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NZ" sz="1300" dirty="0" smtClean="0"/>
                              <a:t>Land office, Registry of Lands and Mines</a:t>
                            </a:r>
                          </a:p>
                          <a:p>
                            <a:r>
                              <a:rPr lang="en-NZ" sz="1300" dirty="0" smtClean="0"/>
                              <a:t>&amp; </a:t>
                            </a:r>
                            <a:r>
                              <a:rPr lang="en-NZ" sz="1300" b="1" dirty="0" smtClean="0">
                                <a:solidFill>
                                  <a:srgbClr val="7030A0"/>
                                </a:solidFill>
                              </a:rPr>
                              <a:t>State Authority</a:t>
                            </a:r>
                            <a:endParaRPr lang="en-NZ" sz="1300" b="1" dirty="0">
                              <a:solidFill>
                                <a:srgbClr val="7030A0"/>
                              </a:solidFill>
                            </a:endParaRPr>
                          </a:p>
                        </p:txBody>
                      </p:sp>
                      <p:grpSp>
                        <p:nvGrpSpPr>
                          <p:cNvPr id="11" name="Group 116"/>
                          <p:cNvGrpSpPr/>
                          <p:nvPr/>
                        </p:nvGrpSpPr>
                        <p:grpSpPr>
                          <a:xfrm>
                            <a:off x="71406" y="1217272"/>
                            <a:ext cx="8280824" cy="5252165"/>
                            <a:chOff x="71406" y="1217272"/>
                            <a:chExt cx="8280824" cy="5252165"/>
                          </a:xfrm>
                        </p:grpSpPr>
                        <p:sp>
                          <p:nvSpPr>
                            <p:cNvPr id="35" name="Rectangle 34"/>
                            <p:cNvSpPr/>
                            <p:nvPr/>
                          </p:nvSpPr>
                          <p:spPr>
                            <a:xfrm>
                              <a:off x="5786446" y="3809701"/>
                              <a:ext cx="1858814" cy="57150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marL="177800" indent="-177800">
                                <a:buFont typeface="+mj-lt"/>
                                <a:buAutoNum type="arabicPeriod"/>
                              </a:pPr>
                              <a:r>
                                <a:rPr lang="en-NZ" sz="1400" b="1" dirty="0" smtClean="0">
                                  <a:solidFill>
                                    <a:srgbClr val="7030A0"/>
                                  </a:solidFill>
                                </a:rPr>
                                <a:t>State Housing Fund</a:t>
                              </a:r>
                            </a:p>
                            <a:p>
                              <a:pPr marL="177800" indent="-177800">
                                <a:buFont typeface="+mj-lt"/>
                                <a:buAutoNum type="arabicPeriod"/>
                              </a:pPr>
                              <a:r>
                                <a:rPr lang="en-NZ" sz="1400" dirty="0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</a:rPr>
                                <a:t>Commercial Banks</a:t>
                              </a:r>
                              <a:endParaRPr lang="en-NZ" sz="1400" dirty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25" name="TextBox 24"/>
                            <p:cNvSpPr txBox="1"/>
                            <p:nvPr/>
                          </p:nvSpPr>
                          <p:spPr>
                            <a:xfrm>
                              <a:off x="6709156" y="3497364"/>
                              <a:ext cx="1643074" cy="30777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NZ" sz="1400" dirty="0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+mn-lt"/>
                                </a:rPr>
                                <a:t>Finance</a:t>
                              </a:r>
                              <a:endParaRPr lang="en-NZ" sz="1400" dirty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+mn-lt"/>
                              </a:endParaRPr>
                            </a:p>
                          </p:txBody>
                        </p:sp>
                        <p:sp>
                          <p:nvSpPr>
                            <p:cNvPr id="44" name="Oval 43"/>
                            <p:cNvSpPr/>
                            <p:nvPr/>
                          </p:nvSpPr>
                          <p:spPr>
                            <a:xfrm>
                              <a:off x="5979386" y="2092909"/>
                              <a:ext cx="1521858" cy="1064160"/>
                            </a:xfrm>
                            <a:prstGeom prst="ellipse">
                              <a:avLst/>
                            </a:prstGeom>
                            <a:noFill/>
                            <a:ln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 defTabSz="0">
                                <a:tabLst>
                                  <a:tab pos="0" algn="l"/>
                                  <a:tab pos="176400" algn="l"/>
                                </a:tabLst>
                              </a:pPr>
                              <a:r>
                                <a:rPr lang="en-NZ" sz="1400" b="1" dirty="0" smtClean="0">
                                  <a:solidFill>
                                    <a:srgbClr val="7030A0"/>
                                  </a:solidFill>
                                  <a:cs typeface="Arial" pitchFamily="34" charset="0"/>
                                </a:rPr>
                                <a:t>State Authority </a:t>
                              </a:r>
                              <a:r>
                                <a:rPr lang="en-NZ" sz="1400" dirty="0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cs typeface="Arial" pitchFamily="34" charset="0"/>
                                </a:rPr>
                                <a:t>via </a:t>
                              </a:r>
                              <a:r>
                                <a:rPr lang="en-NZ" sz="1400" i="1" dirty="0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cs typeface="Arial" pitchFamily="34" charset="0"/>
                                </a:rPr>
                                <a:t>Open Registration System</a:t>
                              </a:r>
                              <a:endParaRPr lang="en-NZ" sz="1400" i="1" dirty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cs typeface="Arial" pitchFamily="34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2" name="Group 115"/>
                            <p:cNvGrpSpPr/>
                            <p:nvPr/>
                          </p:nvGrpSpPr>
                          <p:grpSpPr>
                            <a:xfrm>
                              <a:off x="71406" y="1217272"/>
                              <a:ext cx="6637750" cy="5252165"/>
                              <a:chOff x="71406" y="1217272"/>
                              <a:chExt cx="6637750" cy="5252165"/>
                            </a:xfrm>
                          </p:grpSpPr>
                          <p:sp>
                            <p:nvSpPr>
                              <p:cNvPr id="80" name="Rounded Rectangle 79"/>
                              <p:cNvSpPr/>
                              <p:nvPr/>
                            </p:nvSpPr>
                            <p:spPr>
                              <a:xfrm>
                                <a:off x="3756828" y="5029277"/>
                                <a:ext cx="2952328" cy="504056"/>
                              </a:xfrm>
                              <a:prstGeom prst="roundRect">
                                <a:avLst/>
                              </a:prstGeom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n w="38100">
                                <a:solidFill>
                                  <a:schemeClr val="tx1"/>
                                </a:solidFill>
                                <a:prstDash val="solid"/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NZ" sz="1900" b="1" dirty="0" smtClean="0">
                                    <a:solidFill>
                                      <a:schemeClr val="bg1"/>
                                    </a:solidFill>
                                  </a:rPr>
                                  <a:t>Building control</a:t>
                                </a:r>
                              </a:p>
                            </p:txBody>
                          </p:sp>
                          <p:sp>
                            <p:nvSpPr>
                              <p:cNvPr id="40" name="Rounded Rectangle 39"/>
                              <p:cNvSpPr/>
                              <p:nvPr/>
                            </p:nvSpPr>
                            <p:spPr>
                              <a:xfrm>
                                <a:off x="2028636" y="5791108"/>
                                <a:ext cx="3429024" cy="678329"/>
                              </a:xfrm>
                              <a:prstGeom prst="roundRect">
                                <a:avLst/>
                              </a:prstGeom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n w="38100">
                                <a:solidFill>
                                  <a:schemeClr val="tx1"/>
                                </a:solidFill>
                                <a:prstDash val="solid"/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NZ" sz="1900" b="1" dirty="0" smtClean="0">
                                    <a:solidFill>
                                      <a:schemeClr val="bg1"/>
                                    </a:solidFill>
                                  </a:rPr>
                                  <a:t>Land ownership control</a:t>
                                </a:r>
                              </a:p>
                            </p:txBody>
                          </p:sp>
                          <p:grpSp>
                            <p:nvGrpSpPr>
                              <p:cNvPr id="13" name="Group 114"/>
                              <p:cNvGrpSpPr/>
                              <p:nvPr/>
                            </p:nvGrpSpPr>
                            <p:grpSpPr>
                              <a:xfrm>
                                <a:off x="71406" y="1217272"/>
                                <a:ext cx="5356140" cy="4316062"/>
                                <a:chOff x="71406" y="1217272"/>
                                <a:chExt cx="5356140" cy="4316062"/>
                              </a:xfrm>
                            </p:grpSpPr>
                            <p:sp>
                              <p:nvSpPr>
                                <p:cNvPr id="32" name="Rectangle 31"/>
                                <p:cNvSpPr/>
                                <p:nvPr/>
                              </p:nvSpPr>
                              <p:spPr>
                                <a:xfrm>
                                  <a:off x="2604700" y="3229077"/>
                                  <a:ext cx="2736304" cy="1224135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r>
                                    <a:rPr lang="en-NZ" sz="1900" b="1" u="sng" dirty="0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</a:rPr>
                                    <a:t>Producers</a:t>
                                  </a:r>
                                  <a:r>
                                    <a:rPr lang="en-NZ" sz="1900" b="1" dirty="0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</a:rPr>
                                    <a:t>:</a:t>
                                  </a:r>
                                </a:p>
                                <a:p>
                                  <a:pPr marL="342900" indent="-342900">
                                    <a:buFont typeface="+mj-lt"/>
                                    <a:buAutoNum type="arabicPeriod"/>
                                  </a:pPr>
                                  <a:r>
                                    <a:rPr lang="en-NZ" sz="1900" b="1" dirty="0" smtClean="0">
                                      <a:solidFill>
                                        <a:srgbClr val="7030A0"/>
                                      </a:solidFill>
                                    </a:rPr>
                                    <a:t>State Authority</a:t>
                                  </a:r>
                                </a:p>
                                <a:p>
                                  <a:pPr marL="342900" indent="-342900">
                                    <a:buFont typeface="+mj-lt"/>
                                    <a:buAutoNum type="arabicPeriod"/>
                                  </a:pPr>
                                  <a:r>
                                    <a:rPr lang="en-NZ" sz="1900" dirty="0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</a:rPr>
                                    <a:t>Federal Government</a:t>
                                  </a:r>
                                </a:p>
                                <a:p>
                                  <a:pPr marL="342900" indent="-342900">
                                    <a:buFont typeface="+mj-lt"/>
                                    <a:buAutoNum type="arabicPeriod"/>
                                  </a:pPr>
                                  <a:r>
                                    <a:rPr lang="en-NZ" sz="1900" dirty="0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</a:rPr>
                                    <a:t>Private developers </a:t>
                                  </a:r>
                                  <a:endParaRPr lang="en-NZ" sz="1900" dirty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4" name="Group 112"/>
                                <p:cNvGrpSpPr/>
                                <p:nvPr/>
                              </p:nvGrpSpPr>
                              <p:grpSpPr>
                                <a:xfrm>
                                  <a:off x="71406" y="1217272"/>
                                  <a:ext cx="5356140" cy="2443853"/>
                                  <a:chOff x="71406" y="1217272"/>
                                  <a:chExt cx="5356140" cy="2443853"/>
                                </a:xfrm>
                              </p:grpSpPr>
                              <p:cxnSp>
                                <p:nvCxnSpPr>
                                  <p:cNvPr id="90" name="Straight Arrow Connector 89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3864443" y="3048660"/>
                                    <a:ext cx="360040" cy="794"/>
                                  </a:xfrm>
                                  <a:prstGeom prst="straightConnector1">
                                    <a:avLst/>
                                  </a:prstGeom>
                                  <a:ln w="3810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48" name="Rectangle 47"/>
                                  <p:cNvSpPr/>
                                  <p:nvPr/>
                                </p:nvSpPr>
                                <p:spPr>
                                  <a:xfrm>
                                    <a:off x="2820724" y="1720758"/>
                                    <a:ext cx="2606822" cy="114827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r>
                                      <a:rPr lang="en-NZ" sz="1900" b="1" u="sng" dirty="0" smtClean="0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</a:rPr>
                                      <a:t>Project Finance</a:t>
                                    </a:r>
                                  </a:p>
                                  <a:p>
                                    <a:pPr marL="342900" indent="-342900">
                                      <a:buFont typeface="+mj-lt"/>
                                      <a:buAutoNum type="arabicPeriod"/>
                                    </a:pPr>
                                    <a:r>
                                      <a:rPr lang="en-NZ" sz="1900" dirty="0" smtClean="0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</a:rPr>
                                      <a:t>Federal budget</a:t>
                                    </a:r>
                                    <a:r>
                                      <a:rPr lang="en-NZ" sz="1900" u="sng" dirty="0" smtClean="0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</a:rPr>
                                      <a:t> </a:t>
                                    </a:r>
                                  </a:p>
                                  <a:p>
                                    <a:pPr marL="342900" indent="-342900">
                                      <a:buFont typeface="+mj-lt"/>
                                      <a:buAutoNum type="arabicPeriod"/>
                                    </a:pPr>
                                    <a:r>
                                      <a:rPr lang="en-NZ" sz="1900" b="1" dirty="0" smtClean="0">
                                        <a:solidFill>
                                          <a:srgbClr val="7030A0"/>
                                        </a:solidFill>
                                      </a:rPr>
                                      <a:t>State budget</a:t>
                                    </a:r>
                                  </a:p>
                                  <a:p>
                                    <a:pPr marL="342900" indent="-342900">
                                      <a:buFont typeface="+mj-lt"/>
                                      <a:buAutoNum type="arabicPeriod"/>
                                    </a:pPr>
                                    <a:r>
                                      <a:rPr lang="en-NZ" sz="1900" dirty="0" smtClean="0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</a:rPr>
                                      <a:t>Commercial banks</a:t>
                                    </a:r>
                                    <a:endParaRPr lang="en-NZ" sz="1900" dirty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15" name="Group 111"/>
                                  <p:cNvGrpSpPr/>
                                  <p:nvPr/>
                                </p:nvGrpSpPr>
                                <p:grpSpPr>
                                  <a:xfrm>
                                    <a:off x="71406" y="1217272"/>
                                    <a:ext cx="2605302" cy="2443853"/>
                                    <a:chOff x="71406" y="1217272"/>
                                    <a:chExt cx="2605302" cy="2443853"/>
                                  </a:xfrm>
                                </p:grpSpPr>
                                <p:sp>
                                  <p:nvSpPr>
                                    <p:cNvPr id="81" name="Rounded Rectangle 80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71406" y="1217272"/>
                                      <a:ext cx="2533294" cy="1147709"/>
                                    </a:xfrm>
                                    <a:prstGeom prst="roundRect">
                                      <a:avLst/>
                                    </a:prstGeom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ln cmpd="sng">
                                      <a:solidFill>
                                        <a:schemeClr val="tx1"/>
                                      </a:solidFill>
                                      <a:prstDash val="solid"/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NZ" sz="1900" b="1" dirty="0" smtClean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Land Administration system</a:t>
                                      </a:r>
                                    </a:p>
                                  </p:txBody>
                                </p:sp>
                                <p:sp>
                                  <p:nvSpPr>
                                    <p:cNvPr id="85" name="TextBox 84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82680" y="3168682"/>
                                      <a:ext cx="2494028" cy="492443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NZ" sz="1300" dirty="0" smtClean="0"/>
                                        <a:t>Land office, Reg. of Lands and Mines &amp; </a:t>
                                      </a:r>
                                      <a:r>
                                        <a:rPr lang="en-NZ" sz="1300" b="1" dirty="0" smtClean="0">
                                          <a:solidFill>
                                            <a:srgbClr val="7030A0"/>
                                          </a:solidFill>
                                        </a:rPr>
                                        <a:t>State Authority</a:t>
                                      </a:r>
                                      <a:endParaRPr lang="en-NZ" sz="1300" b="1" dirty="0">
                                        <a:solidFill>
                                          <a:srgbClr val="7030A0"/>
                                        </a:solidFill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70" name="Straight Arrow Connector 69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228436" y="3373093"/>
                                      <a:ext cx="2376264" cy="1588"/>
                                    </a:xfrm>
                                    <a:prstGeom prst="straightConnector1">
                                      <a:avLst/>
                                    </a:prstGeom>
                                    <a:ln w="38100"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88" name="Straight Connector 87"/>
                                    <p:cNvCxnSpPr/>
                                    <p:nvPr/>
                                  </p:nvCxnSpPr>
                                  <p:spPr>
                                    <a:xfrm rot="16200000" flipH="1">
                                      <a:off x="-275620" y="2869035"/>
                                      <a:ext cx="1008109" cy="1"/>
                                    </a:xfrm>
                                    <a:prstGeom prst="line">
                                      <a:avLst/>
                                    </a:prstGeom>
                                    <a:ln w="38100">
                                      <a:solidFill>
                                        <a:schemeClr val="tx1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  <p:grpSp>
                              <p:nvGrpSpPr>
                                <p:cNvPr id="16" name="Group 113"/>
                                <p:cNvGrpSpPr/>
                                <p:nvPr/>
                              </p:nvGrpSpPr>
                              <p:grpSpPr>
                                <a:xfrm>
                                  <a:off x="71406" y="3872793"/>
                                  <a:ext cx="3253374" cy="1660541"/>
                                  <a:chOff x="71406" y="3872793"/>
                                  <a:chExt cx="3253374" cy="1660541"/>
                                </a:xfrm>
                              </p:grpSpPr>
                              <p:sp>
                                <p:nvSpPr>
                                  <p:cNvPr id="125" name="Rounded Rectangle 124"/>
                                  <p:cNvSpPr/>
                                  <p:nvPr/>
                                </p:nvSpPr>
                                <p:spPr>
                                  <a:xfrm>
                                    <a:off x="71406" y="4885262"/>
                                    <a:ext cx="3253374" cy="648072"/>
                                  </a:xfrm>
                                  <a:prstGeom prst="roundRect">
                                    <a:avLst/>
                                  </a:prstGeom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n w="41275" cmpd="sng">
                                    <a:solidFill>
                                      <a:schemeClr val="tx1"/>
                                    </a:solidFill>
                                    <a:prstDash val="solid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NZ" b="1" dirty="0" smtClean="0">
                                        <a:solidFill>
                                          <a:schemeClr val="bg1"/>
                                        </a:solidFill>
                                      </a:rPr>
                                      <a:t>Housing Development control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94" name="TextBox 93"/>
                                  <p:cNvSpPr txBox="1"/>
                                  <p:nvPr/>
                                </p:nvSpPr>
                                <p:spPr>
                                  <a:xfrm>
                                    <a:off x="156428" y="3872793"/>
                                    <a:ext cx="2500330" cy="292388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NZ" sz="1300" b="1" dirty="0" smtClean="0">
                                        <a:solidFill>
                                          <a:srgbClr val="7030A0"/>
                                        </a:solidFill>
                                      </a:rPr>
                                      <a:t>Local authorities</a:t>
                                    </a:r>
                                    <a:r>
                                      <a:rPr lang="en-NZ" sz="1300" dirty="0" smtClean="0">
                                        <a:solidFill>
                                          <a:srgbClr val="7030A0"/>
                                        </a:solidFill>
                                      </a:rPr>
                                      <a:t> </a:t>
                                    </a:r>
                                    <a:r>
                                      <a:rPr lang="en-NZ" sz="1300" dirty="0" smtClean="0"/>
                                      <a:t>&amp; MHLG</a:t>
                                    </a:r>
                                    <a:endParaRPr lang="en-NZ" sz="1300" dirty="0"/>
                                  </a:p>
                                </p:txBody>
                              </p:sp>
                              <p:cxnSp>
                                <p:nvCxnSpPr>
                                  <p:cNvPr id="111" name="Straight Arrow Connector 110"/>
                                  <p:cNvCxnSpPr/>
                                  <p:nvPr/>
                                </p:nvCxnSpPr>
                                <p:spPr>
                                  <a:xfrm>
                                    <a:off x="228436" y="4091585"/>
                                    <a:ext cx="2376264" cy="1588"/>
                                  </a:xfrm>
                                  <a:prstGeom prst="straightConnector1">
                                    <a:avLst/>
                                  </a:prstGeom>
                                  <a:ln w="38100">
                                    <a:solidFill>
                                      <a:schemeClr val="tx1"/>
                                    </a:solidFill>
                                    <a:tailEnd type="arrow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</p:grpSp>
                    </p:grpSp>
                  </p:grpSp>
                </p:grpSp>
              </p:grpSp>
              <p:grpSp>
                <p:nvGrpSpPr>
                  <p:cNvPr id="17" name="Group 48"/>
                  <p:cNvGrpSpPr/>
                  <p:nvPr/>
                </p:nvGrpSpPr>
                <p:grpSpPr>
                  <a:xfrm>
                    <a:off x="3131840" y="761060"/>
                    <a:ext cx="5616624" cy="739825"/>
                    <a:chOff x="3131840" y="761060"/>
                    <a:chExt cx="5616624" cy="739825"/>
                  </a:xfrm>
                </p:grpSpPr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3131840" y="801325"/>
                      <a:ext cx="2016224" cy="69956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342900" indent="-342900"/>
                      <a:r>
                        <a:rPr lang="en-NZ" sz="1900" b="1" dirty="0" smtClean="0">
                          <a:solidFill>
                            <a:srgbClr val="7030A0"/>
                          </a:solidFill>
                        </a:rPr>
                        <a:t>1. Local Authority</a:t>
                      </a:r>
                    </a:p>
                    <a:p>
                      <a:pPr marL="342900" indent="-342900"/>
                      <a:r>
                        <a:rPr lang="en-NZ" sz="1900" b="1" dirty="0" smtClean="0">
                          <a:solidFill>
                            <a:srgbClr val="7030A0"/>
                          </a:solidFill>
                        </a:rPr>
                        <a:t>2. State Authority</a:t>
                      </a:r>
                      <a:endParaRPr lang="en-NZ" sz="1900" b="1" dirty="0">
                        <a:solidFill>
                          <a:srgbClr val="7030A0"/>
                        </a:solidFill>
                      </a:endParaRPr>
                    </a:p>
                  </p:txBody>
                </p:sp>
                <p:cxnSp>
                  <p:nvCxnSpPr>
                    <p:cNvPr id="41" name="Straight Connector 40"/>
                    <p:cNvCxnSpPr/>
                    <p:nvPr/>
                  </p:nvCxnSpPr>
                  <p:spPr>
                    <a:xfrm>
                      <a:off x="5148064" y="996829"/>
                      <a:ext cx="3600400" cy="1588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5220072" y="761060"/>
                      <a:ext cx="252028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NZ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Enforcement &amp; Management</a:t>
                      </a:r>
                      <a:endParaRPr lang="en-NZ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p:txBody>
                </p:sp>
              </p:grpSp>
            </p:grpSp>
          </p:grpSp>
        </p:grpSp>
        <p:cxnSp>
          <p:nvCxnSpPr>
            <p:cNvPr id="82" name="Straight Connector 81"/>
            <p:cNvCxnSpPr/>
            <p:nvPr/>
          </p:nvCxnSpPr>
          <p:spPr>
            <a:xfrm>
              <a:off x="5364088" y="3542106"/>
              <a:ext cx="264320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7236694" y="2746648"/>
              <a:ext cx="1584176" cy="79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>
          <a:xfrm rot="5400000">
            <a:off x="6551823" y="3392599"/>
            <a:ext cx="360040" cy="794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6588223" y="3717031"/>
            <a:ext cx="288032" cy="1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11</a:t>
            </a:fld>
            <a:endParaRPr lang="en-NZ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6732240" y="5371628"/>
            <a:ext cx="172819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Authority over Low Cost Housing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4282" y="1857364"/>
            <a:ext cx="6429420" cy="5000636"/>
          </a:xfrm>
        </p:spPr>
        <p:txBody>
          <a:bodyPr>
            <a:normAutofit fontScale="92500" lnSpcReduction="20000"/>
          </a:bodyPr>
          <a:lstStyle/>
          <a:p>
            <a:r>
              <a:rPr lang="en-NZ" sz="2800" b="1" dirty="0" smtClean="0">
                <a:solidFill>
                  <a:srgbClr val="0070C0"/>
                </a:solidFill>
              </a:rPr>
              <a:t>Division of power</a:t>
            </a:r>
            <a:r>
              <a:rPr lang="en-NZ" sz="2800" dirty="0" smtClean="0">
                <a:solidFill>
                  <a:srgbClr val="0070C0"/>
                </a:solidFill>
              </a:rPr>
              <a:t> </a:t>
            </a:r>
            <a:r>
              <a:rPr lang="en-NZ" sz="2800" dirty="0" smtClean="0"/>
              <a:t>in Ninth Schedule, Federal Constitution: State, Federal and Concurrent Lists.</a:t>
            </a:r>
          </a:p>
          <a:p>
            <a:r>
              <a:rPr lang="en-NZ" sz="2800" dirty="0" smtClean="0"/>
              <a:t>Land and housing under State Authority </a:t>
            </a:r>
            <a:r>
              <a:rPr lang="en-NZ" sz="2200" b="1" dirty="0" smtClean="0">
                <a:solidFill>
                  <a:schemeClr val="tx2">
                    <a:lumMod val="75000"/>
                  </a:schemeClr>
                </a:solidFill>
              </a:rPr>
              <a:t>Item 2, State List</a:t>
            </a:r>
            <a:r>
              <a:rPr lang="en-NZ" dirty="0" smtClean="0"/>
              <a:t>.</a:t>
            </a:r>
          </a:p>
          <a:p>
            <a:r>
              <a:rPr lang="en-NZ" sz="2800" dirty="0" smtClean="0"/>
              <a:t>Local Authorities under State Authority </a:t>
            </a:r>
            <a:r>
              <a:rPr lang="en-NZ" sz="2200" b="1" dirty="0" smtClean="0">
                <a:solidFill>
                  <a:schemeClr val="tx2">
                    <a:lumMod val="75000"/>
                  </a:schemeClr>
                </a:solidFill>
              </a:rPr>
              <a:t>Item 4, State List</a:t>
            </a:r>
            <a:r>
              <a:rPr lang="en-NZ" sz="2800" dirty="0" smtClean="0"/>
              <a:t>.</a:t>
            </a:r>
          </a:p>
          <a:p>
            <a:r>
              <a:rPr lang="en-NZ" sz="2800" dirty="0" smtClean="0"/>
              <a:t>Town </a:t>
            </a:r>
            <a:r>
              <a:rPr lang="en-NZ" sz="2800" dirty="0" smtClean="0"/>
              <a:t>Planning under both State Authority and Federal Government</a:t>
            </a:r>
            <a:r>
              <a:rPr lang="en-NZ" dirty="0" smtClean="0"/>
              <a:t> </a:t>
            </a:r>
            <a:r>
              <a:rPr lang="en-NZ" sz="2200" b="1" dirty="0" smtClean="0">
                <a:solidFill>
                  <a:schemeClr val="tx2">
                    <a:lumMod val="75000"/>
                  </a:schemeClr>
                </a:solidFill>
              </a:rPr>
              <a:t>Item 5, Concurrent List</a:t>
            </a:r>
            <a:r>
              <a:rPr lang="en-NZ" dirty="0" smtClean="0"/>
              <a:t>.</a:t>
            </a:r>
          </a:p>
          <a:p>
            <a:r>
              <a:rPr lang="en-NZ" sz="2800" dirty="0" smtClean="0"/>
              <a:t>Conclusion</a:t>
            </a:r>
            <a:r>
              <a:rPr lang="en-NZ" sz="2800" dirty="0" smtClean="0"/>
              <a:t>: </a:t>
            </a:r>
            <a:r>
              <a:rPr lang="en-NZ" sz="2800" b="1" dirty="0" smtClean="0">
                <a:solidFill>
                  <a:srgbClr val="0070C0"/>
                </a:solidFill>
              </a:rPr>
              <a:t>Constitutionally, most authority over low cost housing lies with State Authority.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42910" y="6357958"/>
            <a:ext cx="7500990" cy="363517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12</a:t>
            </a:fld>
            <a:endParaRPr lang="en-NZ" dirty="0"/>
          </a:p>
        </p:txBody>
      </p:sp>
      <p:pic>
        <p:nvPicPr>
          <p:cNvPr id="18434" name="Picture 2" descr="http://wongsiewhung.files.wordpress.com/2009/09/jata-nega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071809"/>
            <a:ext cx="2168553" cy="171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NZ" dirty="0" smtClean="0"/>
              <a:t>Housing in the Study Area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2910" y="6356350"/>
            <a:ext cx="7643866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13</a:t>
            </a:fld>
            <a:endParaRPr lang="en-NZ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1772816"/>
          <a:ext cx="91440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http://fpx.terengganu.gov.my/menu/1/image/peta%20terengganu-edited%20copy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548680"/>
            <a:ext cx="2376264" cy="31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483100" y="1124744"/>
            <a:ext cx="545284" cy="51089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/>
          <p:cNvSpPr/>
          <p:nvPr/>
        </p:nvSpPr>
        <p:spPr>
          <a:xfrm>
            <a:off x="7672904" y="2064838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/>
          <p:cNvSpPr/>
          <p:nvPr/>
        </p:nvSpPr>
        <p:spPr>
          <a:xfrm>
            <a:off x="7672904" y="2784918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TextBox 11"/>
          <p:cNvSpPr txBox="1"/>
          <p:nvPr/>
        </p:nvSpPr>
        <p:spPr>
          <a:xfrm>
            <a:off x="0" y="5576173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1991-2000: Housing construction by </a:t>
            </a:r>
            <a:r>
              <a:rPr lang="en-NZ" b="1" dirty="0" smtClean="0">
                <a:solidFill>
                  <a:srgbClr val="0070C0"/>
                </a:solidFill>
              </a:rPr>
              <a:t>private sector 70%, public sector 30%. </a:t>
            </a:r>
          </a:p>
          <a:p>
            <a:pPr>
              <a:buFont typeface="Arial" pitchFamily="34" charset="0"/>
              <a:buChar char="•"/>
            </a:pPr>
            <a:r>
              <a:rPr lang="en-NZ" dirty="0" smtClean="0"/>
              <a:t>However, </a:t>
            </a:r>
            <a:r>
              <a:rPr lang="en-NZ" b="1" dirty="0" smtClean="0">
                <a:solidFill>
                  <a:srgbClr val="0070C0"/>
                </a:solidFill>
              </a:rPr>
              <a:t>public sector main producer </a:t>
            </a:r>
            <a:r>
              <a:rPr lang="en-NZ" dirty="0" smtClean="0"/>
              <a:t>for housing for low and low-medium income groups.</a:t>
            </a:r>
          </a:p>
          <a:p>
            <a:pPr algn="r"/>
            <a:r>
              <a:rPr lang="en-NZ" sz="1500" dirty="0" smtClean="0"/>
              <a:t>(Terengganu State Authority, 2006)</a:t>
            </a:r>
            <a:endParaRPr lang="en-N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686800" cy="571504"/>
          </a:xfrm>
        </p:spPr>
        <p:txBody>
          <a:bodyPr>
            <a:noAutofit/>
          </a:bodyPr>
          <a:lstStyle/>
          <a:p>
            <a:pPr algn="l"/>
            <a:r>
              <a:rPr lang="en-NZ" sz="2600" dirty="0" smtClean="0"/>
              <a:t>Phase 1: Semi-structured Interviews  with key informants&amp; secondary data collection (October – November 2009)</a:t>
            </a:r>
            <a:endParaRPr lang="en-NZ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1538" y="6356350"/>
            <a:ext cx="6929486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14</a:t>
            </a:fld>
            <a:endParaRPr lang="en-NZ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891757"/>
          <a:ext cx="9144000" cy="4609075"/>
        </p:xfrm>
        <a:graphic>
          <a:graphicData uri="http://schemas.openxmlformats.org/drawingml/2006/table">
            <a:tbl>
              <a:tblPr/>
              <a:tblGrid>
                <a:gridCol w="534845"/>
                <a:gridCol w="2931006"/>
                <a:gridCol w="5678149"/>
              </a:tblGrid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latin typeface="Calibri"/>
                          <a:ea typeface="Calibri"/>
                          <a:cs typeface="Times New Roman"/>
                        </a:rPr>
                        <a:t>No. 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b="1" dirty="0">
                          <a:latin typeface="Calibri"/>
                          <a:ea typeface="Calibri"/>
                          <a:cs typeface="Times New Roman"/>
                        </a:rPr>
                        <a:t>Code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b="1">
                          <a:latin typeface="Calibri"/>
                          <a:ea typeface="Calibri"/>
                          <a:cs typeface="Times New Roman"/>
                        </a:rPr>
                        <a:t>Role of Organisation</a:t>
                      </a:r>
                      <a:endParaRPr lang="en-N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State Official 1 (S1)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Producer and policy maker of low cost housing (State)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State Official 2 (S2)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Producer and implementing agency (State)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State Official 3 (S3)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Producer and implementing agency (State)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State Official 4 (S4)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Town planning (State)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1 (F1)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Economic planning of study area (Federal)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2 (F2)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Property information centre (Federal)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3 (F3)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Property information centre (Federal)</a:t>
                      </a:r>
                      <a:endParaRPr lang="en-N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4 (F4)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Technical supervision of low cost housing projects (Federal)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5 (F5)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Policy maker of low cost housing (Federal)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6 (F6)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Town planning (Federal)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Federal Official 7 (F7)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Town planning (Federal)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Local Authority Official 1 </a:t>
                      </a:r>
                      <a:r>
                        <a:rPr lang="en-NZ" sz="1800" dirty="0" smtClean="0">
                          <a:latin typeface="Calibri"/>
                          <a:ea typeface="Calibri"/>
                          <a:cs typeface="Times New Roman"/>
                        </a:rPr>
                        <a:t>(L1</a:t>
                      </a: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Secretariat for </a:t>
                      </a:r>
                      <a:r>
                        <a:rPr lang="en-NZ" sz="1800" dirty="0" smtClean="0">
                          <a:latin typeface="Calibri"/>
                          <a:ea typeface="Calibri"/>
                          <a:cs typeface="Times New Roman"/>
                        </a:rPr>
                        <a:t>approval of development  proposals (</a:t>
                      </a: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Local)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Developer 1 (D1)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Government-linked Private Developer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>
                          <a:latin typeface="Calibri"/>
                          <a:ea typeface="Calibri"/>
                          <a:cs typeface="Times New Roman"/>
                        </a:rPr>
                        <a:t>Developer 2 (D2)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NZ" sz="1800" dirty="0">
                          <a:latin typeface="Calibri"/>
                          <a:ea typeface="Calibri"/>
                          <a:cs typeface="Times New Roman"/>
                        </a:rPr>
                        <a:t>Private Developer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FINDINGS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1760557"/>
            <a:ext cx="8358246" cy="4883153"/>
          </a:xfrm>
        </p:spPr>
        <p:txBody>
          <a:bodyPr>
            <a:normAutofit fontScale="92500" lnSpcReduction="10000"/>
          </a:bodyPr>
          <a:lstStyle/>
          <a:p>
            <a:r>
              <a:rPr lang="en-NZ" b="1" dirty="0" smtClean="0">
                <a:solidFill>
                  <a:srgbClr val="0070C0"/>
                </a:solidFill>
              </a:rPr>
              <a:t>Structure of government </a:t>
            </a:r>
            <a:r>
              <a:rPr lang="en-NZ" dirty="0" smtClean="0"/>
              <a:t>has a major role to play in implementation of housing regulations.</a:t>
            </a:r>
          </a:p>
          <a:p>
            <a:r>
              <a:rPr lang="en-NZ" dirty="0" smtClean="0"/>
              <a:t>Roles of agents:</a:t>
            </a:r>
          </a:p>
          <a:p>
            <a:pPr marL="628650" lvl="1" indent="-171450"/>
            <a:r>
              <a:rPr lang="en-NZ" b="1" dirty="0" smtClean="0">
                <a:solidFill>
                  <a:srgbClr val="0070C0"/>
                </a:solidFill>
              </a:rPr>
              <a:t>State Authority</a:t>
            </a:r>
            <a:r>
              <a:rPr lang="en-NZ" dirty="0" smtClean="0"/>
              <a:t>. </a:t>
            </a:r>
          </a:p>
          <a:p>
            <a:pPr marL="990600" lvl="2" indent="-266700"/>
            <a:r>
              <a:rPr lang="en-NZ" sz="2200" dirty="0" smtClean="0"/>
              <a:t>Producer &amp; policy maker.</a:t>
            </a:r>
          </a:p>
          <a:p>
            <a:pPr marL="990600" lvl="2" indent="-266700"/>
            <a:r>
              <a:rPr lang="en-NZ" sz="2200" dirty="0" smtClean="0"/>
              <a:t>Development, distribution, finance, management and enforcement.</a:t>
            </a:r>
          </a:p>
          <a:p>
            <a:pPr marL="628650" lvl="1" indent="-171450"/>
            <a:r>
              <a:rPr lang="en-NZ" b="1" dirty="0" smtClean="0">
                <a:solidFill>
                  <a:srgbClr val="0070C0"/>
                </a:solidFill>
              </a:rPr>
              <a:t>Federal Government</a:t>
            </a:r>
            <a:r>
              <a:rPr lang="en-NZ" dirty="0" smtClean="0">
                <a:solidFill>
                  <a:srgbClr val="0070C0"/>
                </a:solidFill>
              </a:rPr>
              <a:t>.</a:t>
            </a:r>
          </a:p>
          <a:p>
            <a:pPr marL="990600" lvl="2" indent="-266700"/>
            <a:r>
              <a:rPr lang="en-NZ" sz="2200" dirty="0" smtClean="0"/>
              <a:t>General policy guidance</a:t>
            </a:r>
          </a:p>
          <a:p>
            <a:pPr marL="990600" lvl="2" indent="-266700"/>
            <a:r>
              <a:rPr lang="en-NZ" sz="2200" dirty="0" smtClean="0"/>
              <a:t>Funding</a:t>
            </a:r>
          </a:p>
          <a:p>
            <a:pPr marL="628650" lvl="1" indent="-171450"/>
            <a:r>
              <a:rPr lang="en-NZ" b="1" dirty="0" smtClean="0">
                <a:solidFill>
                  <a:srgbClr val="0070C0"/>
                </a:solidFill>
              </a:rPr>
              <a:t>Private housing developers</a:t>
            </a:r>
            <a:r>
              <a:rPr lang="en-NZ" dirty="0" smtClean="0">
                <a:solidFill>
                  <a:srgbClr val="0070C0"/>
                </a:solidFill>
              </a:rPr>
              <a:t>.</a:t>
            </a:r>
          </a:p>
          <a:p>
            <a:pPr marL="990600" lvl="2" indent="-266700"/>
            <a:r>
              <a:rPr lang="en-NZ" sz="2200" dirty="0" smtClean="0"/>
              <a:t>Small scale.</a:t>
            </a:r>
          </a:p>
          <a:p>
            <a:pPr marL="990600" lvl="2" indent="-266700"/>
            <a:r>
              <a:rPr lang="en-NZ" sz="2200" dirty="0" smtClean="0"/>
              <a:t>Avoid legal requirement (30% low cost component in development above 10 acres).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15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70" y="1071546"/>
            <a:ext cx="9144000" cy="571504"/>
          </a:xfrm>
        </p:spPr>
        <p:txBody>
          <a:bodyPr>
            <a:noAutofit/>
          </a:bodyPr>
          <a:lstStyle/>
          <a:p>
            <a:r>
              <a:rPr lang="en-NZ" sz="2400" b="1" dirty="0" smtClean="0">
                <a:solidFill>
                  <a:srgbClr val="000000"/>
                </a:solidFill>
              </a:rPr>
              <a:t>FINDINGS: Interviewees' Perception of Key Institutional and Governance Issues in the Implementation of Housing Regulations</a:t>
            </a:r>
            <a:endParaRPr lang="en-N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001056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44" y="1428736"/>
          <a:ext cx="8858312" cy="4834339"/>
        </p:xfrm>
        <a:graphic>
          <a:graphicData uri="http://schemas.openxmlformats.org/drawingml/2006/table">
            <a:tbl>
              <a:tblPr/>
              <a:tblGrid>
                <a:gridCol w="1314884"/>
                <a:gridCol w="1542636"/>
                <a:gridCol w="1285884"/>
                <a:gridCol w="1214446"/>
                <a:gridCol w="1391332"/>
                <a:gridCol w="1278686"/>
                <a:gridCol w="830444"/>
              </a:tblGrid>
              <a:tr h="256445">
                <a:tc gridSpan="7">
                  <a:txBody>
                    <a:bodyPr/>
                    <a:lstStyle/>
                    <a:p>
                      <a:pPr algn="ctr" fontAlgn="t"/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78" marR="8078" marT="807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98369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Interviewee 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Selective Implementation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Local Capture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Political input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Local culture input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Clientelism</a:t>
                      </a:r>
                      <a:endParaRPr lang="en-NZ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Power </a:t>
                      </a:r>
                      <a:endParaRPr lang="en-NZ" sz="1800" b="1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en-NZ" sz="18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play</a:t>
                      </a:r>
                      <a:endParaRPr lang="en-NZ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r>
                        <a:rPr lang="en-NZ" sz="1800" b="1" i="0" u="none" strike="noStrike" dirty="0" smtClean="0">
                          <a:solidFill>
                            <a:srgbClr val="000000"/>
                          </a:solidFill>
                          <a:latin typeface="Symbol"/>
                        </a:rPr>
                        <a:t> 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S2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S3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S4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F1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F2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F3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F4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F5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F6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F7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L1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D1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45"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D2</a:t>
                      </a:r>
                    </a:p>
                  </a:txBody>
                  <a:tcPr marL="8078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dirty="0" smtClean="0"/>
                        <a:t>✔</a:t>
                      </a:r>
                      <a:endParaRPr lang="en-NZ" sz="1800" b="1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8078" marR="8078" marT="80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1546"/>
            <a:ext cx="8964488" cy="571504"/>
          </a:xfrm>
        </p:spPr>
        <p:txBody>
          <a:bodyPr>
            <a:noAutofit/>
          </a:bodyPr>
          <a:lstStyle/>
          <a:p>
            <a:r>
              <a:rPr lang="en-NZ" sz="3200" dirty="0" smtClean="0"/>
              <a:t>Some selected key issues: </a:t>
            </a:r>
            <a:r>
              <a:rPr lang="en-NZ" sz="3200" b="1" dirty="0" smtClean="0"/>
              <a:t>Selective implementation</a:t>
            </a:r>
            <a:endParaRPr lang="en-N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3528392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Generic  provisions and standards from federal government.</a:t>
            </a:r>
          </a:p>
          <a:p>
            <a:r>
              <a:rPr lang="en-NZ" dirty="0" smtClean="0"/>
              <a:t>Lack of top-down implementation system.</a:t>
            </a:r>
          </a:p>
          <a:p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Non-mandatory Federal inputs.</a:t>
            </a:r>
          </a:p>
          <a:p>
            <a:r>
              <a:rPr lang="en-NZ" dirty="0" smtClean="0"/>
              <a:t>Flexibility  is  a potential source of tensions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7992888" cy="41215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899592" y="3068960"/>
            <a:ext cx="6768752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NZ" sz="1600" i="1" dirty="0" smtClean="0"/>
              <a:t>“...(T)he guidelines also contain non-numerical items, descriptive... such as requirement to be near to a community hall. So the word ‘near’ is itself subjective. Is 1 kilometre near? Is 100 metres near?” (State Official 4).</a:t>
            </a:r>
            <a:endParaRPr lang="en-NZ" sz="1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301208"/>
            <a:ext cx="756084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NZ" sz="1600" i="1" dirty="0" smtClean="0"/>
              <a:t>“The guideline just gives the direction, it’s up to you to make a layout that is more creative or contains something new. We have to think far, take into consideration various factors” (State Official 4). </a:t>
            </a:r>
            <a:endParaRPr lang="en-N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dirty="0" smtClean="0"/>
              <a:t>Some selected key issues: </a:t>
            </a:r>
            <a:r>
              <a:rPr lang="en-NZ" sz="3200" b="1" dirty="0" smtClean="0"/>
              <a:t>Local capture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5"/>
            <a:ext cx="8229600" cy="48119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NZ" dirty="0" smtClean="0"/>
              <a:t>Federal/State division. </a:t>
            </a:r>
          </a:p>
          <a:p>
            <a:pPr>
              <a:lnSpc>
                <a:spcPct val="120000"/>
              </a:lnSpc>
            </a:pPr>
            <a:r>
              <a:rPr lang="en-NZ" dirty="0" smtClean="0"/>
              <a:t>Although central housing policy (Malaysia Plan) is provided by Federal Government, State Authority holds absolute power over land and low cost housing.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sz="2100" dirty="0" smtClean="0"/>
          </a:p>
          <a:p>
            <a:r>
              <a:rPr lang="en-NZ" dirty="0" smtClean="0"/>
              <a:t>Terengganu low cost housing recipients enjoy better housing quality than other regions.</a:t>
            </a:r>
          </a:p>
          <a:p>
            <a:endParaRPr lang="en-NZ" sz="4300" dirty="0" smtClean="0"/>
          </a:p>
          <a:p>
            <a:endParaRPr lang="en-NZ" dirty="0" smtClean="0"/>
          </a:p>
          <a:p>
            <a:r>
              <a:rPr lang="en-NZ" dirty="0" smtClean="0"/>
              <a:t>At what long term effects?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488832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899592" y="3573016"/>
            <a:ext cx="727280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NZ" i="1" dirty="0" smtClean="0"/>
              <a:t>“When I asked you (the Ministry of Housing and Local Government) to solve a problem you said it it’s a State matter... It’s a very difficult. The Ministry is sometimes a toothless tiger” (Developer 2).</a:t>
            </a:r>
            <a:endParaRPr lang="en-NZ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5373216"/>
            <a:ext cx="72728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 smtClean="0"/>
              <a:t>“Our low cost terraced houses are comparable with other people’s medium cost terraced... The ceiling height is now raised (State Authority 3).</a:t>
            </a:r>
            <a:endParaRPr lang="en-N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dirty="0" smtClean="0"/>
              <a:t>Some selected key issues: </a:t>
            </a:r>
            <a:r>
              <a:rPr lang="en-NZ" sz="3200" b="1" dirty="0" smtClean="0"/>
              <a:t>Political input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79948"/>
          </a:xfrm>
        </p:spPr>
        <p:txBody>
          <a:bodyPr>
            <a:normAutofit lnSpcReduction="10000"/>
          </a:bodyPr>
          <a:lstStyle/>
          <a:p>
            <a:r>
              <a:rPr lang="en-NZ" sz="2400" dirty="0" smtClean="0"/>
              <a:t>Highly politicised.</a:t>
            </a:r>
          </a:p>
          <a:p>
            <a:r>
              <a:rPr lang="en-NZ" sz="2400" dirty="0" smtClean="0"/>
              <a:t>State Authority under ruling party UMNO, but ruled by opposition party PAS in 1998. Political interference under both parties.</a:t>
            </a:r>
          </a:p>
          <a:p>
            <a:endParaRPr lang="en-NZ" sz="2400" dirty="0" smtClean="0"/>
          </a:p>
          <a:p>
            <a:endParaRPr lang="en-NZ" sz="2400" dirty="0" smtClean="0"/>
          </a:p>
          <a:p>
            <a:r>
              <a:rPr lang="en-NZ" sz="2400" b="1" dirty="0" smtClean="0">
                <a:solidFill>
                  <a:srgbClr val="0070C0"/>
                </a:solidFill>
              </a:rPr>
              <a:t>Most noticeable in distribution process</a:t>
            </a:r>
            <a:r>
              <a:rPr lang="en-NZ" sz="2400" dirty="0" smtClean="0"/>
              <a:t> even with Open Registration System.</a:t>
            </a:r>
          </a:p>
          <a:p>
            <a:endParaRPr lang="en-NZ" sz="2400" dirty="0" smtClean="0"/>
          </a:p>
          <a:p>
            <a:r>
              <a:rPr lang="en-NZ" sz="2400" dirty="0" smtClean="0"/>
              <a:t>Also evident in location choice, enforcement and development rate.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7776864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827584" y="3358733"/>
            <a:ext cx="792088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 smtClean="0"/>
              <a:t>“To say there is no political interference would be lying. Especially at distribution level (State Official 4).</a:t>
            </a:r>
            <a:endParaRPr lang="en-N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Structure of presentation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857364"/>
            <a:ext cx="6615130" cy="4268799"/>
          </a:xfrm>
        </p:spPr>
        <p:txBody>
          <a:bodyPr/>
          <a:lstStyle/>
          <a:p>
            <a:r>
              <a:rPr lang="en-NZ" dirty="0" smtClean="0"/>
              <a:t>Background</a:t>
            </a:r>
          </a:p>
          <a:p>
            <a:r>
              <a:rPr lang="en-NZ" dirty="0" smtClean="0"/>
              <a:t>Context of study</a:t>
            </a:r>
          </a:p>
          <a:p>
            <a:r>
              <a:rPr lang="en-NZ" dirty="0" smtClean="0"/>
              <a:t>Objectives &amp; Methodology</a:t>
            </a:r>
          </a:p>
          <a:p>
            <a:r>
              <a:rPr lang="en-NZ" dirty="0" smtClean="0"/>
              <a:t>Main findings &amp;Conclusion</a:t>
            </a:r>
          </a:p>
          <a:p>
            <a:r>
              <a:rPr lang="en-NZ" dirty="0" smtClean="0"/>
              <a:t>Q&amp;A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4348" y="6356351"/>
            <a:ext cx="7358114" cy="215921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Conclusion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9597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NZ" sz="2200" dirty="0" smtClean="0"/>
              <a:t>Findings highlight:</a:t>
            </a:r>
          </a:p>
          <a:p>
            <a:pPr lvl="1"/>
            <a:r>
              <a:rPr lang="en-NZ" sz="2000" dirty="0" smtClean="0"/>
              <a:t>Importance of studying </a:t>
            </a:r>
            <a:r>
              <a:rPr lang="en-NZ" sz="2000" b="1" dirty="0" smtClean="0">
                <a:solidFill>
                  <a:srgbClr val="0070C0"/>
                </a:solidFill>
              </a:rPr>
              <a:t>how regulations are implemented</a:t>
            </a:r>
            <a:r>
              <a:rPr lang="en-NZ" sz="2000" dirty="0" smtClean="0"/>
              <a:t> i.e. regulations have no uniform impact.</a:t>
            </a:r>
          </a:p>
          <a:p>
            <a:pPr lvl="1">
              <a:lnSpc>
                <a:spcPct val="170000"/>
              </a:lnSpc>
            </a:pPr>
            <a:r>
              <a:rPr lang="en-NZ" sz="2000" b="1" dirty="0" smtClean="0">
                <a:solidFill>
                  <a:srgbClr val="0070C0"/>
                </a:solidFill>
              </a:rPr>
              <a:t>Structure of government  potential source of tensions/benefits</a:t>
            </a:r>
            <a:r>
              <a:rPr lang="en-NZ" sz="2000" dirty="0" smtClean="0"/>
              <a:t>.</a:t>
            </a:r>
          </a:p>
          <a:p>
            <a:pPr lvl="2"/>
            <a:r>
              <a:rPr lang="en-NZ" sz="1600" dirty="0" smtClean="0"/>
              <a:t>Selective implementation.</a:t>
            </a:r>
          </a:p>
          <a:p>
            <a:pPr lvl="2"/>
            <a:r>
              <a:rPr lang="en-NZ" sz="1600" dirty="0" smtClean="0"/>
              <a:t>Local capture.</a:t>
            </a:r>
          </a:p>
          <a:p>
            <a:pPr lvl="2"/>
            <a:r>
              <a:rPr lang="en-NZ" sz="1600" dirty="0" smtClean="0"/>
              <a:t>Political input.</a:t>
            </a:r>
          </a:p>
          <a:p>
            <a:pPr lvl="2"/>
            <a:r>
              <a:rPr lang="en-NZ" sz="1600" dirty="0" err="1" smtClean="0"/>
              <a:t>Clientelism</a:t>
            </a:r>
            <a:r>
              <a:rPr lang="en-NZ" sz="1600" dirty="0" smtClean="0"/>
              <a:t>.</a:t>
            </a:r>
          </a:p>
          <a:p>
            <a:pPr lvl="2"/>
            <a:r>
              <a:rPr lang="en-NZ" sz="1600" dirty="0" smtClean="0"/>
              <a:t>Power play.</a:t>
            </a:r>
          </a:p>
          <a:p>
            <a:pPr lvl="1"/>
            <a:r>
              <a:rPr lang="en-NZ" sz="2000" b="1" dirty="0" smtClean="0">
                <a:solidFill>
                  <a:srgbClr val="0070C0"/>
                </a:solidFill>
              </a:rPr>
              <a:t>The State provides better outcome than market</a:t>
            </a:r>
            <a:r>
              <a:rPr lang="en-NZ" sz="2000" dirty="0" smtClean="0">
                <a:solidFill>
                  <a:srgbClr val="0070C0"/>
                </a:solidFill>
              </a:rPr>
              <a:t> </a:t>
            </a:r>
            <a:r>
              <a:rPr lang="en-NZ" sz="2000" dirty="0" smtClean="0"/>
              <a:t>in provision of low cost housing in study area despite Malaysia Plan.</a:t>
            </a:r>
          </a:p>
          <a:p>
            <a:pPr>
              <a:lnSpc>
                <a:spcPct val="170000"/>
              </a:lnSpc>
            </a:pPr>
            <a:r>
              <a:rPr lang="en-NZ" sz="2400" b="1" dirty="0" smtClean="0">
                <a:solidFill>
                  <a:srgbClr val="0070C0"/>
                </a:solidFill>
              </a:rPr>
              <a:t>Next stage</a:t>
            </a:r>
            <a:r>
              <a:rPr lang="en-NZ" sz="2400" dirty="0" smtClean="0"/>
              <a:t>: examine perception of developers and planners.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560840" cy="340147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20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255428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NZ" b="1" dirty="0" smtClean="0">
                <a:solidFill>
                  <a:srgbClr val="0070C0"/>
                </a:solidFill>
              </a:rPr>
              <a:t>Thank you.</a:t>
            </a:r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r>
              <a:rPr lang="en-NZ" dirty="0" smtClean="0"/>
              <a:t>Question &amp; Answer</a:t>
            </a:r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r>
              <a:rPr lang="en-NZ" sz="2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h.hamzah@auckland.ac.nz</a:t>
            </a:r>
            <a:endParaRPr lang="en-NZ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7224" y="6356350"/>
            <a:ext cx="7000924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dirty="0" smtClean="0"/>
              <a:t>Other key issues: </a:t>
            </a:r>
            <a:r>
              <a:rPr lang="en-NZ" sz="3200" b="1" i="1" dirty="0" smtClean="0"/>
              <a:t>Local culture input</a:t>
            </a:r>
            <a:r>
              <a:rPr lang="en-NZ" sz="3200" dirty="0" smtClean="0"/>
              <a:t> 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959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NZ" sz="2400" dirty="0" smtClean="0"/>
              <a:t>Cultural approach in property studies </a:t>
            </a:r>
            <a:r>
              <a:rPr lang="en-NZ" sz="1600" dirty="0" smtClean="0">
                <a:solidFill>
                  <a:schemeClr val="tx2"/>
                </a:solidFill>
              </a:rPr>
              <a:t>(Guy &amp; </a:t>
            </a:r>
            <a:r>
              <a:rPr lang="en-NZ" sz="1600" dirty="0" err="1" smtClean="0">
                <a:solidFill>
                  <a:schemeClr val="tx2"/>
                </a:solidFill>
              </a:rPr>
              <a:t>Henneberry</a:t>
            </a:r>
            <a:r>
              <a:rPr lang="en-NZ" sz="1600" dirty="0" smtClean="0">
                <a:solidFill>
                  <a:schemeClr val="tx2"/>
                </a:solidFill>
              </a:rPr>
              <a:t>, 2000; 2002). 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NZ" sz="2400" dirty="0" smtClean="0"/>
              <a:t>Study area comprises indigenous Malay, west coast of Malaysia more ethnically mixed. 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NZ" sz="2400" dirty="0" smtClean="0"/>
              <a:t>Tensions between Federal and State agencies.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endParaRPr lang="en-NZ" sz="2400" dirty="0" smtClean="0"/>
          </a:p>
          <a:p>
            <a:pPr>
              <a:lnSpc>
                <a:spcPct val="110000"/>
              </a:lnSpc>
              <a:spcBef>
                <a:spcPts val="2400"/>
              </a:spcBef>
            </a:pPr>
            <a:endParaRPr lang="en-NZ" sz="2400" dirty="0" smtClean="0"/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NZ" sz="2400" dirty="0" smtClean="0"/>
              <a:t>Islamic and Malay cultural laws are additional sources of law </a:t>
            </a:r>
            <a:r>
              <a:rPr lang="en-NZ" sz="1600" dirty="0" err="1" smtClean="0">
                <a:solidFill>
                  <a:schemeClr val="tx2"/>
                </a:solidFill>
              </a:rPr>
              <a:t>Kiah</a:t>
            </a:r>
            <a:r>
              <a:rPr lang="en-NZ" sz="1600" dirty="0" smtClean="0">
                <a:solidFill>
                  <a:schemeClr val="tx2"/>
                </a:solidFill>
              </a:rPr>
              <a:t> v </a:t>
            </a:r>
            <a:r>
              <a:rPr lang="en-NZ" sz="1600" dirty="0" err="1" smtClean="0">
                <a:solidFill>
                  <a:schemeClr val="tx2"/>
                </a:solidFill>
              </a:rPr>
              <a:t>Som</a:t>
            </a:r>
            <a:r>
              <a:rPr lang="en-NZ" sz="1600" dirty="0" smtClean="0">
                <a:solidFill>
                  <a:schemeClr val="tx2"/>
                </a:solidFill>
              </a:rPr>
              <a:t> [1953] 19 MLJ 82.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NZ" sz="2400" dirty="0" smtClean="0"/>
              <a:t>Federal housing regulations may be influenced by local cultural factors.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7776864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22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395536" y="3873822"/>
            <a:ext cx="824440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 smtClean="0"/>
              <a:t>“Sometimes the Local Authority does not want to give the information or entertain us... the assistance from Local Authorities is lacking. There is lack of cooperation” (Federal Official 3). </a:t>
            </a:r>
            <a:endParaRPr lang="en-N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dirty="0" smtClean="0"/>
              <a:t>Other key issues: </a:t>
            </a:r>
            <a:r>
              <a:rPr lang="en-NZ" sz="3200" b="1" i="1" dirty="0" err="1" smtClean="0"/>
              <a:t>Clientelism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95972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NZ" sz="2000" dirty="0" smtClean="0"/>
              <a:t>The act of politicians providing tangible or intangible benefits to his supporters in exchange of votes that would enable him to gain or stay in power. </a:t>
            </a:r>
          </a:p>
          <a:p>
            <a:pPr>
              <a:spcBef>
                <a:spcPts val="2400"/>
              </a:spcBef>
            </a:pPr>
            <a:endParaRPr lang="en-NZ" sz="2000" dirty="0" smtClean="0"/>
          </a:p>
          <a:p>
            <a:pPr>
              <a:spcBef>
                <a:spcPts val="2400"/>
              </a:spcBef>
            </a:pPr>
            <a:r>
              <a:rPr lang="en-NZ" sz="2000" dirty="0" smtClean="0"/>
              <a:t>Low cost housing as a political tool to ensure continuous support from the low income population.</a:t>
            </a:r>
          </a:p>
          <a:p>
            <a:pPr>
              <a:spcBef>
                <a:spcPts val="2400"/>
              </a:spcBef>
            </a:pPr>
            <a:endParaRPr lang="en-NZ" sz="2000" dirty="0" smtClean="0"/>
          </a:p>
          <a:p>
            <a:pPr>
              <a:spcBef>
                <a:spcPts val="2400"/>
              </a:spcBef>
            </a:pPr>
            <a:r>
              <a:rPr lang="en-NZ" sz="2000" dirty="0" smtClean="0"/>
              <a:t>Tenure as expandable: long term implications under the National Land Code especially upon redevelopment.</a:t>
            </a:r>
          </a:p>
          <a:p>
            <a:pPr>
              <a:spcBef>
                <a:spcPts val="2400"/>
              </a:spcBef>
            </a:pPr>
            <a:endParaRPr lang="en-NZ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7776864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23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683568" y="2852936"/>
            <a:ext cx="763284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sz="1600" i="1" dirty="0" smtClean="0"/>
              <a:t>“Where the money comes from is secondary, but </a:t>
            </a:r>
            <a:r>
              <a:rPr lang="en-NZ" sz="1600" i="1" dirty="0" err="1" smtClean="0"/>
              <a:t>rakyat</a:t>
            </a:r>
            <a:r>
              <a:rPr lang="en-NZ" sz="1600" i="1" dirty="0" smtClean="0"/>
              <a:t> </a:t>
            </a:r>
            <a:r>
              <a:rPr lang="en-NZ" sz="1600" i="1" dirty="0" err="1" smtClean="0"/>
              <a:t>diutamakan</a:t>
            </a:r>
            <a:r>
              <a:rPr lang="en-NZ" sz="1600" i="1" dirty="0" smtClean="0"/>
              <a:t> (“the people come first” – a popular political slogan)... They want to pull back the voters.” (Federal Official 5).</a:t>
            </a:r>
            <a:endParaRPr lang="en-NZ" sz="1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4365104"/>
            <a:ext cx="763284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sz="1600" i="1" dirty="0" smtClean="0"/>
              <a:t>“A house for a vote, yes. In order to keep the (political) interest, whoever’s interest” (Local Authority Official 1). </a:t>
            </a:r>
            <a:endParaRPr lang="en-N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dirty="0" smtClean="0"/>
              <a:t>Other key issues: </a:t>
            </a:r>
            <a:r>
              <a:rPr lang="en-NZ" sz="3200" b="1" i="1" dirty="0" smtClean="0"/>
              <a:t>Power Play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372"/>
            <a:ext cx="8229600" cy="4595972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NZ" sz="2000" dirty="0" smtClean="0"/>
              <a:t>Perceived superiority of Federal/State and State/State agencies.</a:t>
            </a:r>
          </a:p>
          <a:p>
            <a:pPr>
              <a:spcBef>
                <a:spcPts val="2400"/>
              </a:spcBef>
            </a:pPr>
            <a:endParaRPr lang="en-NZ" sz="2800" dirty="0" smtClean="0"/>
          </a:p>
          <a:p>
            <a:pPr>
              <a:spcBef>
                <a:spcPts val="2400"/>
              </a:spcBef>
            </a:pPr>
            <a:r>
              <a:rPr lang="en-NZ" sz="2000" dirty="0" smtClean="0"/>
              <a:t>Power of Federal agencies in terms of manpower and funding sometimes used as bargaining chips.</a:t>
            </a:r>
          </a:p>
          <a:p>
            <a:pPr>
              <a:spcBef>
                <a:spcPts val="2400"/>
              </a:spcBef>
            </a:pPr>
            <a:r>
              <a:rPr lang="en-NZ" sz="2000" dirty="0" smtClean="0"/>
              <a:t>Hindrance to effective implementation of housing policy as the perceived superior agency may pull rank on a ‘lesser’ agency.</a:t>
            </a:r>
          </a:p>
          <a:p>
            <a:pPr>
              <a:spcBef>
                <a:spcPts val="2400"/>
              </a:spcBef>
            </a:pPr>
            <a:r>
              <a:rPr lang="en-NZ" sz="2000" dirty="0" smtClean="0"/>
              <a:t>Example  of power play: Terengganu lost its position as the main East Coast petrochemical port to a neighbour state. </a:t>
            </a:r>
          </a:p>
          <a:p>
            <a:pPr>
              <a:spcBef>
                <a:spcPts val="2400"/>
              </a:spcBef>
            </a:pPr>
            <a:endParaRPr lang="en-NZ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7776864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24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395536" y="2289646"/>
            <a:ext cx="8244408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sz="1600" i="1" dirty="0" smtClean="0"/>
              <a:t>“(T)hey should have worked collectively. Unfortunately, maybe because out of habit certain department feel that their word or say are much more prominent than others... Power play...” (Federal Official 4). </a:t>
            </a:r>
            <a:endParaRPr lang="en-NZ" sz="1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5898758"/>
            <a:ext cx="5256584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NZ" sz="1600" dirty="0" smtClean="0"/>
              <a:t>There is infighting” (State Official 4).</a:t>
            </a:r>
            <a:endParaRPr lang="en-NZ" sz="1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Low cost housing in Malaysia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" y="1772816"/>
            <a:ext cx="9144000" cy="489654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076"/>
              </a:spcBef>
            </a:pPr>
            <a:r>
              <a:rPr lang="en-NZ" sz="3800" b="1" dirty="0" smtClean="0">
                <a:solidFill>
                  <a:srgbClr val="0070C0"/>
                </a:solidFill>
              </a:rPr>
              <a:t>Far reaching socio-economic implications</a:t>
            </a:r>
            <a:r>
              <a:rPr lang="en-NZ" sz="3800" dirty="0" smtClean="0"/>
              <a:t>.</a:t>
            </a:r>
          </a:p>
          <a:p>
            <a:pPr>
              <a:spcBef>
                <a:spcPts val="1076"/>
              </a:spcBef>
            </a:pPr>
            <a:r>
              <a:rPr lang="en-GB" sz="3800" b="1" dirty="0" smtClean="0">
                <a:solidFill>
                  <a:srgbClr val="0070C0"/>
                </a:solidFill>
              </a:rPr>
              <a:t>Role of state</a:t>
            </a:r>
            <a:r>
              <a:rPr lang="en-GB" sz="3800" dirty="0" smtClean="0">
                <a:solidFill>
                  <a:srgbClr val="0070C0"/>
                </a:solidFill>
              </a:rPr>
              <a:t> </a:t>
            </a:r>
            <a:r>
              <a:rPr lang="en-GB" sz="3800" dirty="0" smtClean="0"/>
              <a:t>in Malaysia as provider and policy maker. </a:t>
            </a:r>
          </a:p>
          <a:p>
            <a:pPr>
              <a:spcBef>
                <a:spcPts val="1076"/>
              </a:spcBef>
            </a:pPr>
            <a:r>
              <a:rPr lang="en-GB" sz="3800" b="1" dirty="0" smtClean="0">
                <a:solidFill>
                  <a:srgbClr val="0070C0"/>
                </a:solidFill>
              </a:rPr>
              <a:t>Malaysian ‘housing policies’ </a:t>
            </a:r>
            <a:r>
              <a:rPr lang="en-GB" sz="3800" dirty="0" smtClean="0"/>
              <a:t>in 5-yearly Malaysia Plans.</a:t>
            </a:r>
          </a:p>
          <a:p>
            <a:pPr>
              <a:spcBef>
                <a:spcPts val="1076"/>
              </a:spcBef>
            </a:pPr>
            <a:r>
              <a:rPr lang="en-GB" sz="3800" b="1" dirty="0" smtClean="0">
                <a:solidFill>
                  <a:srgbClr val="0070C0"/>
                </a:solidFill>
              </a:rPr>
              <a:t>10</a:t>
            </a:r>
            <a:r>
              <a:rPr lang="en-GB" sz="3800" b="1" baseline="30000" dirty="0" smtClean="0">
                <a:solidFill>
                  <a:srgbClr val="0070C0"/>
                </a:solidFill>
              </a:rPr>
              <a:t>th</a:t>
            </a:r>
            <a:r>
              <a:rPr lang="en-GB" sz="3800" b="1" dirty="0" smtClean="0">
                <a:solidFill>
                  <a:srgbClr val="0070C0"/>
                </a:solidFill>
              </a:rPr>
              <a:t> MP </a:t>
            </a:r>
            <a:r>
              <a:rPr lang="en-GB" sz="3800" dirty="0" smtClean="0"/>
              <a:t>(2011-2015): focus on quality of life of bottom 40% of household income.  </a:t>
            </a:r>
          </a:p>
          <a:p>
            <a:pPr>
              <a:spcBef>
                <a:spcPts val="1076"/>
              </a:spcBef>
            </a:pPr>
            <a:r>
              <a:rPr lang="en-GB" sz="3800" b="1" dirty="0" smtClean="0">
                <a:solidFill>
                  <a:srgbClr val="0070C0"/>
                </a:solidFill>
              </a:rPr>
              <a:t>Comparing public sector &amp; private sector performance</a:t>
            </a:r>
            <a:r>
              <a:rPr lang="en-GB" sz="3800" dirty="0" smtClean="0"/>
              <a:t>:</a:t>
            </a:r>
          </a:p>
          <a:p>
            <a:pPr lvl="1">
              <a:spcBef>
                <a:spcPts val="1076"/>
              </a:spcBef>
            </a:pPr>
            <a:r>
              <a:rPr lang="en-GB" sz="3000" b="1" dirty="0" smtClean="0"/>
              <a:t>8</a:t>
            </a:r>
            <a:r>
              <a:rPr lang="en-GB" sz="3000" b="1" baseline="30000" dirty="0" smtClean="0"/>
              <a:t>th</a:t>
            </a:r>
            <a:r>
              <a:rPr lang="en-GB" sz="3000" b="1" dirty="0" smtClean="0"/>
              <a:t> MP</a:t>
            </a:r>
            <a:r>
              <a:rPr lang="en-GB" sz="3000" b="1" dirty="0" smtClean="0">
                <a:solidFill>
                  <a:srgbClr val="0070C0"/>
                </a:solidFill>
              </a:rPr>
              <a:t> </a:t>
            </a:r>
            <a:r>
              <a:rPr lang="en-GB" sz="3000" dirty="0" smtClean="0"/>
              <a:t>(2000-2005): 200,513 units, 51.5% by public sector but private sector surpassed planned supply by 243.2%.</a:t>
            </a:r>
          </a:p>
          <a:p>
            <a:pPr lvl="1">
              <a:spcBef>
                <a:spcPts val="1076"/>
              </a:spcBef>
            </a:pPr>
            <a:r>
              <a:rPr lang="en-GB" sz="3000" b="1" dirty="0" smtClean="0"/>
              <a:t>9</a:t>
            </a:r>
            <a:r>
              <a:rPr lang="en-GB" sz="3000" b="1" baseline="30000" dirty="0" smtClean="0"/>
              <a:t>th</a:t>
            </a:r>
            <a:r>
              <a:rPr lang="en-GB" sz="3000" b="1" dirty="0" smtClean="0"/>
              <a:t> MP </a:t>
            </a:r>
            <a:r>
              <a:rPr lang="en-GB" sz="3000" dirty="0" smtClean="0"/>
              <a:t>(2006-2010): 165, 290 units, 51.4% public sector 48.6% private sector.  </a:t>
            </a:r>
          </a:p>
          <a:p>
            <a:pPr lvl="1">
              <a:spcBef>
                <a:spcPts val="1076"/>
              </a:spcBef>
            </a:pPr>
            <a:r>
              <a:rPr lang="en-GB" sz="3000" dirty="0" smtClean="0"/>
              <a:t>Different economic development levels in Malaysia.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7858180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Impact of regulations on housing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4786346"/>
          </a:xfrm>
        </p:spPr>
        <p:txBody>
          <a:bodyPr>
            <a:normAutofit fontScale="70000" lnSpcReduction="20000"/>
          </a:bodyPr>
          <a:lstStyle/>
          <a:p>
            <a:r>
              <a:rPr lang="en-NZ" sz="3500" b="1" dirty="0" smtClean="0">
                <a:solidFill>
                  <a:srgbClr val="0070C0"/>
                </a:solidFill>
              </a:rPr>
              <a:t>Neo-classical economic approach</a:t>
            </a:r>
            <a:r>
              <a:rPr lang="en-NZ" sz="3500" dirty="0" smtClean="0"/>
              <a:t> – regulations said to:</a:t>
            </a:r>
          </a:p>
          <a:p>
            <a:pPr lvl="1"/>
            <a:r>
              <a:rPr lang="en-NZ" sz="3100" dirty="0" smtClean="0"/>
              <a:t>Restrict land supply. </a:t>
            </a:r>
          </a:p>
          <a:p>
            <a:pPr lvl="1"/>
            <a:r>
              <a:rPr lang="en-NZ" sz="3100" dirty="0" smtClean="0"/>
              <a:t>Reduce elasticity of housing supply.</a:t>
            </a:r>
          </a:p>
          <a:p>
            <a:pPr lvl="1"/>
            <a:r>
              <a:rPr lang="en-NZ" sz="3100" dirty="0" smtClean="0"/>
              <a:t>Raise housing costs.</a:t>
            </a:r>
          </a:p>
          <a:p>
            <a:pPr lvl="1"/>
            <a:r>
              <a:rPr lang="en-NZ" sz="3100" dirty="0" smtClean="0"/>
              <a:t>US: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Glaeser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 &amp;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Gyourko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, 2002;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Glaeser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 et al, 2005;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Glaeser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 et al, 2006, Mayer &amp; Somerville, 2000, Quigley &amp; Raphael, 2004, 2005; Quigley &amp; Rosenthal, 2005.</a:t>
            </a:r>
          </a:p>
          <a:p>
            <a:pPr lvl="1"/>
            <a:r>
              <a:rPr lang="en-NZ" sz="3100" dirty="0" smtClean="0"/>
              <a:t>UK: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Bramley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NZ" sz="1700" dirty="0" err="1" smtClean="0">
                <a:solidFill>
                  <a:schemeClr val="tx2">
                    <a:lumMod val="75000"/>
                  </a:schemeClr>
                </a:solidFill>
              </a:rPr>
              <a:t>Leishman</a:t>
            </a:r>
            <a:r>
              <a:rPr lang="en-NZ" sz="1700" dirty="0" smtClean="0">
                <a:solidFill>
                  <a:schemeClr val="tx2">
                    <a:lumMod val="75000"/>
                  </a:schemeClr>
                </a:solidFill>
              </a:rPr>
              <a:t>, 2005</a:t>
            </a:r>
          </a:p>
          <a:p>
            <a:endParaRPr lang="en-NZ" sz="3500" dirty="0" smtClean="0"/>
          </a:p>
          <a:p>
            <a:r>
              <a:rPr lang="en-NZ" sz="3500" dirty="0" smtClean="0"/>
              <a:t>Inevitably </a:t>
            </a:r>
            <a:r>
              <a:rPr lang="en-NZ" sz="3500" b="1" dirty="0" smtClean="0">
                <a:solidFill>
                  <a:srgbClr val="0070C0"/>
                </a:solidFill>
              </a:rPr>
              <a:t>recommends deregulation</a:t>
            </a:r>
            <a:r>
              <a:rPr lang="en-NZ" sz="3500" dirty="0" smtClean="0"/>
              <a:t>.</a:t>
            </a:r>
          </a:p>
          <a:p>
            <a:pPr lvl="1"/>
            <a:r>
              <a:rPr lang="en-NZ" dirty="0" smtClean="0"/>
              <a:t>One of World Bank enabling strategies.</a:t>
            </a:r>
          </a:p>
          <a:p>
            <a:endParaRPr lang="en-NZ" dirty="0" smtClean="0"/>
          </a:p>
          <a:p>
            <a:r>
              <a:rPr lang="en-NZ" dirty="0" smtClean="0"/>
              <a:t>However state interference still relevant in </a:t>
            </a:r>
            <a:r>
              <a:rPr lang="en-NZ" b="1" dirty="0" smtClean="0">
                <a:solidFill>
                  <a:srgbClr val="0070C0"/>
                </a:solidFill>
              </a:rPr>
              <a:t>developing economies</a:t>
            </a:r>
            <a:r>
              <a:rPr lang="en-NZ" dirty="0" smtClean="0"/>
              <a:t>:</a:t>
            </a:r>
          </a:p>
          <a:p>
            <a:pPr lvl="1"/>
            <a:r>
              <a:rPr lang="en-NZ" dirty="0" smtClean="0"/>
              <a:t>Limited effective demand</a:t>
            </a:r>
          </a:p>
          <a:p>
            <a:pPr lvl="1"/>
            <a:r>
              <a:rPr lang="en-NZ" dirty="0" smtClean="0"/>
              <a:t>Market failure</a:t>
            </a:r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7643866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364"/>
            <a:ext cx="8229600" cy="1143000"/>
          </a:xfrm>
        </p:spPr>
        <p:txBody>
          <a:bodyPr/>
          <a:lstStyle/>
          <a:p>
            <a:pPr algn="l"/>
            <a:r>
              <a:rPr lang="en-US" sz="4200" b="1" dirty="0" smtClean="0"/>
              <a:t>Research approach</a:t>
            </a:r>
            <a:endParaRPr lang="en-NZ" sz="4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8286808" cy="365125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88936-1AD5-4081-9643-0DFB9F501F71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5214942" y="606006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i="1" dirty="0" smtClean="0">
                <a:latin typeface="+mn-lt"/>
              </a:rPr>
              <a:t>Source: Adapted from Ball,1986</a:t>
            </a:r>
          </a:p>
        </p:txBody>
      </p:sp>
      <p:sp>
        <p:nvSpPr>
          <p:cNvPr id="7" name="Rectangle 6">
            <a:hlinkClick r:id="" action="ppaction://noaction"/>
          </p:cNvPr>
          <p:cNvSpPr/>
          <p:nvPr/>
        </p:nvSpPr>
        <p:spPr>
          <a:xfrm>
            <a:off x="2928926" y="2500306"/>
            <a:ext cx="3571900" cy="35004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587989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100" dirty="0" smtClean="0">
                <a:latin typeface="+mn-lt"/>
              </a:rPr>
              <a:t>Traditionally neo-classical economic models </a:t>
            </a:r>
            <a:r>
              <a:rPr lang="en-NZ" sz="2100" b="1" dirty="0" smtClean="0">
                <a:latin typeface="+mn-lt"/>
              </a:rPr>
              <a:t>‘black-boxes</a:t>
            </a:r>
            <a:r>
              <a:rPr lang="en-NZ" sz="2100" dirty="0" smtClean="0">
                <a:latin typeface="+mn-lt"/>
              </a:rPr>
              <a:t>’ social relations</a:t>
            </a:r>
            <a:r>
              <a:rPr lang="en-NZ" sz="21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NZ" sz="2100" dirty="0" smtClean="0">
                <a:latin typeface="+mn-lt"/>
              </a:rPr>
              <a:t>of agents involved in housing provision: </a:t>
            </a:r>
            <a:r>
              <a:rPr lang="en-NZ" sz="2100" b="1" dirty="0" smtClean="0">
                <a:solidFill>
                  <a:srgbClr val="0070C0"/>
                </a:solidFill>
                <a:latin typeface="+mn-lt"/>
              </a:rPr>
              <a:t>This study adopts an institutional approach</a:t>
            </a:r>
            <a:r>
              <a:rPr lang="en-NZ" sz="2100" dirty="0" smtClean="0">
                <a:latin typeface="+mn-lt"/>
              </a:rPr>
              <a:t>. </a:t>
            </a:r>
            <a:endParaRPr lang="en-NZ" sz="21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403029"/>
            <a:ext cx="178595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GDP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Demographic changes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Employment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Income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Mortgage interest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NZ" sz="2200" b="1" dirty="0" smtClean="0">
                <a:latin typeface="+mn-lt"/>
              </a:rPr>
              <a:t>Land</a:t>
            </a:r>
            <a:endParaRPr lang="en-NZ" sz="22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8082" y="3214686"/>
            <a:ext cx="121444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NZ" sz="2200" b="1" dirty="0" smtClean="0"/>
              <a:t>Prices</a:t>
            </a:r>
          </a:p>
          <a:p>
            <a:pPr>
              <a:spcAft>
                <a:spcPts val="3000"/>
              </a:spcAft>
            </a:pPr>
            <a:endParaRPr lang="en-NZ" sz="2200" b="1" dirty="0" smtClean="0"/>
          </a:p>
          <a:p>
            <a:pPr>
              <a:spcAft>
                <a:spcPts val="3000"/>
              </a:spcAft>
            </a:pPr>
            <a:r>
              <a:rPr lang="en-NZ" sz="2200" b="1" dirty="0" smtClean="0"/>
              <a:t>Volume</a:t>
            </a:r>
            <a:endParaRPr lang="en-NZ" sz="2200" b="1" dirty="0"/>
          </a:p>
        </p:txBody>
      </p:sp>
      <p:sp>
        <p:nvSpPr>
          <p:cNvPr id="13" name="Right Arrow 12"/>
          <p:cNvSpPr/>
          <p:nvPr/>
        </p:nvSpPr>
        <p:spPr>
          <a:xfrm>
            <a:off x="2143108" y="2643182"/>
            <a:ext cx="571504" cy="78581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ight Arrow 13"/>
          <p:cNvSpPr/>
          <p:nvPr/>
        </p:nvSpPr>
        <p:spPr>
          <a:xfrm>
            <a:off x="2143108" y="3929066"/>
            <a:ext cx="571504" cy="78581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ight Arrow 15"/>
          <p:cNvSpPr/>
          <p:nvPr/>
        </p:nvSpPr>
        <p:spPr>
          <a:xfrm>
            <a:off x="2143108" y="5143512"/>
            <a:ext cx="571504" cy="78581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TextBox 16"/>
          <p:cNvSpPr txBox="1"/>
          <p:nvPr/>
        </p:nvSpPr>
        <p:spPr>
          <a:xfrm>
            <a:off x="1000100" y="857232"/>
            <a:ext cx="500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sz="12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79912" y="250030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Housing developers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50131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Landowners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15816" y="292494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Financial </a:t>
            </a:r>
          </a:p>
          <a:p>
            <a:r>
              <a:rPr lang="en-NZ" dirty="0" smtClean="0">
                <a:solidFill>
                  <a:schemeClr val="bg1"/>
                </a:solidFill>
              </a:rPr>
              <a:t>institutions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75856" y="48691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Planners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60032" y="34197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>
                <a:solidFill>
                  <a:schemeClr val="bg1"/>
                </a:solidFill>
              </a:rPr>
              <a:t>Local authorities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3968" y="4000504"/>
            <a:ext cx="2084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dirty="0" smtClean="0">
                <a:solidFill>
                  <a:schemeClr val="bg1"/>
                </a:solidFill>
              </a:rPr>
              <a:t>Building </a:t>
            </a:r>
          </a:p>
          <a:p>
            <a:pPr algn="r"/>
            <a:r>
              <a:rPr lang="en-NZ" dirty="0" smtClean="0">
                <a:solidFill>
                  <a:schemeClr val="bg1"/>
                </a:solidFill>
              </a:rPr>
              <a:t>contractors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35896" y="551723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Federal  government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7824" y="4078813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House </a:t>
            </a:r>
          </a:p>
          <a:p>
            <a:r>
              <a:rPr lang="en-NZ" dirty="0" smtClean="0">
                <a:solidFill>
                  <a:schemeClr val="bg1"/>
                </a:solidFill>
              </a:rPr>
              <a:t>buyers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43808" y="357301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>
                <a:solidFill>
                  <a:schemeClr val="bg1"/>
                </a:solidFill>
              </a:rPr>
              <a:t>State authorities</a:t>
            </a:r>
            <a:endParaRPr lang="en-NZ" dirty="0">
              <a:solidFill>
                <a:schemeClr val="bg1"/>
              </a:solidFill>
            </a:endParaRPr>
          </a:p>
        </p:txBody>
      </p:sp>
      <p:cxnSp>
        <p:nvCxnSpPr>
          <p:cNvPr id="46" name="Curved Connector 45"/>
          <p:cNvCxnSpPr/>
          <p:nvPr/>
        </p:nvCxnSpPr>
        <p:spPr>
          <a:xfrm rot="16200000" flipH="1">
            <a:off x="4932040" y="3068961"/>
            <a:ext cx="720080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rot="16200000" flipH="1">
            <a:off x="3815916" y="3176972"/>
            <a:ext cx="936104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/>
          <p:nvPr/>
        </p:nvCxnSpPr>
        <p:spPr>
          <a:xfrm rot="5400000">
            <a:off x="3275856" y="4221087"/>
            <a:ext cx="2880321" cy="1588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 rot="16200000" flipH="1">
            <a:off x="3635896" y="4653136"/>
            <a:ext cx="1584176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/>
          <p:nvPr/>
        </p:nvCxnSpPr>
        <p:spPr>
          <a:xfrm rot="16200000" flipH="1">
            <a:off x="2807804" y="3753036"/>
            <a:ext cx="648072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endCxn id="60" idx="1"/>
          </p:cNvCxnSpPr>
          <p:nvPr/>
        </p:nvCxnSpPr>
        <p:spPr>
          <a:xfrm rot="16200000" flipH="1">
            <a:off x="2931495" y="4997497"/>
            <a:ext cx="1048762" cy="360040"/>
          </a:xfrm>
          <a:prstGeom prst="curvedConnector2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2"/>
          <p:cNvCxnSpPr/>
          <p:nvPr/>
        </p:nvCxnSpPr>
        <p:spPr>
          <a:xfrm rot="16200000" flipH="1">
            <a:off x="3618590" y="5246507"/>
            <a:ext cx="463407" cy="284778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urved Connector 62"/>
          <p:cNvCxnSpPr/>
          <p:nvPr/>
        </p:nvCxnSpPr>
        <p:spPr>
          <a:xfrm rot="16200000" flipH="1">
            <a:off x="4232287" y="4056749"/>
            <a:ext cx="1183485" cy="79208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62"/>
          <p:cNvCxnSpPr/>
          <p:nvPr/>
        </p:nvCxnSpPr>
        <p:spPr>
          <a:xfrm rot="16200000" flipH="1">
            <a:off x="4680013" y="4329101"/>
            <a:ext cx="1296144" cy="72009"/>
          </a:xfrm>
          <a:prstGeom prst="curvedConnector3">
            <a:avLst>
              <a:gd name="adj1" fmla="val 40269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62"/>
          <p:cNvCxnSpPr/>
          <p:nvPr/>
        </p:nvCxnSpPr>
        <p:spPr>
          <a:xfrm rot="16200000" flipH="1">
            <a:off x="4124275" y="3228656"/>
            <a:ext cx="1543523" cy="792085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62"/>
          <p:cNvCxnSpPr/>
          <p:nvPr/>
        </p:nvCxnSpPr>
        <p:spPr>
          <a:xfrm rot="16200000" flipH="1">
            <a:off x="5117879" y="5343031"/>
            <a:ext cx="351658" cy="284780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>
            <a:off x="3347865" y="4437112"/>
            <a:ext cx="1152129" cy="2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urved Connector 90"/>
          <p:cNvCxnSpPr/>
          <p:nvPr/>
        </p:nvCxnSpPr>
        <p:spPr>
          <a:xfrm rot="16200000" flipH="1">
            <a:off x="3131840" y="4437114"/>
            <a:ext cx="2160242" cy="144013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/>
          <p:nvPr/>
        </p:nvCxnSpPr>
        <p:spPr>
          <a:xfrm rot="16200000" flipH="1">
            <a:off x="5260268" y="4036876"/>
            <a:ext cx="504056" cy="8384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urved Connector 94"/>
          <p:cNvCxnSpPr/>
          <p:nvPr/>
        </p:nvCxnSpPr>
        <p:spPr>
          <a:xfrm rot="10800000" flipV="1">
            <a:off x="4644008" y="3645024"/>
            <a:ext cx="576064" cy="14401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62"/>
          <p:cNvCxnSpPr/>
          <p:nvPr/>
        </p:nvCxnSpPr>
        <p:spPr>
          <a:xfrm rot="5400000">
            <a:off x="5364088" y="4869160"/>
            <a:ext cx="1008112" cy="432048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/>
          <p:nvPr/>
        </p:nvCxnSpPr>
        <p:spPr>
          <a:xfrm rot="10800000" flipV="1">
            <a:off x="3995936" y="3717034"/>
            <a:ext cx="1224140" cy="1224134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62"/>
          <p:cNvCxnSpPr>
            <a:endCxn id="22" idx="1"/>
          </p:cNvCxnSpPr>
          <p:nvPr/>
        </p:nvCxnSpPr>
        <p:spPr>
          <a:xfrm>
            <a:off x="4211960" y="5085184"/>
            <a:ext cx="648072" cy="112658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62"/>
          <p:cNvCxnSpPr/>
          <p:nvPr/>
        </p:nvCxnSpPr>
        <p:spPr>
          <a:xfrm rot="16200000" flipH="1">
            <a:off x="3923929" y="3717033"/>
            <a:ext cx="2304256" cy="432049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/>
          <p:nvPr/>
        </p:nvCxnSpPr>
        <p:spPr>
          <a:xfrm rot="5400000">
            <a:off x="3167844" y="3041340"/>
            <a:ext cx="1448544" cy="107173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915816" y="2492896"/>
            <a:ext cx="3571900" cy="35004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5E-6 -2.59259E-6 L 0.51007 0.0678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 -0.01458 L 0.51598 -0.01875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51788 -0.11829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500"/>
                            </p:stCondLst>
                            <p:childTnLst>
                              <p:par>
                                <p:cTn id="7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000"/>
                            </p:stCondLst>
                            <p:childTnLst>
                              <p:par>
                                <p:cTn id="9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6</a:t>
            </a:fld>
            <a:endParaRPr lang="en-NZ"/>
          </a:p>
        </p:txBody>
      </p:sp>
      <p:grpSp>
        <p:nvGrpSpPr>
          <p:cNvPr id="3" name="Group 6"/>
          <p:cNvGrpSpPr/>
          <p:nvPr/>
        </p:nvGrpSpPr>
        <p:grpSpPr>
          <a:xfrm>
            <a:off x="-32" y="1714488"/>
            <a:ext cx="9129097" cy="4789855"/>
            <a:chOff x="-32" y="1714488"/>
            <a:chExt cx="9129097" cy="4789855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>
              <a:lum contrast="-5000"/>
            </a:blip>
            <a:srcRect/>
            <a:stretch>
              <a:fillRect/>
            </a:stretch>
          </p:blipFill>
          <p:spPr bwMode="auto">
            <a:xfrm>
              <a:off x="-32" y="1714488"/>
              <a:ext cx="9129097" cy="4789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val 4"/>
            <p:cNvSpPr/>
            <p:nvPr/>
          </p:nvSpPr>
          <p:spPr>
            <a:xfrm rot="20260422">
              <a:off x="1463606" y="3561358"/>
              <a:ext cx="642942" cy="1071570"/>
            </a:xfrm>
            <a:prstGeom prst="ellipse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28860" y="1071546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 smtClean="0"/>
              <a:t>Study area</a:t>
            </a:r>
            <a:endParaRPr lang="en-NZ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1772816"/>
            <a:ext cx="5832648" cy="147732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sz="2400" dirty="0" smtClean="0">
                <a:solidFill>
                  <a:schemeClr val="bg2"/>
                </a:solidFill>
              </a:rPr>
              <a:t>“The strategy for housing provision will give more </a:t>
            </a:r>
            <a:r>
              <a:rPr lang="en-NZ" sz="2400" b="1" dirty="0" smtClean="0">
                <a:solidFill>
                  <a:schemeClr val="bg2"/>
                </a:solidFill>
              </a:rPr>
              <a:t>focus on affordable housing for the low and medium income groups</a:t>
            </a:r>
            <a:r>
              <a:rPr lang="en-NZ" sz="2400" dirty="0" smtClean="0">
                <a:solidFill>
                  <a:schemeClr val="bg2"/>
                </a:solidFill>
              </a:rPr>
              <a:t>.”</a:t>
            </a:r>
            <a:r>
              <a:rPr lang="en-NZ" dirty="0" smtClean="0">
                <a:solidFill>
                  <a:schemeClr val="bg2"/>
                </a:solidFill>
              </a:rPr>
              <a:t> </a:t>
            </a:r>
          </a:p>
          <a:p>
            <a:pPr algn="r"/>
            <a:r>
              <a:rPr lang="en-NZ" sz="1500" dirty="0" smtClean="0">
                <a:solidFill>
                  <a:schemeClr val="bg2"/>
                </a:solidFill>
              </a:rPr>
              <a:t>(Terengganu State Authority, 2006)</a:t>
            </a:r>
            <a:endParaRPr lang="en-NZ" sz="15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 l="42676" t="38281" r="26562" b="19726"/>
          <a:stretch>
            <a:fillRect/>
          </a:stretch>
        </p:blipFill>
        <p:spPr bwMode="auto">
          <a:xfrm>
            <a:off x="6357951" y="4151860"/>
            <a:ext cx="2643206" cy="270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perumahan.terengganu.gov.my/../../maxc2020/appshare/photo/7/acc36ec058d8c9e1e26c7a8c8443b726.sera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24"/>
            <a:ext cx="4429124" cy="3500438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Low cost housing definition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4282" y="1857365"/>
            <a:ext cx="5143536" cy="1714511"/>
          </a:xfrm>
        </p:spPr>
        <p:txBody>
          <a:bodyPr>
            <a:normAutofit lnSpcReduction="10000"/>
          </a:bodyPr>
          <a:lstStyle/>
          <a:p>
            <a:pPr>
              <a:spcAft>
                <a:spcPts val="1000"/>
              </a:spcAft>
            </a:pPr>
            <a:r>
              <a:rPr lang="en-NZ" sz="2400" b="1" dirty="0" smtClean="0">
                <a:solidFill>
                  <a:srgbClr val="0070C0"/>
                </a:solidFill>
              </a:rPr>
              <a:t>Selling price</a:t>
            </a:r>
            <a:r>
              <a:rPr lang="en-NZ" sz="2400" dirty="0" smtClean="0"/>
              <a:t> RM25,000 to RM42,000 (USD 7,800 to USD 13,100)</a:t>
            </a:r>
          </a:p>
          <a:p>
            <a:r>
              <a:rPr lang="en-NZ" sz="2400" b="1" dirty="0" smtClean="0">
                <a:solidFill>
                  <a:srgbClr val="0070C0"/>
                </a:solidFill>
              </a:rPr>
              <a:t>Household income</a:t>
            </a:r>
            <a:r>
              <a:rPr lang="en-NZ" sz="2400" dirty="0" smtClean="0"/>
              <a:t> below RM1500 (RM2,500 in large cities)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7</a:t>
            </a:fld>
            <a:endParaRPr lang="en-NZ"/>
          </a:p>
        </p:txBody>
      </p:sp>
      <p:pic>
        <p:nvPicPr>
          <p:cNvPr id="6" name="Picture 5" descr="027.JPG"/>
          <p:cNvPicPr>
            <a:picLocks noChangeAspect="1"/>
          </p:cNvPicPr>
          <p:nvPr/>
        </p:nvPicPr>
        <p:blipFill>
          <a:blip r:embed="rId5" cstate="print"/>
          <a:srcRect l="21196" t="8696" r="7065" b="13043"/>
          <a:stretch>
            <a:fillRect/>
          </a:stretch>
        </p:blipFill>
        <p:spPr>
          <a:xfrm>
            <a:off x="6000760" y="1643050"/>
            <a:ext cx="3143272" cy="2571768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 l="49072" t="34179" r="31885" b="17969"/>
          <a:stretch>
            <a:fillRect/>
          </a:stretch>
        </p:blipFill>
        <p:spPr bwMode="auto">
          <a:xfrm>
            <a:off x="4214810" y="3429024"/>
            <a:ext cx="185738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Objectives of study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marL="514350" indent="-514350">
              <a:spcBef>
                <a:spcPts val="2000"/>
              </a:spcBef>
              <a:spcAft>
                <a:spcPts val="2000"/>
              </a:spcAft>
              <a:buAutoNum type="arabicParenR"/>
            </a:pPr>
            <a:r>
              <a:rPr lang="en-NZ" dirty="0" smtClean="0"/>
              <a:t>Examine institutional structure of provision of low cost housing in study area.</a:t>
            </a:r>
          </a:p>
          <a:p>
            <a:pPr marL="514350" indent="-514350">
              <a:spcBef>
                <a:spcPts val="2000"/>
              </a:spcBef>
              <a:spcAft>
                <a:spcPts val="2000"/>
              </a:spcAft>
              <a:buAutoNum type="arabicParenR"/>
            </a:pPr>
            <a:r>
              <a:rPr lang="en-NZ" dirty="0" smtClean="0"/>
              <a:t>Examine the inter-agency dynamics under the present regulatory environment.</a:t>
            </a:r>
          </a:p>
          <a:p>
            <a:pPr marL="514350" indent="-514350">
              <a:spcBef>
                <a:spcPts val="2000"/>
              </a:spcBef>
              <a:spcAft>
                <a:spcPts val="2000"/>
              </a:spcAft>
              <a:buNone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7858180" cy="365125"/>
          </a:xfrm>
        </p:spPr>
        <p:txBody>
          <a:bodyPr/>
          <a:lstStyle/>
          <a:p>
            <a:r>
              <a:rPr lang="en-NZ" smtClean="0"/>
              <a:t>Housing the urban poor: A case study of institutional and governance issues in a developing economy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Research Methodology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57290" y="6356350"/>
            <a:ext cx="6572296" cy="365125"/>
          </a:xfrm>
        </p:spPr>
        <p:txBody>
          <a:bodyPr/>
          <a:lstStyle/>
          <a:p>
            <a:r>
              <a:rPr lang="en-NZ" dirty="0" smtClean="0"/>
              <a:t>Housing the urban poor: A case study of institutional and governance issues in a developing economy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BE9A-ECC8-4981-B2E7-8176E5D9C207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7" name="Rectangle 6"/>
          <p:cNvSpPr/>
          <p:nvPr/>
        </p:nvSpPr>
        <p:spPr>
          <a:xfrm>
            <a:off x="4000496" y="4500570"/>
            <a:ext cx="314327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/>
              <a:t>Phase 1: Semi-structured Interviews  with key informants&amp; secondary data collection</a:t>
            </a:r>
            <a:endParaRPr lang="en-NZ" sz="1600" dirty="0"/>
          </a:p>
        </p:txBody>
      </p:sp>
      <p:sp>
        <p:nvSpPr>
          <p:cNvPr id="12" name="Rectangle 11"/>
          <p:cNvSpPr/>
          <p:nvPr/>
        </p:nvSpPr>
        <p:spPr>
          <a:xfrm>
            <a:off x="4000496" y="5572116"/>
            <a:ext cx="3143272" cy="71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/>
              <a:t>Phase 2: Four case studies , housing regulations database &amp; secondary data collection</a:t>
            </a:r>
            <a:endParaRPr lang="en-NZ" sz="1600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2929720" y="4999842"/>
            <a:ext cx="1857388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/>
          <p:nvPr/>
        </p:nvCxnSpPr>
        <p:spPr>
          <a:xfrm rot="5400000">
            <a:off x="1392214" y="4606933"/>
            <a:ext cx="1071570" cy="15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4"/>
          <p:cNvGrpSpPr/>
          <p:nvPr/>
        </p:nvGrpSpPr>
        <p:grpSpPr>
          <a:xfrm>
            <a:off x="71406" y="1785926"/>
            <a:ext cx="8715436" cy="3714776"/>
            <a:chOff x="71406" y="2000240"/>
            <a:chExt cx="8715436" cy="3714776"/>
          </a:xfrm>
        </p:grpSpPr>
        <p:sp>
          <p:nvSpPr>
            <p:cNvPr id="10" name="Rectangle 9"/>
            <p:cNvSpPr/>
            <p:nvPr/>
          </p:nvSpPr>
          <p:spPr>
            <a:xfrm>
              <a:off x="71406" y="3500438"/>
              <a:ext cx="1500198" cy="785818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2000" dirty="0" smtClean="0"/>
                <a:t>Research background</a:t>
              </a:r>
              <a:endParaRPr lang="en-NZ" sz="2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14546" y="5000636"/>
              <a:ext cx="1285884" cy="71438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2000" dirty="0" smtClean="0"/>
                <a:t>Research questions</a:t>
              </a:r>
              <a:endParaRPr lang="en-NZ" sz="2000" dirty="0"/>
            </a:p>
          </p:txBody>
        </p:sp>
        <p:cxnSp>
          <p:nvCxnSpPr>
            <p:cNvPr id="39" name="Shape 38"/>
            <p:cNvCxnSpPr>
              <a:stCxn id="10" idx="2"/>
            </p:cNvCxnSpPr>
            <p:nvPr/>
          </p:nvCxnSpPr>
          <p:spPr>
            <a:xfrm rot="16200000" flipH="1">
              <a:off x="982240" y="4125520"/>
              <a:ext cx="1071572" cy="1393043"/>
            </a:xfrm>
            <a:prstGeom prst="bentConnector2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53"/>
            <p:cNvGrpSpPr/>
            <p:nvPr/>
          </p:nvGrpSpPr>
          <p:grpSpPr>
            <a:xfrm>
              <a:off x="1571604" y="2000240"/>
              <a:ext cx="7215238" cy="2286016"/>
              <a:chOff x="1571604" y="2000240"/>
              <a:chExt cx="7215238" cy="2286016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857356" y="3500438"/>
                <a:ext cx="1357322" cy="785818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2000" dirty="0" smtClean="0"/>
                  <a:t>Literature review</a:t>
                </a:r>
                <a:endParaRPr lang="en-NZ" sz="20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072066" y="2071678"/>
                <a:ext cx="1357322" cy="7143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1600" dirty="0" smtClean="0"/>
                  <a:t>Interview transcription</a:t>
                </a:r>
                <a:endParaRPr lang="en-NZ" sz="16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43504" y="3500438"/>
                <a:ext cx="1428760" cy="785818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2000" dirty="0" smtClean="0"/>
                  <a:t>Data analysis</a:t>
                </a:r>
                <a:endParaRPr lang="en-NZ" sz="20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500430" y="3500438"/>
                <a:ext cx="1357322" cy="785818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2000" dirty="0" smtClean="0"/>
                  <a:t>Data collection</a:t>
                </a:r>
                <a:endParaRPr lang="en-NZ" sz="20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500298" y="2000240"/>
                <a:ext cx="1643074" cy="1000132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2000" dirty="0" smtClean="0"/>
                  <a:t>Research Methodology and design </a:t>
                </a:r>
                <a:endParaRPr lang="en-NZ" sz="2000" dirty="0"/>
              </a:p>
            </p:txBody>
          </p:sp>
          <p:cxnSp>
            <p:nvCxnSpPr>
              <p:cNvPr id="25" name="Straight Arrow Connector 24"/>
              <p:cNvCxnSpPr>
                <a:stCxn id="10" idx="3"/>
                <a:endCxn id="6" idx="1"/>
              </p:cNvCxnSpPr>
              <p:nvPr/>
            </p:nvCxnSpPr>
            <p:spPr>
              <a:xfrm>
                <a:off x="1571604" y="3893347"/>
                <a:ext cx="285752" cy="1588"/>
              </a:xfrm>
              <a:prstGeom prst="straightConnector1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214678" y="3857628"/>
                <a:ext cx="285752" cy="1588"/>
              </a:xfrm>
              <a:prstGeom prst="straightConnector1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4857752" y="3857628"/>
                <a:ext cx="285752" cy="1588"/>
              </a:xfrm>
              <a:prstGeom prst="straightConnector1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Elbow Connector 30"/>
              <p:cNvCxnSpPr>
                <a:endCxn id="14" idx="1"/>
              </p:cNvCxnSpPr>
              <p:nvPr/>
            </p:nvCxnSpPr>
            <p:spPr>
              <a:xfrm rot="5400000" flipH="1" flipV="1">
                <a:off x="1856562" y="2857496"/>
                <a:ext cx="1000926" cy="286546"/>
              </a:xfrm>
              <a:prstGeom prst="bentConnector2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hape 34"/>
              <p:cNvCxnSpPr>
                <a:stCxn id="14" idx="3"/>
              </p:cNvCxnSpPr>
              <p:nvPr/>
            </p:nvCxnSpPr>
            <p:spPr>
              <a:xfrm>
                <a:off x="4143372" y="2500306"/>
                <a:ext cx="285752" cy="1000132"/>
              </a:xfrm>
              <a:prstGeom prst="bentConnector2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6858016" y="3500438"/>
                <a:ext cx="1928826" cy="785818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NZ" sz="2000" dirty="0" smtClean="0"/>
                  <a:t>Result and Conclusion</a:t>
                </a:r>
                <a:endParaRPr lang="en-NZ" sz="2000" dirty="0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>
                <a:off x="6572264" y="3857628"/>
                <a:ext cx="285752" cy="1588"/>
              </a:xfrm>
              <a:prstGeom prst="straightConnector1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Rectangle 56"/>
          <p:cNvSpPr/>
          <p:nvPr/>
        </p:nvSpPr>
        <p:spPr>
          <a:xfrm>
            <a:off x="6858016" y="1857364"/>
            <a:ext cx="10715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/>
              <a:t>Coding</a:t>
            </a:r>
            <a:endParaRPr lang="en-NZ" sz="16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5786446" y="2857496"/>
            <a:ext cx="1571636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5644364" y="2713826"/>
            <a:ext cx="285752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7216000" y="2713826"/>
            <a:ext cx="285752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930116" y="3071016"/>
            <a:ext cx="428628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>
            <a:stCxn id="11" idx="3"/>
          </p:cNvCxnSpPr>
          <p:nvPr/>
        </p:nvCxnSpPr>
        <p:spPr>
          <a:xfrm flipV="1">
            <a:off x="3500430" y="4071942"/>
            <a:ext cx="214314" cy="1071570"/>
          </a:xfrm>
          <a:prstGeom prst="bentConnector2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57620" y="4786322"/>
            <a:ext cx="142876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57620" y="5927742"/>
            <a:ext cx="142876" cy="1588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2640</Words>
  <Application>Microsoft Office PowerPoint</Application>
  <PresentationFormat>On-screen Show (4:3)</PresentationFormat>
  <Paragraphs>475</Paragraphs>
  <Slides>24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Housing the urban poor: A case study of institutional and governance issues in a developing economy</vt:lpstr>
      <vt:lpstr>Structure of presentation</vt:lpstr>
      <vt:lpstr>Low cost housing in Malaysia</vt:lpstr>
      <vt:lpstr>Impact of regulations on housing</vt:lpstr>
      <vt:lpstr>Research approach</vt:lpstr>
      <vt:lpstr>Slide 6</vt:lpstr>
      <vt:lpstr>Low cost housing definition</vt:lpstr>
      <vt:lpstr>Objectives of study</vt:lpstr>
      <vt:lpstr>Research Methodology</vt:lpstr>
      <vt:lpstr>Malaysian legal system</vt:lpstr>
      <vt:lpstr>Interaction of Regulatory and Institutional Structures in the provision of Low Cost Housing in Terengganu</vt:lpstr>
      <vt:lpstr>Authority over Low Cost Housing</vt:lpstr>
      <vt:lpstr>Housing in the Study Area</vt:lpstr>
      <vt:lpstr>Phase 1: Semi-structured Interviews  with key informants&amp; secondary data collection (October – November 2009)</vt:lpstr>
      <vt:lpstr>FINDINGS </vt:lpstr>
      <vt:lpstr>FINDINGS: Interviewees' Perception of Key Institutional and Governance Issues in the Implementation of Housing Regulations</vt:lpstr>
      <vt:lpstr>Some selected key issues: Selective implementation</vt:lpstr>
      <vt:lpstr>Some selected key issues: Local capture</vt:lpstr>
      <vt:lpstr>Some selected key issues: Political input</vt:lpstr>
      <vt:lpstr>Conclusion</vt:lpstr>
      <vt:lpstr>Slide 21</vt:lpstr>
      <vt:lpstr>Other key issues: Local culture input </vt:lpstr>
      <vt:lpstr>Other key issues: Clientelism</vt:lpstr>
      <vt:lpstr>Other key issues: Power Play</vt:lpstr>
    </vt:vector>
  </TitlesOfParts>
  <Company>University of Auckland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Faculty of Business and Economics</dc:creator>
  <cp:lastModifiedBy>The Faculty of Business and Economics</cp:lastModifiedBy>
  <cp:revision>356</cp:revision>
  <dcterms:created xsi:type="dcterms:W3CDTF">2010-02-28T01:10:05Z</dcterms:created>
  <dcterms:modified xsi:type="dcterms:W3CDTF">2010-06-19T06:23:33Z</dcterms:modified>
</cp:coreProperties>
</file>