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3"/>
  </p:notesMasterIdLst>
  <p:handoutMasterIdLst>
    <p:handoutMasterId r:id="rId24"/>
  </p:handoutMasterIdLst>
  <p:sldIdLst>
    <p:sldId id="256" r:id="rId2"/>
    <p:sldId id="300" r:id="rId3"/>
    <p:sldId id="302" r:id="rId4"/>
    <p:sldId id="257" r:id="rId5"/>
    <p:sldId id="258" r:id="rId6"/>
    <p:sldId id="268" r:id="rId7"/>
    <p:sldId id="283" r:id="rId8"/>
    <p:sldId id="312" r:id="rId9"/>
    <p:sldId id="284" r:id="rId10"/>
    <p:sldId id="315" r:id="rId11"/>
    <p:sldId id="285" r:id="rId12"/>
    <p:sldId id="303" r:id="rId13"/>
    <p:sldId id="304" r:id="rId14"/>
    <p:sldId id="305" r:id="rId15"/>
    <p:sldId id="306" r:id="rId16"/>
    <p:sldId id="316" r:id="rId17"/>
    <p:sldId id="307" r:id="rId18"/>
    <p:sldId id="308" r:id="rId19"/>
    <p:sldId id="309" r:id="rId20"/>
    <p:sldId id="310" r:id="rId21"/>
    <p:sldId id="311" r:id="rId22"/>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6364" cy="511731"/>
          </a:xfrm>
          <a:prstGeom prst="rect">
            <a:avLst/>
          </a:prstGeom>
        </p:spPr>
        <p:txBody>
          <a:bodyPr vert="horz" lIns="99046" tIns="49523" rIns="99046" bIns="49523" rtlCol="0"/>
          <a:lstStyle>
            <a:lvl1pPr algn="l">
              <a:defRPr sz="1400"/>
            </a:lvl1pPr>
          </a:lstStyle>
          <a:p>
            <a:endParaRPr lang="en-AU"/>
          </a:p>
        </p:txBody>
      </p:sp>
      <p:sp>
        <p:nvSpPr>
          <p:cNvPr id="3" name="Date Placeholder 2"/>
          <p:cNvSpPr>
            <a:spLocks noGrp="1"/>
          </p:cNvSpPr>
          <p:nvPr>
            <p:ph type="dt" sz="quarter" idx="1"/>
          </p:nvPr>
        </p:nvSpPr>
        <p:spPr>
          <a:xfrm>
            <a:off x="4021294" y="0"/>
            <a:ext cx="3076364" cy="511731"/>
          </a:xfrm>
          <a:prstGeom prst="rect">
            <a:avLst/>
          </a:prstGeom>
        </p:spPr>
        <p:txBody>
          <a:bodyPr vert="horz" lIns="99046" tIns="49523" rIns="99046" bIns="49523" rtlCol="0"/>
          <a:lstStyle>
            <a:lvl1pPr algn="r">
              <a:defRPr sz="1400"/>
            </a:lvl1pPr>
          </a:lstStyle>
          <a:p>
            <a:fld id="{CC2F6706-460C-4353-9935-7DF0959D45FD}" type="datetimeFigureOut">
              <a:rPr lang="en-US" smtClean="0"/>
              <a:pPr/>
              <a:t>6/24/2010</a:t>
            </a:fld>
            <a:endParaRPr lang="en-AU"/>
          </a:p>
        </p:txBody>
      </p:sp>
      <p:sp>
        <p:nvSpPr>
          <p:cNvPr id="4" name="Footer Placeholder 3"/>
          <p:cNvSpPr>
            <a:spLocks noGrp="1"/>
          </p:cNvSpPr>
          <p:nvPr>
            <p:ph type="ftr" sz="quarter" idx="2"/>
          </p:nvPr>
        </p:nvSpPr>
        <p:spPr>
          <a:xfrm>
            <a:off x="1" y="9721106"/>
            <a:ext cx="3076364" cy="511731"/>
          </a:xfrm>
          <a:prstGeom prst="rect">
            <a:avLst/>
          </a:prstGeom>
        </p:spPr>
        <p:txBody>
          <a:bodyPr vert="horz" lIns="99046" tIns="49523" rIns="99046" bIns="49523" rtlCol="0" anchor="b"/>
          <a:lstStyle>
            <a:lvl1pPr algn="l">
              <a:defRPr sz="1400"/>
            </a:lvl1pPr>
          </a:lstStyle>
          <a:p>
            <a:endParaRPr lang="en-AU"/>
          </a:p>
        </p:txBody>
      </p:sp>
      <p:sp>
        <p:nvSpPr>
          <p:cNvPr id="5" name="Slide Number Placeholder 4"/>
          <p:cNvSpPr>
            <a:spLocks noGrp="1"/>
          </p:cNvSpPr>
          <p:nvPr>
            <p:ph type="sldNum" sz="quarter" idx="3"/>
          </p:nvPr>
        </p:nvSpPr>
        <p:spPr>
          <a:xfrm>
            <a:off x="4021294" y="9721106"/>
            <a:ext cx="3076364" cy="511731"/>
          </a:xfrm>
          <a:prstGeom prst="rect">
            <a:avLst/>
          </a:prstGeom>
        </p:spPr>
        <p:txBody>
          <a:bodyPr vert="horz" lIns="99046" tIns="49523" rIns="99046" bIns="49523" rtlCol="0" anchor="b"/>
          <a:lstStyle>
            <a:lvl1pPr algn="r">
              <a:defRPr sz="1400"/>
            </a:lvl1pPr>
          </a:lstStyle>
          <a:p>
            <a:fld id="{45F64CCE-0434-4960-84FD-8E653588AFE2}" type="slidenum">
              <a:rPr lang="en-AU" smtClean="0"/>
              <a:pPr/>
              <a:t>‹#›</a:t>
            </a:fld>
            <a:endParaRPr lang="en-A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vl1pPr>
          </a:lstStyle>
          <a:p>
            <a:fld id="{5E0A75C5-45BD-4418-95EE-61588B169429}" type="datetimeFigureOut">
              <a:rPr lang="en-US" smtClean="0"/>
              <a:pPr/>
              <a:t>6/24/2010</a:t>
            </a:fld>
            <a:endParaRPr lang="en-AU"/>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709613" y="4860925"/>
            <a:ext cx="5680075" cy="4605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vl1pPr>
          </a:lstStyle>
          <a:p>
            <a:fld id="{543B7B69-277A-4F89-99D1-4E30889DAD1D}"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543B7B69-277A-4F89-99D1-4E30889DAD1D}" type="slidenum">
              <a:rPr lang="en-AU" smtClean="0"/>
              <a:pPr/>
              <a:t>1</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543B7B69-277A-4F89-99D1-4E30889DAD1D}" type="slidenum">
              <a:rPr lang="en-AU" smtClean="0"/>
              <a:pPr/>
              <a:t>10</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543B7B69-277A-4F89-99D1-4E30889DAD1D}" type="slidenum">
              <a:rPr lang="en-AU" smtClean="0"/>
              <a:pPr/>
              <a:t>11</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543B7B69-277A-4F89-99D1-4E30889DAD1D}" type="slidenum">
              <a:rPr lang="en-AU" smtClean="0"/>
              <a:pPr/>
              <a:t>12</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543B7B69-277A-4F89-99D1-4E30889DAD1D}" type="slidenum">
              <a:rPr lang="en-AU" smtClean="0"/>
              <a:pPr/>
              <a:t>13</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543B7B69-277A-4F89-99D1-4E30889DAD1D}" type="slidenum">
              <a:rPr lang="en-AU" smtClean="0"/>
              <a:pPr/>
              <a:t>14</a:t>
            </a:fld>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543B7B69-277A-4F89-99D1-4E30889DAD1D}" type="slidenum">
              <a:rPr lang="en-AU" smtClean="0"/>
              <a:pPr/>
              <a:t>15</a:t>
            </a:fld>
            <a:endParaRPr lang="en-A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543B7B69-277A-4F89-99D1-4E30889DAD1D}" type="slidenum">
              <a:rPr lang="en-AU" smtClean="0"/>
              <a:pPr/>
              <a:t>16</a:t>
            </a:fld>
            <a:endParaRPr lang="en-A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543B7B69-277A-4F89-99D1-4E30889DAD1D}" type="slidenum">
              <a:rPr lang="en-AU" smtClean="0"/>
              <a:pPr/>
              <a:t>17</a:t>
            </a:fld>
            <a:endParaRPr lang="en-A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543B7B69-277A-4F89-99D1-4E30889DAD1D}" type="slidenum">
              <a:rPr lang="en-AU" smtClean="0"/>
              <a:pPr/>
              <a:t>18</a:t>
            </a:fld>
            <a:endParaRPr lang="en-A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543B7B69-277A-4F89-99D1-4E30889DAD1D}" type="slidenum">
              <a:rPr lang="en-AU" smtClean="0"/>
              <a:pPr/>
              <a:t>19</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543B7B69-277A-4F89-99D1-4E30889DAD1D}" type="slidenum">
              <a:rPr lang="en-AU" smtClean="0"/>
              <a:pPr/>
              <a:t>2</a:t>
            </a:fld>
            <a:endParaRPr lang="en-A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543B7B69-277A-4F89-99D1-4E30889DAD1D}" type="slidenum">
              <a:rPr lang="en-AU" smtClean="0"/>
              <a:pPr/>
              <a:t>20</a:t>
            </a:fld>
            <a:endParaRPr lang="en-A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543B7B69-277A-4F89-99D1-4E30889DAD1D}" type="slidenum">
              <a:rPr lang="en-AU" smtClean="0"/>
              <a:pPr/>
              <a:t>21</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543B7B69-277A-4F89-99D1-4E30889DAD1D}" type="slidenum">
              <a:rPr lang="en-AU" smtClean="0"/>
              <a:pPr/>
              <a:t>3</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543B7B69-277A-4F89-99D1-4E30889DAD1D}" type="slidenum">
              <a:rPr lang="en-AU" smtClean="0"/>
              <a:pPr/>
              <a:t>4</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543B7B69-277A-4F89-99D1-4E30889DAD1D}" type="slidenum">
              <a:rPr lang="en-AU" smtClean="0"/>
              <a:pPr/>
              <a:t>5</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543B7B69-277A-4F89-99D1-4E30889DAD1D}" type="slidenum">
              <a:rPr lang="en-AU" smtClean="0"/>
              <a:pPr/>
              <a:t>6</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543B7B69-277A-4F89-99D1-4E30889DAD1D}" type="slidenum">
              <a:rPr lang="en-AU" smtClean="0"/>
              <a:pPr/>
              <a:t>7</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543B7B69-277A-4F89-99D1-4E30889DAD1D}" type="slidenum">
              <a:rPr lang="en-AU" smtClean="0"/>
              <a:pPr/>
              <a:t>8</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543B7B69-277A-4F89-99D1-4E30889DAD1D}" type="slidenum">
              <a:rPr lang="en-AU" smtClean="0"/>
              <a:pPr/>
              <a:t>9</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55F55A34-1EF9-4303-98E9-75BC8A748ABD}" type="datetimeFigureOut">
              <a:rPr lang="en-US" smtClean="0"/>
              <a:pPr/>
              <a:t>6/24/2010</a:t>
            </a:fld>
            <a:endParaRPr lang="en-AU"/>
          </a:p>
        </p:txBody>
      </p:sp>
      <p:sp>
        <p:nvSpPr>
          <p:cNvPr id="17" name="Footer Placeholder 16"/>
          <p:cNvSpPr>
            <a:spLocks noGrp="1"/>
          </p:cNvSpPr>
          <p:nvPr>
            <p:ph type="ftr" sz="quarter" idx="11"/>
          </p:nvPr>
        </p:nvSpPr>
        <p:spPr>
          <a:xfrm>
            <a:off x="5410200" y="4205288"/>
            <a:ext cx="1295400" cy="457200"/>
          </a:xfrm>
        </p:spPr>
        <p:txBody>
          <a:bodyPr/>
          <a:lstStyle/>
          <a:p>
            <a:endParaRPr lang="en-AU"/>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5ADF30D5-1BF5-4015-8E76-B31057F56910}" type="slidenum">
              <a:rPr lang="en-AU" smtClean="0"/>
              <a:pPr/>
              <a:t>‹#›</a:t>
            </a:fld>
            <a:endParaRPr lang="en-AU"/>
          </a:p>
        </p:txBody>
      </p:sp>
      <p:pic>
        <p:nvPicPr>
          <p:cNvPr id="18" name="Picture 10" descr="\\bee-home.qut.edu.au\users\eves\My Pictures\logo.gif"/>
          <p:cNvPicPr>
            <a:picLocks noChangeAspect="1" noChangeArrowheads="1"/>
          </p:cNvPicPr>
          <p:nvPr userDrawn="1"/>
        </p:nvPicPr>
        <p:blipFill>
          <a:blip r:embed="rId2" cstate="print"/>
          <a:srcRect/>
          <a:stretch>
            <a:fillRect/>
          </a:stretch>
        </p:blipFill>
        <p:spPr bwMode="auto">
          <a:xfrm>
            <a:off x="6477000" y="6215082"/>
            <a:ext cx="2667000" cy="476250"/>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F55A34-1EF9-4303-98E9-75BC8A748ABD}" type="datetimeFigureOut">
              <a:rPr lang="en-US" smtClean="0"/>
              <a:pPr/>
              <a:t>6/24/2010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ADF30D5-1BF5-4015-8E76-B31057F56910}"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F55A34-1EF9-4303-98E9-75BC8A748ABD}" type="datetimeFigureOut">
              <a:rPr lang="en-US" smtClean="0"/>
              <a:pPr/>
              <a:t>6/24/2010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ADF30D5-1BF5-4015-8E76-B31057F56910}"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F55A34-1EF9-4303-98E9-75BC8A748ABD}" type="datetimeFigureOut">
              <a:rPr lang="en-US" smtClean="0"/>
              <a:pPr/>
              <a:t>6/24/2010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ADF30D5-1BF5-4015-8E76-B31057F56910}"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5F55A34-1EF9-4303-98E9-75BC8A748ABD}" type="datetimeFigureOut">
              <a:rPr lang="en-US" smtClean="0"/>
              <a:pPr/>
              <a:t>6/24/2010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ADF30D5-1BF5-4015-8E76-B31057F56910}"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5F55A34-1EF9-4303-98E9-75BC8A748ABD}" type="datetimeFigureOut">
              <a:rPr lang="en-US" smtClean="0"/>
              <a:pPr/>
              <a:t>6/24/2010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ADF30D5-1BF5-4015-8E76-B31057F56910}"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55F55A34-1EF9-4303-98E9-75BC8A748ABD}" type="datetimeFigureOut">
              <a:rPr lang="en-US" smtClean="0"/>
              <a:pPr/>
              <a:t>6/24/2010</a:t>
            </a:fld>
            <a:endParaRPr lang="en-AU"/>
          </a:p>
        </p:txBody>
      </p:sp>
      <p:sp>
        <p:nvSpPr>
          <p:cNvPr id="27" name="Slide Number Placeholder 26"/>
          <p:cNvSpPr>
            <a:spLocks noGrp="1"/>
          </p:cNvSpPr>
          <p:nvPr>
            <p:ph type="sldNum" sz="quarter" idx="11"/>
          </p:nvPr>
        </p:nvSpPr>
        <p:spPr/>
        <p:txBody>
          <a:bodyPr rtlCol="0"/>
          <a:lstStyle/>
          <a:p>
            <a:fld id="{5ADF30D5-1BF5-4015-8E76-B31057F56910}" type="slidenum">
              <a:rPr lang="en-AU" smtClean="0"/>
              <a:pPr/>
              <a:t>‹#›</a:t>
            </a:fld>
            <a:endParaRPr lang="en-AU"/>
          </a:p>
        </p:txBody>
      </p:sp>
      <p:sp>
        <p:nvSpPr>
          <p:cNvPr id="28" name="Footer Placeholder 27"/>
          <p:cNvSpPr>
            <a:spLocks noGrp="1"/>
          </p:cNvSpPr>
          <p:nvPr>
            <p:ph type="ftr" sz="quarter" idx="12"/>
          </p:nvPr>
        </p:nvSpPr>
        <p:spPr/>
        <p:txBody>
          <a:bodyPr rtlCol="0"/>
          <a:lstStyle/>
          <a:p>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55F55A34-1EF9-4303-98E9-75BC8A748ABD}" type="datetimeFigureOut">
              <a:rPr lang="en-US" smtClean="0"/>
              <a:pPr/>
              <a:t>6/24/2010</a:t>
            </a:fld>
            <a:endParaRPr lang="en-AU"/>
          </a:p>
        </p:txBody>
      </p:sp>
      <p:sp>
        <p:nvSpPr>
          <p:cNvPr id="4" name="Footer Placeholder 3"/>
          <p:cNvSpPr>
            <a:spLocks noGrp="1"/>
          </p:cNvSpPr>
          <p:nvPr>
            <p:ph type="ftr" sz="quarter" idx="11"/>
          </p:nvPr>
        </p:nvSpPr>
        <p:spPr>
          <a:xfrm>
            <a:off x="5257800" y="612648"/>
            <a:ext cx="1325880" cy="457200"/>
          </a:xfrm>
        </p:spPr>
        <p:txBody>
          <a:bodyPr/>
          <a:lstStyle/>
          <a:p>
            <a:endParaRPr lang="en-AU"/>
          </a:p>
        </p:txBody>
      </p:sp>
      <p:sp>
        <p:nvSpPr>
          <p:cNvPr id="5" name="Slide Number Placeholder 4"/>
          <p:cNvSpPr>
            <a:spLocks noGrp="1"/>
          </p:cNvSpPr>
          <p:nvPr>
            <p:ph type="sldNum" sz="quarter" idx="12"/>
          </p:nvPr>
        </p:nvSpPr>
        <p:spPr>
          <a:xfrm>
            <a:off x="8174736" y="2272"/>
            <a:ext cx="762000" cy="365760"/>
          </a:xfrm>
        </p:spPr>
        <p:txBody>
          <a:bodyPr/>
          <a:lstStyle/>
          <a:p>
            <a:fld id="{5ADF30D5-1BF5-4015-8E76-B31057F56910}"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F55A34-1EF9-4303-98E9-75BC8A748ABD}" type="datetimeFigureOut">
              <a:rPr lang="en-US" smtClean="0"/>
              <a:pPr/>
              <a:t>6/24/2010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5ADF30D5-1BF5-4015-8E76-B31057F56910}"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5F55A34-1EF9-4303-98E9-75BC8A748ABD}" type="datetimeFigureOut">
              <a:rPr lang="en-US" smtClean="0"/>
              <a:pPr/>
              <a:t>6/24/2010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ADF30D5-1BF5-4015-8E76-B31057F56910}"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5F55A34-1EF9-4303-98E9-75BC8A748ABD}" type="datetimeFigureOut">
              <a:rPr lang="en-US" smtClean="0"/>
              <a:pPr/>
              <a:t>6/24/2010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ADF30D5-1BF5-4015-8E76-B31057F56910}"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5F55A34-1EF9-4303-98E9-75BC8A748ABD}" type="datetimeFigureOut">
              <a:rPr lang="en-US" smtClean="0"/>
              <a:pPr/>
              <a:t>6/24/2010</a:t>
            </a:fld>
            <a:endParaRPr lang="en-AU"/>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AU"/>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ADF30D5-1BF5-4015-8E76-B31057F56910}" type="slidenum">
              <a:rPr lang="en-AU" smtClean="0"/>
              <a:pPr/>
              <a:t>‹#›</a:t>
            </a:fld>
            <a:endParaRPr lang="en-AU"/>
          </a:p>
        </p:txBody>
      </p:sp>
      <p:pic>
        <p:nvPicPr>
          <p:cNvPr id="20" name="Picture 10" descr="\\bee-home.qut.edu.au\users\eves\My Pictures\logo.gif"/>
          <p:cNvPicPr>
            <a:picLocks noChangeAspect="1" noChangeArrowheads="1"/>
          </p:cNvPicPr>
          <p:nvPr userDrawn="1"/>
        </p:nvPicPr>
        <p:blipFill>
          <a:blip r:embed="rId13" cstate="print"/>
          <a:srcRect/>
          <a:stretch>
            <a:fillRect/>
          </a:stretch>
        </p:blipFill>
        <p:spPr bwMode="auto">
          <a:xfrm>
            <a:off x="6477000" y="6215082"/>
            <a:ext cx="2667000" cy="476250"/>
          </a:xfrm>
          <a:prstGeom prst="rect">
            <a:avLst/>
          </a:prstGeom>
          <a:noFill/>
        </p:spPr>
      </p:pic>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1538" y="4572008"/>
            <a:ext cx="6400800" cy="1600200"/>
          </a:xfrm>
        </p:spPr>
        <p:txBody>
          <a:bodyPr/>
          <a:lstStyle/>
          <a:p>
            <a:r>
              <a:rPr lang="en-AU" dirty="0" smtClean="0"/>
              <a:t>Professor Chris Eves</a:t>
            </a:r>
          </a:p>
          <a:p>
            <a:r>
              <a:rPr lang="en-AU" dirty="0" smtClean="0"/>
              <a:t>QUT</a:t>
            </a:r>
            <a:endParaRPr lang="en-AU" dirty="0"/>
          </a:p>
        </p:txBody>
      </p:sp>
      <p:sp>
        <p:nvSpPr>
          <p:cNvPr id="60417" name="Rectangle 1"/>
          <p:cNvSpPr>
            <a:spLocks noGrp="1" noChangeArrowheads="1"/>
          </p:cNvSpPr>
          <p:nvPr>
            <p:ph type="ctrTitle"/>
          </p:nvPr>
        </p:nvSpPr>
        <p:spPr bwMode="auto">
          <a:xfrm>
            <a:off x="265475" y="2598290"/>
            <a:ext cx="8426922" cy="107721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r>
              <a:rPr lang="en-AU" sz="3200" b="1" dirty="0" smtClean="0"/>
              <a:t>Maximising investment performance in </a:t>
            </a:r>
            <a:br>
              <a:rPr lang="en-AU" sz="3200" b="1" dirty="0" smtClean="0"/>
            </a:br>
            <a:r>
              <a:rPr lang="en-AU" sz="3200" b="1" dirty="0" smtClean="0"/>
              <a:t>residential property: A Brisbane case study</a:t>
            </a:r>
            <a:endParaRPr lang="en-AU"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Analysis 54 Brisbane Suburbs</a:t>
            </a:r>
            <a:endParaRPr lang="en-AU" dirty="0" smtClean="0"/>
          </a:p>
        </p:txBody>
      </p:sp>
      <p:sp>
        <p:nvSpPr>
          <p:cNvPr id="3" name="Content Placeholder 2"/>
          <p:cNvSpPr>
            <a:spLocks noGrp="1"/>
          </p:cNvSpPr>
          <p:nvPr>
            <p:ph idx="1"/>
          </p:nvPr>
        </p:nvSpPr>
        <p:spPr/>
        <p:txBody>
          <a:bodyPr/>
          <a:lstStyle/>
          <a:p>
            <a:r>
              <a:rPr lang="en-NZ" dirty="0" smtClean="0"/>
              <a:t>Suburb location</a:t>
            </a:r>
          </a:p>
          <a:p>
            <a:r>
              <a:rPr lang="en-NZ" dirty="0" smtClean="0"/>
              <a:t>Suburb value</a:t>
            </a:r>
            <a:endParaRPr lang="en-AU" dirty="0" smtClean="0"/>
          </a:p>
          <a:p>
            <a:endParaRPr lang="en-A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714356"/>
            <a:ext cx="7772400" cy="725470"/>
          </a:xfrm>
        </p:spPr>
        <p:txBody>
          <a:bodyPr>
            <a:noAutofit/>
          </a:bodyPr>
          <a:lstStyle/>
          <a:p>
            <a:r>
              <a:rPr lang="en-AU" b="1" dirty="0" smtClean="0"/>
              <a:t>Brisbane Geographic Locations: Median Price and Weekly rent</a:t>
            </a:r>
            <a:endParaRPr lang="en-AU" b="1" dirty="0"/>
          </a:p>
        </p:txBody>
      </p:sp>
      <p:graphicFrame>
        <p:nvGraphicFramePr>
          <p:cNvPr id="4" name="Content Placeholder 3"/>
          <p:cNvGraphicFramePr>
            <a:graphicFrameLocks noGrp="1"/>
          </p:cNvGraphicFramePr>
          <p:nvPr>
            <p:ph idx="1"/>
          </p:nvPr>
        </p:nvGraphicFramePr>
        <p:xfrm>
          <a:off x="214282" y="2428868"/>
          <a:ext cx="8643998" cy="3000394"/>
        </p:xfrm>
        <a:graphic>
          <a:graphicData uri="http://schemas.openxmlformats.org/drawingml/2006/table">
            <a:tbl>
              <a:tblPr firstRow="1" bandRow="1">
                <a:tableStyleId>{5C22544A-7EE6-4342-B048-85BDC9FD1C3A}</a:tableStyleId>
              </a:tblPr>
              <a:tblGrid>
                <a:gridCol w="726386"/>
                <a:gridCol w="871664"/>
                <a:gridCol w="871664"/>
                <a:gridCol w="871664"/>
                <a:gridCol w="871664"/>
                <a:gridCol w="944302"/>
                <a:gridCol w="843449"/>
                <a:gridCol w="857256"/>
                <a:gridCol w="914286"/>
                <a:gridCol w="871663"/>
              </a:tblGrid>
              <a:tr h="482442">
                <a:tc>
                  <a:txBody>
                    <a:bodyPr/>
                    <a:lstStyle/>
                    <a:p>
                      <a:pPr>
                        <a:spcAft>
                          <a:spcPts val="0"/>
                        </a:spcAft>
                      </a:pPr>
                      <a:endParaRPr lang="en-AU" sz="1800" dirty="0">
                        <a:solidFill>
                          <a:srgbClr val="000000"/>
                        </a:solidFill>
                        <a:latin typeface="Calibri"/>
                        <a:ea typeface="Times New Roman"/>
                        <a:cs typeface="Calibri"/>
                      </a:endParaRPr>
                    </a:p>
                  </a:txBody>
                  <a:tcPr marL="68580" marR="68580" marT="0" marB="0" anchor="b"/>
                </a:tc>
                <a:tc>
                  <a:txBody>
                    <a:bodyPr/>
                    <a:lstStyle/>
                    <a:p>
                      <a:pPr algn="r">
                        <a:spcAft>
                          <a:spcPts val="0"/>
                        </a:spcAft>
                      </a:pPr>
                      <a:r>
                        <a:rPr lang="en-AU" sz="1800" dirty="0">
                          <a:solidFill>
                            <a:schemeClr val="bg1"/>
                          </a:solidFill>
                          <a:latin typeface="Calibri"/>
                          <a:ea typeface="Times New Roman"/>
                          <a:cs typeface="Calibri"/>
                        </a:rPr>
                        <a:t>2007</a:t>
                      </a:r>
                      <a:endParaRPr lang="en-AU" sz="1800" dirty="0">
                        <a:solidFill>
                          <a:schemeClr val="bg1"/>
                        </a:solidFill>
                        <a:latin typeface="Times New Roman"/>
                        <a:ea typeface="Times New Roman"/>
                      </a:endParaRPr>
                    </a:p>
                  </a:txBody>
                  <a:tcPr marL="68580" marR="68580" marT="0" marB="0" anchor="b"/>
                </a:tc>
                <a:tc>
                  <a:txBody>
                    <a:bodyPr/>
                    <a:lstStyle/>
                    <a:p>
                      <a:pPr>
                        <a:spcAft>
                          <a:spcPts val="0"/>
                        </a:spcAft>
                      </a:pPr>
                      <a:endParaRPr lang="en-AU" sz="1800" dirty="0">
                        <a:solidFill>
                          <a:schemeClr val="bg1"/>
                        </a:solidFill>
                        <a:latin typeface="Calibri"/>
                        <a:ea typeface="Times New Roman"/>
                        <a:cs typeface="Calibri"/>
                      </a:endParaRPr>
                    </a:p>
                  </a:txBody>
                  <a:tcPr marL="68580" marR="68580" marT="0" marB="0" anchor="b"/>
                </a:tc>
                <a:tc>
                  <a:txBody>
                    <a:bodyPr/>
                    <a:lstStyle/>
                    <a:p>
                      <a:pPr>
                        <a:spcAft>
                          <a:spcPts val="0"/>
                        </a:spcAft>
                      </a:pPr>
                      <a:endParaRPr lang="en-AU" sz="1800" dirty="0">
                        <a:solidFill>
                          <a:schemeClr val="bg1"/>
                        </a:solidFill>
                        <a:latin typeface="Calibri"/>
                        <a:ea typeface="Times New Roman"/>
                        <a:cs typeface="Calibri"/>
                      </a:endParaRPr>
                    </a:p>
                  </a:txBody>
                  <a:tcPr marL="68580" marR="68580" marT="0" marB="0" anchor="b"/>
                </a:tc>
                <a:tc>
                  <a:txBody>
                    <a:bodyPr/>
                    <a:lstStyle/>
                    <a:p>
                      <a:pPr algn="r">
                        <a:spcAft>
                          <a:spcPts val="0"/>
                        </a:spcAft>
                      </a:pPr>
                      <a:r>
                        <a:rPr lang="en-AU" sz="1800" dirty="0">
                          <a:solidFill>
                            <a:schemeClr val="bg1"/>
                          </a:solidFill>
                          <a:latin typeface="Calibri"/>
                          <a:ea typeface="Times New Roman"/>
                          <a:cs typeface="Calibri"/>
                        </a:rPr>
                        <a:t>2008</a:t>
                      </a:r>
                      <a:endParaRPr lang="en-AU" sz="1800" dirty="0">
                        <a:solidFill>
                          <a:schemeClr val="bg1"/>
                        </a:solidFill>
                        <a:latin typeface="Times New Roman"/>
                        <a:ea typeface="Times New Roman"/>
                      </a:endParaRPr>
                    </a:p>
                  </a:txBody>
                  <a:tcPr marL="68580" marR="68580" marT="0" marB="0" anchor="b"/>
                </a:tc>
                <a:tc>
                  <a:txBody>
                    <a:bodyPr/>
                    <a:lstStyle/>
                    <a:p>
                      <a:pPr>
                        <a:spcAft>
                          <a:spcPts val="0"/>
                        </a:spcAft>
                      </a:pPr>
                      <a:endParaRPr lang="en-AU" sz="1800" dirty="0">
                        <a:solidFill>
                          <a:schemeClr val="bg1"/>
                        </a:solidFill>
                        <a:latin typeface="Calibri"/>
                        <a:ea typeface="Times New Roman"/>
                        <a:cs typeface="Calibri"/>
                      </a:endParaRPr>
                    </a:p>
                  </a:txBody>
                  <a:tcPr marL="68580" marR="68580" marT="0" marB="0" anchor="b"/>
                </a:tc>
                <a:tc>
                  <a:txBody>
                    <a:bodyPr/>
                    <a:lstStyle/>
                    <a:p>
                      <a:pPr>
                        <a:spcAft>
                          <a:spcPts val="0"/>
                        </a:spcAft>
                      </a:pPr>
                      <a:endParaRPr lang="en-AU" sz="1800" dirty="0">
                        <a:solidFill>
                          <a:schemeClr val="bg1"/>
                        </a:solidFill>
                        <a:latin typeface="Calibri"/>
                        <a:ea typeface="Times New Roman"/>
                        <a:cs typeface="Calibri"/>
                      </a:endParaRPr>
                    </a:p>
                  </a:txBody>
                  <a:tcPr marL="68580" marR="68580" marT="0" marB="0" anchor="b"/>
                </a:tc>
                <a:tc>
                  <a:txBody>
                    <a:bodyPr/>
                    <a:lstStyle/>
                    <a:p>
                      <a:pPr algn="r">
                        <a:spcAft>
                          <a:spcPts val="0"/>
                        </a:spcAft>
                      </a:pPr>
                      <a:r>
                        <a:rPr lang="en-AU" sz="1800" dirty="0">
                          <a:solidFill>
                            <a:schemeClr val="bg1"/>
                          </a:solidFill>
                          <a:latin typeface="Calibri"/>
                          <a:ea typeface="Times New Roman"/>
                          <a:cs typeface="Calibri"/>
                        </a:rPr>
                        <a:t>2009</a:t>
                      </a:r>
                      <a:endParaRPr lang="en-AU" sz="1800" dirty="0">
                        <a:solidFill>
                          <a:schemeClr val="bg1"/>
                        </a:solidFill>
                        <a:latin typeface="Times New Roman"/>
                        <a:ea typeface="Times New Roman"/>
                      </a:endParaRPr>
                    </a:p>
                  </a:txBody>
                  <a:tcPr marL="68580" marR="68580" marT="0" marB="0" anchor="b"/>
                </a:tc>
                <a:tc>
                  <a:txBody>
                    <a:bodyPr/>
                    <a:lstStyle/>
                    <a:p>
                      <a:pPr>
                        <a:spcAft>
                          <a:spcPts val="0"/>
                        </a:spcAft>
                      </a:pPr>
                      <a:endParaRPr lang="en-AU" sz="1800" dirty="0">
                        <a:solidFill>
                          <a:schemeClr val="bg1"/>
                        </a:solidFill>
                        <a:latin typeface="Calibri"/>
                        <a:ea typeface="Times New Roman"/>
                        <a:cs typeface="Calibri"/>
                      </a:endParaRPr>
                    </a:p>
                  </a:txBody>
                  <a:tcPr marL="68580" marR="68580" marT="0" marB="0" anchor="b"/>
                </a:tc>
                <a:tc>
                  <a:txBody>
                    <a:bodyPr/>
                    <a:lstStyle/>
                    <a:p>
                      <a:pPr>
                        <a:spcAft>
                          <a:spcPts val="0"/>
                        </a:spcAft>
                      </a:pPr>
                      <a:endParaRPr lang="en-AU" sz="1800" dirty="0">
                        <a:solidFill>
                          <a:srgbClr val="000000"/>
                        </a:solidFill>
                        <a:latin typeface="Calibri"/>
                        <a:ea typeface="Times New Roman"/>
                        <a:cs typeface="Calibri"/>
                      </a:endParaRPr>
                    </a:p>
                  </a:txBody>
                  <a:tcPr marL="68580" marR="68580" marT="0" marB="0" anchor="b"/>
                </a:tc>
              </a:tr>
              <a:tr h="1070626">
                <a:tc>
                  <a:txBody>
                    <a:bodyPr/>
                    <a:lstStyle/>
                    <a:p>
                      <a:pPr>
                        <a:spcAft>
                          <a:spcPts val="0"/>
                        </a:spcAft>
                      </a:pPr>
                      <a:endParaRPr lang="en-AU" sz="1800" dirty="0">
                        <a:solidFill>
                          <a:srgbClr val="000000"/>
                        </a:solidFill>
                        <a:latin typeface="Calibri"/>
                        <a:ea typeface="Times New Roman"/>
                        <a:cs typeface="Calibri"/>
                      </a:endParaRPr>
                    </a:p>
                  </a:txBody>
                  <a:tcPr marL="68580" marR="68580" marT="0" marB="0" anchor="b"/>
                </a:tc>
                <a:tc>
                  <a:txBody>
                    <a:bodyPr/>
                    <a:lstStyle/>
                    <a:p>
                      <a:pPr>
                        <a:spcAft>
                          <a:spcPts val="0"/>
                        </a:spcAft>
                      </a:pPr>
                      <a:r>
                        <a:rPr lang="en-AU" sz="1800" dirty="0">
                          <a:solidFill>
                            <a:srgbClr val="000000"/>
                          </a:solidFill>
                          <a:latin typeface="Calibri"/>
                          <a:ea typeface="Times New Roman"/>
                          <a:cs typeface="Calibri"/>
                        </a:rPr>
                        <a:t>Median </a:t>
                      </a:r>
                      <a:r>
                        <a:rPr lang="en-AU" sz="1800" dirty="0" smtClean="0">
                          <a:solidFill>
                            <a:srgbClr val="000000"/>
                          </a:solidFill>
                          <a:latin typeface="Calibri"/>
                          <a:ea typeface="Times New Roman"/>
                          <a:cs typeface="Calibri"/>
                        </a:rPr>
                        <a:t>Price ($000)</a:t>
                      </a:r>
                      <a:endParaRPr lang="en-AU" sz="1800" dirty="0">
                        <a:latin typeface="Times New Roman"/>
                        <a:ea typeface="Times New Roman"/>
                      </a:endParaRPr>
                    </a:p>
                  </a:txBody>
                  <a:tcPr marL="68580" marR="68580" marT="0" marB="0" anchor="b"/>
                </a:tc>
                <a:tc>
                  <a:txBody>
                    <a:bodyPr/>
                    <a:lstStyle/>
                    <a:p>
                      <a:pPr>
                        <a:spcAft>
                          <a:spcPts val="0"/>
                        </a:spcAft>
                      </a:pPr>
                      <a:r>
                        <a:rPr lang="en-AU" sz="1800" dirty="0">
                          <a:solidFill>
                            <a:srgbClr val="000000"/>
                          </a:solidFill>
                          <a:latin typeface="Calibri"/>
                          <a:ea typeface="Times New Roman"/>
                          <a:cs typeface="Calibri"/>
                        </a:rPr>
                        <a:t>Median Rent</a:t>
                      </a:r>
                      <a:endParaRPr lang="en-AU" sz="1800" dirty="0">
                        <a:latin typeface="Times New Roman"/>
                        <a:ea typeface="Times New Roman"/>
                      </a:endParaRPr>
                    </a:p>
                  </a:txBody>
                  <a:tcPr marL="68580" marR="68580" marT="0" marB="0" anchor="b"/>
                </a:tc>
                <a:tc>
                  <a:txBody>
                    <a:bodyPr/>
                    <a:lstStyle/>
                    <a:p>
                      <a:pPr>
                        <a:spcAft>
                          <a:spcPts val="0"/>
                        </a:spcAft>
                      </a:pPr>
                      <a:r>
                        <a:rPr lang="en-AU" sz="1800" dirty="0">
                          <a:solidFill>
                            <a:srgbClr val="3333FF"/>
                          </a:solidFill>
                          <a:latin typeface="Calibri"/>
                          <a:ea typeface="Times New Roman"/>
                          <a:cs typeface="Calibri"/>
                        </a:rPr>
                        <a:t>Income Return %</a:t>
                      </a:r>
                      <a:endParaRPr lang="en-AU" sz="1800" dirty="0">
                        <a:solidFill>
                          <a:srgbClr val="3333FF"/>
                        </a:solidFill>
                        <a:latin typeface="Times New Roman"/>
                        <a:ea typeface="Times New Roman"/>
                      </a:endParaRPr>
                    </a:p>
                  </a:txBody>
                  <a:tcPr marL="68580" marR="68580" marT="0" marB="0" anchor="b"/>
                </a:tc>
                <a:tc>
                  <a:txBody>
                    <a:bodyPr/>
                    <a:lstStyle/>
                    <a:p>
                      <a:pPr>
                        <a:spcAft>
                          <a:spcPts val="0"/>
                        </a:spcAft>
                      </a:pPr>
                      <a:r>
                        <a:rPr lang="en-AU" sz="1800" dirty="0">
                          <a:solidFill>
                            <a:srgbClr val="000000"/>
                          </a:solidFill>
                          <a:latin typeface="Calibri"/>
                          <a:ea typeface="Times New Roman"/>
                          <a:cs typeface="Calibri"/>
                        </a:rPr>
                        <a:t>Median </a:t>
                      </a:r>
                      <a:r>
                        <a:rPr lang="en-AU" sz="1800" dirty="0" smtClean="0">
                          <a:solidFill>
                            <a:srgbClr val="000000"/>
                          </a:solidFill>
                          <a:latin typeface="Calibri"/>
                          <a:ea typeface="Times New Roman"/>
                          <a:cs typeface="Calibri"/>
                        </a:rPr>
                        <a:t>Price ($000)</a:t>
                      </a:r>
                      <a:endParaRPr lang="en-AU" sz="1800" dirty="0">
                        <a:latin typeface="Times New Roman"/>
                        <a:ea typeface="Times New Roman"/>
                      </a:endParaRPr>
                    </a:p>
                  </a:txBody>
                  <a:tcPr marL="68580" marR="68580" marT="0" marB="0" anchor="b"/>
                </a:tc>
                <a:tc>
                  <a:txBody>
                    <a:bodyPr/>
                    <a:lstStyle/>
                    <a:p>
                      <a:pPr>
                        <a:spcAft>
                          <a:spcPts val="0"/>
                        </a:spcAft>
                      </a:pPr>
                      <a:r>
                        <a:rPr lang="en-AU" sz="1800" dirty="0">
                          <a:solidFill>
                            <a:srgbClr val="000000"/>
                          </a:solidFill>
                          <a:latin typeface="Calibri"/>
                          <a:ea typeface="Times New Roman"/>
                          <a:cs typeface="Calibri"/>
                        </a:rPr>
                        <a:t>Median Rent</a:t>
                      </a:r>
                      <a:endParaRPr lang="en-AU" sz="1800" dirty="0">
                        <a:latin typeface="Times New Roman"/>
                        <a:ea typeface="Times New Roman"/>
                      </a:endParaRPr>
                    </a:p>
                  </a:txBody>
                  <a:tcPr marL="68580" marR="68580" marT="0" marB="0" anchor="b"/>
                </a:tc>
                <a:tc>
                  <a:txBody>
                    <a:bodyPr/>
                    <a:lstStyle/>
                    <a:p>
                      <a:pPr>
                        <a:spcAft>
                          <a:spcPts val="0"/>
                        </a:spcAft>
                      </a:pPr>
                      <a:r>
                        <a:rPr lang="en-AU" sz="1800" dirty="0">
                          <a:solidFill>
                            <a:srgbClr val="000000"/>
                          </a:solidFill>
                          <a:latin typeface="Calibri"/>
                          <a:ea typeface="Times New Roman"/>
                          <a:cs typeface="Calibri"/>
                        </a:rPr>
                        <a:t>Income Return %</a:t>
                      </a:r>
                      <a:endParaRPr lang="en-AU" sz="1800" dirty="0">
                        <a:latin typeface="Times New Roman"/>
                        <a:ea typeface="Times New Roman"/>
                      </a:endParaRPr>
                    </a:p>
                  </a:txBody>
                  <a:tcPr marL="68580" marR="68580" marT="0" marB="0" anchor="b"/>
                </a:tc>
                <a:tc>
                  <a:txBody>
                    <a:bodyPr/>
                    <a:lstStyle/>
                    <a:p>
                      <a:pPr>
                        <a:spcAft>
                          <a:spcPts val="0"/>
                        </a:spcAft>
                      </a:pPr>
                      <a:r>
                        <a:rPr lang="en-AU" sz="1800" dirty="0">
                          <a:solidFill>
                            <a:srgbClr val="000000"/>
                          </a:solidFill>
                          <a:latin typeface="Calibri"/>
                          <a:ea typeface="Times New Roman"/>
                          <a:cs typeface="Calibri"/>
                        </a:rPr>
                        <a:t>Median </a:t>
                      </a:r>
                      <a:r>
                        <a:rPr lang="en-AU" sz="1800" dirty="0" smtClean="0">
                          <a:solidFill>
                            <a:srgbClr val="000000"/>
                          </a:solidFill>
                          <a:latin typeface="Calibri"/>
                          <a:ea typeface="Times New Roman"/>
                          <a:cs typeface="Calibri"/>
                        </a:rPr>
                        <a:t>Price ($000)</a:t>
                      </a:r>
                      <a:endParaRPr lang="en-AU" sz="1800" dirty="0">
                        <a:latin typeface="Times New Roman"/>
                        <a:ea typeface="Times New Roman"/>
                      </a:endParaRPr>
                    </a:p>
                  </a:txBody>
                  <a:tcPr marL="68580" marR="68580" marT="0" marB="0" anchor="b"/>
                </a:tc>
                <a:tc>
                  <a:txBody>
                    <a:bodyPr/>
                    <a:lstStyle/>
                    <a:p>
                      <a:pPr>
                        <a:spcAft>
                          <a:spcPts val="0"/>
                        </a:spcAft>
                      </a:pPr>
                      <a:r>
                        <a:rPr lang="en-AU" sz="1800" dirty="0">
                          <a:solidFill>
                            <a:srgbClr val="000000"/>
                          </a:solidFill>
                          <a:latin typeface="Calibri"/>
                          <a:ea typeface="Times New Roman"/>
                          <a:cs typeface="Calibri"/>
                        </a:rPr>
                        <a:t>Median Rent</a:t>
                      </a:r>
                      <a:endParaRPr lang="en-AU" sz="1800" dirty="0">
                        <a:latin typeface="Times New Roman"/>
                        <a:ea typeface="Times New Roman"/>
                      </a:endParaRPr>
                    </a:p>
                  </a:txBody>
                  <a:tcPr marL="68580" marR="68580" marT="0" marB="0" anchor="b"/>
                </a:tc>
                <a:tc>
                  <a:txBody>
                    <a:bodyPr/>
                    <a:lstStyle/>
                    <a:p>
                      <a:pPr>
                        <a:spcAft>
                          <a:spcPts val="0"/>
                        </a:spcAft>
                      </a:pPr>
                      <a:r>
                        <a:rPr lang="en-AU" sz="1800" dirty="0">
                          <a:solidFill>
                            <a:srgbClr val="000000"/>
                          </a:solidFill>
                          <a:latin typeface="Calibri"/>
                          <a:ea typeface="Times New Roman"/>
                          <a:cs typeface="Calibri"/>
                        </a:rPr>
                        <a:t>Income Return %</a:t>
                      </a:r>
                      <a:endParaRPr lang="en-AU" sz="1800" dirty="0">
                        <a:latin typeface="Times New Roman"/>
                        <a:ea typeface="Times New Roman"/>
                      </a:endParaRPr>
                    </a:p>
                  </a:txBody>
                  <a:tcPr marL="68580" marR="68580" marT="0" marB="0" anchor="b"/>
                </a:tc>
              </a:tr>
              <a:tr h="482442">
                <a:tc>
                  <a:txBody>
                    <a:bodyPr/>
                    <a:lstStyle/>
                    <a:p>
                      <a:pPr>
                        <a:spcAft>
                          <a:spcPts val="0"/>
                        </a:spcAft>
                      </a:pPr>
                      <a:r>
                        <a:rPr lang="en-AU" sz="1800">
                          <a:solidFill>
                            <a:srgbClr val="000000"/>
                          </a:solidFill>
                          <a:latin typeface="Calibri"/>
                          <a:ea typeface="Times New Roman"/>
                          <a:cs typeface="Calibri"/>
                        </a:rPr>
                        <a:t>South</a:t>
                      </a:r>
                      <a:endParaRPr lang="en-AU" sz="1800">
                        <a:latin typeface="Times New Roman"/>
                        <a:ea typeface="Times New Roman"/>
                      </a:endParaRPr>
                    </a:p>
                  </a:txBody>
                  <a:tcPr marL="68580" marR="68580" marT="0" marB="0" anchor="b"/>
                </a:tc>
                <a:tc>
                  <a:txBody>
                    <a:bodyPr/>
                    <a:lstStyle/>
                    <a:p>
                      <a:pPr algn="r">
                        <a:spcAft>
                          <a:spcPts val="0"/>
                        </a:spcAft>
                      </a:pPr>
                      <a:r>
                        <a:rPr lang="en-AU" sz="1800" dirty="0" smtClean="0">
                          <a:solidFill>
                            <a:srgbClr val="000000"/>
                          </a:solidFill>
                          <a:latin typeface="Calibri"/>
                          <a:ea typeface="Times New Roman"/>
                          <a:cs typeface="Calibri"/>
                        </a:rPr>
                        <a:t>491</a:t>
                      </a:r>
                      <a:endParaRPr lang="en-AU" sz="1800" dirty="0">
                        <a:latin typeface="Times New Roman"/>
                        <a:ea typeface="Times New Roman"/>
                      </a:endParaRPr>
                    </a:p>
                  </a:txBody>
                  <a:tcPr marL="68580" marR="68580" marT="0" marB="0" anchor="b"/>
                </a:tc>
                <a:tc>
                  <a:txBody>
                    <a:bodyPr/>
                    <a:lstStyle/>
                    <a:p>
                      <a:pPr algn="r">
                        <a:spcAft>
                          <a:spcPts val="0"/>
                        </a:spcAft>
                      </a:pPr>
                      <a:r>
                        <a:rPr lang="en-AU" sz="1800">
                          <a:solidFill>
                            <a:srgbClr val="000000"/>
                          </a:solidFill>
                          <a:latin typeface="Calibri"/>
                          <a:ea typeface="Times New Roman"/>
                          <a:cs typeface="Calibri"/>
                        </a:rPr>
                        <a:t>$373</a:t>
                      </a:r>
                      <a:endParaRPr lang="en-AU" sz="1800">
                        <a:latin typeface="Times New Roman"/>
                        <a:ea typeface="Times New Roman"/>
                      </a:endParaRPr>
                    </a:p>
                  </a:txBody>
                  <a:tcPr marL="68580" marR="68580" marT="0" marB="0" anchor="b"/>
                </a:tc>
                <a:tc>
                  <a:txBody>
                    <a:bodyPr/>
                    <a:lstStyle/>
                    <a:p>
                      <a:pPr algn="r">
                        <a:spcAft>
                          <a:spcPts val="0"/>
                        </a:spcAft>
                      </a:pPr>
                      <a:r>
                        <a:rPr lang="en-AU" sz="2000" b="1" dirty="0">
                          <a:solidFill>
                            <a:srgbClr val="3333FF"/>
                          </a:solidFill>
                          <a:latin typeface="Calibri"/>
                          <a:ea typeface="Times New Roman"/>
                          <a:cs typeface="Calibri"/>
                        </a:rPr>
                        <a:t>3.95</a:t>
                      </a:r>
                      <a:endParaRPr lang="en-AU" sz="2000" b="1" dirty="0">
                        <a:solidFill>
                          <a:srgbClr val="3333FF"/>
                        </a:solidFill>
                        <a:latin typeface="Times New Roman"/>
                        <a:ea typeface="Times New Roman"/>
                      </a:endParaRPr>
                    </a:p>
                  </a:txBody>
                  <a:tcPr marL="68580" marR="68580" marT="0" marB="0" anchor="b"/>
                </a:tc>
                <a:tc>
                  <a:txBody>
                    <a:bodyPr/>
                    <a:lstStyle/>
                    <a:p>
                      <a:pPr algn="r">
                        <a:spcAft>
                          <a:spcPts val="0"/>
                        </a:spcAft>
                      </a:pPr>
                      <a:r>
                        <a:rPr lang="en-AU" sz="1800" dirty="0">
                          <a:solidFill>
                            <a:srgbClr val="000000"/>
                          </a:solidFill>
                          <a:latin typeface="Calibri"/>
                          <a:ea typeface="Times New Roman"/>
                          <a:cs typeface="Calibri"/>
                        </a:rPr>
                        <a:t>$</a:t>
                      </a:r>
                      <a:r>
                        <a:rPr lang="en-AU" sz="1800" dirty="0" smtClean="0">
                          <a:solidFill>
                            <a:srgbClr val="000000"/>
                          </a:solidFill>
                          <a:latin typeface="Calibri"/>
                          <a:ea typeface="Times New Roman"/>
                          <a:cs typeface="Calibri"/>
                        </a:rPr>
                        <a:t>554</a:t>
                      </a:r>
                      <a:endParaRPr lang="en-AU" sz="1800" dirty="0">
                        <a:latin typeface="Times New Roman"/>
                        <a:ea typeface="Times New Roman"/>
                      </a:endParaRPr>
                    </a:p>
                  </a:txBody>
                  <a:tcPr marL="68580" marR="68580" marT="0" marB="0" anchor="b"/>
                </a:tc>
                <a:tc>
                  <a:txBody>
                    <a:bodyPr/>
                    <a:lstStyle/>
                    <a:p>
                      <a:pPr algn="r">
                        <a:spcAft>
                          <a:spcPts val="0"/>
                        </a:spcAft>
                      </a:pPr>
                      <a:r>
                        <a:rPr lang="en-AU" sz="1800" dirty="0">
                          <a:solidFill>
                            <a:srgbClr val="000000"/>
                          </a:solidFill>
                          <a:latin typeface="Calibri"/>
                          <a:ea typeface="Times New Roman"/>
                          <a:cs typeface="Calibri"/>
                        </a:rPr>
                        <a:t>$413</a:t>
                      </a:r>
                      <a:endParaRPr lang="en-AU" sz="1800" dirty="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3.87</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800" dirty="0">
                          <a:solidFill>
                            <a:srgbClr val="000000"/>
                          </a:solidFill>
                          <a:latin typeface="Calibri"/>
                          <a:ea typeface="Times New Roman"/>
                          <a:cs typeface="Calibri"/>
                        </a:rPr>
                        <a:t>$</a:t>
                      </a:r>
                      <a:r>
                        <a:rPr lang="en-AU" sz="1800" dirty="0" smtClean="0">
                          <a:solidFill>
                            <a:srgbClr val="000000"/>
                          </a:solidFill>
                          <a:latin typeface="Calibri"/>
                          <a:ea typeface="Times New Roman"/>
                          <a:cs typeface="Calibri"/>
                        </a:rPr>
                        <a:t>538</a:t>
                      </a:r>
                      <a:endParaRPr lang="en-AU" sz="1800" dirty="0">
                        <a:latin typeface="Times New Roman"/>
                        <a:ea typeface="Times New Roman"/>
                      </a:endParaRPr>
                    </a:p>
                  </a:txBody>
                  <a:tcPr marL="68580" marR="68580" marT="0" marB="0" anchor="b"/>
                </a:tc>
                <a:tc>
                  <a:txBody>
                    <a:bodyPr/>
                    <a:lstStyle/>
                    <a:p>
                      <a:pPr algn="r">
                        <a:spcAft>
                          <a:spcPts val="0"/>
                        </a:spcAft>
                      </a:pPr>
                      <a:r>
                        <a:rPr lang="en-AU" sz="1800" dirty="0">
                          <a:solidFill>
                            <a:srgbClr val="000000"/>
                          </a:solidFill>
                          <a:latin typeface="Calibri"/>
                          <a:ea typeface="Times New Roman"/>
                          <a:cs typeface="Calibri"/>
                        </a:rPr>
                        <a:t>$415</a:t>
                      </a:r>
                      <a:endParaRPr lang="en-AU" sz="1800" dirty="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4.01</a:t>
                      </a:r>
                      <a:endParaRPr lang="en-AU" sz="2000" b="1" dirty="0">
                        <a:solidFill>
                          <a:srgbClr val="0070C0"/>
                        </a:solidFill>
                        <a:latin typeface="Times New Roman"/>
                        <a:ea typeface="Times New Roman"/>
                      </a:endParaRPr>
                    </a:p>
                  </a:txBody>
                  <a:tcPr marL="68580" marR="68580" marT="0" marB="0" anchor="b"/>
                </a:tc>
              </a:tr>
              <a:tr h="482442">
                <a:tc>
                  <a:txBody>
                    <a:bodyPr/>
                    <a:lstStyle/>
                    <a:p>
                      <a:pPr>
                        <a:spcAft>
                          <a:spcPts val="0"/>
                        </a:spcAft>
                      </a:pPr>
                      <a:r>
                        <a:rPr lang="en-AU" sz="1800">
                          <a:solidFill>
                            <a:srgbClr val="000000"/>
                          </a:solidFill>
                          <a:latin typeface="Calibri"/>
                          <a:ea typeface="Times New Roman"/>
                          <a:cs typeface="Calibri"/>
                        </a:rPr>
                        <a:t>West</a:t>
                      </a:r>
                      <a:endParaRPr lang="en-AU" sz="1800">
                        <a:latin typeface="Times New Roman"/>
                        <a:ea typeface="Times New Roman"/>
                      </a:endParaRPr>
                    </a:p>
                  </a:txBody>
                  <a:tcPr marL="68580" marR="68580" marT="0" marB="0" anchor="b"/>
                </a:tc>
                <a:tc>
                  <a:txBody>
                    <a:bodyPr/>
                    <a:lstStyle/>
                    <a:p>
                      <a:pPr algn="r">
                        <a:spcAft>
                          <a:spcPts val="0"/>
                        </a:spcAft>
                      </a:pPr>
                      <a:r>
                        <a:rPr lang="en-AU" sz="1800" dirty="0" smtClean="0">
                          <a:solidFill>
                            <a:srgbClr val="000000"/>
                          </a:solidFill>
                          <a:latin typeface="Calibri"/>
                          <a:ea typeface="Times New Roman"/>
                          <a:cs typeface="Calibri"/>
                        </a:rPr>
                        <a:t>607</a:t>
                      </a:r>
                      <a:endParaRPr lang="en-AU" sz="1800" dirty="0">
                        <a:latin typeface="Times New Roman"/>
                        <a:ea typeface="Times New Roman"/>
                      </a:endParaRPr>
                    </a:p>
                  </a:txBody>
                  <a:tcPr marL="68580" marR="68580" marT="0" marB="0" anchor="b"/>
                </a:tc>
                <a:tc>
                  <a:txBody>
                    <a:bodyPr/>
                    <a:lstStyle/>
                    <a:p>
                      <a:pPr algn="r">
                        <a:spcAft>
                          <a:spcPts val="0"/>
                        </a:spcAft>
                      </a:pPr>
                      <a:r>
                        <a:rPr lang="en-AU" sz="1800">
                          <a:solidFill>
                            <a:srgbClr val="000000"/>
                          </a:solidFill>
                          <a:latin typeface="Calibri"/>
                          <a:ea typeface="Times New Roman"/>
                          <a:cs typeface="Calibri"/>
                        </a:rPr>
                        <a:t>$361</a:t>
                      </a:r>
                      <a:endParaRPr lang="en-AU" sz="1800">
                        <a:latin typeface="Times New Roman"/>
                        <a:ea typeface="Times New Roman"/>
                      </a:endParaRPr>
                    </a:p>
                  </a:txBody>
                  <a:tcPr marL="68580" marR="68580" marT="0" marB="0" anchor="b"/>
                </a:tc>
                <a:tc>
                  <a:txBody>
                    <a:bodyPr/>
                    <a:lstStyle/>
                    <a:p>
                      <a:pPr algn="r">
                        <a:spcAft>
                          <a:spcPts val="0"/>
                        </a:spcAft>
                      </a:pPr>
                      <a:r>
                        <a:rPr lang="en-AU" sz="2000" b="1" dirty="0">
                          <a:solidFill>
                            <a:srgbClr val="3333FF"/>
                          </a:solidFill>
                          <a:latin typeface="Calibri"/>
                          <a:ea typeface="Times New Roman"/>
                          <a:cs typeface="Calibri"/>
                        </a:rPr>
                        <a:t>3.44</a:t>
                      </a:r>
                      <a:endParaRPr lang="en-AU" sz="2000" b="1" dirty="0">
                        <a:solidFill>
                          <a:srgbClr val="3333FF"/>
                        </a:solidFill>
                        <a:latin typeface="Times New Roman"/>
                        <a:ea typeface="Times New Roman"/>
                      </a:endParaRPr>
                    </a:p>
                  </a:txBody>
                  <a:tcPr marL="68580" marR="68580" marT="0" marB="0" anchor="b"/>
                </a:tc>
                <a:tc>
                  <a:txBody>
                    <a:bodyPr/>
                    <a:lstStyle/>
                    <a:p>
                      <a:pPr algn="r">
                        <a:spcAft>
                          <a:spcPts val="0"/>
                        </a:spcAft>
                      </a:pPr>
                      <a:r>
                        <a:rPr lang="en-AU" sz="1800" dirty="0">
                          <a:solidFill>
                            <a:srgbClr val="000000"/>
                          </a:solidFill>
                          <a:latin typeface="Calibri"/>
                          <a:ea typeface="Times New Roman"/>
                          <a:cs typeface="Calibri"/>
                        </a:rPr>
                        <a:t>$</a:t>
                      </a:r>
                      <a:r>
                        <a:rPr lang="en-AU" sz="1800" dirty="0" smtClean="0">
                          <a:solidFill>
                            <a:srgbClr val="000000"/>
                          </a:solidFill>
                          <a:latin typeface="Calibri"/>
                          <a:ea typeface="Times New Roman"/>
                          <a:cs typeface="Calibri"/>
                        </a:rPr>
                        <a:t>666</a:t>
                      </a:r>
                      <a:endParaRPr lang="en-AU" sz="1800" dirty="0">
                        <a:latin typeface="Times New Roman"/>
                        <a:ea typeface="Times New Roman"/>
                      </a:endParaRPr>
                    </a:p>
                  </a:txBody>
                  <a:tcPr marL="68580" marR="68580" marT="0" marB="0" anchor="b"/>
                </a:tc>
                <a:tc>
                  <a:txBody>
                    <a:bodyPr/>
                    <a:lstStyle/>
                    <a:p>
                      <a:pPr algn="r">
                        <a:spcAft>
                          <a:spcPts val="0"/>
                        </a:spcAft>
                      </a:pPr>
                      <a:r>
                        <a:rPr lang="en-AU" sz="1800">
                          <a:solidFill>
                            <a:srgbClr val="000000"/>
                          </a:solidFill>
                          <a:latin typeface="Calibri"/>
                          <a:ea typeface="Times New Roman"/>
                          <a:cs typeface="Calibri"/>
                        </a:rPr>
                        <a:t>$395</a:t>
                      </a:r>
                      <a:endParaRPr lang="en-AU" sz="18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3.40</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800" dirty="0">
                          <a:solidFill>
                            <a:srgbClr val="000000"/>
                          </a:solidFill>
                          <a:latin typeface="Calibri"/>
                          <a:ea typeface="Times New Roman"/>
                          <a:cs typeface="Calibri"/>
                        </a:rPr>
                        <a:t>$</a:t>
                      </a:r>
                      <a:r>
                        <a:rPr lang="en-AU" sz="1800" dirty="0" smtClean="0">
                          <a:solidFill>
                            <a:srgbClr val="000000"/>
                          </a:solidFill>
                          <a:latin typeface="Calibri"/>
                          <a:ea typeface="Times New Roman"/>
                          <a:cs typeface="Calibri"/>
                        </a:rPr>
                        <a:t>625</a:t>
                      </a:r>
                      <a:endParaRPr lang="en-AU" sz="1800" dirty="0">
                        <a:latin typeface="Times New Roman"/>
                        <a:ea typeface="Times New Roman"/>
                      </a:endParaRPr>
                    </a:p>
                  </a:txBody>
                  <a:tcPr marL="68580" marR="68580" marT="0" marB="0" anchor="b"/>
                </a:tc>
                <a:tc>
                  <a:txBody>
                    <a:bodyPr/>
                    <a:lstStyle/>
                    <a:p>
                      <a:pPr algn="r">
                        <a:spcAft>
                          <a:spcPts val="0"/>
                        </a:spcAft>
                      </a:pPr>
                      <a:r>
                        <a:rPr lang="en-AU" sz="1800" dirty="0">
                          <a:solidFill>
                            <a:srgbClr val="000000"/>
                          </a:solidFill>
                          <a:latin typeface="Calibri"/>
                          <a:ea typeface="Times New Roman"/>
                          <a:cs typeface="Calibri"/>
                        </a:rPr>
                        <a:t>$406</a:t>
                      </a:r>
                      <a:endParaRPr lang="en-AU" sz="1800" dirty="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3.58</a:t>
                      </a:r>
                      <a:endParaRPr lang="en-AU" sz="2000" b="1" dirty="0">
                        <a:solidFill>
                          <a:srgbClr val="0070C0"/>
                        </a:solidFill>
                        <a:latin typeface="Times New Roman"/>
                        <a:ea typeface="Times New Roman"/>
                      </a:endParaRPr>
                    </a:p>
                  </a:txBody>
                  <a:tcPr marL="68580" marR="68580" marT="0" marB="0" anchor="b"/>
                </a:tc>
              </a:tr>
              <a:tr h="482442">
                <a:tc>
                  <a:txBody>
                    <a:bodyPr/>
                    <a:lstStyle/>
                    <a:p>
                      <a:pPr>
                        <a:spcAft>
                          <a:spcPts val="0"/>
                        </a:spcAft>
                      </a:pPr>
                      <a:r>
                        <a:rPr lang="en-AU" sz="1800">
                          <a:solidFill>
                            <a:srgbClr val="000000"/>
                          </a:solidFill>
                          <a:latin typeface="Calibri"/>
                          <a:ea typeface="Times New Roman"/>
                          <a:cs typeface="Calibri"/>
                        </a:rPr>
                        <a:t>North</a:t>
                      </a:r>
                      <a:endParaRPr lang="en-AU" sz="1800">
                        <a:latin typeface="Times New Roman"/>
                        <a:ea typeface="Times New Roman"/>
                      </a:endParaRPr>
                    </a:p>
                  </a:txBody>
                  <a:tcPr marL="68580" marR="68580" marT="0" marB="0" anchor="b"/>
                </a:tc>
                <a:tc>
                  <a:txBody>
                    <a:bodyPr/>
                    <a:lstStyle/>
                    <a:p>
                      <a:pPr algn="r">
                        <a:spcAft>
                          <a:spcPts val="0"/>
                        </a:spcAft>
                      </a:pPr>
                      <a:r>
                        <a:rPr lang="en-AU" sz="1800" dirty="0">
                          <a:solidFill>
                            <a:srgbClr val="000000"/>
                          </a:solidFill>
                          <a:latin typeface="Calibri"/>
                          <a:ea typeface="Times New Roman"/>
                          <a:cs typeface="Calibri"/>
                        </a:rPr>
                        <a:t>$</a:t>
                      </a:r>
                      <a:r>
                        <a:rPr lang="en-AU" sz="1800" dirty="0" smtClean="0">
                          <a:solidFill>
                            <a:srgbClr val="000000"/>
                          </a:solidFill>
                          <a:latin typeface="Calibri"/>
                          <a:ea typeface="Times New Roman"/>
                          <a:cs typeface="Calibri"/>
                        </a:rPr>
                        <a:t>644</a:t>
                      </a:r>
                      <a:endParaRPr lang="en-AU" sz="1800" dirty="0">
                        <a:latin typeface="Times New Roman"/>
                        <a:ea typeface="Times New Roman"/>
                      </a:endParaRPr>
                    </a:p>
                  </a:txBody>
                  <a:tcPr marL="68580" marR="68580" marT="0" marB="0" anchor="b"/>
                </a:tc>
                <a:tc>
                  <a:txBody>
                    <a:bodyPr/>
                    <a:lstStyle/>
                    <a:p>
                      <a:pPr algn="r">
                        <a:spcAft>
                          <a:spcPts val="0"/>
                        </a:spcAft>
                      </a:pPr>
                      <a:r>
                        <a:rPr lang="en-AU" sz="1800">
                          <a:solidFill>
                            <a:srgbClr val="000000"/>
                          </a:solidFill>
                          <a:latin typeface="Calibri"/>
                          <a:ea typeface="Times New Roman"/>
                          <a:cs typeface="Calibri"/>
                        </a:rPr>
                        <a:t>$393</a:t>
                      </a:r>
                      <a:endParaRPr lang="en-AU" sz="1800">
                        <a:latin typeface="Times New Roman"/>
                        <a:ea typeface="Times New Roman"/>
                      </a:endParaRPr>
                    </a:p>
                  </a:txBody>
                  <a:tcPr marL="68580" marR="68580" marT="0" marB="0" anchor="b"/>
                </a:tc>
                <a:tc>
                  <a:txBody>
                    <a:bodyPr/>
                    <a:lstStyle/>
                    <a:p>
                      <a:pPr algn="r">
                        <a:spcAft>
                          <a:spcPts val="0"/>
                        </a:spcAft>
                      </a:pPr>
                      <a:r>
                        <a:rPr lang="en-AU" sz="2000" b="1" dirty="0">
                          <a:solidFill>
                            <a:srgbClr val="3333FF"/>
                          </a:solidFill>
                          <a:latin typeface="Calibri"/>
                          <a:ea typeface="Times New Roman"/>
                          <a:cs typeface="Calibri"/>
                        </a:rPr>
                        <a:t>3.17</a:t>
                      </a:r>
                      <a:endParaRPr lang="en-AU" sz="2000" b="1" dirty="0">
                        <a:solidFill>
                          <a:srgbClr val="3333FF"/>
                        </a:solidFill>
                        <a:latin typeface="Times New Roman"/>
                        <a:ea typeface="Times New Roman"/>
                      </a:endParaRPr>
                    </a:p>
                  </a:txBody>
                  <a:tcPr marL="68580" marR="68580" marT="0" marB="0" anchor="b"/>
                </a:tc>
                <a:tc>
                  <a:txBody>
                    <a:bodyPr/>
                    <a:lstStyle/>
                    <a:p>
                      <a:pPr algn="r">
                        <a:spcAft>
                          <a:spcPts val="0"/>
                        </a:spcAft>
                      </a:pPr>
                      <a:r>
                        <a:rPr lang="en-AU" sz="1800" dirty="0">
                          <a:solidFill>
                            <a:srgbClr val="000000"/>
                          </a:solidFill>
                          <a:latin typeface="Calibri"/>
                          <a:ea typeface="Times New Roman"/>
                          <a:cs typeface="Calibri"/>
                        </a:rPr>
                        <a:t>$</a:t>
                      </a:r>
                      <a:r>
                        <a:rPr lang="en-AU" sz="1800" dirty="0" smtClean="0">
                          <a:solidFill>
                            <a:srgbClr val="000000"/>
                          </a:solidFill>
                          <a:latin typeface="Calibri"/>
                          <a:ea typeface="Times New Roman"/>
                          <a:cs typeface="Calibri"/>
                        </a:rPr>
                        <a:t>726</a:t>
                      </a:r>
                      <a:endParaRPr lang="en-AU" sz="1800" dirty="0">
                        <a:latin typeface="Times New Roman"/>
                        <a:ea typeface="Times New Roman"/>
                      </a:endParaRPr>
                    </a:p>
                  </a:txBody>
                  <a:tcPr marL="68580" marR="68580" marT="0" marB="0" anchor="b"/>
                </a:tc>
                <a:tc>
                  <a:txBody>
                    <a:bodyPr/>
                    <a:lstStyle/>
                    <a:p>
                      <a:pPr algn="r">
                        <a:spcAft>
                          <a:spcPts val="0"/>
                        </a:spcAft>
                      </a:pPr>
                      <a:r>
                        <a:rPr lang="en-AU" sz="1800">
                          <a:solidFill>
                            <a:srgbClr val="000000"/>
                          </a:solidFill>
                          <a:latin typeface="Calibri"/>
                          <a:ea typeface="Times New Roman"/>
                          <a:cs typeface="Calibri"/>
                        </a:rPr>
                        <a:t>$460</a:t>
                      </a:r>
                      <a:endParaRPr lang="en-AU" sz="18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3.29</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800" dirty="0">
                          <a:solidFill>
                            <a:srgbClr val="000000"/>
                          </a:solidFill>
                          <a:latin typeface="Calibri"/>
                          <a:ea typeface="Times New Roman"/>
                          <a:cs typeface="Calibri"/>
                        </a:rPr>
                        <a:t>$</a:t>
                      </a:r>
                      <a:r>
                        <a:rPr lang="en-AU" sz="1800" dirty="0" smtClean="0">
                          <a:solidFill>
                            <a:srgbClr val="000000"/>
                          </a:solidFill>
                          <a:latin typeface="Calibri"/>
                          <a:ea typeface="Times New Roman"/>
                          <a:cs typeface="Calibri"/>
                        </a:rPr>
                        <a:t>677</a:t>
                      </a:r>
                      <a:endParaRPr lang="en-AU" sz="1800" dirty="0">
                        <a:latin typeface="Times New Roman"/>
                        <a:ea typeface="Times New Roman"/>
                      </a:endParaRPr>
                    </a:p>
                  </a:txBody>
                  <a:tcPr marL="68580" marR="68580" marT="0" marB="0" anchor="b"/>
                </a:tc>
                <a:tc>
                  <a:txBody>
                    <a:bodyPr/>
                    <a:lstStyle/>
                    <a:p>
                      <a:pPr algn="r">
                        <a:spcAft>
                          <a:spcPts val="0"/>
                        </a:spcAft>
                      </a:pPr>
                      <a:r>
                        <a:rPr lang="en-AU" sz="1800">
                          <a:solidFill>
                            <a:srgbClr val="000000"/>
                          </a:solidFill>
                          <a:latin typeface="Calibri"/>
                          <a:ea typeface="Times New Roman"/>
                          <a:cs typeface="Calibri"/>
                        </a:rPr>
                        <a:t>$467</a:t>
                      </a:r>
                      <a:endParaRPr lang="en-AU" sz="18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3.59</a:t>
                      </a:r>
                      <a:endParaRPr lang="en-AU" sz="2000" b="1" dirty="0">
                        <a:solidFill>
                          <a:srgbClr val="0070C0"/>
                        </a:solidFill>
                        <a:latin typeface="Times New Roman"/>
                        <a:ea typeface="Times New Roman"/>
                      </a:endParaRPr>
                    </a:p>
                  </a:txBody>
                  <a:tcPr marL="68580" marR="68580" marT="0" marB="0" anchor="b"/>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8229600" cy="1066800"/>
          </a:xfrm>
        </p:spPr>
        <p:txBody>
          <a:bodyPr>
            <a:normAutofit fontScale="90000"/>
          </a:bodyPr>
          <a:lstStyle/>
          <a:p>
            <a:r>
              <a:rPr lang="en-NZ" dirty="0" smtClean="0"/>
              <a:t>Price and Income Returns 2007 to 2009</a:t>
            </a:r>
            <a:endParaRPr lang="en-AU" dirty="0"/>
          </a:p>
        </p:txBody>
      </p:sp>
      <p:graphicFrame>
        <p:nvGraphicFramePr>
          <p:cNvPr id="4" name="Content Placeholder 3"/>
          <p:cNvGraphicFramePr>
            <a:graphicFrameLocks noGrp="1"/>
          </p:cNvGraphicFramePr>
          <p:nvPr>
            <p:ph idx="1"/>
          </p:nvPr>
        </p:nvGraphicFramePr>
        <p:xfrm>
          <a:off x="4" y="2098040"/>
          <a:ext cx="9144000" cy="4759960"/>
        </p:xfrm>
        <a:graphic>
          <a:graphicData uri="http://schemas.openxmlformats.org/drawingml/2006/table">
            <a:tbl>
              <a:tblPr firstRow="1" bandRow="1">
                <a:tableStyleId>{5C22544A-7EE6-4342-B048-85BDC9FD1C3A}</a:tableStyleId>
              </a:tblPr>
              <a:tblGrid>
                <a:gridCol w="914400"/>
                <a:gridCol w="1014390"/>
                <a:gridCol w="857256"/>
                <a:gridCol w="871554"/>
                <a:gridCol w="1057272"/>
                <a:gridCol w="771528"/>
                <a:gridCol w="914400"/>
                <a:gridCol w="1028716"/>
                <a:gridCol w="800084"/>
                <a:gridCol w="914400"/>
              </a:tblGrid>
              <a:tr h="392601">
                <a:tc>
                  <a:txBody>
                    <a:bodyPr/>
                    <a:lstStyle/>
                    <a:p>
                      <a:pPr>
                        <a:spcAft>
                          <a:spcPts val="0"/>
                        </a:spcAft>
                      </a:pPr>
                      <a:endParaRPr lang="en-AU" sz="1800" dirty="0">
                        <a:solidFill>
                          <a:srgbClr val="000000"/>
                        </a:solidFill>
                        <a:latin typeface="Calibri"/>
                        <a:ea typeface="Times New Roman"/>
                        <a:cs typeface="Calibri"/>
                      </a:endParaRPr>
                    </a:p>
                  </a:txBody>
                  <a:tcPr marL="68580" marR="68580" marT="0" marB="0" anchor="b"/>
                </a:tc>
                <a:tc>
                  <a:txBody>
                    <a:bodyPr/>
                    <a:lstStyle/>
                    <a:p>
                      <a:pPr algn="r">
                        <a:spcAft>
                          <a:spcPts val="0"/>
                        </a:spcAft>
                      </a:pPr>
                      <a:r>
                        <a:rPr lang="en-AU" sz="2000" dirty="0">
                          <a:solidFill>
                            <a:schemeClr val="bg1"/>
                          </a:solidFill>
                          <a:latin typeface="Calibri"/>
                          <a:ea typeface="Times New Roman"/>
                          <a:cs typeface="Calibri"/>
                        </a:rPr>
                        <a:t>2007</a:t>
                      </a:r>
                      <a:endParaRPr lang="en-AU" sz="2000" dirty="0">
                        <a:solidFill>
                          <a:schemeClr val="bg1"/>
                        </a:solidFill>
                        <a:latin typeface="Times New Roman"/>
                        <a:ea typeface="Times New Roman"/>
                      </a:endParaRPr>
                    </a:p>
                  </a:txBody>
                  <a:tcPr marL="68580" marR="68580" marT="0" marB="0" anchor="b"/>
                </a:tc>
                <a:tc>
                  <a:txBody>
                    <a:bodyPr/>
                    <a:lstStyle/>
                    <a:p>
                      <a:pPr>
                        <a:spcAft>
                          <a:spcPts val="0"/>
                        </a:spcAft>
                      </a:pPr>
                      <a:endParaRPr lang="en-AU" sz="2000" dirty="0">
                        <a:solidFill>
                          <a:schemeClr val="bg1"/>
                        </a:solidFill>
                        <a:latin typeface="Calibri"/>
                        <a:ea typeface="Times New Roman"/>
                        <a:cs typeface="Calibri"/>
                      </a:endParaRPr>
                    </a:p>
                  </a:txBody>
                  <a:tcPr marL="68580" marR="68580" marT="0" marB="0" anchor="b"/>
                </a:tc>
                <a:tc>
                  <a:txBody>
                    <a:bodyPr/>
                    <a:lstStyle/>
                    <a:p>
                      <a:pPr>
                        <a:spcAft>
                          <a:spcPts val="0"/>
                        </a:spcAft>
                      </a:pPr>
                      <a:endParaRPr lang="en-AU" sz="2000" dirty="0">
                        <a:solidFill>
                          <a:schemeClr val="bg1"/>
                        </a:solidFill>
                        <a:latin typeface="Calibri"/>
                        <a:ea typeface="Times New Roman"/>
                        <a:cs typeface="Calibri"/>
                      </a:endParaRPr>
                    </a:p>
                  </a:txBody>
                  <a:tcPr marL="68580" marR="68580" marT="0" marB="0" anchor="b"/>
                </a:tc>
                <a:tc>
                  <a:txBody>
                    <a:bodyPr/>
                    <a:lstStyle/>
                    <a:p>
                      <a:pPr algn="r">
                        <a:spcAft>
                          <a:spcPts val="0"/>
                        </a:spcAft>
                      </a:pPr>
                      <a:r>
                        <a:rPr lang="en-AU" sz="2000" dirty="0">
                          <a:solidFill>
                            <a:schemeClr val="bg1"/>
                          </a:solidFill>
                          <a:latin typeface="Calibri"/>
                          <a:ea typeface="Times New Roman"/>
                          <a:cs typeface="Calibri"/>
                        </a:rPr>
                        <a:t>2008</a:t>
                      </a:r>
                      <a:endParaRPr lang="en-AU" sz="2000" dirty="0">
                        <a:solidFill>
                          <a:schemeClr val="bg1"/>
                        </a:solidFill>
                        <a:latin typeface="Times New Roman"/>
                        <a:ea typeface="Times New Roman"/>
                      </a:endParaRPr>
                    </a:p>
                  </a:txBody>
                  <a:tcPr marL="68580" marR="68580" marT="0" marB="0" anchor="b"/>
                </a:tc>
                <a:tc>
                  <a:txBody>
                    <a:bodyPr/>
                    <a:lstStyle/>
                    <a:p>
                      <a:pPr>
                        <a:spcAft>
                          <a:spcPts val="0"/>
                        </a:spcAft>
                      </a:pPr>
                      <a:endParaRPr lang="en-AU" sz="2000" dirty="0">
                        <a:solidFill>
                          <a:schemeClr val="bg1"/>
                        </a:solidFill>
                        <a:latin typeface="Calibri"/>
                        <a:ea typeface="Times New Roman"/>
                        <a:cs typeface="Calibri"/>
                      </a:endParaRPr>
                    </a:p>
                  </a:txBody>
                  <a:tcPr marL="68580" marR="68580" marT="0" marB="0" anchor="b"/>
                </a:tc>
                <a:tc>
                  <a:txBody>
                    <a:bodyPr/>
                    <a:lstStyle/>
                    <a:p>
                      <a:pPr>
                        <a:spcAft>
                          <a:spcPts val="0"/>
                        </a:spcAft>
                      </a:pPr>
                      <a:endParaRPr lang="en-AU" sz="2000" dirty="0">
                        <a:solidFill>
                          <a:schemeClr val="bg1"/>
                        </a:solidFill>
                        <a:latin typeface="Calibri"/>
                        <a:ea typeface="Times New Roman"/>
                        <a:cs typeface="Calibri"/>
                      </a:endParaRPr>
                    </a:p>
                  </a:txBody>
                  <a:tcPr marL="68580" marR="68580" marT="0" marB="0" anchor="b"/>
                </a:tc>
                <a:tc>
                  <a:txBody>
                    <a:bodyPr/>
                    <a:lstStyle/>
                    <a:p>
                      <a:pPr algn="r">
                        <a:spcAft>
                          <a:spcPts val="0"/>
                        </a:spcAft>
                      </a:pPr>
                      <a:r>
                        <a:rPr lang="en-AU" sz="2000" dirty="0">
                          <a:solidFill>
                            <a:schemeClr val="bg1"/>
                          </a:solidFill>
                          <a:latin typeface="Calibri"/>
                          <a:ea typeface="Times New Roman"/>
                          <a:cs typeface="Calibri"/>
                        </a:rPr>
                        <a:t>2009</a:t>
                      </a:r>
                      <a:endParaRPr lang="en-AU" sz="2000" dirty="0">
                        <a:solidFill>
                          <a:schemeClr val="bg1"/>
                        </a:solidFill>
                        <a:latin typeface="Times New Roman"/>
                        <a:ea typeface="Times New Roman"/>
                      </a:endParaRPr>
                    </a:p>
                  </a:txBody>
                  <a:tcPr marL="68580" marR="68580" marT="0" marB="0" anchor="b"/>
                </a:tc>
                <a:tc>
                  <a:txBody>
                    <a:bodyPr/>
                    <a:lstStyle/>
                    <a:p>
                      <a:pPr>
                        <a:spcAft>
                          <a:spcPts val="0"/>
                        </a:spcAft>
                      </a:pPr>
                      <a:endParaRPr lang="en-AU" sz="1800">
                        <a:solidFill>
                          <a:srgbClr val="000000"/>
                        </a:solidFill>
                        <a:latin typeface="Calibri"/>
                        <a:ea typeface="Times New Roman"/>
                        <a:cs typeface="Calibri"/>
                      </a:endParaRPr>
                    </a:p>
                  </a:txBody>
                  <a:tcPr marL="68580" marR="68580" marT="0" marB="0" anchor="b"/>
                </a:tc>
                <a:tc>
                  <a:txBody>
                    <a:bodyPr/>
                    <a:lstStyle/>
                    <a:p>
                      <a:pPr>
                        <a:spcAft>
                          <a:spcPts val="0"/>
                        </a:spcAft>
                      </a:pPr>
                      <a:endParaRPr lang="en-AU" sz="1800">
                        <a:solidFill>
                          <a:srgbClr val="000000"/>
                        </a:solidFill>
                        <a:latin typeface="Calibri"/>
                        <a:ea typeface="Times New Roman"/>
                        <a:cs typeface="Calibri"/>
                      </a:endParaRPr>
                    </a:p>
                  </a:txBody>
                  <a:tcPr marL="68580" marR="68580" marT="0" marB="0" anchor="b"/>
                </a:tc>
              </a:tr>
              <a:tr h="873472">
                <a:tc>
                  <a:txBody>
                    <a:bodyPr/>
                    <a:lstStyle/>
                    <a:p>
                      <a:pPr>
                        <a:spcAft>
                          <a:spcPts val="0"/>
                        </a:spcAft>
                      </a:pPr>
                      <a:endParaRPr lang="en-AU" sz="1800">
                        <a:solidFill>
                          <a:srgbClr val="000000"/>
                        </a:solidFill>
                        <a:latin typeface="Calibri"/>
                        <a:ea typeface="Times New Roman"/>
                        <a:cs typeface="Calibri"/>
                      </a:endParaRPr>
                    </a:p>
                  </a:txBody>
                  <a:tcPr marL="68580" marR="68580" marT="0" marB="0" anchor="b"/>
                </a:tc>
                <a:tc>
                  <a:txBody>
                    <a:bodyPr/>
                    <a:lstStyle/>
                    <a:p>
                      <a:pPr>
                        <a:spcAft>
                          <a:spcPts val="0"/>
                        </a:spcAft>
                      </a:pPr>
                      <a:r>
                        <a:rPr lang="en-AU" sz="1800">
                          <a:solidFill>
                            <a:srgbClr val="000000"/>
                          </a:solidFill>
                          <a:latin typeface="Calibri"/>
                          <a:ea typeface="Times New Roman"/>
                          <a:cs typeface="Calibri"/>
                        </a:rPr>
                        <a:t>Median Price</a:t>
                      </a:r>
                      <a:endParaRPr lang="en-AU" sz="1800">
                        <a:latin typeface="Times New Roman"/>
                        <a:ea typeface="Times New Roman"/>
                      </a:endParaRPr>
                    </a:p>
                  </a:txBody>
                  <a:tcPr marL="68580" marR="68580" marT="0" marB="0" anchor="b"/>
                </a:tc>
                <a:tc>
                  <a:txBody>
                    <a:bodyPr/>
                    <a:lstStyle/>
                    <a:p>
                      <a:pPr>
                        <a:spcAft>
                          <a:spcPts val="0"/>
                        </a:spcAft>
                      </a:pPr>
                      <a:r>
                        <a:rPr lang="en-AU" sz="1800" dirty="0" smtClean="0">
                          <a:solidFill>
                            <a:srgbClr val="000000"/>
                          </a:solidFill>
                          <a:latin typeface="Calibri"/>
                          <a:ea typeface="Times New Roman"/>
                          <a:cs typeface="Calibri"/>
                        </a:rPr>
                        <a:t>Med. </a:t>
                      </a:r>
                      <a:r>
                        <a:rPr lang="en-AU" sz="1800" dirty="0">
                          <a:solidFill>
                            <a:srgbClr val="000000"/>
                          </a:solidFill>
                          <a:latin typeface="Calibri"/>
                          <a:ea typeface="Times New Roman"/>
                          <a:cs typeface="Calibri"/>
                        </a:rPr>
                        <a:t>Rent</a:t>
                      </a:r>
                      <a:endParaRPr lang="en-AU" sz="1800" dirty="0">
                        <a:latin typeface="Times New Roman"/>
                        <a:ea typeface="Times New Roman"/>
                      </a:endParaRPr>
                    </a:p>
                  </a:txBody>
                  <a:tcPr marL="68580" marR="68580" marT="0" marB="0" anchor="b"/>
                </a:tc>
                <a:tc>
                  <a:txBody>
                    <a:bodyPr/>
                    <a:lstStyle/>
                    <a:p>
                      <a:pPr>
                        <a:spcAft>
                          <a:spcPts val="0"/>
                        </a:spcAft>
                      </a:pPr>
                      <a:r>
                        <a:rPr lang="en-AU" sz="1800">
                          <a:solidFill>
                            <a:srgbClr val="000000"/>
                          </a:solidFill>
                          <a:latin typeface="Calibri"/>
                          <a:ea typeface="Times New Roman"/>
                          <a:cs typeface="Calibri"/>
                        </a:rPr>
                        <a:t>Income Return %</a:t>
                      </a:r>
                      <a:endParaRPr lang="en-AU" sz="1800">
                        <a:latin typeface="Times New Roman"/>
                        <a:ea typeface="Times New Roman"/>
                      </a:endParaRPr>
                    </a:p>
                  </a:txBody>
                  <a:tcPr marL="68580" marR="68580" marT="0" marB="0" anchor="b"/>
                </a:tc>
                <a:tc>
                  <a:txBody>
                    <a:bodyPr/>
                    <a:lstStyle/>
                    <a:p>
                      <a:pPr>
                        <a:spcAft>
                          <a:spcPts val="0"/>
                        </a:spcAft>
                      </a:pPr>
                      <a:r>
                        <a:rPr lang="en-AU" sz="1800">
                          <a:solidFill>
                            <a:srgbClr val="000000"/>
                          </a:solidFill>
                          <a:latin typeface="Calibri"/>
                          <a:ea typeface="Times New Roman"/>
                          <a:cs typeface="Calibri"/>
                        </a:rPr>
                        <a:t>Median Price</a:t>
                      </a:r>
                      <a:endParaRPr lang="en-AU" sz="1800">
                        <a:latin typeface="Times New Roman"/>
                        <a:ea typeface="Times New Roman"/>
                      </a:endParaRPr>
                    </a:p>
                  </a:txBody>
                  <a:tcPr marL="68580" marR="68580" marT="0" marB="0" anchor="b"/>
                </a:tc>
                <a:tc>
                  <a:txBody>
                    <a:bodyPr/>
                    <a:lstStyle/>
                    <a:p>
                      <a:pPr>
                        <a:spcAft>
                          <a:spcPts val="0"/>
                        </a:spcAft>
                      </a:pPr>
                      <a:r>
                        <a:rPr lang="en-AU" sz="1800" dirty="0" smtClean="0">
                          <a:solidFill>
                            <a:srgbClr val="000000"/>
                          </a:solidFill>
                          <a:latin typeface="Calibri"/>
                          <a:ea typeface="Times New Roman"/>
                          <a:cs typeface="Calibri"/>
                        </a:rPr>
                        <a:t>Med. </a:t>
                      </a:r>
                      <a:r>
                        <a:rPr lang="en-AU" sz="1800" dirty="0">
                          <a:solidFill>
                            <a:srgbClr val="000000"/>
                          </a:solidFill>
                          <a:latin typeface="Calibri"/>
                          <a:ea typeface="Times New Roman"/>
                          <a:cs typeface="Calibri"/>
                        </a:rPr>
                        <a:t>Rent</a:t>
                      </a:r>
                      <a:endParaRPr lang="en-AU" sz="1800" dirty="0">
                        <a:latin typeface="Times New Roman"/>
                        <a:ea typeface="Times New Roman"/>
                      </a:endParaRPr>
                    </a:p>
                  </a:txBody>
                  <a:tcPr marL="68580" marR="68580" marT="0" marB="0" anchor="b"/>
                </a:tc>
                <a:tc>
                  <a:txBody>
                    <a:bodyPr/>
                    <a:lstStyle/>
                    <a:p>
                      <a:pPr>
                        <a:spcAft>
                          <a:spcPts val="0"/>
                        </a:spcAft>
                      </a:pPr>
                      <a:r>
                        <a:rPr lang="en-AU" sz="1800" dirty="0">
                          <a:solidFill>
                            <a:srgbClr val="000000"/>
                          </a:solidFill>
                          <a:latin typeface="Calibri"/>
                          <a:ea typeface="Times New Roman"/>
                          <a:cs typeface="Calibri"/>
                        </a:rPr>
                        <a:t>Income Return %</a:t>
                      </a:r>
                      <a:endParaRPr lang="en-AU" sz="1800" dirty="0">
                        <a:latin typeface="Times New Roman"/>
                        <a:ea typeface="Times New Roman"/>
                      </a:endParaRPr>
                    </a:p>
                  </a:txBody>
                  <a:tcPr marL="68580" marR="68580" marT="0" marB="0" anchor="b"/>
                </a:tc>
                <a:tc>
                  <a:txBody>
                    <a:bodyPr/>
                    <a:lstStyle/>
                    <a:p>
                      <a:pPr>
                        <a:spcAft>
                          <a:spcPts val="0"/>
                        </a:spcAft>
                      </a:pPr>
                      <a:r>
                        <a:rPr lang="en-AU" sz="1800">
                          <a:solidFill>
                            <a:srgbClr val="000000"/>
                          </a:solidFill>
                          <a:latin typeface="Calibri"/>
                          <a:ea typeface="Times New Roman"/>
                          <a:cs typeface="Calibri"/>
                        </a:rPr>
                        <a:t>Median Price</a:t>
                      </a:r>
                      <a:endParaRPr lang="en-AU" sz="1800">
                        <a:latin typeface="Times New Roman"/>
                        <a:ea typeface="Times New Roman"/>
                      </a:endParaRPr>
                    </a:p>
                  </a:txBody>
                  <a:tcPr marL="68580" marR="68580" marT="0" marB="0" anchor="b"/>
                </a:tc>
                <a:tc>
                  <a:txBody>
                    <a:bodyPr/>
                    <a:lstStyle/>
                    <a:p>
                      <a:pPr>
                        <a:spcAft>
                          <a:spcPts val="0"/>
                        </a:spcAft>
                      </a:pPr>
                      <a:r>
                        <a:rPr lang="en-AU" sz="1800" dirty="0" smtClean="0">
                          <a:solidFill>
                            <a:srgbClr val="000000"/>
                          </a:solidFill>
                          <a:latin typeface="Calibri"/>
                          <a:ea typeface="Times New Roman"/>
                          <a:cs typeface="Calibri"/>
                        </a:rPr>
                        <a:t>Med. </a:t>
                      </a:r>
                      <a:r>
                        <a:rPr lang="en-AU" sz="1800" dirty="0">
                          <a:solidFill>
                            <a:srgbClr val="000000"/>
                          </a:solidFill>
                          <a:latin typeface="Calibri"/>
                          <a:ea typeface="Times New Roman"/>
                          <a:cs typeface="Calibri"/>
                        </a:rPr>
                        <a:t>Rent</a:t>
                      </a:r>
                      <a:endParaRPr lang="en-AU" sz="1800" dirty="0">
                        <a:latin typeface="Times New Roman"/>
                        <a:ea typeface="Times New Roman"/>
                      </a:endParaRPr>
                    </a:p>
                  </a:txBody>
                  <a:tcPr marL="68580" marR="68580" marT="0" marB="0" anchor="b"/>
                </a:tc>
                <a:tc>
                  <a:txBody>
                    <a:bodyPr/>
                    <a:lstStyle/>
                    <a:p>
                      <a:pPr>
                        <a:spcAft>
                          <a:spcPts val="0"/>
                        </a:spcAft>
                      </a:pPr>
                      <a:r>
                        <a:rPr lang="en-AU" sz="1800">
                          <a:solidFill>
                            <a:srgbClr val="000000"/>
                          </a:solidFill>
                          <a:latin typeface="Calibri"/>
                          <a:ea typeface="Times New Roman"/>
                          <a:cs typeface="Calibri"/>
                        </a:rPr>
                        <a:t>Income Return %</a:t>
                      </a:r>
                      <a:endParaRPr lang="en-AU" sz="1800">
                        <a:latin typeface="Times New Roman"/>
                        <a:ea typeface="Times New Roman"/>
                      </a:endParaRPr>
                    </a:p>
                  </a:txBody>
                  <a:tcPr marL="68580" marR="68580" marT="0" marB="0" anchor="b"/>
                </a:tc>
              </a:tr>
              <a:tr h="1164629">
                <a:tc>
                  <a:txBody>
                    <a:bodyPr/>
                    <a:lstStyle/>
                    <a:p>
                      <a:pPr>
                        <a:spcAft>
                          <a:spcPts val="0"/>
                        </a:spcAft>
                      </a:pPr>
                      <a:r>
                        <a:rPr lang="en-AU" sz="1800">
                          <a:solidFill>
                            <a:srgbClr val="000000"/>
                          </a:solidFill>
                          <a:latin typeface="Calibri"/>
                          <a:ea typeface="Times New Roman"/>
                          <a:cs typeface="Calibri"/>
                        </a:rPr>
                        <a:t>Low Socio-economic</a:t>
                      </a:r>
                      <a:endParaRPr lang="en-AU" sz="1800">
                        <a:latin typeface="Times New Roman"/>
                        <a:ea typeface="Times New Roman"/>
                      </a:endParaRPr>
                    </a:p>
                  </a:txBody>
                  <a:tcPr marL="68580" marR="68580" marT="0" marB="0" anchor="b"/>
                </a:tc>
                <a:tc>
                  <a:txBody>
                    <a:bodyPr/>
                    <a:lstStyle/>
                    <a:p>
                      <a:pPr algn="r">
                        <a:spcAft>
                          <a:spcPts val="0"/>
                        </a:spcAft>
                      </a:pPr>
                      <a:r>
                        <a:rPr lang="en-AU" sz="1800">
                          <a:solidFill>
                            <a:srgbClr val="000000"/>
                          </a:solidFill>
                          <a:latin typeface="Calibri"/>
                          <a:ea typeface="Times New Roman"/>
                          <a:cs typeface="Calibri"/>
                        </a:rPr>
                        <a:t>$331,014</a:t>
                      </a:r>
                      <a:endParaRPr lang="en-AU" sz="1800">
                        <a:latin typeface="Times New Roman"/>
                        <a:ea typeface="Times New Roman"/>
                      </a:endParaRPr>
                    </a:p>
                  </a:txBody>
                  <a:tcPr marL="68580" marR="68580" marT="0" marB="0" anchor="b"/>
                </a:tc>
                <a:tc>
                  <a:txBody>
                    <a:bodyPr/>
                    <a:lstStyle/>
                    <a:p>
                      <a:pPr algn="r">
                        <a:spcAft>
                          <a:spcPts val="0"/>
                        </a:spcAft>
                      </a:pPr>
                      <a:r>
                        <a:rPr lang="en-AU" sz="1800">
                          <a:solidFill>
                            <a:srgbClr val="000000"/>
                          </a:solidFill>
                          <a:latin typeface="Calibri"/>
                          <a:ea typeface="Times New Roman"/>
                          <a:cs typeface="Calibri"/>
                        </a:rPr>
                        <a:t>$307</a:t>
                      </a:r>
                      <a:endParaRPr lang="en-AU" sz="18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4.83</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800" dirty="0">
                          <a:solidFill>
                            <a:srgbClr val="000000"/>
                          </a:solidFill>
                          <a:latin typeface="Calibri"/>
                          <a:ea typeface="Times New Roman"/>
                          <a:cs typeface="Calibri"/>
                        </a:rPr>
                        <a:t>$369,869</a:t>
                      </a:r>
                      <a:endParaRPr lang="en-AU" sz="1800" dirty="0">
                        <a:latin typeface="Times New Roman"/>
                        <a:ea typeface="Times New Roman"/>
                      </a:endParaRPr>
                    </a:p>
                  </a:txBody>
                  <a:tcPr marL="68580" marR="68580" marT="0" marB="0" anchor="b"/>
                </a:tc>
                <a:tc>
                  <a:txBody>
                    <a:bodyPr/>
                    <a:lstStyle/>
                    <a:p>
                      <a:pPr algn="r">
                        <a:spcAft>
                          <a:spcPts val="0"/>
                        </a:spcAft>
                      </a:pPr>
                      <a:r>
                        <a:rPr lang="en-AU" sz="1800">
                          <a:solidFill>
                            <a:srgbClr val="000000"/>
                          </a:solidFill>
                          <a:latin typeface="Calibri"/>
                          <a:ea typeface="Times New Roman"/>
                          <a:cs typeface="Calibri"/>
                        </a:rPr>
                        <a:t>$336</a:t>
                      </a:r>
                      <a:endParaRPr lang="en-AU" sz="18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4.73</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800" dirty="0">
                          <a:solidFill>
                            <a:srgbClr val="000000"/>
                          </a:solidFill>
                          <a:latin typeface="Calibri"/>
                          <a:ea typeface="Times New Roman"/>
                          <a:cs typeface="Calibri"/>
                        </a:rPr>
                        <a:t>$378,685</a:t>
                      </a:r>
                      <a:endParaRPr lang="en-AU" sz="1800" dirty="0">
                        <a:latin typeface="Times New Roman"/>
                        <a:ea typeface="Times New Roman"/>
                      </a:endParaRPr>
                    </a:p>
                  </a:txBody>
                  <a:tcPr marL="68580" marR="68580" marT="0" marB="0" anchor="b"/>
                </a:tc>
                <a:tc>
                  <a:txBody>
                    <a:bodyPr/>
                    <a:lstStyle/>
                    <a:p>
                      <a:pPr algn="r">
                        <a:spcAft>
                          <a:spcPts val="0"/>
                        </a:spcAft>
                      </a:pPr>
                      <a:r>
                        <a:rPr lang="en-AU" sz="1800">
                          <a:solidFill>
                            <a:srgbClr val="000000"/>
                          </a:solidFill>
                          <a:latin typeface="Calibri"/>
                          <a:ea typeface="Times New Roman"/>
                          <a:cs typeface="Calibri"/>
                        </a:rPr>
                        <a:t>$345</a:t>
                      </a:r>
                      <a:endParaRPr lang="en-AU" sz="18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4.74</a:t>
                      </a:r>
                      <a:endParaRPr lang="en-AU" sz="2000" b="1" dirty="0">
                        <a:solidFill>
                          <a:srgbClr val="0070C0"/>
                        </a:solidFill>
                        <a:latin typeface="Times New Roman"/>
                        <a:ea typeface="Times New Roman"/>
                      </a:endParaRPr>
                    </a:p>
                  </a:txBody>
                  <a:tcPr marL="68580" marR="68580" marT="0" marB="0" anchor="b"/>
                </a:tc>
              </a:tr>
              <a:tr h="1164629">
                <a:tc>
                  <a:txBody>
                    <a:bodyPr/>
                    <a:lstStyle/>
                    <a:p>
                      <a:pPr>
                        <a:spcAft>
                          <a:spcPts val="0"/>
                        </a:spcAft>
                      </a:pPr>
                      <a:r>
                        <a:rPr lang="en-AU" sz="1800">
                          <a:solidFill>
                            <a:srgbClr val="000000"/>
                          </a:solidFill>
                          <a:latin typeface="Calibri"/>
                          <a:ea typeface="Times New Roman"/>
                          <a:cs typeface="Calibri"/>
                        </a:rPr>
                        <a:t>Middle Socio-economic</a:t>
                      </a:r>
                      <a:endParaRPr lang="en-AU" sz="1800">
                        <a:latin typeface="Times New Roman"/>
                        <a:ea typeface="Times New Roman"/>
                      </a:endParaRPr>
                    </a:p>
                  </a:txBody>
                  <a:tcPr marL="68580" marR="68580" marT="0" marB="0" anchor="b"/>
                </a:tc>
                <a:tc>
                  <a:txBody>
                    <a:bodyPr/>
                    <a:lstStyle/>
                    <a:p>
                      <a:pPr algn="r">
                        <a:spcAft>
                          <a:spcPts val="0"/>
                        </a:spcAft>
                      </a:pPr>
                      <a:r>
                        <a:rPr lang="en-AU" sz="1800">
                          <a:solidFill>
                            <a:srgbClr val="000000"/>
                          </a:solidFill>
                          <a:latin typeface="Calibri"/>
                          <a:ea typeface="Times New Roman"/>
                          <a:cs typeface="Calibri"/>
                        </a:rPr>
                        <a:t>$515,737</a:t>
                      </a:r>
                      <a:endParaRPr lang="en-AU" sz="1800">
                        <a:latin typeface="Times New Roman"/>
                        <a:ea typeface="Times New Roman"/>
                      </a:endParaRPr>
                    </a:p>
                  </a:txBody>
                  <a:tcPr marL="68580" marR="68580" marT="0" marB="0" anchor="b"/>
                </a:tc>
                <a:tc>
                  <a:txBody>
                    <a:bodyPr/>
                    <a:lstStyle/>
                    <a:p>
                      <a:pPr algn="r">
                        <a:spcAft>
                          <a:spcPts val="0"/>
                        </a:spcAft>
                      </a:pPr>
                      <a:r>
                        <a:rPr lang="en-AU" sz="1800">
                          <a:solidFill>
                            <a:srgbClr val="000000"/>
                          </a:solidFill>
                          <a:latin typeface="Calibri"/>
                          <a:ea typeface="Times New Roman"/>
                          <a:cs typeface="Calibri"/>
                        </a:rPr>
                        <a:t>$351</a:t>
                      </a:r>
                      <a:endParaRPr lang="en-AU" sz="18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3.54</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800">
                          <a:solidFill>
                            <a:srgbClr val="000000"/>
                          </a:solidFill>
                          <a:latin typeface="Calibri"/>
                          <a:ea typeface="Times New Roman"/>
                          <a:cs typeface="Calibri"/>
                        </a:rPr>
                        <a:t>$567,382</a:t>
                      </a:r>
                      <a:endParaRPr lang="en-AU" sz="1800">
                        <a:latin typeface="Times New Roman"/>
                        <a:ea typeface="Times New Roman"/>
                      </a:endParaRPr>
                    </a:p>
                  </a:txBody>
                  <a:tcPr marL="68580" marR="68580" marT="0" marB="0" anchor="b"/>
                </a:tc>
                <a:tc>
                  <a:txBody>
                    <a:bodyPr/>
                    <a:lstStyle/>
                    <a:p>
                      <a:pPr algn="r">
                        <a:spcAft>
                          <a:spcPts val="0"/>
                        </a:spcAft>
                      </a:pPr>
                      <a:r>
                        <a:rPr lang="en-AU" sz="1800">
                          <a:solidFill>
                            <a:srgbClr val="000000"/>
                          </a:solidFill>
                          <a:latin typeface="Calibri"/>
                          <a:ea typeface="Times New Roman"/>
                          <a:cs typeface="Calibri"/>
                        </a:rPr>
                        <a:t>$391</a:t>
                      </a:r>
                      <a:endParaRPr lang="en-AU" sz="18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3.58</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800" dirty="0">
                          <a:solidFill>
                            <a:srgbClr val="000000"/>
                          </a:solidFill>
                          <a:latin typeface="Calibri"/>
                          <a:ea typeface="Times New Roman"/>
                          <a:cs typeface="Calibri"/>
                        </a:rPr>
                        <a:t>$568,053</a:t>
                      </a:r>
                      <a:endParaRPr lang="en-AU" sz="1800" dirty="0">
                        <a:latin typeface="Times New Roman"/>
                        <a:ea typeface="Times New Roman"/>
                      </a:endParaRPr>
                    </a:p>
                  </a:txBody>
                  <a:tcPr marL="68580" marR="68580" marT="0" marB="0" anchor="b"/>
                </a:tc>
                <a:tc>
                  <a:txBody>
                    <a:bodyPr/>
                    <a:lstStyle/>
                    <a:p>
                      <a:pPr algn="r">
                        <a:spcAft>
                          <a:spcPts val="0"/>
                        </a:spcAft>
                      </a:pPr>
                      <a:r>
                        <a:rPr lang="en-AU" sz="1800" dirty="0">
                          <a:solidFill>
                            <a:srgbClr val="000000"/>
                          </a:solidFill>
                          <a:latin typeface="Calibri"/>
                          <a:ea typeface="Times New Roman"/>
                          <a:cs typeface="Calibri"/>
                        </a:rPr>
                        <a:t>$391</a:t>
                      </a:r>
                      <a:endParaRPr lang="en-AU" sz="1800" dirty="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3.58</a:t>
                      </a:r>
                      <a:endParaRPr lang="en-AU" sz="2000" b="1" dirty="0">
                        <a:solidFill>
                          <a:srgbClr val="0070C0"/>
                        </a:solidFill>
                        <a:latin typeface="Times New Roman"/>
                        <a:ea typeface="Times New Roman"/>
                      </a:endParaRPr>
                    </a:p>
                  </a:txBody>
                  <a:tcPr marL="68580" marR="68580" marT="0" marB="0" anchor="b"/>
                </a:tc>
              </a:tr>
              <a:tr h="1164629">
                <a:tc>
                  <a:txBody>
                    <a:bodyPr/>
                    <a:lstStyle/>
                    <a:p>
                      <a:pPr>
                        <a:spcAft>
                          <a:spcPts val="0"/>
                        </a:spcAft>
                      </a:pPr>
                      <a:r>
                        <a:rPr lang="en-AU" sz="1800">
                          <a:solidFill>
                            <a:srgbClr val="000000"/>
                          </a:solidFill>
                          <a:latin typeface="Calibri"/>
                          <a:ea typeface="Times New Roman"/>
                          <a:cs typeface="Calibri"/>
                        </a:rPr>
                        <a:t>High Socio-economic</a:t>
                      </a:r>
                      <a:endParaRPr lang="en-AU" sz="1800">
                        <a:latin typeface="Times New Roman"/>
                        <a:ea typeface="Times New Roman"/>
                      </a:endParaRPr>
                    </a:p>
                  </a:txBody>
                  <a:tcPr marL="68580" marR="68580" marT="0" marB="0" anchor="b"/>
                </a:tc>
                <a:tc>
                  <a:txBody>
                    <a:bodyPr/>
                    <a:lstStyle/>
                    <a:p>
                      <a:pPr algn="r">
                        <a:spcAft>
                          <a:spcPts val="0"/>
                        </a:spcAft>
                      </a:pPr>
                      <a:r>
                        <a:rPr lang="en-AU" sz="1800">
                          <a:solidFill>
                            <a:srgbClr val="000000"/>
                          </a:solidFill>
                          <a:latin typeface="Calibri"/>
                          <a:ea typeface="Times New Roman"/>
                          <a:cs typeface="Calibri"/>
                        </a:rPr>
                        <a:t>$775,237</a:t>
                      </a:r>
                      <a:endParaRPr lang="en-AU" sz="1800">
                        <a:latin typeface="Times New Roman"/>
                        <a:ea typeface="Times New Roman"/>
                      </a:endParaRPr>
                    </a:p>
                  </a:txBody>
                  <a:tcPr marL="68580" marR="68580" marT="0" marB="0" anchor="b"/>
                </a:tc>
                <a:tc>
                  <a:txBody>
                    <a:bodyPr/>
                    <a:lstStyle/>
                    <a:p>
                      <a:pPr algn="r">
                        <a:spcAft>
                          <a:spcPts val="0"/>
                        </a:spcAft>
                      </a:pPr>
                      <a:r>
                        <a:rPr lang="en-AU" sz="1800">
                          <a:solidFill>
                            <a:srgbClr val="000000"/>
                          </a:solidFill>
                          <a:latin typeface="Calibri"/>
                          <a:ea typeface="Times New Roman"/>
                          <a:cs typeface="Calibri"/>
                        </a:rPr>
                        <a:t>$450</a:t>
                      </a:r>
                      <a:endParaRPr lang="en-AU" sz="18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3.02</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800">
                          <a:solidFill>
                            <a:srgbClr val="000000"/>
                          </a:solidFill>
                          <a:latin typeface="Calibri"/>
                          <a:ea typeface="Times New Roman"/>
                          <a:cs typeface="Calibri"/>
                        </a:rPr>
                        <a:t>$873,079</a:t>
                      </a:r>
                      <a:endParaRPr lang="en-AU" sz="1800">
                        <a:latin typeface="Times New Roman"/>
                        <a:ea typeface="Times New Roman"/>
                      </a:endParaRPr>
                    </a:p>
                  </a:txBody>
                  <a:tcPr marL="68580" marR="68580" marT="0" marB="0" anchor="b"/>
                </a:tc>
                <a:tc>
                  <a:txBody>
                    <a:bodyPr/>
                    <a:lstStyle/>
                    <a:p>
                      <a:pPr algn="r">
                        <a:spcAft>
                          <a:spcPts val="0"/>
                        </a:spcAft>
                      </a:pPr>
                      <a:r>
                        <a:rPr lang="en-AU" sz="1800">
                          <a:solidFill>
                            <a:srgbClr val="000000"/>
                          </a:solidFill>
                          <a:latin typeface="Calibri"/>
                          <a:ea typeface="Times New Roman"/>
                          <a:cs typeface="Calibri"/>
                        </a:rPr>
                        <a:t>$519</a:t>
                      </a:r>
                      <a:endParaRPr lang="en-AU" sz="18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3.09</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800">
                          <a:solidFill>
                            <a:srgbClr val="000000"/>
                          </a:solidFill>
                          <a:latin typeface="Calibri"/>
                          <a:ea typeface="Times New Roman"/>
                          <a:cs typeface="Calibri"/>
                        </a:rPr>
                        <a:t>$769,316</a:t>
                      </a:r>
                      <a:endParaRPr lang="en-AU" sz="1800">
                        <a:latin typeface="Times New Roman"/>
                        <a:ea typeface="Times New Roman"/>
                      </a:endParaRPr>
                    </a:p>
                  </a:txBody>
                  <a:tcPr marL="68580" marR="68580" marT="0" marB="0" anchor="b"/>
                </a:tc>
                <a:tc>
                  <a:txBody>
                    <a:bodyPr/>
                    <a:lstStyle/>
                    <a:p>
                      <a:pPr algn="r">
                        <a:spcAft>
                          <a:spcPts val="0"/>
                        </a:spcAft>
                      </a:pPr>
                      <a:r>
                        <a:rPr lang="en-AU" sz="1800">
                          <a:solidFill>
                            <a:srgbClr val="000000"/>
                          </a:solidFill>
                          <a:latin typeface="Calibri"/>
                          <a:ea typeface="Times New Roman"/>
                          <a:cs typeface="Calibri"/>
                        </a:rPr>
                        <a:t>$532</a:t>
                      </a:r>
                      <a:endParaRPr lang="en-AU" sz="18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3.59</a:t>
                      </a:r>
                      <a:endParaRPr lang="en-AU" sz="2000" b="1" dirty="0">
                        <a:solidFill>
                          <a:srgbClr val="0070C0"/>
                        </a:solidFill>
                        <a:latin typeface="Times New Roman"/>
                        <a:ea typeface="Times New Roman"/>
                      </a:endParaRPr>
                    </a:p>
                  </a:txBody>
                  <a:tcPr marL="68580" marR="68580" marT="0" marB="0" anchor="b"/>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85794"/>
            <a:ext cx="8229600" cy="1066800"/>
          </a:xfrm>
        </p:spPr>
        <p:txBody>
          <a:bodyPr>
            <a:normAutofit fontScale="90000"/>
          </a:bodyPr>
          <a:lstStyle/>
          <a:p>
            <a:r>
              <a:rPr lang="en-AU" dirty="0" smtClean="0"/>
              <a:t>South East Queensland: Brisbane Regional</a:t>
            </a:r>
            <a:endParaRPr lang="en-AU" dirty="0"/>
          </a:p>
        </p:txBody>
      </p:sp>
      <p:graphicFrame>
        <p:nvGraphicFramePr>
          <p:cNvPr id="4" name="Content Placeholder 3"/>
          <p:cNvGraphicFramePr>
            <a:graphicFrameLocks noGrp="1"/>
          </p:cNvGraphicFramePr>
          <p:nvPr>
            <p:ph idx="1"/>
          </p:nvPr>
        </p:nvGraphicFramePr>
        <p:xfrm>
          <a:off x="285716" y="2071677"/>
          <a:ext cx="8715440" cy="4286281"/>
        </p:xfrm>
        <a:graphic>
          <a:graphicData uri="http://schemas.openxmlformats.org/drawingml/2006/table">
            <a:tbl>
              <a:tblPr firstRow="1" bandRow="1">
                <a:tableStyleId>{5C22544A-7EE6-4342-B048-85BDC9FD1C3A}</a:tableStyleId>
              </a:tblPr>
              <a:tblGrid>
                <a:gridCol w="871544"/>
                <a:gridCol w="871544"/>
                <a:gridCol w="871544"/>
                <a:gridCol w="871544"/>
                <a:gridCol w="871544"/>
                <a:gridCol w="871544"/>
                <a:gridCol w="871544"/>
                <a:gridCol w="871544"/>
                <a:gridCol w="871544"/>
                <a:gridCol w="871544"/>
              </a:tblGrid>
              <a:tr h="461502">
                <a:tc>
                  <a:txBody>
                    <a:bodyPr/>
                    <a:lstStyle/>
                    <a:p>
                      <a:pPr>
                        <a:spcAft>
                          <a:spcPts val="0"/>
                        </a:spcAft>
                      </a:pPr>
                      <a:r>
                        <a:rPr lang="en-AU" sz="1100" dirty="0">
                          <a:solidFill>
                            <a:srgbClr val="000000"/>
                          </a:solidFill>
                          <a:latin typeface="Calibri"/>
                          <a:ea typeface="Times New Roman"/>
                          <a:cs typeface="Calibri"/>
                        </a:rPr>
                        <a:t>Regional Brisbane</a:t>
                      </a:r>
                      <a:endParaRPr lang="en-AU" sz="1200" dirty="0">
                        <a:latin typeface="Times New Roman"/>
                        <a:ea typeface="Times New Roman"/>
                      </a:endParaRPr>
                    </a:p>
                  </a:txBody>
                  <a:tcPr marL="68580" marR="68580" marT="0" marB="0" anchor="b"/>
                </a:tc>
                <a:tc>
                  <a:txBody>
                    <a:bodyPr/>
                    <a:lstStyle/>
                    <a:p>
                      <a:pPr algn="r">
                        <a:spcAft>
                          <a:spcPts val="0"/>
                        </a:spcAft>
                      </a:pPr>
                      <a:r>
                        <a:rPr lang="en-AU" sz="2000" dirty="0">
                          <a:solidFill>
                            <a:schemeClr val="bg1"/>
                          </a:solidFill>
                          <a:latin typeface="Calibri"/>
                          <a:ea typeface="Times New Roman"/>
                          <a:cs typeface="Calibri"/>
                        </a:rPr>
                        <a:t>2007</a:t>
                      </a:r>
                      <a:endParaRPr lang="en-AU" sz="2000" dirty="0">
                        <a:solidFill>
                          <a:schemeClr val="bg1"/>
                        </a:solidFill>
                        <a:latin typeface="Times New Roman"/>
                        <a:ea typeface="Times New Roman"/>
                      </a:endParaRPr>
                    </a:p>
                  </a:txBody>
                  <a:tcPr marL="68580" marR="68580" marT="0" marB="0" anchor="b"/>
                </a:tc>
                <a:tc>
                  <a:txBody>
                    <a:bodyPr/>
                    <a:lstStyle/>
                    <a:p>
                      <a:pPr>
                        <a:spcAft>
                          <a:spcPts val="0"/>
                        </a:spcAft>
                      </a:pPr>
                      <a:endParaRPr lang="en-AU" sz="2000" dirty="0">
                        <a:solidFill>
                          <a:schemeClr val="bg1"/>
                        </a:solidFill>
                        <a:latin typeface="Calibri"/>
                        <a:ea typeface="Times New Roman"/>
                        <a:cs typeface="Calibri"/>
                      </a:endParaRPr>
                    </a:p>
                  </a:txBody>
                  <a:tcPr marL="68580" marR="68580" marT="0" marB="0" anchor="b"/>
                </a:tc>
                <a:tc>
                  <a:txBody>
                    <a:bodyPr/>
                    <a:lstStyle/>
                    <a:p>
                      <a:pPr>
                        <a:spcAft>
                          <a:spcPts val="0"/>
                        </a:spcAft>
                      </a:pPr>
                      <a:endParaRPr lang="en-AU" sz="2000" dirty="0">
                        <a:solidFill>
                          <a:schemeClr val="bg1"/>
                        </a:solidFill>
                        <a:latin typeface="Calibri"/>
                        <a:ea typeface="Times New Roman"/>
                        <a:cs typeface="Calibri"/>
                      </a:endParaRPr>
                    </a:p>
                  </a:txBody>
                  <a:tcPr marL="68580" marR="68580" marT="0" marB="0" anchor="b"/>
                </a:tc>
                <a:tc>
                  <a:txBody>
                    <a:bodyPr/>
                    <a:lstStyle/>
                    <a:p>
                      <a:pPr algn="r">
                        <a:spcAft>
                          <a:spcPts val="0"/>
                        </a:spcAft>
                      </a:pPr>
                      <a:r>
                        <a:rPr lang="en-AU" sz="2000" dirty="0">
                          <a:solidFill>
                            <a:schemeClr val="bg1"/>
                          </a:solidFill>
                          <a:latin typeface="Calibri"/>
                          <a:ea typeface="Times New Roman"/>
                          <a:cs typeface="Calibri"/>
                        </a:rPr>
                        <a:t>2008</a:t>
                      </a:r>
                      <a:endParaRPr lang="en-AU" sz="2000" dirty="0">
                        <a:solidFill>
                          <a:schemeClr val="bg1"/>
                        </a:solidFill>
                        <a:latin typeface="Times New Roman"/>
                        <a:ea typeface="Times New Roman"/>
                      </a:endParaRPr>
                    </a:p>
                  </a:txBody>
                  <a:tcPr marL="68580" marR="68580" marT="0" marB="0" anchor="b"/>
                </a:tc>
                <a:tc>
                  <a:txBody>
                    <a:bodyPr/>
                    <a:lstStyle/>
                    <a:p>
                      <a:pPr>
                        <a:spcAft>
                          <a:spcPts val="0"/>
                        </a:spcAft>
                      </a:pPr>
                      <a:endParaRPr lang="en-AU" sz="2000" dirty="0">
                        <a:solidFill>
                          <a:schemeClr val="bg1"/>
                        </a:solidFill>
                        <a:latin typeface="Calibri"/>
                        <a:ea typeface="Times New Roman"/>
                        <a:cs typeface="Calibri"/>
                      </a:endParaRPr>
                    </a:p>
                  </a:txBody>
                  <a:tcPr marL="68580" marR="68580" marT="0" marB="0" anchor="b"/>
                </a:tc>
                <a:tc>
                  <a:txBody>
                    <a:bodyPr/>
                    <a:lstStyle/>
                    <a:p>
                      <a:pPr>
                        <a:spcAft>
                          <a:spcPts val="0"/>
                        </a:spcAft>
                      </a:pPr>
                      <a:endParaRPr lang="en-AU" sz="2000" dirty="0">
                        <a:solidFill>
                          <a:schemeClr val="bg1"/>
                        </a:solidFill>
                        <a:latin typeface="Calibri"/>
                        <a:ea typeface="Times New Roman"/>
                        <a:cs typeface="Calibri"/>
                      </a:endParaRPr>
                    </a:p>
                  </a:txBody>
                  <a:tcPr marL="68580" marR="68580" marT="0" marB="0" anchor="b"/>
                </a:tc>
                <a:tc>
                  <a:txBody>
                    <a:bodyPr/>
                    <a:lstStyle/>
                    <a:p>
                      <a:pPr algn="r">
                        <a:spcAft>
                          <a:spcPts val="0"/>
                        </a:spcAft>
                      </a:pPr>
                      <a:r>
                        <a:rPr lang="en-AU" sz="2000" dirty="0">
                          <a:solidFill>
                            <a:schemeClr val="bg1"/>
                          </a:solidFill>
                          <a:latin typeface="Calibri"/>
                          <a:ea typeface="Times New Roman"/>
                          <a:cs typeface="Calibri"/>
                        </a:rPr>
                        <a:t>2009</a:t>
                      </a:r>
                      <a:endParaRPr lang="en-AU" sz="2000" dirty="0">
                        <a:solidFill>
                          <a:schemeClr val="bg1"/>
                        </a:solidFill>
                        <a:latin typeface="Times New Roman"/>
                        <a:ea typeface="Times New Roman"/>
                      </a:endParaRPr>
                    </a:p>
                  </a:txBody>
                  <a:tcPr marL="68580" marR="68580" marT="0" marB="0" anchor="b"/>
                </a:tc>
                <a:tc>
                  <a:txBody>
                    <a:bodyPr/>
                    <a:lstStyle/>
                    <a:p>
                      <a:pPr>
                        <a:spcAft>
                          <a:spcPts val="0"/>
                        </a:spcAft>
                      </a:pPr>
                      <a:endParaRPr lang="en-AU" sz="2000" dirty="0">
                        <a:solidFill>
                          <a:schemeClr val="bg1"/>
                        </a:solidFill>
                        <a:latin typeface="Calibri"/>
                        <a:ea typeface="Times New Roman"/>
                        <a:cs typeface="Calibri"/>
                      </a:endParaRPr>
                    </a:p>
                  </a:txBody>
                  <a:tcPr marL="68580" marR="68580" marT="0" marB="0" anchor="b"/>
                </a:tc>
                <a:tc>
                  <a:txBody>
                    <a:bodyPr/>
                    <a:lstStyle/>
                    <a:p>
                      <a:pPr>
                        <a:spcAft>
                          <a:spcPts val="0"/>
                        </a:spcAft>
                      </a:pPr>
                      <a:endParaRPr lang="en-AU" sz="1100">
                        <a:solidFill>
                          <a:srgbClr val="000000"/>
                        </a:solidFill>
                        <a:latin typeface="Calibri"/>
                        <a:ea typeface="Times New Roman"/>
                        <a:cs typeface="Calibri"/>
                      </a:endParaRPr>
                    </a:p>
                  </a:txBody>
                  <a:tcPr marL="68580" marR="68580" marT="0" marB="0" anchor="b"/>
                </a:tc>
              </a:tr>
              <a:tr h="967258">
                <a:tc>
                  <a:txBody>
                    <a:bodyPr/>
                    <a:lstStyle/>
                    <a:p>
                      <a:pPr>
                        <a:spcAft>
                          <a:spcPts val="0"/>
                        </a:spcAft>
                      </a:pPr>
                      <a:endParaRPr lang="en-AU" sz="1700" dirty="0">
                        <a:solidFill>
                          <a:srgbClr val="000000"/>
                        </a:solidFill>
                        <a:latin typeface="Calibri"/>
                        <a:ea typeface="Times New Roman"/>
                        <a:cs typeface="Calibri"/>
                      </a:endParaRPr>
                    </a:p>
                  </a:txBody>
                  <a:tcPr marL="68580" marR="68580" marT="0" marB="0" anchor="b"/>
                </a:tc>
                <a:tc>
                  <a:txBody>
                    <a:bodyPr/>
                    <a:lstStyle/>
                    <a:p>
                      <a:pPr>
                        <a:spcAft>
                          <a:spcPts val="0"/>
                        </a:spcAft>
                      </a:pPr>
                      <a:r>
                        <a:rPr lang="en-AU" sz="1700" dirty="0">
                          <a:solidFill>
                            <a:srgbClr val="000000"/>
                          </a:solidFill>
                          <a:latin typeface="Calibri"/>
                          <a:ea typeface="Times New Roman"/>
                          <a:cs typeface="Calibri"/>
                        </a:rPr>
                        <a:t>Median Price</a:t>
                      </a:r>
                      <a:endParaRPr lang="en-AU" sz="1700" dirty="0">
                        <a:latin typeface="Times New Roman"/>
                        <a:ea typeface="Times New Roman"/>
                      </a:endParaRPr>
                    </a:p>
                  </a:txBody>
                  <a:tcPr marL="68580" marR="68580" marT="0" marB="0" anchor="b"/>
                </a:tc>
                <a:tc>
                  <a:txBody>
                    <a:bodyPr/>
                    <a:lstStyle/>
                    <a:p>
                      <a:pPr>
                        <a:spcAft>
                          <a:spcPts val="0"/>
                        </a:spcAft>
                      </a:pPr>
                      <a:r>
                        <a:rPr lang="en-AU" sz="1700" dirty="0">
                          <a:solidFill>
                            <a:srgbClr val="000000"/>
                          </a:solidFill>
                          <a:latin typeface="Calibri"/>
                          <a:ea typeface="Times New Roman"/>
                          <a:cs typeface="Calibri"/>
                        </a:rPr>
                        <a:t>Median Rent</a:t>
                      </a:r>
                      <a:endParaRPr lang="en-AU" sz="1700" dirty="0">
                        <a:latin typeface="Times New Roman"/>
                        <a:ea typeface="Times New Roman"/>
                      </a:endParaRPr>
                    </a:p>
                  </a:txBody>
                  <a:tcPr marL="68580" marR="68580" marT="0" marB="0" anchor="b"/>
                </a:tc>
                <a:tc>
                  <a:txBody>
                    <a:bodyPr/>
                    <a:lstStyle/>
                    <a:p>
                      <a:pPr>
                        <a:spcAft>
                          <a:spcPts val="0"/>
                        </a:spcAft>
                      </a:pPr>
                      <a:r>
                        <a:rPr lang="en-AU" sz="1700" dirty="0">
                          <a:solidFill>
                            <a:srgbClr val="000000"/>
                          </a:solidFill>
                          <a:latin typeface="Calibri"/>
                          <a:ea typeface="Times New Roman"/>
                          <a:cs typeface="Calibri"/>
                        </a:rPr>
                        <a:t>Income Return %</a:t>
                      </a:r>
                      <a:endParaRPr lang="en-AU" sz="1700" dirty="0">
                        <a:latin typeface="Times New Roman"/>
                        <a:ea typeface="Times New Roman"/>
                      </a:endParaRPr>
                    </a:p>
                  </a:txBody>
                  <a:tcPr marL="68580" marR="68580" marT="0" marB="0" anchor="b"/>
                </a:tc>
                <a:tc>
                  <a:txBody>
                    <a:bodyPr/>
                    <a:lstStyle/>
                    <a:p>
                      <a:pPr>
                        <a:spcAft>
                          <a:spcPts val="0"/>
                        </a:spcAft>
                      </a:pPr>
                      <a:r>
                        <a:rPr lang="en-AU" sz="1700" dirty="0">
                          <a:solidFill>
                            <a:srgbClr val="000000"/>
                          </a:solidFill>
                          <a:latin typeface="Calibri"/>
                          <a:ea typeface="Times New Roman"/>
                          <a:cs typeface="Calibri"/>
                        </a:rPr>
                        <a:t>Median Price</a:t>
                      </a:r>
                      <a:endParaRPr lang="en-AU" sz="1700" dirty="0">
                        <a:latin typeface="Times New Roman"/>
                        <a:ea typeface="Times New Roman"/>
                      </a:endParaRPr>
                    </a:p>
                  </a:txBody>
                  <a:tcPr marL="68580" marR="68580" marT="0" marB="0" anchor="b"/>
                </a:tc>
                <a:tc>
                  <a:txBody>
                    <a:bodyPr/>
                    <a:lstStyle/>
                    <a:p>
                      <a:pPr>
                        <a:spcAft>
                          <a:spcPts val="0"/>
                        </a:spcAft>
                      </a:pPr>
                      <a:r>
                        <a:rPr lang="en-AU" sz="1700" dirty="0">
                          <a:solidFill>
                            <a:srgbClr val="000000"/>
                          </a:solidFill>
                          <a:latin typeface="Calibri"/>
                          <a:ea typeface="Times New Roman"/>
                          <a:cs typeface="Calibri"/>
                        </a:rPr>
                        <a:t>Median Rent</a:t>
                      </a:r>
                      <a:endParaRPr lang="en-AU" sz="1700" dirty="0">
                        <a:latin typeface="Times New Roman"/>
                        <a:ea typeface="Times New Roman"/>
                      </a:endParaRPr>
                    </a:p>
                  </a:txBody>
                  <a:tcPr marL="68580" marR="68580" marT="0" marB="0" anchor="b"/>
                </a:tc>
                <a:tc>
                  <a:txBody>
                    <a:bodyPr/>
                    <a:lstStyle/>
                    <a:p>
                      <a:pPr>
                        <a:spcAft>
                          <a:spcPts val="0"/>
                        </a:spcAft>
                      </a:pPr>
                      <a:r>
                        <a:rPr lang="en-AU" sz="1700" dirty="0">
                          <a:solidFill>
                            <a:srgbClr val="000000"/>
                          </a:solidFill>
                          <a:latin typeface="Calibri"/>
                          <a:ea typeface="Times New Roman"/>
                          <a:cs typeface="Calibri"/>
                        </a:rPr>
                        <a:t>Income Return %</a:t>
                      </a:r>
                      <a:endParaRPr lang="en-AU" sz="1700" dirty="0">
                        <a:latin typeface="Times New Roman"/>
                        <a:ea typeface="Times New Roman"/>
                      </a:endParaRPr>
                    </a:p>
                  </a:txBody>
                  <a:tcPr marL="68580" marR="68580" marT="0" marB="0" anchor="b"/>
                </a:tc>
                <a:tc>
                  <a:txBody>
                    <a:bodyPr/>
                    <a:lstStyle/>
                    <a:p>
                      <a:pPr>
                        <a:spcAft>
                          <a:spcPts val="0"/>
                        </a:spcAft>
                      </a:pPr>
                      <a:r>
                        <a:rPr lang="en-AU" sz="1700" dirty="0">
                          <a:solidFill>
                            <a:srgbClr val="000000"/>
                          </a:solidFill>
                          <a:latin typeface="Calibri"/>
                          <a:ea typeface="Times New Roman"/>
                          <a:cs typeface="Calibri"/>
                        </a:rPr>
                        <a:t>Median Price</a:t>
                      </a:r>
                      <a:endParaRPr lang="en-AU" sz="1700" dirty="0">
                        <a:latin typeface="Times New Roman"/>
                        <a:ea typeface="Times New Roman"/>
                      </a:endParaRPr>
                    </a:p>
                  </a:txBody>
                  <a:tcPr marL="68580" marR="68580" marT="0" marB="0" anchor="b"/>
                </a:tc>
                <a:tc>
                  <a:txBody>
                    <a:bodyPr/>
                    <a:lstStyle/>
                    <a:p>
                      <a:pPr>
                        <a:spcAft>
                          <a:spcPts val="0"/>
                        </a:spcAft>
                      </a:pPr>
                      <a:r>
                        <a:rPr lang="en-AU" sz="1700" dirty="0">
                          <a:solidFill>
                            <a:srgbClr val="000000"/>
                          </a:solidFill>
                          <a:latin typeface="Calibri"/>
                          <a:ea typeface="Times New Roman"/>
                          <a:cs typeface="Calibri"/>
                        </a:rPr>
                        <a:t>Median Rent</a:t>
                      </a:r>
                      <a:endParaRPr lang="en-AU" sz="1700" dirty="0">
                        <a:latin typeface="Times New Roman"/>
                        <a:ea typeface="Times New Roman"/>
                      </a:endParaRPr>
                    </a:p>
                  </a:txBody>
                  <a:tcPr marL="68580" marR="68580" marT="0" marB="0" anchor="b"/>
                </a:tc>
                <a:tc>
                  <a:txBody>
                    <a:bodyPr/>
                    <a:lstStyle/>
                    <a:p>
                      <a:pPr>
                        <a:spcAft>
                          <a:spcPts val="0"/>
                        </a:spcAft>
                      </a:pPr>
                      <a:r>
                        <a:rPr lang="en-AU" sz="1700" dirty="0">
                          <a:solidFill>
                            <a:srgbClr val="000000"/>
                          </a:solidFill>
                          <a:latin typeface="Calibri"/>
                          <a:ea typeface="Times New Roman"/>
                          <a:cs typeface="Calibri"/>
                        </a:rPr>
                        <a:t>Income Return %</a:t>
                      </a:r>
                      <a:endParaRPr lang="en-AU" sz="1700" dirty="0">
                        <a:latin typeface="Times New Roman"/>
                        <a:ea typeface="Times New Roman"/>
                      </a:endParaRPr>
                    </a:p>
                  </a:txBody>
                  <a:tcPr marL="68580" marR="68580" marT="0" marB="0" anchor="b"/>
                </a:tc>
              </a:tr>
              <a:tr h="644839">
                <a:tc>
                  <a:txBody>
                    <a:bodyPr/>
                    <a:lstStyle/>
                    <a:p>
                      <a:pPr>
                        <a:spcAft>
                          <a:spcPts val="0"/>
                        </a:spcAft>
                      </a:pPr>
                      <a:r>
                        <a:rPr lang="en-AU" sz="1700">
                          <a:solidFill>
                            <a:srgbClr val="000000"/>
                          </a:solidFill>
                          <a:latin typeface="Calibri"/>
                          <a:ea typeface="Times New Roman"/>
                          <a:cs typeface="Calibri"/>
                        </a:rPr>
                        <a:t>Gold Coast</a:t>
                      </a:r>
                      <a:endParaRPr lang="en-AU" sz="1700">
                        <a:latin typeface="Times New Roman"/>
                        <a:ea typeface="Times New Roman"/>
                      </a:endParaRPr>
                    </a:p>
                  </a:txBody>
                  <a:tcPr marL="68580" marR="68580" marT="0" marB="0" anchor="b"/>
                </a:tc>
                <a:tc>
                  <a:txBody>
                    <a:bodyPr/>
                    <a:lstStyle/>
                    <a:p>
                      <a:pPr algn="r">
                        <a:spcAft>
                          <a:spcPts val="0"/>
                        </a:spcAft>
                      </a:pPr>
                      <a:r>
                        <a:rPr lang="en-AU" sz="1700" dirty="0">
                          <a:solidFill>
                            <a:srgbClr val="000000"/>
                          </a:solidFill>
                          <a:latin typeface="Calibri"/>
                          <a:ea typeface="Times New Roman"/>
                          <a:cs typeface="Calibri"/>
                        </a:rPr>
                        <a:t>475000</a:t>
                      </a:r>
                      <a:endParaRPr lang="en-AU" sz="1700" dirty="0">
                        <a:latin typeface="Times New Roman"/>
                        <a:ea typeface="Times New Roman"/>
                      </a:endParaRPr>
                    </a:p>
                  </a:txBody>
                  <a:tcPr marL="68580" marR="68580" marT="0" marB="0" anchor="b"/>
                </a:tc>
                <a:tc>
                  <a:txBody>
                    <a:bodyPr/>
                    <a:lstStyle/>
                    <a:p>
                      <a:pPr algn="r">
                        <a:spcAft>
                          <a:spcPts val="0"/>
                        </a:spcAft>
                      </a:pPr>
                      <a:r>
                        <a:rPr lang="en-AU" sz="1700">
                          <a:solidFill>
                            <a:srgbClr val="000000"/>
                          </a:solidFill>
                          <a:latin typeface="Calibri"/>
                          <a:ea typeface="Times New Roman"/>
                          <a:cs typeface="Calibri"/>
                        </a:rPr>
                        <a:t>375</a:t>
                      </a:r>
                      <a:endParaRPr lang="en-AU" sz="17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4.11</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700" dirty="0">
                          <a:solidFill>
                            <a:srgbClr val="000000"/>
                          </a:solidFill>
                          <a:latin typeface="Calibri"/>
                          <a:ea typeface="Times New Roman"/>
                          <a:cs typeface="Calibri"/>
                        </a:rPr>
                        <a:t>490000</a:t>
                      </a:r>
                      <a:endParaRPr lang="en-AU" sz="1700" dirty="0">
                        <a:latin typeface="Times New Roman"/>
                        <a:ea typeface="Times New Roman"/>
                      </a:endParaRPr>
                    </a:p>
                  </a:txBody>
                  <a:tcPr marL="68580" marR="68580" marT="0" marB="0" anchor="b"/>
                </a:tc>
                <a:tc>
                  <a:txBody>
                    <a:bodyPr/>
                    <a:lstStyle/>
                    <a:p>
                      <a:pPr algn="r">
                        <a:spcAft>
                          <a:spcPts val="0"/>
                        </a:spcAft>
                      </a:pPr>
                      <a:r>
                        <a:rPr lang="en-AU" sz="1700" dirty="0">
                          <a:solidFill>
                            <a:srgbClr val="000000"/>
                          </a:solidFill>
                          <a:latin typeface="Calibri"/>
                          <a:ea typeface="Times New Roman"/>
                          <a:cs typeface="Calibri"/>
                        </a:rPr>
                        <a:t>390</a:t>
                      </a:r>
                      <a:endParaRPr lang="en-AU" sz="1700" dirty="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4.14</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700" dirty="0">
                          <a:solidFill>
                            <a:srgbClr val="000000"/>
                          </a:solidFill>
                          <a:latin typeface="Calibri"/>
                          <a:ea typeface="Times New Roman"/>
                          <a:cs typeface="Calibri"/>
                        </a:rPr>
                        <a:t>480000</a:t>
                      </a:r>
                      <a:endParaRPr lang="en-AU" sz="1700" dirty="0">
                        <a:latin typeface="Times New Roman"/>
                        <a:ea typeface="Times New Roman"/>
                      </a:endParaRPr>
                    </a:p>
                  </a:txBody>
                  <a:tcPr marL="68580" marR="68580" marT="0" marB="0" anchor="b"/>
                </a:tc>
                <a:tc>
                  <a:txBody>
                    <a:bodyPr/>
                    <a:lstStyle/>
                    <a:p>
                      <a:pPr algn="r">
                        <a:spcAft>
                          <a:spcPts val="0"/>
                        </a:spcAft>
                      </a:pPr>
                      <a:r>
                        <a:rPr lang="en-AU" sz="1700" dirty="0">
                          <a:solidFill>
                            <a:srgbClr val="000000"/>
                          </a:solidFill>
                          <a:latin typeface="Calibri"/>
                          <a:ea typeface="Times New Roman"/>
                          <a:cs typeface="Calibri"/>
                        </a:rPr>
                        <a:t>400</a:t>
                      </a:r>
                      <a:endParaRPr lang="en-AU" sz="1700" dirty="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4.33</a:t>
                      </a:r>
                      <a:endParaRPr lang="en-AU" sz="2000" b="1" dirty="0">
                        <a:solidFill>
                          <a:srgbClr val="0070C0"/>
                        </a:solidFill>
                        <a:latin typeface="Times New Roman"/>
                        <a:ea typeface="Times New Roman"/>
                      </a:endParaRPr>
                    </a:p>
                  </a:txBody>
                  <a:tcPr marL="68580" marR="68580" marT="0" marB="0" anchor="b"/>
                </a:tc>
              </a:tr>
              <a:tr h="461502">
                <a:tc>
                  <a:txBody>
                    <a:bodyPr/>
                    <a:lstStyle/>
                    <a:p>
                      <a:pPr>
                        <a:spcAft>
                          <a:spcPts val="0"/>
                        </a:spcAft>
                      </a:pPr>
                      <a:r>
                        <a:rPr lang="en-AU" sz="1700">
                          <a:solidFill>
                            <a:srgbClr val="000000"/>
                          </a:solidFill>
                          <a:latin typeface="Calibri"/>
                          <a:ea typeface="Times New Roman"/>
                          <a:cs typeface="Calibri"/>
                        </a:rPr>
                        <a:t>Ipswich</a:t>
                      </a:r>
                      <a:endParaRPr lang="en-AU" sz="1700">
                        <a:latin typeface="Times New Roman"/>
                        <a:ea typeface="Times New Roman"/>
                      </a:endParaRPr>
                    </a:p>
                  </a:txBody>
                  <a:tcPr marL="68580" marR="68580" marT="0" marB="0" anchor="b"/>
                </a:tc>
                <a:tc>
                  <a:txBody>
                    <a:bodyPr/>
                    <a:lstStyle/>
                    <a:p>
                      <a:pPr algn="r">
                        <a:spcAft>
                          <a:spcPts val="0"/>
                        </a:spcAft>
                      </a:pPr>
                      <a:r>
                        <a:rPr lang="en-AU" sz="1700">
                          <a:solidFill>
                            <a:srgbClr val="000000"/>
                          </a:solidFill>
                          <a:latin typeface="Calibri"/>
                          <a:ea typeface="Times New Roman"/>
                          <a:cs typeface="Calibri"/>
                        </a:rPr>
                        <a:t>285000</a:t>
                      </a:r>
                      <a:endParaRPr lang="en-AU" sz="1700">
                        <a:latin typeface="Times New Roman"/>
                        <a:ea typeface="Times New Roman"/>
                      </a:endParaRPr>
                    </a:p>
                  </a:txBody>
                  <a:tcPr marL="68580" marR="68580" marT="0" marB="0" anchor="b"/>
                </a:tc>
                <a:tc>
                  <a:txBody>
                    <a:bodyPr/>
                    <a:lstStyle/>
                    <a:p>
                      <a:pPr algn="r">
                        <a:spcAft>
                          <a:spcPts val="0"/>
                        </a:spcAft>
                      </a:pPr>
                      <a:r>
                        <a:rPr lang="en-AU" sz="1700">
                          <a:solidFill>
                            <a:srgbClr val="000000"/>
                          </a:solidFill>
                          <a:latin typeface="Calibri"/>
                          <a:ea typeface="Times New Roman"/>
                          <a:cs typeface="Calibri"/>
                        </a:rPr>
                        <a:t>250</a:t>
                      </a:r>
                      <a:endParaRPr lang="en-AU" sz="17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4.56</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700">
                          <a:solidFill>
                            <a:srgbClr val="000000"/>
                          </a:solidFill>
                          <a:latin typeface="Calibri"/>
                          <a:ea typeface="Times New Roman"/>
                          <a:cs typeface="Calibri"/>
                        </a:rPr>
                        <a:t>315000</a:t>
                      </a:r>
                      <a:endParaRPr lang="en-AU" sz="1700">
                        <a:latin typeface="Times New Roman"/>
                        <a:ea typeface="Times New Roman"/>
                      </a:endParaRPr>
                    </a:p>
                  </a:txBody>
                  <a:tcPr marL="68580" marR="68580" marT="0" marB="0" anchor="b"/>
                </a:tc>
                <a:tc>
                  <a:txBody>
                    <a:bodyPr/>
                    <a:lstStyle/>
                    <a:p>
                      <a:pPr algn="r">
                        <a:spcAft>
                          <a:spcPts val="0"/>
                        </a:spcAft>
                      </a:pPr>
                      <a:r>
                        <a:rPr lang="en-AU" sz="1700">
                          <a:solidFill>
                            <a:srgbClr val="000000"/>
                          </a:solidFill>
                          <a:latin typeface="Calibri"/>
                          <a:ea typeface="Times New Roman"/>
                          <a:cs typeface="Calibri"/>
                        </a:rPr>
                        <a:t>270</a:t>
                      </a:r>
                      <a:endParaRPr lang="en-AU" sz="17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4.46</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700">
                          <a:solidFill>
                            <a:srgbClr val="000000"/>
                          </a:solidFill>
                          <a:latin typeface="Calibri"/>
                          <a:ea typeface="Times New Roman"/>
                          <a:cs typeface="Calibri"/>
                        </a:rPr>
                        <a:t>320000</a:t>
                      </a:r>
                      <a:endParaRPr lang="en-AU" sz="1700">
                        <a:latin typeface="Times New Roman"/>
                        <a:ea typeface="Times New Roman"/>
                      </a:endParaRPr>
                    </a:p>
                  </a:txBody>
                  <a:tcPr marL="68580" marR="68580" marT="0" marB="0" anchor="b"/>
                </a:tc>
                <a:tc>
                  <a:txBody>
                    <a:bodyPr/>
                    <a:lstStyle/>
                    <a:p>
                      <a:pPr algn="r">
                        <a:spcAft>
                          <a:spcPts val="0"/>
                        </a:spcAft>
                      </a:pPr>
                      <a:r>
                        <a:rPr lang="en-AU" sz="1700">
                          <a:solidFill>
                            <a:srgbClr val="000000"/>
                          </a:solidFill>
                          <a:latin typeface="Calibri"/>
                          <a:ea typeface="Times New Roman"/>
                          <a:cs typeface="Calibri"/>
                        </a:rPr>
                        <a:t>270</a:t>
                      </a:r>
                      <a:endParaRPr lang="en-AU" sz="17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4.39</a:t>
                      </a:r>
                      <a:endParaRPr lang="en-AU" sz="2000" b="1" dirty="0">
                        <a:solidFill>
                          <a:srgbClr val="0070C0"/>
                        </a:solidFill>
                        <a:latin typeface="Times New Roman"/>
                        <a:ea typeface="Times New Roman"/>
                      </a:endParaRPr>
                    </a:p>
                  </a:txBody>
                  <a:tcPr marL="68580" marR="68580" marT="0" marB="0" anchor="b"/>
                </a:tc>
              </a:tr>
              <a:tr h="461502">
                <a:tc>
                  <a:txBody>
                    <a:bodyPr/>
                    <a:lstStyle/>
                    <a:p>
                      <a:pPr>
                        <a:spcAft>
                          <a:spcPts val="0"/>
                        </a:spcAft>
                      </a:pPr>
                      <a:r>
                        <a:rPr lang="en-AU" sz="1700">
                          <a:solidFill>
                            <a:srgbClr val="000000"/>
                          </a:solidFill>
                          <a:latin typeface="Calibri"/>
                          <a:ea typeface="Times New Roman"/>
                          <a:cs typeface="Calibri"/>
                        </a:rPr>
                        <a:t>Logan</a:t>
                      </a:r>
                      <a:endParaRPr lang="en-AU" sz="1700">
                        <a:latin typeface="Times New Roman"/>
                        <a:ea typeface="Times New Roman"/>
                      </a:endParaRPr>
                    </a:p>
                  </a:txBody>
                  <a:tcPr marL="68580" marR="68580" marT="0" marB="0" anchor="b"/>
                </a:tc>
                <a:tc>
                  <a:txBody>
                    <a:bodyPr/>
                    <a:lstStyle/>
                    <a:p>
                      <a:pPr algn="r">
                        <a:spcAft>
                          <a:spcPts val="0"/>
                        </a:spcAft>
                      </a:pPr>
                      <a:r>
                        <a:rPr lang="en-AU" sz="1700">
                          <a:solidFill>
                            <a:srgbClr val="000000"/>
                          </a:solidFill>
                          <a:latin typeface="Calibri"/>
                          <a:ea typeface="Times New Roman"/>
                          <a:cs typeface="Calibri"/>
                        </a:rPr>
                        <a:t>315000</a:t>
                      </a:r>
                      <a:endParaRPr lang="en-AU" sz="1700">
                        <a:latin typeface="Times New Roman"/>
                        <a:ea typeface="Times New Roman"/>
                      </a:endParaRPr>
                    </a:p>
                  </a:txBody>
                  <a:tcPr marL="68580" marR="68580" marT="0" marB="0" anchor="b"/>
                </a:tc>
                <a:tc>
                  <a:txBody>
                    <a:bodyPr/>
                    <a:lstStyle/>
                    <a:p>
                      <a:pPr algn="r">
                        <a:spcAft>
                          <a:spcPts val="0"/>
                        </a:spcAft>
                      </a:pPr>
                      <a:r>
                        <a:rPr lang="en-AU" sz="1700">
                          <a:solidFill>
                            <a:srgbClr val="000000"/>
                          </a:solidFill>
                          <a:latin typeface="Calibri"/>
                          <a:ea typeface="Times New Roman"/>
                          <a:cs typeface="Calibri"/>
                        </a:rPr>
                        <a:t>280</a:t>
                      </a:r>
                      <a:endParaRPr lang="en-AU" sz="17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4.62</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700">
                          <a:solidFill>
                            <a:srgbClr val="000000"/>
                          </a:solidFill>
                          <a:latin typeface="Calibri"/>
                          <a:ea typeface="Times New Roman"/>
                          <a:cs typeface="Calibri"/>
                        </a:rPr>
                        <a:t>343000</a:t>
                      </a:r>
                      <a:endParaRPr lang="en-AU" sz="1700">
                        <a:latin typeface="Times New Roman"/>
                        <a:ea typeface="Times New Roman"/>
                      </a:endParaRPr>
                    </a:p>
                  </a:txBody>
                  <a:tcPr marL="68580" marR="68580" marT="0" marB="0" anchor="b"/>
                </a:tc>
                <a:tc>
                  <a:txBody>
                    <a:bodyPr/>
                    <a:lstStyle/>
                    <a:p>
                      <a:pPr algn="r">
                        <a:spcAft>
                          <a:spcPts val="0"/>
                        </a:spcAft>
                      </a:pPr>
                      <a:r>
                        <a:rPr lang="en-AU" sz="1700">
                          <a:solidFill>
                            <a:srgbClr val="000000"/>
                          </a:solidFill>
                          <a:latin typeface="Calibri"/>
                          <a:ea typeface="Times New Roman"/>
                          <a:cs typeface="Calibri"/>
                        </a:rPr>
                        <a:t>310</a:t>
                      </a:r>
                      <a:endParaRPr lang="en-AU" sz="17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4.70</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700">
                          <a:solidFill>
                            <a:srgbClr val="000000"/>
                          </a:solidFill>
                          <a:latin typeface="Calibri"/>
                          <a:ea typeface="Times New Roman"/>
                          <a:cs typeface="Calibri"/>
                        </a:rPr>
                        <a:t>350000</a:t>
                      </a:r>
                      <a:endParaRPr lang="en-AU" sz="1700">
                        <a:latin typeface="Times New Roman"/>
                        <a:ea typeface="Times New Roman"/>
                      </a:endParaRPr>
                    </a:p>
                  </a:txBody>
                  <a:tcPr marL="68580" marR="68580" marT="0" marB="0" anchor="b"/>
                </a:tc>
                <a:tc>
                  <a:txBody>
                    <a:bodyPr/>
                    <a:lstStyle/>
                    <a:p>
                      <a:pPr algn="r">
                        <a:spcAft>
                          <a:spcPts val="0"/>
                        </a:spcAft>
                      </a:pPr>
                      <a:r>
                        <a:rPr lang="en-AU" sz="1700">
                          <a:solidFill>
                            <a:srgbClr val="000000"/>
                          </a:solidFill>
                          <a:latin typeface="Calibri"/>
                          <a:ea typeface="Times New Roman"/>
                          <a:cs typeface="Calibri"/>
                        </a:rPr>
                        <a:t>320</a:t>
                      </a:r>
                      <a:endParaRPr lang="en-AU" sz="17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4.75</a:t>
                      </a:r>
                      <a:endParaRPr lang="en-AU" sz="2000" b="1" dirty="0">
                        <a:solidFill>
                          <a:srgbClr val="0070C0"/>
                        </a:solidFill>
                        <a:latin typeface="Times New Roman"/>
                        <a:ea typeface="Times New Roman"/>
                      </a:endParaRPr>
                    </a:p>
                  </a:txBody>
                  <a:tcPr marL="68580" marR="68580" marT="0" marB="0" anchor="b"/>
                </a:tc>
              </a:tr>
              <a:tr h="644839">
                <a:tc>
                  <a:txBody>
                    <a:bodyPr/>
                    <a:lstStyle/>
                    <a:p>
                      <a:pPr>
                        <a:spcAft>
                          <a:spcPts val="0"/>
                        </a:spcAft>
                      </a:pPr>
                      <a:r>
                        <a:rPr lang="en-AU" sz="1700">
                          <a:solidFill>
                            <a:srgbClr val="000000"/>
                          </a:solidFill>
                          <a:latin typeface="Calibri"/>
                          <a:ea typeface="Times New Roman"/>
                          <a:cs typeface="Calibri"/>
                        </a:rPr>
                        <a:t>Sunshine Coast</a:t>
                      </a:r>
                      <a:endParaRPr lang="en-AU" sz="1700">
                        <a:latin typeface="Times New Roman"/>
                        <a:ea typeface="Times New Roman"/>
                      </a:endParaRPr>
                    </a:p>
                  </a:txBody>
                  <a:tcPr marL="68580" marR="68580" marT="0" marB="0" anchor="b"/>
                </a:tc>
                <a:tc>
                  <a:txBody>
                    <a:bodyPr/>
                    <a:lstStyle/>
                    <a:p>
                      <a:pPr algn="r">
                        <a:spcAft>
                          <a:spcPts val="0"/>
                        </a:spcAft>
                      </a:pPr>
                      <a:r>
                        <a:rPr lang="en-AU" sz="1700">
                          <a:solidFill>
                            <a:srgbClr val="000000"/>
                          </a:solidFill>
                          <a:latin typeface="Calibri"/>
                          <a:ea typeface="Times New Roman"/>
                          <a:cs typeface="Calibri"/>
                        </a:rPr>
                        <a:t>440000</a:t>
                      </a:r>
                      <a:endParaRPr lang="en-AU" sz="1700">
                        <a:latin typeface="Times New Roman"/>
                        <a:ea typeface="Times New Roman"/>
                      </a:endParaRPr>
                    </a:p>
                  </a:txBody>
                  <a:tcPr marL="68580" marR="68580" marT="0" marB="0" anchor="b"/>
                </a:tc>
                <a:tc>
                  <a:txBody>
                    <a:bodyPr/>
                    <a:lstStyle/>
                    <a:p>
                      <a:pPr algn="r">
                        <a:spcAft>
                          <a:spcPts val="0"/>
                        </a:spcAft>
                      </a:pPr>
                      <a:r>
                        <a:rPr lang="en-AU" sz="1700">
                          <a:solidFill>
                            <a:srgbClr val="000000"/>
                          </a:solidFill>
                          <a:latin typeface="Calibri"/>
                          <a:ea typeface="Times New Roman"/>
                          <a:cs typeface="Calibri"/>
                        </a:rPr>
                        <a:t>340</a:t>
                      </a:r>
                      <a:endParaRPr lang="en-AU" sz="17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4.02</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700">
                          <a:solidFill>
                            <a:srgbClr val="000000"/>
                          </a:solidFill>
                          <a:latin typeface="Calibri"/>
                          <a:ea typeface="Times New Roman"/>
                          <a:cs typeface="Calibri"/>
                        </a:rPr>
                        <a:t>465000</a:t>
                      </a:r>
                      <a:endParaRPr lang="en-AU" sz="1700">
                        <a:latin typeface="Times New Roman"/>
                        <a:ea typeface="Times New Roman"/>
                      </a:endParaRPr>
                    </a:p>
                  </a:txBody>
                  <a:tcPr marL="68580" marR="68580" marT="0" marB="0" anchor="b"/>
                </a:tc>
                <a:tc>
                  <a:txBody>
                    <a:bodyPr/>
                    <a:lstStyle/>
                    <a:p>
                      <a:pPr algn="r">
                        <a:spcAft>
                          <a:spcPts val="0"/>
                        </a:spcAft>
                      </a:pPr>
                      <a:r>
                        <a:rPr lang="en-AU" sz="1700">
                          <a:solidFill>
                            <a:srgbClr val="000000"/>
                          </a:solidFill>
                          <a:latin typeface="Calibri"/>
                          <a:ea typeface="Times New Roman"/>
                          <a:cs typeface="Calibri"/>
                        </a:rPr>
                        <a:t>360</a:t>
                      </a:r>
                      <a:endParaRPr lang="en-AU" sz="17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4.03</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700">
                          <a:solidFill>
                            <a:srgbClr val="000000"/>
                          </a:solidFill>
                          <a:latin typeface="Calibri"/>
                          <a:ea typeface="Times New Roman"/>
                          <a:cs typeface="Calibri"/>
                        </a:rPr>
                        <a:t>455000</a:t>
                      </a:r>
                      <a:endParaRPr lang="en-AU" sz="1700">
                        <a:latin typeface="Times New Roman"/>
                        <a:ea typeface="Times New Roman"/>
                      </a:endParaRPr>
                    </a:p>
                  </a:txBody>
                  <a:tcPr marL="68580" marR="68580" marT="0" marB="0" anchor="b"/>
                </a:tc>
                <a:tc>
                  <a:txBody>
                    <a:bodyPr/>
                    <a:lstStyle/>
                    <a:p>
                      <a:pPr algn="r">
                        <a:spcAft>
                          <a:spcPts val="0"/>
                        </a:spcAft>
                      </a:pPr>
                      <a:r>
                        <a:rPr lang="en-AU" sz="1700">
                          <a:solidFill>
                            <a:srgbClr val="000000"/>
                          </a:solidFill>
                          <a:latin typeface="Calibri"/>
                          <a:ea typeface="Times New Roman"/>
                          <a:cs typeface="Calibri"/>
                        </a:rPr>
                        <a:t>360</a:t>
                      </a:r>
                      <a:endParaRPr lang="en-AU" sz="17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4.11</a:t>
                      </a:r>
                      <a:endParaRPr lang="en-AU" sz="2000" b="1" dirty="0">
                        <a:solidFill>
                          <a:srgbClr val="0070C0"/>
                        </a:solidFill>
                        <a:latin typeface="Times New Roman"/>
                        <a:ea typeface="Times New Roman"/>
                      </a:endParaRPr>
                    </a:p>
                  </a:txBody>
                  <a:tcPr marL="68580" marR="68580" marT="0" marB="0" anchor="b"/>
                </a:tc>
              </a:tr>
              <a:tr h="644839">
                <a:tc>
                  <a:txBody>
                    <a:bodyPr/>
                    <a:lstStyle/>
                    <a:p>
                      <a:pPr>
                        <a:spcAft>
                          <a:spcPts val="0"/>
                        </a:spcAft>
                      </a:pPr>
                      <a:r>
                        <a:rPr lang="en-AU" sz="1700">
                          <a:solidFill>
                            <a:srgbClr val="000000"/>
                          </a:solidFill>
                          <a:latin typeface="Calibri"/>
                          <a:ea typeface="Times New Roman"/>
                          <a:cs typeface="Calibri"/>
                        </a:rPr>
                        <a:t>Redland</a:t>
                      </a:r>
                      <a:endParaRPr lang="en-AU" sz="1700">
                        <a:latin typeface="Times New Roman"/>
                        <a:ea typeface="Times New Roman"/>
                      </a:endParaRPr>
                    </a:p>
                  </a:txBody>
                  <a:tcPr marL="68580" marR="68580" marT="0" marB="0" anchor="b"/>
                </a:tc>
                <a:tc>
                  <a:txBody>
                    <a:bodyPr/>
                    <a:lstStyle/>
                    <a:p>
                      <a:pPr algn="r">
                        <a:spcAft>
                          <a:spcPts val="0"/>
                        </a:spcAft>
                      </a:pPr>
                      <a:r>
                        <a:rPr lang="en-AU" sz="1700">
                          <a:solidFill>
                            <a:srgbClr val="000000"/>
                          </a:solidFill>
                          <a:latin typeface="Calibri"/>
                          <a:ea typeface="Times New Roman"/>
                          <a:cs typeface="Calibri"/>
                        </a:rPr>
                        <a:t>415000</a:t>
                      </a:r>
                      <a:endParaRPr lang="en-AU" sz="1700">
                        <a:latin typeface="Times New Roman"/>
                        <a:ea typeface="Times New Roman"/>
                      </a:endParaRPr>
                    </a:p>
                  </a:txBody>
                  <a:tcPr marL="68580" marR="68580" marT="0" marB="0" anchor="b"/>
                </a:tc>
                <a:tc>
                  <a:txBody>
                    <a:bodyPr/>
                    <a:lstStyle/>
                    <a:p>
                      <a:pPr algn="r">
                        <a:spcAft>
                          <a:spcPts val="0"/>
                        </a:spcAft>
                      </a:pPr>
                      <a:r>
                        <a:rPr lang="en-AU" sz="1700">
                          <a:solidFill>
                            <a:srgbClr val="000000"/>
                          </a:solidFill>
                          <a:latin typeface="Calibri"/>
                          <a:ea typeface="Times New Roman"/>
                          <a:cs typeface="Calibri"/>
                        </a:rPr>
                        <a:t>320</a:t>
                      </a:r>
                      <a:endParaRPr lang="en-AU" sz="17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4.01</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700">
                          <a:solidFill>
                            <a:srgbClr val="000000"/>
                          </a:solidFill>
                          <a:latin typeface="Calibri"/>
                          <a:ea typeface="Times New Roman"/>
                          <a:cs typeface="Calibri"/>
                        </a:rPr>
                        <a:t>440000</a:t>
                      </a:r>
                      <a:endParaRPr lang="en-AU" sz="1700">
                        <a:latin typeface="Times New Roman"/>
                        <a:ea typeface="Times New Roman"/>
                      </a:endParaRPr>
                    </a:p>
                  </a:txBody>
                  <a:tcPr marL="68580" marR="68580" marT="0" marB="0" anchor="b"/>
                </a:tc>
                <a:tc>
                  <a:txBody>
                    <a:bodyPr/>
                    <a:lstStyle/>
                    <a:p>
                      <a:pPr algn="r">
                        <a:spcAft>
                          <a:spcPts val="0"/>
                        </a:spcAft>
                      </a:pPr>
                      <a:r>
                        <a:rPr lang="en-AU" sz="1700">
                          <a:solidFill>
                            <a:srgbClr val="000000"/>
                          </a:solidFill>
                          <a:latin typeface="Calibri"/>
                          <a:ea typeface="Times New Roman"/>
                          <a:cs typeface="Calibri"/>
                        </a:rPr>
                        <a:t>350</a:t>
                      </a:r>
                      <a:endParaRPr lang="en-AU" sz="17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4.14</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700">
                          <a:solidFill>
                            <a:srgbClr val="000000"/>
                          </a:solidFill>
                          <a:latin typeface="Calibri"/>
                          <a:ea typeface="Times New Roman"/>
                          <a:cs typeface="Calibri"/>
                        </a:rPr>
                        <a:t>450000</a:t>
                      </a:r>
                      <a:endParaRPr lang="en-AU" sz="1700">
                        <a:latin typeface="Times New Roman"/>
                        <a:ea typeface="Times New Roman"/>
                      </a:endParaRPr>
                    </a:p>
                  </a:txBody>
                  <a:tcPr marL="68580" marR="68580" marT="0" marB="0" anchor="b"/>
                </a:tc>
                <a:tc>
                  <a:txBody>
                    <a:bodyPr/>
                    <a:lstStyle/>
                    <a:p>
                      <a:pPr algn="r">
                        <a:spcAft>
                          <a:spcPts val="0"/>
                        </a:spcAft>
                      </a:pPr>
                      <a:r>
                        <a:rPr lang="en-AU" sz="1700">
                          <a:solidFill>
                            <a:srgbClr val="000000"/>
                          </a:solidFill>
                          <a:latin typeface="Calibri"/>
                          <a:ea typeface="Times New Roman"/>
                          <a:cs typeface="Calibri"/>
                        </a:rPr>
                        <a:t>350</a:t>
                      </a:r>
                      <a:endParaRPr lang="en-AU" sz="17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4.04</a:t>
                      </a:r>
                      <a:endParaRPr lang="en-AU" sz="2000" b="1" dirty="0">
                        <a:solidFill>
                          <a:srgbClr val="0070C0"/>
                        </a:solidFill>
                        <a:latin typeface="Times New Roman"/>
                        <a:ea typeface="Times New Roman"/>
                      </a:endParaRPr>
                    </a:p>
                  </a:txBody>
                  <a:tcPr marL="68580" marR="68580" marT="0" marB="0" anchor="b"/>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928670"/>
            <a:ext cx="8229600" cy="642926"/>
          </a:xfrm>
        </p:spPr>
        <p:txBody>
          <a:bodyPr>
            <a:normAutofit fontScale="90000"/>
          </a:bodyPr>
          <a:lstStyle/>
          <a:p>
            <a:r>
              <a:rPr lang="en-AU" dirty="0" smtClean="0"/>
              <a:t>Queensland Rural Locations</a:t>
            </a:r>
            <a:endParaRPr lang="en-AU" dirty="0"/>
          </a:p>
        </p:txBody>
      </p:sp>
      <p:graphicFrame>
        <p:nvGraphicFramePr>
          <p:cNvPr id="4" name="Content Placeholder 3"/>
          <p:cNvGraphicFramePr>
            <a:graphicFrameLocks noGrp="1"/>
          </p:cNvGraphicFramePr>
          <p:nvPr>
            <p:ph idx="1"/>
          </p:nvPr>
        </p:nvGraphicFramePr>
        <p:xfrm>
          <a:off x="457200" y="1785925"/>
          <a:ext cx="8229600" cy="4357721"/>
        </p:xfrm>
        <a:graphic>
          <a:graphicData uri="http://schemas.openxmlformats.org/drawingml/2006/table">
            <a:tbl>
              <a:tblPr firstRow="1" bandRow="1">
                <a:tableStyleId>{5C22544A-7EE6-4342-B048-85BDC9FD1C3A}</a:tableStyleId>
              </a:tblPr>
              <a:tblGrid>
                <a:gridCol w="1042966"/>
                <a:gridCol w="785818"/>
                <a:gridCol w="714380"/>
                <a:gridCol w="857256"/>
                <a:gridCol w="714380"/>
                <a:gridCol w="822960"/>
                <a:gridCol w="891552"/>
                <a:gridCol w="857256"/>
                <a:gridCol w="720072"/>
                <a:gridCol w="822960"/>
              </a:tblGrid>
              <a:tr h="515581">
                <a:tc>
                  <a:txBody>
                    <a:bodyPr/>
                    <a:lstStyle/>
                    <a:p>
                      <a:pPr>
                        <a:spcAft>
                          <a:spcPts val="0"/>
                        </a:spcAft>
                      </a:pPr>
                      <a:r>
                        <a:rPr lang="en-AU" sz="1400" dirty="0">
                          <a:solidFill>
                            <a:srgbClr val="000000"/>
                          </a:solidFill>
                          <a:latin typeface="Calibri"/>
                          <a:ea typeface="Times New Roman"/>
                          <a:cs typeface="Calibri"/>
                        </a:rPr>
                        <a:t>QLD Rural</a:t>
                      </a:r>
                      <a:endParaRPr lang="en-AU" sz="1400" dirty="0">
                        <a:latin typeface="Times New Roman"/>
                        <a:ea typeface="Times New Roman"/>
                      </a:endParaRPr>
                    </a:p>
                  </a:txBody>
                  <a:tcPr marL="68580" marR="68580" marT="0" marB="0" anchor="b"/>
                </a:tc>
                <a:tc>
                  <a:txBody>
                    <a:bodyPr/>
                    <a:lstStyle/>
                    <a:p>
                      <a:pPr algn="r">
                        <a:spcAft>
                          <a:spcPts val="0"/>
                        </a:spcAft>
                      </a:pPr>
                      <a:r>
                        <a:rPr lang="en-AU" sz="2000" dirty="0">
                          <a:solidFill>
                            <a:schemeClr val="bg1"/>
                          </a:solidFill>
                          <a:latin typeface="Calibri"/>
                          <a:ea typeface="Times New Roman"/>
                          <a:cs typeface="Calibri"/>
                        </a:rPr>
                        <a:t>2007</a:t>
                      </a:r>
                      <a:endParaRPr lang="en-AU" sz="2000" dirty="0">
                        <a:solidFill>
                          <a:schemeClr val="bg1"/>
                        </a:solidFill>
                        <a:latin typeface="Times New Roman"/>
                        <a:ea typeface="Times New Roman"/>
                      </a:endParaRPr>
                    </a:p>
                  </a:txBody>
                  <a:tcPr marL="68580" marR="68580" marT="0" marB="0" anchor="b"/>
                </a:tc>
                <a:tc>
                  <a:txBody>
                    <a:bodyPr/>
                    <a:lstStyle/>
                    <a:p>
                      <a:pPr>
                        <a:spcAft>
                          <a:spcPts val="0"/>
                        </a:spcAft>
                      </a:pPr>
                      <a:endParaRPr lang="en-AU" sz="2000" dirty="0">
                        <a:solidFill>
                          <a:schemeClr val="bg1"/>
                        </a:solidFill>
                        <a:latin typeface="Calibri"/>
                        <a:ea typeface="Times New Roman"/>
                        <a:cs typeface="Calibri"/>
                      </a:endParaRPr>
                    </a:p>
                  </a:txBody>
                  <a:tcPr marL="68580" marR="68580" marT="0" marB="0" anchor="b"/>
                </a:tc>
                <a:tc>
                  <a:txBody>
                    <a:bodyPr/>
                    <a:lstStyle/>
                    <a:p>
                      <a:pPr>
                        <a:spcAft>
                          <a:spcPts val="0"/>
                        </a:spcAft>
                      </a:pPr>
                      <a:endParaRPr lang="en-AU" sz="2000" dirty="0">
                        <a:solidFill>
                          <a:schemeClr val="bg1"/>
                        </a:solidFill>
                        <a:latin typeface="Calibri"/>
                        <a:ea typeface="Times New Roman"/>
                        <a:cs typeface="Calibri"/>
                      </a:endParaRPr>
                    </a:p>
                  </a:txBody>
                  <a:tcPr marL="68580" marR="68580" marT="0" marB="0" anchor="b"/>
                </a:tc>
                <a:tc>
                  <a:txBody>
                    <a:bodyPr/>
                    <a:lstStyle/>
                    <a:p>
                      <a:pPr algn="r">
                        <a:spcAft>
                          <a:spcPts val="0"/>
                        </a:spcAft>
                      </a:pPr>
                      <a:r>
                        <a:rPr lang="en-AU" sz="2000" dirty="0">
                          <a:solidFill>
                            <a:schemeClr val="bg1"/>
                          </a:solidFill>
                          <a:latin typeface="Calibri"/>
                          <a:ea typeface="Times New Roman"/>
                          <a:cs typeface="Calibri"/>
                        </a:rPr>
                        <a:t>2008</a:t>
                      </a:r>
                      <a:endParaRPr lang="en-AU" sz="2000" dirty="0">
                        <a:solidFill>
                          <a:schemeClr val="bg1"/>
                        </a:solidFill>
                        <a:latin typeface="Times New Roman"/>
                        <a:ea typeface="Times New Roman"/>
                      </a:endParaRPr>
                    </a:p>
                  </a:txBody>
                  <a:tcPr marL="68580" marR="68580" marT="0" marB="0" anchor="b"/>
                </a:tc>
                <a:tc>
                  <a:txBody>
                    <a:bodyPr/>
                    <a:lstStyle/>
                    <a:p>
                      <a:pPr>
                        <a:spcAft>
                          <a:spcPts val="0"/>
                        </a:spcAft>
                      </a:pPr>
                      <a:endParaRPr lang="en-AU" sz="2000" dirty="0">
                        <a:solidFill>
                          <a:schemeClr val="bg1"/>
                        </a:solidFill>
                        <a:latin typeface="Calibri"/>
                        <a:ea typeface="Times New Roman"/>
                        <a:cs typeface="Calibri"/>
                      </a:endParaRPr>
                    </a:p>
                  </a:txBody>
                  <a:tcPr marL="68580" marR="68580" marT="0" marB="0" anchor="b"/>
                </a:tc>
                <a:tc>
                  <a:txBody>
                    <a:bodyPr/>
                    <a:lstStyle/>
                    <a:p>
                      <a:pPr>
                        <a:spcAft>
                          <a:spcPts val="0"/>
                        </a:spcAft>
                      </a:pPr>
                      <a:endParaRPr lang="en-AU" sz="2000" dirty="0">
                        <a:solidFill>
                          <a:schemeClr val="bg1"/>
                        </a:solidFill>
                        <a:latin typeface="Calibri"/>
                        <a:ea typeface="Times New Roman"/>
                        <a:cs typeface="Calibri"/>
                      </a:endParaRPr>
                    </a:p>
                  </a:txBody>
                  <a:tcPr marL="68580" marR="68580" marT="0" marB="0" anchor="b"/>
                </a:tc>
                <a:tc>
                  <a:txBody>
                    <a:bodyPr/>
                    <a:lstStyle/>
                    <a:p>
                      <a:pPr algn="r">
                        <a:spcAft>
                          <a:spcPts val="0"/>
                        </a:spcAft>
                      </a:pPr>
                      <a:r>
                        <a:rPr lang="en-AU" sz="2000" dirty="0">
                          <a:solidFill>
                            <a:schemeClr val="bg1"/>
                          </a:solidFill>
                          <a:latin typeface="Calibri"/>
                          <a:ea typeface="Times New Roman"/>
                          <a:cs typeface="Calibri"/>
                        </a:rPr>
                        <a:t>2009</a:t>
                      </a:r>
                      <a:endParaRPr lang="en-AU" sz="2000" dirty="0">
                        <a:solidFill>
                          <a:schemeClr val="bg1"/>
                        </a:solidFill>
                        <a:latin typeface="Times New Roman"/>
                        <a:ea typeface="Times New Roman"/>
                      </a:endParaRPr>
                    </a:p>
                  </a:txBody>
                  <a:tcPr marL="68580" marR="68580" marT="0" marB="0" anchor="b"/>
                </a:tc>
                <a:tc>
                  <a:txBody>
                    <a:bodyPr/>
                    <a:lstStyle/>
                    <a:p>
                      <a:pPr>
                        <a:spcAft>
                          <a:spcPts val="0"/>
                        </a:spcAft>
                      </a:pPr>
                      <a:endParaRPr lang="en-AU" sz="2000" dirty="0">
                        <a:solidFill>
                          <a:schemeClr val="bg1"/>
                        </a:solidFill>
                        <a:latin typeface="Calibri"/>
                        <a:ea typeface="Times New Roman"/>
                        <a:cs typeface="Calibri"/>
                      </a:endParaRPr>
                    </a:p>
                  </a:txBody>
                  <a:tcPr marL="68580" marR="68580" marT="0" marB="0" anchor="b"/>
                </a:tc>
                <a:tc>
                  <a:txBody>
                    <a:bodyPr/>
                    <a:lstStyle/>
                    <a:p>
                      <a:pPr>
                        <a:spcAft>
                          <a:spcPts val="0"/>
                        </a:spcAft>
                      </a:pPr>
                      <a:endParaRPr lang="en-AU" sz="2000" dirty="0">
                        <a:solidFill>
                          <a:srgbClr val="000000"/>
                        </a:solidFill>
                        <a:latin typeface="Calibri"/>
                        <a:ea typeface="Times New Roman"/>
                        <a:cs typeface="Calibri"/>
                      </a:endParaRPr>
                    </a:p>
                  </a:txBody>
                  <a:tcPr marL="68580" marR="68580" marT="0" marB="0" anchor="b"/>
                </a:tc>
              </a:tr>
              <a:tr h="593272">
                <a:tc>
                  <a:txBody>
                    <a:bodyPr/>
                    <a:lstStyle/>
                    <a:p>
                      <a:pPr>
                        <a:spcAft>
                          <a:spcPts val="0"/>
                        </a:spcAft>
                      </a:pPr>
                      <a:endParaRPr lang="en-AU" sz="1400">
                        <a:solidFill>
                          <a:srgbClr val="000000"/>
                        </a:solidFill>
                        <a:latin typeface="Calibri"/>
                        <a:ea typeface="Times New Roman"/>
                        <a:cs typeface="Calibri"/>
                      </a:endParaRPr>
                    </a:p>
                  </a:txBody>
                  <a:tcPr marL="68580" marR="68580" marT="0" marB="0" anchor="b"/>
                </a:tc>
                <a:tc>
                  <a:txBody>
                    <a:bodyPr/>
                    <a:lstStyle/>
                    <a:p>
                      <a:pPr>
                        <a:spcAft>
                          <a:spcPts val="0"/>
                        </a:spcAft>
                      </a:pPr>
                      <a:r>
                        <a:rPr lang="en-AU" sz="1400">
                          <a:solidFill>
                            <a:srgbClr val="000000"/>
                          </a:solidFill>
                          <a:latin typeface="Calibri"/>
                          <a:ea typeface="Times New Roman"/>
                          <a:cs typeface="Calibri"/>
                        </a:rPr>
                        <a:t>Median Price</a:t>
                      </a:r>
                      <a:endParaRPr lang="en-AU" sz="1400">
                        <a:latin typeface="Times New Roman"/>
                        <a:ea typeface="Times New Roman"/>
                      </a:endParaRPr>
                    </a:p>
                  </a:txBody>
                  <a:tcPr marL="68580" marR="68580" marT="0" marB="0" anchor="b"/>
                </a:tc>
                <a:tc>
                  <a:txBody>
                    <a:bodyPr/>
                    <a:lstStyle/>
                    <a:p>
                      <a:pPr>
                        <a:spcAft>
                          <a:spcPts val="0"/>
                        </a:spcAft>
                      </a:pPr>
                      <a:r>
                        <a:rPr lang="en-AU" sz="1400">
                          <a:solidFill>
                            <a:srgbClr val="000000"/>
                          </a:solidFill>
                          <a:latin typeface="Calibri"/>
                          <a:ea typeface="Times New Roman"/>
                          <a:cs typeface="Calibri"/>
                        </a:rPr>
                        <a:t>Median Rent</a:t>
                      </a:r>
                      <a:endParaRPr lang="en-AU" sz="1400">
                        <a:latin typeface="Times New Roman"/>
                        <a:ea typeface="Times New Roman"/>
                      </a:endParaRPr>
                    </a:p>
                  </a:txBody>
                  <a:tcPr marL="68580" marR="68580" marT="0" marB="0" anchor="b"/>
                </a:tc>
                <a:tc>
                  <a:txBody>
                    <a:bodyPr/>
                    <a:lstStyle/>
                    <a:p>
                      <a:pPr>
                        <a:spcAft>
                          <a:spcPts val="0"/>
                        </a:spcAft>
                      </a:pPr>
                      <a:r>
                        <a:rPr lang="en-AU" sz="1400">
                          <a:solidFill>
                            <a:srgbClr val="000000"/>
                          </a:solidFill>
                          <a:latin typeface="Calibri"/>
                          <a:ea typeface="Times New Roman"/>
                          <a:cs typeface="Calibri"/>
                        </a:rPr>
                        <a:t>Income Return %</a:t>
                      </a:r>
                      <a:endParaRPr lang="en-AU" sz="1400">
                        <a:latin typeface="Times New Roman"/>
                        <a:ea typeface="Times New Roman"/>
                      </a:endParaRPr>
                    </a:p>
                  </a:txBody>
                  <a:tcPr marL="68580" marR="68580" marT="0" marB="0" anchor="b"/>
                </a:tc>
                <a:tc>
                  <a:txBody>
                    <a:bodyPr/>
                    <a:lstStyle/>
                    <a:p>
                      <a:pPr>
                        <a:spcAft>
                          <a:spcPts val="0"/>
                        </a:spcAft>
                      </a:pPr>
                      <a:r>
                        <a:rPr lang="en-AU" sz="1400">
                          <a:solidFill>
                            <a:srgbClr val="000000"/>
                          </a:solidFill>
                          <a:latin typeface="Calibri"/>
                          <a:ea typeface="Times New Roman"/>
                          <a:cs typeface="Calibri"/>
                        </a:rPr>
                        <a:t>Median Price</a:t>
                      </a:r>
                      <a:endParaRPr lang="en-AU" sz="1400">
                        <a:latin typeface="Times New Roman"/>
                        <a:ea typeface="Times New Roman"/>
                      </a:endParaRPr>
                    </a:p>
                  </a:txBody>
                  <a:tcPr marL="68580" marR="68580" marT="0" marB="0" anchor="b"/>
                </a:tc>
                <a:tc>
                  <a:txBody>
                    <a:bodyPr/>
                    <a:lstStyle/>
                    <a:p>
                      <a:pPr>
                        <a:spcAft>
                          <a:spcPts val="0"/>
                        </a:spcAft>
                      </a:pPr>
                      <a:r>
                        <a:rPr lang="en-AU" sz="1400">
                          <a:solidFill>
                            <a:srgbClr val="000000"/>
                          </a:solidFill>
                          <a:latin typeface="Calibri"/>
                          <a:ea typeface="Times New Roman"/>
                          <a:cs typeface="Calibri"/>
                        </a:rPr>
                        <a:t>Median Rent</a:t>
                      </a:r>
                      <a:endParaRPr lang="en-AU" sz="1400">
                        <a:latin typeface="Times New Roman"/>
                        <a:ea typeface="Times New Roman"/>
                      </a:endParaRPr>
                    </a:p>
                  </a:txBody>
                  <a:tcPr marL="68580" marR="68580" marT="0" marB="0" anchor="b"/>
                </a:tc>
                <a:tc>
                  <a:txBody>
                    <a:bodyPr/>
                    <a:lstStyle/>
                    <a:p>
                      <a:pPr>
                        <a:spcAft>
                          <a:spcPts val="0"/>
                        </a:spcAft>
                      </a:pPr>
                      <a:r>
                        <a:rPr lang="en-AU" sz="1400">
                          <a:solidFill>
                            <a:srgbClr val="000000"/>
                          </a:solidFill>
                          <a:latin typeface="Calibri"/>
                          <a:ea typeface="Times New Roman"/>
                          <a:cs typeface="Calibri"/>
                        </a:rPr>
                        <a:t>Income Return %</a:t>
                      </a:r>
                      <a:endParaRPr lang="en-AU" sz="1400">
                        <a:latin typeface="Times New Roman"/>
                        <a:ea typeface="Times New Roman"/>
                      </a:endParaRPr>
                    </a:p>
                  </a:txBody>
                  <a:tcPr marL="68580" marR="68580" marT="0" marB="0" anchor="b"/>
                </a:tc>
                <a:tc>
                  <a:txBody>
                    <a:bodyPr/>
                    <a:lstStyle/>
                    <a:p>
                      <a:pPr>
                        <a:spcAft>
                          <a:spcPts val="0"/>
                        </a:spcAft>
                      </a:pPr>
                      <a:r>
                        <a:rPr lang="en-AU" sz="1400" dirty="0">
                          <a:solidFill>
                            <a:srgbClr val="000000"/>
                          </a:solidFill>
                          <a:latin typeface="Calibri"/>
                          <a:ea typeface="Times New Roman"/>
                          <a:cs typeface="Calibri"/>
                        </a:rPr>
                        <a:t>Median Price</a:t>
                      </a:r>
                      <a:endParaRPr lang="en-AU" sz="1400" dirty="0">
                        <a:latin typeface="Times New Roman"/>
                        <a:ea typeface="Times New Roman"/>
                      </a:endParaRPr>
                    </a:p>
                  </a:txBody>
                  <a:tcPr marL="68580" marR="68580" marT="0" marB="0" anchor="b"/>
                </a:tc>
                <a:tc>
                  <a:txBody>
                    <a:bodyPr/>
                    <a:lstStyle/>
                    <a:p>
                      <a:pPr>
                        <a:spcAft>
                          <a:spcPts val="0"/>
                        </a:spcAft>
                      </a:pPr>
                      <a:r>
                        <a:rPr lang="en-AU" sz="1400" dirty="0">
                          <a:solidFill>
                            <a:srgbClr val="000000"/>
                          </a:solidFill>
                          <a:latin typeface="Calibri"/>
                          <a:ea typeface="Times New Roman"/>
                          <a:cs typeface="Calibri"/>
                        </a:rPr>
                        <a:t>Median Rent</a:t>
                      </a:r>
                      <a:endParaRPr lang="en-AU" sz="1400" dirty="0">
                        <a:latin typeface="Times New Roman"/>
                        <a:ea typeface="Times New Roman"/>
                      </a:endParaRPr>
                    </a:p>
                  </a:txBody>
                  <a:tcPr marL="68580" marR="68580" marT="0" marB="0" anchor="b"/>
                </a:tc>
                <a:tc>
                  <a:txBody>
                    <a:bodyPr/>
                    <a:lstStyle/>
                    <a:p>
                      <a:pPr>
                        <a:spcAft>
                          <a:spcPts val="0"/>
                        </a:spcAft>
                      </a:pPr>
                      <a:r>
                        <a:rPr lang="en-AU" sz="1400" dirty="0">
                          <a:solidFill>
                            <a:srgbClr val="000000"/>
                          </a:solidFill>
                          <a:latin typeface="Calibri"/>
                          <a:ea typeface="Times New Roman"/>
                          <a:cs typeface="Calibri"/>
                        </a:rPr>
                        <a:t>Income Return %</a:t>
                      </a:r>
                      <a:endParaRPr lang="en-AU" sz="1400" dirty="0">
                        <a:latin typeface="Times New Roman"/>
                        <a:ea typeface="Times New Roman"/>
                      </a:endParaRPr>
                    </a:p>
                  </a:txBody>
                  <a:tcPr marL="68580" marR="68580" marT="0" marB="0" anchor="b"/>
                </a:tc>
              </a:tr>
              <a:tr h="515581">
                <a:tc>
                  <a:txBody>
                    <a:bodyPr/>
                    <a:lstStyle/>
                    <a:p>
                      <a:pPr>
                        <a:spcAft>
                          <a:spcPts val="0"/>
                        </a:spcAft>
                      </a:pPr>
                      <a:r>
                        <a:rPr lang="en-AU" sz="1400">
                          <a:solidFill>
                            <a:srgbClr val="000000"/>
                          </a:solidFill>
                          <a:latin typeface="Calibri"/>
                          <a:ea typeface="Times New Roman"/>
                          <a:cs typeface="Calibri"/>
                        </a:rPr>
                        <a:t>Bundaberg</a:t>
                      </a:r>
                      <a:endParaRPr lang="en-AU" sz="1400">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269000</a:t>
                      </a:r>
                      <a:endParaRPr lang="en-AU" sz="1400">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245</a:t>
                      </a:r>
                      <a:endParaRPr lang="en-AU" sz="14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4.74</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280000</a:t>
                      </a:r>
                      <a:endParaRPr lang="en-AU" sz="1400">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250</a:t>
                      </a:r>
                      <a:endParaRPr lang="en-AU" sz="14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4.64</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275000</a:t>
                      </a:r>
                      <a:endParaRPr lang="en-AU" sz="1400">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260</a:t>
                      </a:r>
                      <a:endParaRPr lang="en-AU" sz="14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4.92</a:t>
                      </a:r>
                      <a:endParaRPr lang="en-AU" sz="2000" b="1" dirty="0">
                        <a:solidFill>
                          <a:srgbClr val="0070C0"/>
                        </a:solidFill>
                        <a:latin typeface="Times New Roman"/>
                        <a:ea typeface="Times New Roman"/>
                      </a:endParaRPr>
                    </a:p>
                  </a:txBody>
                  <a:tcPr marL="68580" marR="68580" marT="0" marB="0" anchor="b"/>
                </a:tc>
              </a:tr>
              <a:tr h="593272">
                <a:tc>
                  <a:txBody>
                    <a:bodyPr/>
                    <a:lstStyle/>
                    <a:p>
                      <a:pPr>
                        <a:spcAft>
                          <a:spcPts val="0"/>
                        </a:spcAft>
                      </a:pPr>
                      <a:r>
                        <a:rPr lang="en-AU" sz="1400">
                          <a:solidFill>
                            <a:srgbClr val="000000"/>
                          </a:solidFill>
                          <a:latin typeface="Calibri"/>
                          <a:ea typeface="Times New Roman"/>
                          <a:cs typeface="Calibri"/>
                        </a:rPr>
                        <a:t>Central Highlands</a:t>
                      </a:r>
                      <a:endParaRPr lang="en-AU" sz="1400">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320000</a:t>
                      </a:r>
                      <a:endParaRPr lang="en-AU" sz="1400">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360</a:t>
                      </a:r>
                      <a:endParaRPr lang="en-AU" sz="14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5.85</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317500</a:t>
                      </a:r>
                      <a:endParaRPr lang="en-AU" sz="1400">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380</a:t>
                      </a:r>
                      <a:endParaRPr lang="en-AU" sz="14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6.22</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340000</a:t>
                      </a:r>
                      <a:endParaRPr lang="en-AU" sz="1400">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380</a:t>
                      </a:r>
                      <a:endParaRPr lang="en-AU" sz="14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5.81</a:t>
                      </a:r>
                      <a:endParaRPr lang="en-AU" sz="2000" b="1" dirty="0">
                        <a:solidFill>
                          <a:srgbClr val="0070C0"/>
                        </a:solidFill>
                        <a:latin typeface="Times New Roman"/>
                        <a:ea typeface="Times New Roman"/>
                      </a:endParaRPr>
                    </a:p>
                  </a:txBody>
                  <a:tcPr marL="68580" marR="68580" marT="0" marB="0" anchor="b"/>
                </a:tc>
              </a:tr>
              <a:tr h="515581">
                <a:tc>
                  <a:txBody>
                    <a:bodyPr/>
                    <a:lstStyle/>
                    <a:p>
                      <a:pPr>
                        <a:spcAft>
                          <a:spcPts val="0"/>
                        </a:spcAft>
                      </a:pPr>
                      <a:r>
                        <a:rPr lang="en-AU" sz="1400">
                          <a:solidFill>
                            <a:srgbClr val="000000"/>
                          </a:solidFill>
                          <a:latin typeface="Calibri"/>
                          <a:ea typeface="Times New Roman"/>
                          <a:cs typeface="Calibri"/>
                        </a:rPr>
                        <a:t>Gympie</a:t>
                      </a:r>
                      <a:endParaRPr lang="en-AU" sz="1400">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272000</a:t>
                      </a:r>
                      <a:endParaRPr lang="en-AU" sz="1400">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220</a:t>
                      </a:r>
                      <a:endParaRPr lang="en-AU" sz="14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4.21</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286000</a:t>
                      </a:r>
                      <a:endParaRPr lang="en-AU" sz="1400">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240</a:t>
                      </a:r>
                      <a:endParaRPr lang="en-AU" sz="14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4.36</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285000</a:t>
                      </a:r>
                      <a:endParaRPr lang="en-AU" sz="1400">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250</a:t>
                      </a:r>
                      <a:endParaRPr lang="en-AU" sz="14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4.56</a:t>
                      </a:r>
                      <a:endParaRPr lang="en-AU" sz="2000" b="1" dirty="0">
                        <a:solidFill>
                          <a:srgbClr val="0070C0"/>
                        </a:solidFill>
                        <a:latin typeface="Times New Roman"/>
                        <a:ea typeface="Times New Roman"/>
                      </a:endParaRPr>
                    </a:p>
                  </a:txBody>
                  <a:tcPr marL="68580" marR="68580" marT="0" marB="0" anchor="b"/>
                </a:tc>
              </a:tr>
              <a:tr h="515581">
                <a:tc>
                  <a:txBody>
                    <a:bodyPr/>
                    <a:lstStyle/>
                    <a:p>
                      <a:pPr>
                        <a:spcAft>
                          <a:spcPts val="0"/>
                        </a:spcAft>
                      </a:pPr>
                      <a:r>
                        <a:rPr lang="en-AU" sz="1400">
                          <a:solidFill>
                            <a:srgbClr val="000000"/>
                          </a:solidFill>
                          <a:latin typeface="Calibri"/>
                          <a:ea typeface="Times New Roman"/>
                          <a:cs typeface="Calibri"/>
                        </a:rPr>
                        <a:t>Mt Isa</a:t>
                      </a:r>
                      <a:endParaRPr lang="en-AU" sz="1400">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315000</a:t>
                      </a:r>
                      <a:endParaRPr lang="en-AU" sz="1400">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390</a:t>
                      </a:r>
                      <a:endParaRPr lang="en-AU" sz="14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6.44</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335000</a:t>
                      </a:r>
                      <a:endParaRPr lang="en-AU" sz="1400">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450</a:t>
                      </a:r>
                      <a:endParaRPr lang="en-AU" sz="14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6.99</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323000</a:t>
                      </a:r>
                      <a:endParaRPr lang="en-AU" sz="1400">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420</a:t>
                      </a:r>
                      <a:endParaRPr lang="en-AU" sz="14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6.76</a:t>
                      </a:r>
                      <a:endParaRPr lang="en-AU" sz="2000" b="1" dirty="0">
                        <a:solidFill>
                          <a:srgbClr val="0070C0"/>
                        </a:solidFill>
                        <a:latin typeface="Times New Roman"/>
                        <a:ea typeface="Times New Roman"/>
                      </a:endParaRPr>
                    </a:p>
                  </a:txBody>
                  <a:tcPr marL="68580" marR="68580" marT="0" marB="0" anchor="b"/>
                </a:tc>
              </a:tr>
              <a:tr h="593272">
                <a:tc>
                  <a:txBody>
                    <a:bodyPr/>
                    <a:lstStyle/>
                    <a:p>
                      <a:pPr>
                        <a:spcAft>
                          <a:spcPts val="0"/>
                        </a:spcAft>
                      </a:pPr>
                      <a:r>
                        <a:rPr lang="en-AU" sz="1400">
                          <a:solidFill>
                            <a:srgbClr val="000000"/>
                          </a:solidFill>
                          <a:latin typeface="Calibri"/>
                          <a:ea typeface="Times New Roman"/>
                          <a:cs typeface="Calibri"/>
                        </a:rPr>
                        <a:t>South Burnett</a:t>
                      </a:r>
                      <a:endParaRPr lang="en-AU" sz="1400">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187000</a:t>
                      </a:r>
                      <a:endParaRPr lang="en-AU" sz="1400">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210</a:t>
                      </a:r>
                      <a:endParaRPr lang="en-AU" sz="14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5.84</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220000</a:t>
                      </a:r>
                      <a:endParaRPr lang="en-AU" sz="1400">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230</a:t>
                      </a:r>
                      <a:endParaRPr lang="en-AU" sz="14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5.44</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236000</a:t>
                      </a:r>
                      <a:endParaRPr lang="en-AU" sz="1400">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225</a:t>
                      </a:r>
                      <a:endParaRPr lang="en-AU" sz="14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4.96</a:t>
                      </a:r>
                      <a:endParaRPr lang="en-AU" sz="2000" b="1" dirty="0">
                        <a:solidFill>
                          <a:srgbClr val="0070C0"/>
                        </a:solidFill>
                        <a:latin typeface="Times New Roman"/>
                        <a:ea typeface="Times New Roman"/>
                      </a:endParaRPr>
                    </a:p>
                  </a:txBody>
                  <a:tcPr marL="68580" marR="68580" marT="0" marB="0" anchor="b"/>
                </a:tc>
              </a:tr>
              <a:tr h="515581">
                <a:tc>
                  <a:txBody>
                    <a:bodyPr/>
                    <a:lstStyle/>
                    <a:p>
                      <a:pPr>
                        <a:spcAft>
                          <a:spcPts val="0"/>
                        </a:spcAft>
                      </a:pPr>
                      <a:r>
                        <a:rPr lang="en-AU" sz="1400">
                          <a:solidFill>
                            <a:srgbClr val="000000"/>
                          </a:solidFill>
                          <a:latin typeface="Calibri"/>
                          <a:ea typeface="Times New Roman"/>
                          <a:cs typeface="Calibri"/>
                        </a:rPr>
                        <a:t>Toowoomba</a:t>
                      </a:r>
                      <a:endParaRPr lang="en-AU" sz="1400">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255000</a:t>
                      </a:r>
                      <a:endParaRPr lang="en-AU" sz="1400">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230</a:t>
                      </a:r>
                      <a:endParaRPr lang="en-AU" sz="14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4.69</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261500</a:t>
                      </a:r>
                      <a:endParaRPr lang="en-AU" sz="1400">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240</a:t>
                      </a:r>
                      <a:endParaRPr lang="en-AU" sz="14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4.77</a:t>
                      </a:r>
                      <a:endParaRPr lang="en-AU" sz="2000" b="1" dirty="0">
                        <a:solidFill>
                          <a:srgbClr val="0070C0"/>
                        </a:solidFill>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280000</a:t>
                      </a:r>
                      <a:endParaRPr lang="en-AU" sz="1400">
                        <a:latin typeface="Times New Roman"/>
                        <a:ea typeface="Times New Roman"/>
                      </a:endParaRPr>
                    </a:p>
                  </a:txBody>
                  <a:tcPr marL="68580" marR="68580" marT="0" marB="0" anchor="b"/>
                </a:tc>
                <a:tc>
                  <a:txBody>
                    <a:bodyPr/>
                    <a:lstStyle/>
                    <a:p>
                      <a:pPr algn="r">
                        <a:spcAft>
                          <a:spcPts val="0"/>
                        </a:spcAft>
                      </a:pPr>
                      <a:r>
                        <a:rPr lang="en-AU" sz="1400">
                          <a:solidFill>
                            <a:srgbClr val="000000"/>
                          </a:solidFill>
                          <a:latin typeface="Calibri"/>
                          <a:ea typeface="Times New Roman"/>
                          <a:cs typeface="Calibri"/>
                        </a:rPr>
                        <a:t>255</a:t>
                      </a:r>
                      <a:endParaRPr lang="en-AU" sz="1400">
                        <a:latin typeface="Times New Roman"/>
                        <a:ea typeface="Times New Roman"/>
                      </a:endParaRPr>
                    </a:p>
                  </a:txBody>
                  <a:tcPr marL="68580" marR="68580" marT="0" marB="0" anchor="b"/>
                </a:tc>
                <a:tc>
                  <a:txBody>
                    <a:bodyPr/>
                    <a:lstStyle/>
                    <a:p>
                      <a:pPr algn="r">
                        <a:spcAft>
                          <a:spcPts val="0"/>
                        </a:spcAft>
                      </a:pPr>
                      <a:r>
                        <a:rPr lang="en-AU" sz="2000" b="1" dirty="0">
                          <a:solidFill>
                            <a:srgbClr val="0070C0"/>
                          </a:solidFill>
                          <a:latin typeface="Calibri"/>
                          <a:ea typeface="Times New Roman"/>
                          <a:cs typeface="Calibri"/>
                        </a:rPr>
                        <a:t>4.74</a:t>
                      </a:r>
                      <a:endParaRPr lang="en-AU" sz="2000" b="1" dirty="0">
                        <a:solidFill>
                          <a:srgbClr val="0070C0"/>
                        </a:solidFill>
                        <a:latin typeface="Times New Roman"/>
                        <a:ea typeface="Times New Roman"/>
                      </a:endParaRPr>
                    </a:p>
                  </a:txBody>
                  <a:tcPr marL="68580" marR="68580" marT="0" marB="0" anchor="b"/>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University Suburbs</a:t>
            </a:r>
            <a:endParaRPr lang="en-AU" dirty="0"/>
          </a:p>
        </p:txBody>
      </p:sp>
      <p:graphicFrame>
        <p:nvGraphicFramePr>
          <p:cNvPr id="4" name="Content Placeholder 3"/>
          <p:cNvGraphicFramePr>
            <a:graphicFrameLocks noGrp="1"/>
          </p:cNvGraphicFramePr>
          <p:nvPr>
            <p:ph idx="1"/>
          </p:nvPr>
        </p:nvGraphicFramePr>
        <p:xfrm>
          <a:off x="285720" y="3143248"/>
          <a:ext cx="8715440" cy="1473200"/>
        </p:xfrm>
        <a:graphic>
          <a:graphicData uri="http://schemas.openxmlformats.org/drawingml/2006/table">
            <a:tbl>
              <a:tblPr firstRow="1" bandRow="1">
                <a:tableStyleId>{5C22544A-7EE6-4342-B048-85BDC9FD1C3A}</a:tableStyleId>
              </a:tblPr>
              <a:tblGrid>
                <a:gridCol w="871544"/>
                <a:gridCol w="871544"/>
                <a:gridCol w="828682"/>
                <a:gridCol w="857256"/>
                <a:gridCol w="928694"/>
                <a:gridCol w="857256"/>
                <a:gridCol w="885832"/>
                <a:gridCol w="871544"/>
                <a:gridCol w="871544"/>
                <a:gridCol w="871544"/>
              </a:tblGrid>
              <a:tr h="370840">
                <a:tc>
                  <a:txBody>
                    <a:bodyPr/>
                    <a:lstStyle/>
                    <a:p>
                      <a:pPr>
                        <a:spcAft>
                          <a:spcPts val="0"/>
                        </a:spcAft>
                      </a:pPr>
                      <a:endParaRPr lang="en-AU" sz="2000" dirty="0">
                        <a:solidFill>
                          <a:srgbClr val="000000"/>
                        </a:solidFill>
                        <a:latin typeface="Arial" pitchFamily="34" charset="0"/>
                        <a:ea typeface="Times New Roman"/>
                        <a:cs typeface="Arial" pitchFamily="34" charset="0"/>
                      </a:endParaRPr>
                    </a:p>
                  </a:txBody>
                  <a:tcPr marL="68580" marR="68580" marT="0" marB="0" anchor="b"/>
                </a:tc>
                <a:tc>
                  <a:txBody>
                    <a:bodyPr/>
                    <a:lstStyle/>
                    <a:p>
                      <a:pPr algn="r">
                        <a:spcAft>
                          <a:spcPts val="0"/>
                        </a:spcAft>
                      </a:pPr>
                      <a:r>
                        <a:rPr lang="en-AU" sz="2000" dirty="0">
                          <a:solidFill>
                            <a:srgbClr val="000000"/>
                          </a:solidFill>
                          <a:latin typeface="Arial" pitchFamily="34" charset="0"/>
                          <a:ea typeface="Times New Roman"/>
                          <a:cs typeface="Arial" pitchFamily="34" charset="0"/>
                        </a:rPr>
                        <a:t>2007</a:t>
                      </a:r>
                      <a:endParaRPr lang="en-AU" sz="2000" dirty="0">
                        <a:latin typeface="Arial" pitchFamily="34" charset="0"/>
                        <a:ea typeface="Times New Roman"/>
                        <a:cs typeface="Arial" pitchFamily="34" charset="0"/>
                      </a:endParaRPr>
                    </a:p>
                  </a:txBody>
                  <a:tcPr marL="68580" marR="68580" marT="0" marB="0" anchor="b"/>
                </a:tc>
                <a:tc>
                  <a:txBody>
                    <a:bodyPr/>
                    <a:lstStyle/>
                    <a:p>
                      <a:pPr>
                        <a:spcAft>
                          <a:spcPts val="0"/>
                        </a:spcAft>
                      </a:pPr>
                      <a:endParaRPr lang="en-AU" sz="2000" dirty="0">
                        <a:solidFill>
                          <a:srgbClr val="000000"/>
                        </a:solidFill>
                        <a:latin typeface="Arial" pitchFamily="34" charset="0"/>
                        <a:ea typeface="Times New Roman"/>
                        <a:cs typeface="Arial" pitchFamily="34" charset="0"/>
                      </a:endParaRPr>
                    </a:p>
                  </a:txBody>
                  <a:tcPr marL="68580" marR="68580" marT="0" marB="0" anchor="b"/>
                </a:tc>
                <a:tc>
                  <a:txBody>
                    <a:bodyPr/>
                    <a:lstStyle/>
                    <a:p>
                      <a:pPr>
                        <a:spcAft>
                          <a:spcPts val="0"/>
                        </a:spcAft>
                      </a:pPr>
                      <a:endParaRPr lang="en-AU" sz="2000" dirty="0">
                        <a:solidFill>
                          <a:srgbClr val="000000"/>
                        </a:solidFill>
                        <a:latin typeface="Arial" pitchFamily="34" charset="0"/>
                        <a:ea typeface="Times New Roman"/>
                        <a:cs typeface="Arial" pitchFamily="34" charset="0"/>
                      </a:endParaRPr>
                    </a:p>
                  </a:txBody>
                  <a:tcPr marL="68580" marR="68580" marT="0" marB="0" anchor="b"/>
                </a:tc>
                <a:tc>
                  <a:txBody>
                    <a:bodyPr/>
                    <a:lstStyle/>
                    <a:p>
                      <a:pPr algn="r">
                        <a:spcAft>
                          <a:spcPts val="0"/>
                        </a:spcAft>
                      </a:pPr>
                      <a:r>
                        <a:rPr lang="en-AU" sz="2000" dirty="0">
                          <a:solidFill>
                            <a:srgbClr val="000000"/>
                          </a:solidFill>
                          <a:latin typeface="Arial" pitchFamily="34" charset="0"/>
                          <a:ea typeface="Times New Roman"/>
                          <a:cs typeface="Arial" pitchFamily="34" charset="0"/>
                        </a:rPr>
                        <a:t>2008</a:t>
                      </a:r>
                      <a:endParaRPr lang="en-AU" sz="2000" dirty="0">
                        <a:latin typeface="Arial" pitchFamily="34" charset="0"/>
                        <a:ea typeface="Times New Roman"/>
                        <a:cs typeface="Arial" pitchFamily="34" charset="0"/>
                      </a:endParaRPr>
                    </a:p>
                  </a:txBody>
                  <a:tcPr marL="68580" marR="68580" marT="0" marB="0" anchor="b"/>
                </a:tc>
                <a:tc>
                  <a:txBody>
                    <a:bodyPr/>
                    <a:lstStyle/>
                    <a:p>
                      <a:pPr>
                        <a:spcAft>
                          <a:spcPts val="0"/>
                        </a:spcAft>
                      </a:pPr>
                      <a:endParaRPr lang="en-AU" sz="2000" dirty="0">
                        <a:solidFill>
                          <a:srgbClr val="000000"/>
                        </a:solidFill>
                        <a:latin typeface="Arial" pitchFamily="34" charset="0"/>
                        <a:ea typeface="Times New Roman"/>
                        <a:cs typeface="Arial" pitchFamily="34" charset="0"/>
                      </a:endParaRPr>
                    </a:p>
                  </a:txBody>
                  <a:tcPr marL="68580" marR="68580" marT="0" marB="0" anchor="b"/>
                </a:tc>
                <a:tc>
                  <a:txBody>
                    <a:bodyPr/>
                    <a:lstStyle/>
                    <a:p>
                      <a:pPr>
                        <a:spcAft>
                          <a:spcPts val="0"/>
                        </a:spcAft>
                      </a:pPr>
                      <a:endParaRPr lang="en-AU" sz="2000" dirty="0">
                        <a:solidFill>
                          <a:srgbClr val="000000"/>
                        </a:solidFill>
                        <a:latin typeface="Arial" pitchFamily="34" charset="0"/>
                        <a:ea typeface="Times New Roman"/>
                        <a:cs typeface="Arial" pitchFamily="34" charset="0"/>
                      </a:endParaRPr>
                    </a:p>
                  </a:txBody>
                  <a:tcPr marL="68580" marR="68580" marT="0" marB="0" anchor="b"/>
                </a:tc>
                <a:tc>
                  <a:txBody>
                    <a:bodyPr/>
                    <a:lstStyle/>
                    <a:p>
                      <a:pPr algn="r">
                        <a:spcAft>
                          <a:spcPts val="0"/>
                        </a:spcAft>
                      </a:pPr>
                      <a:r>
                        <a:rPr lang="en-AU" sz="2000" dirty="0">
                          <a:solidFill>
                            <a:srgbClr val="000000"/>
                          </a:solidFill>
                          <a:latin typeface="Arial" pitchFamily="34" charset="0"/>
                          <a:ea typeface="Times New Roman"/>
                          <a:cs typeface="Arial" pitchFamily="34" charset="0"/>
                        </a:rPr>
                        <a:t>2009</a:t>
                      </a:r>
                      <a:endParaRPr lang="en-AU" sz="2000" dirty="0">
                        <a:latin typeface="Arial" pitchFamily="34" charset="0"/>
                        <a:ea typeface="Times New Roman"/>
                        <a:cs typeface="Arial" pitchFamily="34" charset="0"/>
                      </a:endParaRPr>
                    </a:p>
                  </a:txBody>
                  <a:tcPr marL="68580" marR="68580" marT="0" marB="0" anchor="b"/>
                </a:tc>
                <a:tc>
                  <a:txBody>
                    <a:bodyPr/>
                    <a:lstStyle/>
                    <a:p>
                      <a:pPr>
                        <a:spcAft>
                          <a:spcPts val="0"/>
                        </a:spcAft>
                      </a:pPr>
                      <a:endParaRPr lang="en-AU" sz="2000" dirty="0">
                        <a:solidFill>
                          <a:srgbClr val="000000"/>
                        </a:solidFill>
                        <a:latin typeface="Arial" pitchFamily="34" charset="0"/>
                        <a:ea typeface="Times New Roman"/>
                        <a:cs typeface="Arial" pitchFamily="34" charset="0"/>
                      </a:endParaRPr>
                    </a:p>
                  </a:txBody>
                  <a:tcPr marL="68580" marR="68580" marT="0" marB="0" anchor="b"/>
                </a:tc>
                <a:tc>
                  <a:txBody>
                    <a:bodyPr/>
                    <a:lstStyle/>
                    <a:p>
                      <a:pPr>
                        <a:spcAft>
                          <a:spcPts val="0"/>
                        </a:spcAft>
                      </a:pPr>
                      <a:endParaRPr lang="en-AU" sz="2000" dirty="0">
                        <a:solidFill>
                          <a:srgbClr val="000000"/>
                        </a:solidFill>
                        <a:latin typeface="Arial" pitchFamily="34" charset="0"/>
                        <a:ea typeface="Times New Roman"/>
                        <a:cs typeface="Arial" pitchFamily="34" charset="0"/>
                      </a:endParaRPr>
                    </a:p>
                  </a:txBody>
                  <a:tcPr marL="68580" marR="68580" marT="0" marB="0" anchor="b"/>
                </a:tc>
              </a:tr>
              <a:tr h="370840">
                <a:tc>
                  <a:txBody>
                    <a:bodyPr/>
                    <a:lstStyle/>
                    <a:p>
                      <a:pPr>
                        <a:spcAft>
                          <a:spcPts val="0"/>
                        </a:spcAft>
                      </a:pPr>
                      <a:endParaRPr lang="en-AU" sz="2000">
                        <a:solidFill>
                          <a:srgbClr val="000000"/>
                        </a:solidFill>
                        <a:latin typeface="Arial" pitchFamily="34" charset="0"/>
                        <a:ea typeface="Times New Roman"/>
                        <a:cs typeface="Arial" pitchFamily="34" charset="0"/>
                      </a:endParaRPr>
                    </a:p>
                  </a:txBody>
                  <a:tcPr marL="68580" marR="68580" marT="0" marB="0" anchor="b"/>
                </a:tc>
                <a:tc>
                  <a:txBody>
                    <a:bodyPr/>
                    <a:lstStyle/>
                    <a:p>
                      <a:pPr>
                        <a:spcAft>
                          <a:spcPts val="0"/>
                        </a:spcAft>
                      </a:pPr>
                      <a:r>
                        <a:rPr lang="en-AU" sz="1600" dirty="0">
                          <a:solidFill>
                            <a:srgbClr val="000000"/>
                          </a:solidFill>
                          <a:latin typeface="Arial" pitchFamily="34" charset="0"/>
                          <a:ea typeface="Times New Roman"/>
                          <a:cs typeface="Arial" pitchFamily="34" charset="0"/>
                        </a:rPr>
                        <a:t>Median </a:t>
                      </a:r>
                      <a:r>
                        <a:rPr lang="en-AU" sz="1600" dirty="0" smtClean="0">
                          <a:solidFill>
                            <a:srgbClr val="000000"/>
                          </a:solidFill>
                          <a:latin typeface="Arial" pitchFamily="34" charset="0"/>
                          <a:ea typeface="Times New Roman"/>
                          <a:cs typeface="Arial" pitchFamily="34" charset="0"/>
                        </a:rPr>
                        <a:t>Price ($000)</a:t>
                      </a:r>
                      <a:endParaRPr lang="en-AU" sz="1600" dirty="0">
                        <a:latin typeface="Arial" pitchFamily="34" charset="0"/>
                        <a:ea typeface="Times New Roman"/>
                        <a:cs typeface="Arial" pitchFamily="34" charset="0"/>
                      </a:endParaRPr>
                    </a:p>
                  </a:txBody>
                  <a:tcPr marL="68580" marR="68580" marT="0" marB="0" anchor="b"/>
                </a:tc>
                <a:tc>
                  <a:txBody>
                    <a:bodyPr/>
                    <a:lstStyle/>
                    <a:p>
                      <a:pPr>
                        <a:spcAft>
                          <a:spcPts val="0"/>
                        </a:spcAft>
                      </a:pPr>
                      <a:r>
                        <a:rPr lang="en-AU" sz="1600" dirty="0">
                          <a:solidFill>
                            <a:srgbClr val="000000"/>
                          </a:solidFill>
                          <a:latin typeface="Arial" pitchFamily="34" charset="0"/>
                          <a:ea typeface="Times New Roman"/>
                          <a:cs typeface="Arial" pitchFamily="34" charset="0"/>
                        </a:rPr>
                        <a:t>Median Rent</a:t>
                      </a:r>
                      <a:endParaRPr lang="en-AU" sz="1600" dirty="0">
                        <a:latin typeface="Arial" pitchFamily="34" charset="0"/>
                        <a:ea typeface="Times New Roman"/>
                        <a:cs typeface="Arial" pitchFamily="34" charset="0"/>
                      </a:endParaRPr>
                    </a:p>
                  </a:txBody>
                  <a:tcPr marL="68580" marR="68580" marT="0" marB="0" anchor="b"/>
                </a:tc>
                <a:tc>
                  <a:txBody>
                    <a:bodyPr/>
                    <a:lstStyle/>
                    <a:p>
                      <a:pPr>
                        <a:spcAft>
                          <a:spcPts val="0"/>
                        </a:spcAft>
                      </a:pPr>
                      <a:r>
                        <a:rPr lang="en-AU" sz="1600" dirty="0">
                          <a:solidFill>
                            <a:srgbClr val="000000"/>
                          </a:solidFill>
                          <a:latin typeface="Arial" pitchFamily="34" charset="0"/>
                          <a:ea typeface="Times New Roman"/>
                          <a:cs typeface="Arial" pitchFamily="34" charset="0"/>
                        </a:rPr>
                        <a:t>Income Return %</a:t>
                      </a:r>
                      <a:endParaRPr lang="en-AU" sz="1600" dirty="0">
                        <a:latin typeface="Arial" pitchFamily="34" charset="0"/>
                        <a:ea typeface="Times New Roman"/>
                        <a:cs typeface="Arial" pitchFamily="34" charset="0"/>
                      </a:endParaRPr>
                    </a:p>
                  </a:txBody>
                  <a:tcPr marL="68580" marR="68580" marT="0" marB="0" anchor="b"/>
                </a:tc>
                <a:tc>
                  <a:txBody>
                    <a:bodyPr/>
                    <a:lstStyle/>
                    <a:p>
                      <a:pPr>
                        <a:spcAft>
                          <a:spcPts val="0"/>
                        </a:spcAft>
                      </a:pPr>
                      <a:r>
                        <a:rPr lang="en-AU" sz="1600" dirty="0">
                          <a:solidFill>
                            <a:srgbClr val="000000"/>
                          </a:solidFill>
                          <a:latin typeface="Arial" pitchFamily="34" charset="0"/>
                          <a:ea typeface="Times New Roman"/>
                          <a:cs typeface="Arial" pitchFamily="34" charset="0"/>
                        </a:rPr>
                        <a:t>Median </a:t>
                      </a:r>
                      <a:r>
                        <a:rPr lang="en-AU" sz="1600" dirty="0" smtClean="0">
                          <a:solidFill>
                            <a:srgbClr val="000000"/>
                          </a:solidFill>
                          <a:latin typeface="Arial" pitchFamily="34" charset="0"/>
                          <a:ea typeface="Times New Roman"/>
                          <a:cs typeface="Arial" pitchFamily="34" charset="0"/>
                        </a:rPr>
                        <a:t>Price ($000)</a:t>
                      </a:r>
                      <a:endParaRPr lang="en-AU" sz="1600" dirty="0">
                        <a:latin typeface="Arial" pitchFamily="34" charset="0"/>
                        <a:ea typeface="Times New Roman"/>
                        <a:cs typeface="Arial" pitchFamily="34" charset="0"/>
                      </a:endParaRPr>
                    </a:p>
                  </a:txBody>
                  <a:tcPr marL="68580" marR="68580" marT="0" marB="0" anchor="b"/>
                </a:tc>
                <a:tc>
                  <a:txBody>
                    <a:bodyPr/>
                    <a:lstStyle/>
                    <a:p>
                      <a:pPr>
                        <a:spcAft>
                          <a:spcPts val="0"/>
                        </a:spcAft>
                      </a:pPr>
                      <a:r>
                        <a:rPr lang="en-AU" sz="1600" dirty="0">
                          <a:solidFill>
                            <a:srgbClr val="000000"/>
                          </a:solidFill>
                          <a:latin typeface="Arial" pitchFamily="34" charset="0"/>
                          <a:ea typeface="Times New Roman"/>
                          <a:cs typeface="Arial" pitchFamily="34" charset="0"/>
                        </a:rPr>
                        <a:t>Median Rent</a:t>
                      </a:r>
                      <a:endParaRPr lang="en-AU" sz="1600" dirty="0">
                        <a:latin typeface="Arial" pitchFamily="34" charset="0"/>
                        <a:ea typeface="Times New Roman"/>
                        <a:cs typeface="Arial" pitchFamily="34" charset="0"/>
                      </a:endParaRPr>
                    </a:p>
                  </a:txBody>
                  <a:tcPr marL="68580" marR="68580" marT="0" marB="0" anchor="b"/>
                </a:tc>
                <a:tc>
                  <a:txBody>
                    <a:bodyPr/>
                    <a:lstStyle/>
                    <a:p>
                      <a:pPr>
                        <a:spcAft>
                          <a:spcPts val="0"/>
                        </a:spcAft>
                      </a:pPr>
                      <a:r>
                        <a:rPr lang="en-AU" sz="1600" dirty="0">
                          <a:solidFill>
                            <a:srgbClr val="000000"/>
                          </a:solidFill>
                          <a:latin typeface="Arial" pitchFamily="34" charset="0"/>
                          <a:ea typeface="Times New Roman"/>
                          <a:cs typeface="Arial" pitchFamily="34" charset="0"/>
                        </a:rPr>
                        <a:t>Income Return %</a:t>
                      </a:r>
                      <a:endParaRPr lang="en-AU" sz="1600" dirty="0">
                        <a:latin typeface="Arial" pitchFamily="34" charset="0"/>
                        <a:ea typeface="Times New Roman"/>
                        <a:cs typeface="Arial" pitchFamily="34" charset="0"/>
                      </a:endParaRPr>
                    </a:p>
                  </a:txBody>
                  <a:tcPr marL="68580" marR="68580" marT="0" marB="0" anchor="b"/>
                </a:tc>
                <a:tc>
                  <a:txBody>
                    <a:bodyPr/>
                    <a:lstStyle/>
                    <a:p>
                      <a:pPr>
                        <a:spcAft>
                          <a:spcPts val="0"/>
                        </a:spcAft>
                      </a:pPr>
                      <a:r>
                        <a:rPr lang="en-AU" sz="1600" dirty="0">
                          <a:solidFill>
                            <a:srgbClr val="000000"/>
                          </a:solidFill>
                          <a:latin typeface="Arial" pitchFamily="34" charset="0"/>
                          <a:ea typeface="Times New Roman"/>
                          <a:cs typeface="Arial" pitchFamily="34" charset="0"/>
                        </a:rPr>
                        <a:t>Median </a:t>
                      </a:r>
                      <a:r>
                        <a:rPr lang="en-AU" sz="1600" dirty="0" smtClean="0">
                          <a:solidFill>
                            <a:srgbClr val="000000"/>
                          </a:solidFill>
                          <a:latin typeface="Arial" pitchFamily="34" charset="0"/>
                          <a:ea typeface="Times New Roman"/>
                          <a:cs typeface="Arial" pitchFamily="34" charset="0"/>
                        </a:rPr>
                        <a:t>Price ($000)</a:t>
                      </a:r>
                      <a:endParaRPr lang="en-AU" sz="1600" dirty="0">
                        <a:latin typeface="Arial" pitchFamily="34" charset="0"/>
                        <a:ea typeface="Times New Roman"/>
                        <a:cs typeface="Arial" pitchFamily="34" charset="0"/>
                      </a:endParaRPr>
                    </a:p>
                  </a:txBody>
                  <a:tcPr marL="68580" marR="68580" marT="0" marB="0" anchor="b"/>
                </a:tc>
                <a:tc>
                  <a:txBody>
                    <a:bodyPr/>
                    <a:lstStyle/>
                    <a:p>
                      <a:pPr>
                        <a:spcAft>
                          <a:spcPts val="0"/>
                        </a:spcAft>
                      </a:pPr>
                      <a:r>
                        <a:rPr lang="en-AU" sz="1600" dirty="0">
                          <a:solidFill>
                            <a:srgbClr val="000000"/>
                          </a:solidFill>
                          <a:latin typeface="Arial" pitchFamily="34" charset="0"/>
                          <a:ea typeface="Times New Roman"/>
                          <a:cs typeface="Arial" pitchFamily="34" charset="0"/>
                        </a:rPr>
                        <a:t>Median Rent</a:t>
                      </a:r>
                      <a:endParaRPr lang="en-AU" sz="1600" dirty="0">
                        <a:latin typeface="Arial" pitchFamily="34" charset="0"/>
                        <a:ea typeface="Times New Roman"/>
                        <a:cs typeface="Arial" pitchFamily="34" charset="0"/>
                      </a:endParaRPr>
                    </a:p>
                  </a:txBody>
                  <a:tcPr marL="68580" marR="68580" marT="0" marB="0" anchor="b"/>
                </a:tc>
                <a:tc>
                  <a:txBody>
                    <a:bodyPr/>
                    <a:lstStyle/>
                    <a:p>
                      <a:pPr>
                        <a:spcAft>
                          <a:spcPts val="0"/>
                        </a:spcAft>
                      </a:pPr>
                      <a:r>
                        <a:rPr lang="en-AU" sz="1600" dirty="0">
                          <a:solidFill>
                            <a:srgbClr val="000000"/>
                          </a:solidFill>
                          <a:latin typeface="Arial" pitchFamily="34" charset="0"/>
                          <a:ea typeface="Times New Roman"/>
                          <a:cs typeface="Arial" pitchFamily="34" charset="0"/>
                        </a:rPr>
                        <a:t>Income Return %</a:t>
                      </a:r>
                      <a:endParaRPr lang="en-AU" sz="1600" dirty="0">
                        <a:latin typeface="Arial" pitchFamily="34" charset="0"/>
                        <a:ea typeface="Times New Roman"/>
                        <a:cs typeface="Arial" pitchFamily="34" charset="0"/>
                      </a:endParaRPr>
                    </a:p>
                  </a:txBody>
                  <a:tcPr marL="68580" marR="68580" marT="0" marB="0" anchor="b"/>
                </a:tc>
              </a:tr>
              <a:tr h="370840">
                <a:tc>
                  <a:txBody>
                    <a:bodyPr/>
                    <a:lstStyle/>
                    <a:p>
                      <a:pPr>
                        <a:spcAft>
                          <a:spcPts val="0"/>
                        </a:spcAft>
                      </a:pPr>
                      <a:r>
                        <a:rPr lang="en-AU" sz="1200" dirty="0">
                          <a:solidFill>
                            <a:srgbClr val="000000"/>
                          </a:solidFill>
                          <a:latin typeface="Arial" pitchFamily="34" charset="0"/>
                          <a:ea typeface="Times New Roman"/>
                          <a:cs typeface="Arial" pitchFamily="34" charset="0"/>
                        </a:rPr>
                        <a:t>University Suburbs</a:t>
                      </a:r>
                      <a:endParaRPr lang="en-AU" sz="1200" dirty="0">
                        <a:latin typeface="Arial" pitchFamily="34" charset="0"/>
                        <a:ea typeface="Times New Roman"/>
                        <a:cs typeface="Arial" pitchFamily="34" charset="0"/>
                      </a:endParaRPr>
                    </a:p>
                  </a:txBody>
                  <a:tcPr marL="68580" marR="68580" marT="0" marB="0" anchor="b"/>
                </a:tc>
                <a:tc>
                  <a:txBody>
                    <a:bodyPr/>
                    <a:lstStyle/>
                    <a:p>
                      <a:pPr algn="l">
                        <a:spcAft>
                          <a:spcPts val="0"/>
                        </a:spcAft>
                      </a:pPr>
                      <a:r>
                        <a:rPr lang="en-AU" sz="2000" dirty="0" smtClean="0">
                          <a:solidFill>
                            <a:srgbClr val="000000"/>
                          </a:solidFill>
                          <a:latin typeface="Arial" pitchFamily="34" charset="0"/>
                          <a:ea typeface="Times New Roman"/>
                          <a:cs typeface="Arial" pitchFamily="34" charset="0"/>
                        </a:rPr>
                        <a:t>609</a:t>
                      </a:r>
                      <a:endParaRPr lang="en-AU" sz="2000" dirty="0">
                        <a:latin typeface="Arial" pitchFamily="34" charset="0"/>
                        <a:ea typeface="Times New Roman"/>
                        <a:cs typeface="Arial" pitchFamily="34" charset="0"/>
                      </a:endParaRPr>
                    </a:p>
                  </a:txBody>
                  <a:tcPr marL="68580" marR="68580" marT="0" marB="0" anchor="b"/>
                </a:tc>
                <a:tc>
                  <a:txBody>
                    <a:bodyPr/>
                    <a:lstStyle/>
                    <a:p>
                      <a:pPr algn="r">
                        <a:spcAft>
                          <a:spcPts val="0"/>
                        </a:spcAft>
                      </a:pPr>
                      <a:r>
                        <a:rPr lang="en-AU" sz="2000" dirty="0">
                          <a:solidFill>
                            <a:srgbClr val="000000"/>
                          </a:solidFill>
                          <a:latin typeface="Arial" pitchFamily="34" charset="0"/>
                          <a:ea typeface="Times New Roman"/>
                          <a:cs typeface="Arial" pitchFamily="34" charset="0"/>
                        </a:rPr>
                        <a:t>$383</a:t>
                      </a:r>
                      <a:endParaRPr lang="en-AU" sz="2000" dirty="0">
                        <a:latin typeface="Arial" pitchFamily="34" charset="0"/>
                        <a:ea typeface="Times New Roman"/>
                        <a:cs typeface="Arial" pitchFamily="34" charset="0"/>
                      </a:endParaRPr>
                    </a:p>
                  </a:txBody>
                  <a:tcPr marL="68580" marR="68580" marT="0" marB="0" anchor="b"/>
                </a:tc>
                <a:tc>
                  <a:txBody>
                    <a:bodyPr/>
                    <a:lstStyle/>
                    <a:p>
                      <a:pPr algn="r">
                        <a:spcAft>
                          <a:spcPts val="0"/>
                        </a:spcAft>
                      </a:pPr>
                      <a:r>
                        <a:rPr lang="en-AU" sz="2000" dirty="0">
                          <a:solidFill>
                            <a:srgbClr val="000000"/>
                          </a:solidFill>
                          <a:latin typeface="Arial" pitchFamily="34" charset="0"/>
                          <a:ea typeface="Times New Roman"/>
                          <a:cs typeface="Arial" pitchFamily="34" charset="0"/>
                        </a:rPr>
                        <a:t>3.42</a:t>
                      </a:r>
                      <a:endParaRPr lang="en-AU" sz="2000" dirty="0">
                        <a:latin typeface="Arial" pitchFamily="34" charset="0"/>
                        <a:ea typeface="Times New Roman"/>
                        <a:cs typeface="Arial" pitchFamily="34" charset="0"/>
                      </a:endParaRPr>
                    </a:p>
                  </a:txBody>
                  <a:tcPr marL="68580" marR="68580" marT="0" marB="0" anchor="b"/>
                </a:tc>
                <a:tc>
                  <a:txBody>
                    <a:bodyPr/>
                    <a:lstStyle/>
                    <a:p>
                      <a:pPr algn="r">
                        <a:spcAft>
                          <a:spcPts val="0"/>
                        </a:spcAft>
                      </a:pPr>
                      <a:r>
                        <a:rPr lang="en-AU" sz="2000" dirty="0">
                          <a:solidFill>
                            <a:srgbClr val="000000"/>
                          </a:solidFill>
                          <a:latin typeface="Arial" pitchFamily="34" charset="0"/>
                          <a:ea typeface="Times New Roman"/>
                          <a:cs typeface="Arial" pitchFamily="34" charset="0"/>
                        </a:rPr>
                        <a:t>$</a:t>
                      </a:r>
                      <a:r>
                        <a:rPr lang="en-AU" sz="2000" dirty="0" smtClean="0">
                          <a:solidFill>
                            <a:srgbClr val="000000"/>
                          </a:solidFill>
                          <a:latin typeface="Arial" pitchFamily="34" charset="0"/>
                          <a:ea typeface="Times New Roman"/>
                          <a:cs typeface="Arial" pitchFamily="34" charset="0"/>
                        </a:rPr>
                        <a:t>665</a:t>
                      </a:r>
                      <a:endParaRPr lang="en-AU" sz="2000" dirty="0">
                        <a:latin typeface="Arial" pitchFamily="34" charset="0"/>
                        <a:ea typeface="Times New Roman"/>
                        <a:cs typeface="Arial" pitchFamily="34" charset="0"/>
                      </a:endParaRPr>
                    </a:p>
                  </a:txBody>
                  <a:tcPr marL="68580" marR="68580" marT="0" marB="0" anchor="b"/>
                </a:tc>
                <a:tc>
                  <a:txBody>
                    <a:bodyPr/>
                    <a:lstStyle/>
                    <a:p>
                      <a:pPr algn="r">
                        <a:spcAft>
                          <a:spcPts val="0"/>
                        </a:spcAft>
                      </a:pPr>
                      <a:r>
                        <a:rPr lang="en-AU" sz="2000" dirty="0">
                          <a:solidFill>
                            <a:srgbClr val="000000"/>
                          </a:solidFill>
                          <a:latin typeface="Arial" pitchFamily="34" charset="0"/>
                          <a:ea typeface="Times New Roman"/>
                          <a:cs typeface="Arial" pitchFamily="34" charset="0"/>
                        </a:rPr>
                        <a:t>$429</a:t>
                      </a:r>
                      <a:endParaRPr lang="en-AU" sz="2000" dirty="0">
                        <a:latin typeface="Arial" pitchFamily="34" charset="0"/>
                        <a:ea typeface="Times New Roman"/>
                        <a:cs typeface="Arial" pitchFamily="34" charset="0"/>
                      </a:endParaRPr>
                    </a:p>
                  </a:txBody>
                  <a:tcPr marL="68580" marR="68580" marT="0" marB="0" anchor="b"/>
                </a:tc>
                <a:tc>
                  <a:txBody>
                    <a:bodyPr/>
                    <a:lstStyle/>
                    <a:p>
                      <a:pPr algn="r">
                        <a:spcAft>
                          <a:spcPts val="0"/>
                        </a:spcAft>
                      </a:pPr>
                      <a:r>
                        <a:rPr lang="en-AU" sz="2000" dirty="0">
                          <a:solidFill>
                            <a:srgbClr val="000000"/>
                          </a:solidFill>
                          <a:latin typeface="Arial" pitchFamily="34" charset="0"/>
                          <a:ea typeface="Times New Roman"/>
                          <a:cs typeface="Arial" pitchFamily="34" charset="0"/>
                        </a:rPr>
                        <a:t>3.50</a:t>
                      </a:r>
                      <a:endParaRPr lang="en-AU" sz="2000" dirty="0">
                        <a:latin typeface="Arial" pitchFamily="34" charset="0"/>
                        <a:ea typeface="Times New Roman"/>
                        <a:cs typeface="Arial" pitchFamily="34" charset="0"/>
                      </a:endParaRPr>
                    </a:p>
                  </a:txBody>
                  <a:tcPr marL="68580" marR="68580" marT="0" marB="0" anchor="b"/>
                </a:tc>
                <a:tc>
                  <a:txBody>
                    <a:bodyPr/>
                    <a:lstStyle/>
                    <a:p>
                      <a:pPr algn="r">
                        <a:spcAft>
                          <a:spcPts val="0"/>
                        </a:spcAft>
                      </a:pPr>
                      <a:r>
                        <a:rPr lang="en-AU" sz="2000" dirty="0">
                          <a:solidFill>
                            <a:srgbClr val="000000"/>
                          </a:solidFill>
                          <a:latin typeface="Arial" pitchFamily="34" charset="0"/>
                          <a:ea typeface="Times New Roman"/>
                          <a:cs typeface="Arial" pitchFamily="34" charset="0"/>
                        </a:rPr>
                        <a:t>$</a:t>
                      </a:r>
                      <a:r>
                        <a:rPr lang="en-AU" sz="2000" dirty="0" smtClean="0">
                          <a:solidFill>
                            <a:srgbClr val="000000"/>
                          </a:solidFill>
                          <a:latin typeface="Arial" pitchFamily="34" charset="0"/>
                          <a:ea typeface="Times New Roman"/>
                          <a:cs typeface="Arial" pitchFamily="34" charset="0"/>
                        </a:rPr>
                        <a:t>626</a:t>
                      </a:r>
                      <a:endParaRPr lang="en-AU" sz="2000" dirty="0">
                        <a:latin typeface="Arial" pitchFamily="34" charset="0"/>
                        <a:ea typeface="Times New Roman"/>
                        <a:cs typeface="Arial" pitchFamily="34" charset="0"/>
                      </a:endParaRPr>
                    </a:p>
                  </a:txBody>
                  <a:tcPr marL="68580" marR="68580" marT="0" marB="0" anchor="b"/>
                </a:tc>
                <a:tc>
                  <a:txBody>
                    <a:bodyPr/>
                    <a:lstStyle/>
                    <a:p>
                      <a:pPr algn="r">
                        <a:spcAft>
                          <a:spcPts val="0"/>
                        </a:spcAft>
                      </a:pPr>
                      <a:r>
                        <a:rPr lang="en-AU" sz="2000" dirty="0">
                          <a:solidFill>
                            <a:srgbClr val="000000"/>
                          </a:solidFill>
                          <a:latin typeface="Arial" pitchFamily="34" charset="0"/>
                          <a:ea typeface="Times New Roman"/>
                          <a:cs typeface="Arial" pitchFamily="34" charset="0"/>
                        </a:rPr>
                        <a:t>$432</a:t>
                      </a:r>
                      <a:endParaRPr lang="en-AU" sz="2000" dirty="0">
                        <a:latin typeface="Arial" pitchFamily="34" charset="0"/>
                        <a:ea typeface="Times New Roman"/>
                        <a:cs typeface="Arial" pitchFamily="34" charset="0"/>
                      </a:endParaRPr>
                    </a:p>
                  </a:txBody>
                  <a:tcPr marL="68580" marR="68580" marT="0" marB="0" anchor="b"/>
                </a:tc>
                <a:tc>
                  <a:txBody>
                    <a:bodyPr/>
                    <a:lstStyle/>
                    <a:p>
                      <a:pPr algn="r">
                        <a:spcAft>
                          <a:spcPts val="0"/>
                        </a:spcAft>
                      </a:pPr>
                      <a:r>
                        <a:rPr lang="en-AU" sz="2000" dirty="0">
                          <a:solidFill>
                            <a:srgbClr val="000000"/>
                          </a:solidFill>
                          <a:latin typeface="Arial" pitchFamily="34" charset="0"/>
                          <a:ea typeface="Times New Roman"/>
                          <a:cs typeface="Arial" pitchFamily="34" charset="0"/>
                        </a:rPr>
                        <a:t>3.65</a:t>
                      </a:r>
                      <a:endParaRPr lang="en-AU" sz="2000" dirty="0">
                        <a:latin typeface="Arial" pitchFamily="34" charset="0"/>
                        <a:ea typeface="Times New Roman"/>
                        <a:cs typeface="Arial" pitchFamily="34" charset="0"/>
                      </a:endParaRPr>
                    </a:p>
                  </a:txBody>
                  <a:tcPr marL="68580" marR="68580" marT="0" marB="0" anchor="b"/>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428604"/>
            <a:ext cx="8229600" cy="928694"/>
          </a:xfrm>
        </p:spPr>
        <p:txBody>
          <a:bodyPr/>
          <a:lstStyle/>
          <a:p>
            <a:r>
              <a:rPr lang="en-NZ" dirty="0" smtClean="0"/>
              <a:t>Summary: Total returns: 2007-2009</a:t>
            </a:r>
            <a:endParaRPr lang="en-AU" dirty="0"/>
          </a:p>
        </p:txBody>
      </p:sp>
      <p:graphicFrame>
        <p:nvGraphicFramePr>
          <p:cNvPr id="4" name="Content Placeholder 3"/>
          <p:cNvGraphicFramePr>
            <a:graphicFrameLocks noGrp="1"/>
          </p:cNvGraphicFramePr>
          <p:nvPr>
            <p:ph idx="1"/>
          </p:nvPr>
        </p:nvGraphicFramePr>
        <p:xfrm>
          <a:off x="714348" y="1285860"/>
          <a:ext cx="7715304" cy="4754880"/>
        </p:xfrm>
        <a:graphic>
          <a:graphicData uri="http://schemas.openxmlformats.org/drawingml/2006/table">
            <a:tbl>
              <a:tblPr firstRow="1" bandRow="1">
                <a:tableStyleId>{5C22544A-7EE6-4342-B048-85BDC9FD1C3A}</a:tableStyleId>
              </a:tblPr>
              <a:tblGrid>
                <a:gridCol w="3857652"/>
                <a:gridCol w="3857652"/>
              </a:tblGrid>
              <a:tr h="605849">
                <a:tc>
                  <a:txBody>
                    <a:bodyPr/>
                    <a:lstStyle/>
                    <a:p>
                      <a:endParaRPr lang="en-AU" dirty="0"/>
                    </a:p>
                  </a:txBody>
                  <a:tcPr/>
                </a:tc>
                <a:tc>
                  <a:txBody>
                    <a:bodyPr/>
                    <a:lstStyle/>
                    <a:p>
                      <a:r>
                        <a:rPr lang="en-NZ" dirty="0" smtClean="0"/>
                        <a:t>Av annual total return 2007-2009</a:t>
                      </a:r>
                      <a:endParaRPr lang="en-AU" dirty="0"/>
                    </a:p>
                  </a:txBody>
                  <a:tcPr/>
                </a:tc>
              </a:tr>
              <a:tr h="432749">
                <a:tc>
                  <a:txBody>
                    <a:bodyPr/>
                    <a:lstStyle/>
                    <a:p>
                      <a:r>
                        <a:rPr lang="en-NZ" sz="2400" dirty="0" smtClean="0"/>
                        <a:t>Brisbane South</a:t>
                      </a:r>
                      <a:endParaRPr lang="en-AU" sz="2400" dirty="0"/>
                    </a:p>
                  </a:txBody>
                  <a:tcPr/>
                </a:tc>
                <a:tc>
                  <a:txBody>
                    <a:bodyPr/>
                    <a:lstStyle/>
                    <a:p>
                      <a:pPr algn="ctr"/>
                      <a:r>
                        <a:rPr lang="en-NZ" sz="2400" dirty="0" smtClean="0"/>
                        <a:t>8.93</a:t>
                      </a:r>
                      <a:endParaRPr lang="en-AU" sz="2400" dirty="0"/>
                    </a:p>
                  </a:txBody>
                  <a:tcPr/>
                </a:tc>
              </a:tr>
              <a:tr h="432749">
                <a:tc>
                  <a:txBody>
                    <a:bodyPr/>
                    <a:lstStyle/>
                    <a:p>
                      <a:r>
                        <a:rPr lang="en-NZ" sz="2400" dirty="0" smtClean="0"/>
                        <a:t>Brisbane West</a:t>
                      </a:r>
                      <a:endParaRPr lang="en-AU" sz="2400" dirty="0"/>
                    </a:p>
                  </a:txBody>
                  <a:tcPr/>
                </a:tc>
                <a:tc>
                  <a:txBody>
                    <a:bodyPr/>
                    <a:lstStyle/>
                    <a:p>
                      <a:pPr algn="ctr"/>
                      <a:r>
                        <a:rPr lang="en-NZ" sz="2400" dirty="0" smtClean="0"/>
                        <a:t>5.24</a:t>
                      </a:r>
                      <a:endParaRPr lang="en-AU" sz="2400" dirty="0"/>
                    </a:p>
                  </a:txBody>
                  <a:tcPr/>
                </a:tc>
              </a:tr>
              <a:tr h="432749">
                <a:tc>
                  <a:txBody>
                    <a:bodyPr/>
                    <a:lstStyle/>
                    <a:p>
                      <a:r>
                        <a:rPr lang="en-NZ" sz="2400" dirty="0" smtClean="0"/>
                        <a:t>Brisbane North</a:t>
                      </a:r>
                      <a:endParaRPr lang="en-AU" sz="2400" dirty="0"/>
                    </a:p>
                  </a:txBody>
                  <a:tcPr/>
                </a:tc>
                <a:tc>
                  <a:txBody>
                    <a:bodyPr/>
                    <a:lstStyle/>
                    <a:p>
                      <a:pPr algn="ctr"/>
                      <a:r>
                        <a:rPr lang="en-NZ" sz="2400" dirty="0" smtClean="0"/>
                        <a:t>6.35</a:t>
                      </a:r>
                      <a:endParaRPr lang="en-AU" sz="2400" dirty="0"/>
                    </a:p>
                  </a:txBody>
                  <a:tcPr/>
                </a:tc>
              </a:tr>
              <a:tr h="432749">
                <a:tc>
                  <a:txBody>
                    <a:bodyPr/>
                    <a:lstStyle/>
                    <a:p>
                      <a:r>
                        <a:rPr lang="en-NZ" sz="2400" dirty="0" smtClean="0"/>
                        <a:t>Brisbane Low value</a:t>
                      </a:r>
                      <a:endParaRPr lang="en-AU" sz="2400" dirty="0"/>
                    </a:p>
                  </a:txBody>
                  <a:tcPr/>
                </a:tc>
                <a:tc>
                  <a:txBody>
                    <a:bodyPr/>
                    <a:lstStyle/>
                    <a:p>
                      <a:pPr algn="ctr"/>
                      <a:r>
                        <a:rPr lang="en-NZ" sz="2400" dirty="0" smtClean="0"/>
                        <a:t>12.11</a:t>
                      </a:r>
                      <a:endParaRPr lang="en-AU" sz="2400" dirty="0"/>
                    </a:p>
                  </a:txBody>
                  <a:tcPr/>
                </a:tc>
              </a:tr>
              <a:tr h="432749">
                <a:tc>
                  <a:txBody>
                    <a:bodyPr/>
                    <a:lstStyle/>
                    <a:p>
                      <a:r>
                        <a:rPr lang="en-NZ" sz="2400" dirty="0" smtClean="0"/>
                        <a:t>Brisbane Med Value</a:t>
                      </a:r>
                      <a:endParaRPr lang="en-AU" sz="2400" dirty="0"/>
                    </a:p>
                  </a:txBody>
                  <a:tcPr/>
                </a:tc>
                <a:tc>
                  <a:txBody>
                    <a:bodyPr/>
                    <a:lstStyle/>
                    <a:p>
                      <a:pPr algn="ctr"/>
                      <a:r>
                        <a:rPr lang="en-NZ" sz="2400" dirty="0" smtClean="0"/>
                        <a:t>8.64</a:t>
                      </a:r>
                      <a:endParaRPr lang="en-AU" sz="2400" dirty="0"/>
                    </a:p>
                  </a:txBody>
                  <a:tcPr/>
                </a:tc>
              </a:tr>
              <a:tr h="432749">
                <a:tc>
                  <a:txBody>
                    <a:bodyPr/>
                    <a:lstStyle/>
                    <a:p>
                      <a:r>
                        <a:rPr lang="en-NZ" sz="2400" dirty="0" smtClean="0"/>
                        <a:t>Brisbane High Value</a:t>
                      </a:r>
                      <a:endParaRPr lang="en-AU" sz="2400" dirty="0"/>
                    </a:p>
                  </a:txBody>
                  <a:tcPr/>
                </a:tc>
                <a:tc>
                  <a:txBody>
                    <a:bodyPr/>
                    <a:lstStyle/>
                    <a:p>
                      <a:pPr algn="ctr"/>
                      <a:r>
                        <a:rPr lang="en-NZ" sz="2400" dirty="0" smtClean="0"/>
                        <a:t>3.61</a:t>
                      </a:r>
                      <a:endParaRPr lang="en-AU" sz="2400" dirty="0"/>
                    </a:p>
                  </a:txBody>
                  <a:tcPr/>
                </a:tc>
              </a:tr>
              <a:tr h="432749">
                <a:tc>
                  <a:txBody>
                    <a:bodyPr/>
                    <a:lstStyle/>
                    <a:p>
                      <a:r>
                        <a:rPr lang="en-NZ" sz="2400" dirty="0" smtClean="0"/>
                        <a:t>Brisbane Regional</a:t>
                      </a:r>
                      <a:endParaRPr lang="en-AU" sz="2400" dirty="0"/>
                    </a:p>
                  </a:txBody>
                  <a:tcPr/>
                </a:tc>
                <a:tc>
                  <a:txBody>
                    <a:bodyPr/>
                    <a:lstStyle/>
                    <a:p>
                      <a:pPr algn="ctr"/>
                      <a:r>
                        <a:rPr lang="en-NZ" sz="2400" dirty="0" smtClean="0"/>
                        <a:t>7.54</a:t>
                      </a:r>
                      <a:endParaRPr lang="en-AU" sz="2400" dirty="0"/>
                    </a:p>
                  </a:txBody>
                  <a:tcPr/>
                </a:tc>
              </a:tr>
              <a:tr h="432749">
                <a:tc>
                  <a:txBody>
                    <a:bodyPr/>
                    <a:lstStyle/>
                    <a:p>
                      <a:r>
                        <a:rPr lang="en-NZ" sz="2400" dirty="0" smtClean="0"/>
                        <a:t>QLD Rural</a:t>
                      </a:r>
                      <a:endParaRPr lang="en-AU" sz="2400" dirty="0"/>
                    </a:p>
                  </a:txBody>
                  <a:tcPr/>
                </a:tc>
                <a:tc>
                  <a:txBody>
                    <a:bodyPr/>
                    <a:lstStyle/>
                    <a:p>
                      <a:pPr algn="ctr"/>
                      <a:r>
                        <a:rPr lang="en-NZ" sz="2400" dirty="0" smtClean="0"/>
                        <a:t>9.62</a:t>
                      </a:r>
                      <a:endParaRPr lang="en-AU" sz="2400" dirty="0"/>
                    </a:p>
                  </a:txBody>
                  <a:tcPr/>
                </a:tc>
              </a:tr>
              <a:tr h="432749">
                <a:tc>
                  <a:txBody>
                    <a:bodyPr/>
                    <a:lstStyle/>
                    <a:p>
                      <a:r>
                        <a:rPr lang="en-NZ" sz="2400" dirty="0" smtClean="0"/>
                        <a:t>Brisbane university</a:t>
                      </a:r>
                      <a:endParaRPr lang="en-AU" sz="2400" dirty="0"/>
                    </a:p>
                  </a:txBody>
                  <a:tcPr/>
                </a:tc>
                <a:tc>
                  <a:txBody>
                    <a:bodyPr/>
                    <a:lstStyle/>
                    <a:p>
                      <a:pPr algn="ctr"/>
                      <a:r>
                        <a:rPr lang="en-NZ" sz="2400" dirty="0" smtClean="0"/>
                        <a:t>4.11</a:t>
                      </a:r>
                      <a:endParaRPr lang="en-AU" sz="2400" dirty="0"/>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Conclusions</a:t>
            </a:r>
            <a:endParaRPr lang="en-AU" dirty="0"/>
          </a:p>
        </p:txBody>
      </p:sp>
      <p:sp>
        <p:nvSpPr>
          <p:cNvPr id="3" name="Content Placeholder 2"/>
          <p:cNvSpPr>
            <a:spLocks noGrp="1"/>
          </p:cNvSpPr>
          <p:nvPr>
            <p:ph idx="1"/>
          </p:nvPr>
        </p:nvSpPr>
        <p:spPr/>
        <p:txBody>
          <a:bodyPr>
            <a:normAutofit/>
          </a:bodyPr>
          <a:lstStyle/>
          <a:p>
            <a:r>
              <a:rPr lang="en-AU" dirty="0" smtClean="0"/>
              <a:t>A single measure of residential property performance based on capital city median house prices only provides an indication of actual residential return performance for that location. A suburb analysis is more informative for an investor considering residential property as an investment asset.</a:t>
            </a:r>
          </a:p>
          <a:p>
            <a:endParaRPr lang="en-AU" dirty="0" smtClean="0"/>
          </a:p>
          <a:p>
            <a:endParaRPr lang="en-A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r>
              <a:rPr lang="en-AU" dirty="0" smtClean="0"/>
              <a:t>This study has confirmed that the rate of return for residential property is dependent on the actual location of the property and income return is not a factor of house price alone but the weekly rental. </a:t>
            </a:r>
          </a:p>
          <a:p>
            <a:endParaRPr lang="en-A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r>
              <a:rPr lang="en-AU" dirty="0" smtClean="0"/>
              <a:t>Rental houses in lower value locations consistently outperform higher value areas in respect to </a:t>
            </a:r>
            <a:r>
              <a:rPr lang="en-AU" dirty="0" smtClean="0"/>
              <a:t>total </a:t>
            </a:r>
            <a:r>
              <a:rPr lang="en-AU" dirty="0" smtClean="0"/>
              <a:t>return. This is particularly the case in respect to residential property in regional or rural locations. However, these higher income returns are based on lower median prices and subsequently lower capital returns.</a:t>
            </a:r>
          </a:p>
          <a:p>
            <a:endParaRPr lang="en-A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142984"/>
            <a:ext cx="8229600" cy="1066800"/>
          </a:xfrm>
        </p:spPr>
        <p:txBody>
          <a:bodyPr>
            <a:normAutofit/>
          </a:bodyPr>
          <a:lstStyle/>
          <a:p>
            <a:endParaRPr lang="en-AU" dirty="0"/>
          </a:p>
        </p:txBody>
      </p:sp>
      <p:sp>
        <p:nvSpPr>
          <p:cNvPr id="3" name="Content Placeholder 2"/>
          <p:cNvSpPr>
            <a:spLocks noGrp="1"/>
          </p:cNvSpPr>
          <p:nvPr>
            <p:ph idx="1"/>
          </p:nvPr>
        </p:nvSpPr>
        <p:spPr/>
        <p:txBody>
          <a:bodyPr/>
          <a:lstStyle/>
          <a:p>
            <a:r>
              <a:rPr lang="en-NZ" dirty="0" smtClean="0"/>
              <a:t>Residential Home ownership in Australia</a:t>
            </a:r>
          </a:p>
          <a:p>
            <a:r>
              <a:rPr lang="en-NZ" dirty="0" smtClean="0"/>
              <a:t>Residential rental property ownership</a:t>
            </a:r>
          </a:p>
          <a:p>
            <a:r>
              <a:rPr lang="en-NZ" dirty="0" smtClean="0"/>
              <a:t>Public and social rental property</a:t>
            </a:r>
            <a:endParaRPr lang="en-A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normAutofit fontScale="92500"/>
          </a:bodyPr>
          <a:lstStyle/>
          <a:p>
            <a:r>
              <a:rPr lang="en-AU" dirty="0" smtClean="0"/>
              <a:t>However, the study does show that in major urban areas, the total return from residential property in lower socio-economic value suburbs in Brisbane have outperformed all other Brisbane locations on an income and total return basis. This shows that residential property investment in lower socio-economic areas will provide the investor with a higher rate of return than residential property investment in higher value locations.</a:t>
            </a:r>
          </a:p>
          <a:p>
            <a:r>
              <a:rPr lang="en-AU" dirty="0" smtClean="0"/>
              <a:t> </a:t>
            </a:r>
            <a:endParaRPr lang="en-A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r>
              <a:rPr lang="en-AU" dirty="0" smtClean="0"/>
              <a:t>The study also shows that residential rental property close to a university will provide a higher income return than similar value suburbs not close to a university</a:t>
            </a:r>
            <a:r>
              <a:rPr lang="en-AU" dirty="0" smtClean="0"/>
              <a:t>.</a:t>
            </a:r>
          </a:p>
          <a:p>
            <a:r>
              <a:rPr lang="en-NZ" dirty="0" smtClean="0"/>
              <a:t>However, this higher return is based on the rental </a:t>
            </a:r>
            <a:r>
              <a:rPr lang="en-NZ" smtClean="0"/>
              <a:t>property being leased</a:t>
            </a:r>
            <a:endParaRPr lang="en-AU" dirty="0" smtClean="0"/>
          </a:p>
          <a:p>
            <a:endParaRPr lang="en-A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14356"/>
            <a:ext cx="8229600" cy="1066800"/>
          </a:xfrm>
        </p:spPr>
        <p:txBody>
          <a:bodyPr>
            <a:normAutofit/>
          </a:bodyPr>
          <a:lstStyle/>
          <a:p>
            <a:r>
              <a:rPr lang="en-NZ" dirty="0" smtClean="0"/>
              <a:t>Australian Residential Rental Stock</a:t>
            </a:r>
            <a:endParaRPr lang="en-AU" dirty="0"/>
          </a:p>
        </p:txBody>
      </p:sp>
      <p:sp>
        <p:nvSpPr>
          <p:cNvPr id="3" name="Content Placeholder 2"/>
          <p:cNvSpPr>
            <a:spLocks noGrp="1"/>
          </p:cNvSpPr>
          <p:nvPr>
            <p:ph idx="1"/>
          </p:nvPr>
        </p:nvSpPr>
        <p:spPr/>
        <p:txBody>
          <a:bodyPr/>
          <a:lstStyle/>
          <a:p>
            <a:endParaRPr lang="en-AU" dirty="0" smtClean="0"/>
          </a:p>
        </p:txBody>
      </p:sp>
      <p:pic>
        <p:nvPicPr>
          <p:cNvPr id="1026" name="Picture 2"/>
          <p:cNvPicPr>
            <a:picLocks noChangeAspect="1" noChangeArrowheads="1"/>
          </p:cNvPicPr>
          <p:nvPr/>
        </p:nvPicPr>
        <p:blipFill>
          <a:blip r:embed="rId3" cstate="print"/>
          <a:srcRect/>
          <a:stretch>
            <a:fillRect/>
          </a:stretch>
        </p:blipFill>
        <p:spPr bwMode="auto">
          <a:xfrm>
            <a:off x="25237" y="1772816"/>
            <a:ext cx="8975919" cy="429939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Why Australians invest in residential Property</a:t>
            </a:r>
            <a:endParaRPr lang="en-AU" dirty="0"/>
          </a:p>
        </p:txBody>
      </p:sp>
      <p:sp>
        <p:nvSpPr>
          <p:cNvPr id="3" name="Content Placeholder 2"/>
          <p:cNvSpPr>
            <a:spLocks noGrp="1"/>
          </p:cNvSpPr>
          <p:nvPr>
            <p:ph idx="1"/>
          </p:nvPr>
        </p:nvSpPr>
        <p:spPr/>
        <p:txBody>
          <a:bodyPr>
            <a:normAutofit/>
          </a:bodyPr>
          <a:lstStyle/>
          <a:p>
            <a:pPr lvl="0"/>
            <a:r>
              <a:rPr lang="en-AU" dirty="0" smtClean="0"/>
              <a:t>Long term capital gain</a:t>
            </a:r>
          </a:p>
          <a:p>
            <a:pPr lvl="0"/>
            <a:r>
              <a:rPr lang="en-AU" dirty="0" smtClean="0"/>
              <a:t>Something for the children	</a:t>
            </a:r>
          </a:p>
          <a:p>
            <a:pPr lvl="0"/>
            <a:r>
              <a:rPr lang="en-AU" dirty="0" smtClean="0"/>
              <a:t>Taxation benefits (negative gearing)</a:t>
            </a:r>
          </a:p>
          <a:p>
            <a:pPr lvl="0"/>
            <a:r>
              <a:rPr lang="en-AU" dirty="0" smtClean="0"/>
              <a:t>Rental income</a:t>
            </a:r>
          </a:p>
          <a:p>
            <a:pPr lvl="0"/>
            <a:r>
              <a:rPr lang="en-AU" dirty="0" smtClean="0"/>
              <a:t>Possible future home</a:t>
            </a:r>
          </a:p>
          <a:p>
            <a:pPr lvl="0"/>
            <a:r>
              <a:rPr lang="en-AU" dirty="0" smtClean="0"/>
              <a:t>Capital gain</a:t>
            </a:r>
          </a:p>
          <a:p>
            <a:pPr lvl="0"/>
            <a:r>
              <a:rPr lang="en-AU" dirty="0" smtClean="0"/>
              <a:t>Unable to sell</a:t>
            </a:r>
          </a:p>
          <a:p>
            <a:endParaRPr lang="en-A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142984"/>
            <a:ext cx="8229600" cy="1066800"/>
          </a:xfrm>
        </p:spPr>
        <p:txBody>
          <a:bodyPr/>
          <a:lstStyle/>
          <a:p>
            <a:r>
              <a:rPr lang="en-NZ" dirty="0" smtClean="0"/>
              <a:t>Research Objectives</a:t>
            </a:r>
            <a:endParaRPr lang="en-AU" dirty="0"/>
          </a:p>
        </p:txBody>
      </p:sp>
      <p:sp>
        <p:nvSpPr>
          <p:cNvPr id="3" name="Content Placeholder 2"/>
          <p:cNvSpPr>
            <a:spLocks noGrp="1"/>
          </p:cNvSpPr>
          <p:nvPr>
            <p:ph idx="1"/>
          </p:nvPr>
        </p:nvSpPr>
        <p:spPr>
          <a:xfrm>
            <a:off x="357158" y="2000240"/>
            <a:ext cx="8229600" cy="4325112"/>
          </a:xfrm>
        </p:spPr>
        <p:txBody>
          <a:bodyPr>
            <a:normAutofit/>
          </a:bodyPr>
          <a:lstStyle/>
          <a:p>
            <a:endParaRPr lang="en-AU" dirty="0" smtClean="0"/>
          </a:p>
          <a:p>
            <a:r>
              <a:rPr lang="en-NZ" dirty="0" smtClean="0"/>
              <a:t>Assess the variation in income and total returns</a:t>
            </a:r>
          </a:p>
          <a:p>
            <a:r>
              <a:rPr lang="en-NZ" dirty="0" smtClean="0"/>
              <a:t>Demonstrate the problems associated with Capital City median house price guides</a:t>
            </a:r>
          </a:p>
          <a:p>
            <a:r>
              <a:rPr lang="en-NZ" dirty="0" smtClean="0"/>
              <a:t>Determine the impact of property location on rental income returns</a:t>
            </a:r>
            <a:endParaRPr lang="en-AU"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Australian Capital cities: Average House Price and Capital return: </a:t>
            </a:r>
            <a:r>
              <a:rPr lang="en-NZ" dirty="0" smtClean="0"/>
              <a:t>2007-2008</a:t>
            </a:r>
            <a:endParaRPr lang="en-AU" dirty="0"/>
          </a:p>
        </p:txBody>
      </p:sp>
      <p:sp>
        <p:nvSpPr>
          <p:cNvPr id="3" name="Content Placeholder 2"/>
          <p:cNvSpPr>
            <a:spLocks noGrp="1"/>
          </p:cNvSpPr>
          <p:nvPr>
            <p:ph idx="1"/>
          </p:nvPr>
        </p:nvSpPr>
        <p:spPr/>
        <p:txBody>
          <a:bodyPr>
            <a:normAutofit/>
          </a:bodyPr>
          <a:lstStyle/>
          <a:p>
            <a:endParaRPr lang="en-AU" dirty="0" smtClean="0"/>
          </a:p>
          <a:p>
            <a:endParaRPr lang="en-AU" dirty="0" smtClean="0"/>
          </a:p>
        </p:txBody>
      </p:sp>
      <p:graphicFrame>
        <p:nvGraphicFramePr>
          <p:cNvPr id="4" name="Table 3"/>
          <p:cNvGraphicFramePr>
            <a:graphicFrameLocks noGrp="1"/>
          </p:cNvGraphicFramePr>
          <p:nvPr/>
        </p:nvGraphicFramePr>
        <p:xfrm>
          <a:off x="928662" y="2674620"/>
          <a:ext cx="7429552" cy="3183273"/>
        </p:xfrm>
        <a:graphic>
          <a:graphicData uri="http://schemas.openxmlformats.org/drawingml/2006/table">
            <a:tbl>
              <a:tblPr/>
              <a:tblGrid>
                <a:gridCol w="2243745"/>
                <a:gridCol w="2120778"/>
                <a:gridCol w="3065029"/>
              </a:tblGrid>
              <a:tr h="852088">
                <a:tc>
                  <a:txBody>
                    <a:bodyPr/>
                    <a:lstStyle/>
                    <a:p>
                      <a:pPr>
                        <a:spcAft>
                          <a:spcPts val="0"/>
                        </a:spcAft>
                      </a:pPr>
                      <a:r>
                        <a:rPr lang="en-AU" sz="1200" dirty="0">
                          <a:latin typeface="Times New Roman"/>
                          <a:ea typeface="Times New Roman"/>
                        </a:rPr>
                        <a:t>City</a:t>
                      </a:r>
                    </a:p>
                  </a:txBody>
                  <a:tcPr marL="19050" marR="19050" marT="19050" marB="19050">
                    <a:lnL>
                      <a:noFill/>
                    </a:lnL>
                    <a:lnR>
                      <a:noFill/>
                    </a:lnR>
                    <a:lnT>
                      <a:noFill/>
                    </a:lnT>
                    <a:lnB>
                      <a:noFill/>
                    </a:lnB>
                    <a:solidFill>
                      <a:srgbClr val="FFD700"/>
                    </a:solidFill>
                  </a:tcPr>
                </a:tc>
                <a:tc>
                  <a:txBody>
                    <a:bodyPr/>
                    <a:lstStyle/>
                    <a:p>
                      <a:pPr>
                        <a:spcAft>
                          <a:spcPts val="0"/>
                        </a:spcAft>
                      </a:pPr>
                      <a:r>
                        <a:rPr lang="en-AU" sz="1200">
                          <a:latin typeface="Times New Roman"/>
                          <a:ea typeface="Times New Roman"/>
                        </a:rPr>
                        <a:t>Average House Price</a:t>
                      </a:r>
                    </a:p>
                  </a:txBody>
                  <a:tcPr marL="19050" marR="19050" marT="19050" marB="19050">
                    <a:lnL>
                      <a:noFill/>
                    </a:lnL>
                    <a:lnR>
                      <a:noFill/>
                    </a:lnR>
                    <a:lnT>
                      <a:noFill/>
                    </a:lnT>
                    <a:lnB>
                      <a:noFill/>
                    </a:lnB>
                    <a:solidFill>
                      <a:srgbClr val="FFD700"/>
                    </a:solidFill>
                  </a:tcPr>
                </a:tc>
                <a:tc>
                  <a:txBody>
                    <a:bodyPr/>
                    <a:lstStyle/>
                    <a:p>
                      <a:pPr>
                        <a:spcAft>
                          <a:spcPts val="0"/>
                        </a:spcAft>
                      </a:pPr>
                      <a:r>
                        <a:rPr lang="en-AU" sz="1200">
                          <a:latin typeface="Times New Roman"/>
                          <a:ea typeface="Times New Roman"/>
                        </a:rPr>
                        <a:t>12 Month Change</a:t>
                      </a:r>
                    </a:p>
                  </a:txBody>
                  <a:tcPr marL="19050" marR="19050" marT="19050" marB="19050">
                    <a:lnL>
                      <a:noFill/>
                    </a:lnL>
                    <a:lnR>
                      <a:noFill/>
                    </a:lnR>
                    <a:lnT>
                      <a:noFill/>
                    </a:lnT>
                    <a:lnB>
                      <a:noFill/>
                    </a:lnB>
                    <a:solidFill>
                      <a:srgbClr val="FFD700"/>
                    </a:solidFill>
                  </a:tcPr>
                </a:tc>
              </a:tr>
              <a:tr h="466237">
                <a:tc>
                  <a:txBody>
                    <a:bodyPr/>
                    <a:lstStyle/>
                    <a:p>
                      <a:pPr>
                        <a:spcAft>
                          <a:spcPts val="0"/>
                        </a:spcAft>
                      </a:pPr>
                      <a:r>
                        <a:rPr lang="en-AU" sz="2000" dirty="0">
                          <a:latin typeface="Times New Roman"/>
                          <a:ea typeface="Times New Roman"/>
                        </a:rPr>
                        <a:t>Sydney, NSW</a:t>
                      </a:r>
                    </a:p>
                  </a:txBody>
                  <a:tcPr marL="19050" marR="19050" marT="19050" marB="19050" anchor="ctr">
                    <a:lnL>
                      <a:noFill/>
                    </a:lnL>
                    <a:lnR>
                      <a:noFill/>
                    </a:lnR>
                    <a:lnT>
                      <a:noFill/>
                    </a:lnT>
                    <a:lnB>
                      <a:noFill/>
                    </a:lnB>
                    <a:solidFill>
                      <a:srgbClr val="A9A9A9"/>
                    </a:solidFill>
                  </a:tcPr>
                </a:tc>
                <a:tc>
                  <a:txBody>
                    <a:bodyPr/>
                    <a:lstStyle/>
                    <a:p>
                      <a:pPr>
                        <a:spcAft>
                          <a:spcPts val="0"/>
                        </a:spcAft>
                      </a:pPr>
                      <a:r>
                        <a:rPr lang="en-AU" sz="2000" dirty="0">
                          <a:latin typeface="Times New Roman"/>
                          <a:ea typeface="Times New Roman"/>
                        </a:rPr>
                        <a:t>$595,745</a:t>
                      </a:r>
                    </a:p>
                  </a:txBody>
                  <a:tcPr marL="19050" marR="19050" marT="19050" marB="19050" anchor="ctr">
                    <a:lnL>
                      <a:noFill/>
                    </a:lnL>
                    <a:lnR>
                      <a:noFill/>
                    </a:lnR>
                    <a:lnT>
                      <a:noFill/>
                    </a:lnT>
                    <a:lnB>
                      <a:noFill/>
                    </a:lnB>
                    <a:solidFill>
                      <a:srgbClr val="A9A9A9"/>
                    </a:solidFill>
                  </a:tcPr>
                </a:tc>
                <a:tc>
                  <a:txBody>
                    <a:bodyPr/>
                    <a:lstStyle/>
                    <a:p>
                      <a:pPr>
                        <a:spcAft>
                          <a:spcPts val="0"/>
                        </a:spcAft>
                      </a:pPr>
                      <a:r>
                        <a:rPr lang="en-AU" sz="2000">
                          <a:latin typeface="Times New Roman"/>
                          <a:ea typeface="Times New Roman"/>
                        </a:rPr>
                        <a:t>+ 12.1 %</a:t>
                      </a:r>
                    </a:p>
                  </a:txBody>
                  <a:tcPr marL="19050" marR="19050" marT="19050" marB="19050" anchor="ctr">
                    <a:lnL>
                      <a:noFill/>
                    </a:lnL>
                    <a:lnR>
                      <a:noFill/>
                    </a:lnR>
                    <a:lnT>
                      <a:noFill/>
                    </a:lnT>
                    <a:lnB>
                      <a:noFill/>
                    </a:lnB>
                    <a:solidFill>
                      <a:srgbClr val="A9A9A9"/>
                    </a:solidFill>
                  </a:tcPr>
                </a:tc>
              </a:tr>
              <a:tr h="466237">
                <a:tc>
                  <a:txBody>
                    <a:bodyPr/>
                    <a:lstStyle/>
                    <a:p>
                      <a:pPr>
                        <a:spcAft>
                          <a:spcPts val="0"/>
                        </a:spcAft>
                      </a:pPr>
                      <a:r>
                        <a:rPr lang="en-AU" sz="2000">
                          <a:latin typeface="Times New Roman"/>
                          <a:ea typeface="Times New Roman"/>
                        </a:rPr>
                        <a:t>Melbourne, Vic</a:t>
                      </a:r>
                    </a:p>
                  </a:txBody>
                  <a:tcPr marL="19050" marR="19050" marT="19050" marB="19050" anchor="ctr">
                    <a:lnL>
                      <a:noFill/>
                    </a:lnL>
                    <a:lnR>
                      <a:noFill/>
                    </a:lnR>
                    <a:lnT>
                      <a:noFill/>
                    </a:lnT>
                    <a:lnB>
                      <a:noFill/>
                    </a:lnB>
                    <a:solidFill>
                      <a:srgbClr val="A9A9A9"/>
                    </a:solidFill>
                  </a:tcPr>
                </a:tc>
                <a:tc>
                  <a:txBody>
                    <a:bodyPr/>
                    <a:lstStyle/>
                    <a:p>
                      <a:pPr>
                        <a:spcAft>
                          <a:spcPts val="0"/>
                        </a:spcAft>
                      </a:pPr>
                      <a:r>
                        <a:rPr lang="en-AU" sz="2000" dirty="0">
                          <a:latin typeface="Times New Roman"/>
                          <a:ea typeface="Times New Roman"/>
                        </a:rPr>
                        <a:t>$517,756</a:t>
                      </a:r>
                    </a:p>
                  </a:txBody>
                  <a:tcPr marL="19050" marR="19050" marT="19050" marB="19050" anchor="ctr">
                    <a:lnL>
                      <a:noFill/>
                    </a:lnL>
                    <a:lnR>
                      <a:noFill/>
                    </a:lnR>
                    <a:lnT>
                      <a:noFill/>
                    </a:lnT>
                    <a:lnB>
                      <a:noFill/>
                    </a:lnB>
                    <a:solidFill>
                      <a:srgbClr val="A9A9A9"/>
                    </a:solidFill>
                  </a:tcPr>
                </a:tc>
                <a:tc>
                  <a:txBody>
                    <a:bodyPr/>
                    <a:lstStyle/>
                    <a:p>
                      <a:pPr>
                        <a:spcAft>
                          <a:spcPts val="0"/>
                        </a:spcAft>
                      </a:pPr>
                      <a:r>
                        <a:rPr lang="en-AU" sz="2000" dirty="0">
                          <a:latin typeface="Times New Roman"/>
                          <a:ea typeface="Times New Roman"/>
                        </a:rPr>
                        <a:t>+ 18.5 %</a:t>
                      </a:r>
                    </a:p>
                  </a:txBody>
                  <a:tcPr marL="19050" marR="19050" marT="19050" marB="19050" anchor="ctr">
                    <a:lnL>
                      <a:noFill/>
                    </a:lnL>
                    <a:lnR>
                      <a:noFill/>
                    </a:lnR>
                    <a:lnT>
                      <a:noFill/>
                    </a:lnT>
                    <a:lnB>
                      <a:noFill/>
                    </a:lnB>
                    <a:solidFill>
                      <a:srgbClr val="A9A9A9"/>
                    </a:solidFill>
                  </a:tcPr>
                </a:tc>
              </a:tr>
              <a:tr h="466237">
                <a:tc>
                  <a:txBody>
                    <a:bodyPr/>
                    <a:lstStyle/>
                    <a:p>
                      <a:pPr>
                        <a:spcAft>
                          <a:spcPts val="0"/>
                        </a:spcAft>
                      </a:pPr>
                      <a:r>
                        <a:rPr lang="en-AU" sz="2000">
                          <a:latin typeface="Times New Roman"/>
                          <a:ea typeface="Times New Roman"/>
                        </a:rPr>
                        <a:t>Brisbane, Qld</a:t>
                      </a:r>
                    </a:p>
                  </a:txBody>
                  <a:tcPr marL="19050" marR="19050" marT="19050" marB="19050" anchor="ctr">
                    <a:lnL>
                      <a:noFill/>
                    </a:lnL>
                    <a:lnR>
                      <a:noFill/>
                    </a:lnR>
                    <a:lnT>
                      <a:noFill/>
                    </a:lnT>
                    <a:lnB>
                      <a:noFill/>
                    </a:lnB>
                    <a:solidFill>
                      <a:srgbClr val="A9A9A9"/>
                    </a:solidFill>
                  </a:tcPr>
                </a:tc>
                <a:tc>
                  <a:txBody>
                    <a:bodyPr/>
                    <a:lstStyle/>
                    <a:p>
                      <a:pPr>
                        <a:spcAft>
                          <a:spcPts val="0"/>
                        </a:spcAft>
                      </a:pPr>
                      <a:r>
                        <a:rPr lang="en-AU" sz="2400" b="1" dirty="0">
                          <a:solidFill>
                            <a:srgbClr val="002060"/>
                          </a:solidFill>
                          <a:latin typeface="Times New Roman"/>
                          <a:ea typeface="Times New Roman"/>
                        </a:rPr>
                        <a:t>$445,562</a:t>
                      </a:r>
                    </a:p>
                  </a:txBody>
                  <a:tcPr marL="19050" marR="19050" marT="19050" marB="19050" anchor="ctr">
                    <a:lnL>
                      <a:noFill/>
                    </a:lnL>
                    <a:lnR>
                      <a:noFill/>
                    </a:lnR>
                    <a:lnT>
                      <a:noFill/>
                    </a:lnT>
                    <a:lnB>
                      <a:noFill/>
                    </a:lnB>
                    <a:solidFill>
                      <a:srgbClr val="A9A9A9"/>
                    </a:solidFill>
                  </a:tcPr>
                </a:tc>
                <a:tc>
                  <a:txBody>
                    <a:bodyPr/>
                    <a:lstStyle/>
                    <a:p>
                      <a:pPr>
                        <a:spcAft>
                          <a:spcPts val="0"/>
                        </a:spcAft>
                      </a:pPr>
                      <a:r>
                        <a:rPr lang="en-AU" sz="2000" b="1" dirty="0">
                          <a:solidFill>
                            <a:srgbClr val="002060"/>
                          </a:solidFill>
                          <a:latin typeface="Times New Roman"/>
                          <a:ea typeface="Times New Roman"/>
                        </a:rPr>
                        <a:t>+ </a:t>
                      </a:r>
                      <a:r>
                        <a:rPr lang="en-AU" sz="2400" b="1" dirty="0">
                          <a:solidFill>
                            <a:srgbClr val="002060"/>
                          </a:solidFill>
                          <a:latin typeface="Times New Roman"/>
                          <a:ea typeface="Times New Roman"/>
                        </a:rPr>
                        <a:t>7.7 %</a:t>
                      </a:r>
                    </a:p>
                  </a:txBody>
                  <a:tcPr marL="19050" marR="19050" marT="19050" marB="19050" anchor="ctr">
                    <a:lnL>
                      <a:noFill/>
                    </a:lnL>
                    <a:lnR>
                      <a:noFill/>
                    </a:lnR>
                    <a:lnT>
                      <a:noFill/>
                    </a:lnT>
                    <a:lnB>
                      <a:noFill/>
                    </a:lnB>
                    <a:solidFill>
                      <a:srgbClr val="A9A9A9"/>
                    </a:solidFill>
                  </a:tcPr>
                </a:tc>
              </a:tr>
              <a:tr h="466237">
                <a:tc>
                  <a:txBody>
                    <a:bodyPr/>
                    <a:lstStyle/>
                    <a:p>
                      <a:pPr>
                        <a:spcAft>
                          <a:spcPts val="0"/>
                        </a:spcAft>
                      </a:pPr>
                      <a:r>
                        <a:rPr lang="en-AU" sz="2000">
                          <a:latin typeface="Times New Roman"/>
                          <a:ea typeface="Times New Roman"/>
                        </a:rPr>
                        <a:t>Adelaide, SA</a:t>
                      </a:r>
                    </a:p>
                  </a:txBody>
                  <a:tcPr marL="19050" marR="19050" marT="19050" marB="19050" anchor="ctr">
                    <a:lnL>
                      <a:noFill/>
                    </a:lnL>
                    <a:lnR>
                      <a:noFill/>
                    </a:lnR>
                    <a:lnT>
                      <a:noFill/>
                    </a:lnT>
                    <a:lnB>
                      <a:noFill/>
                    </a:lnB>
                    <a:solidFill>
                      <a:srgbClr val="A9A9A9"/>
                    </a:solidFill>
                  </a:tcPr>
                </a:tc>
                <a:tc>
                  <a:txBody>
                    <a:bodyPr/>
                    <a:lstStyle/>
                    <a:p>
                      <a:pPr>
                        <a:spcAft>
                          <a:spcPts val="0"/>
                        </a:spcAft>
                      </a:pPr>
                      <a:r>
                        <a:rPr lang="en-AU" sz="2000">
                          <a:latin typeface="Times New Roman"/>
                          <a:ea typeface="Times New Roman"/>
                        </a:rPr>
                        <a:t>$427,109</a:t>
                      </a:r>
                    </a:p>
                  </a:txBody>
                  <a:tcPr marL="19050" marR="19050" marT="19050" marB="19050" anchor="ctr">
                    <a:lnL>
                      <a:noFill/>
                    </a:lnL>
                    <a:lnR>
                      <a:noFill/>
                    </a:lnR>
                    <a:lnT>
                      <a:noFill/>
                    </a:lnT>
                    <a:lnB>
                      <a:noFill/>
                    </a:lnB>
                    <a:solidFill>
                      <a:srgbClr val="A9A9A9"/>
                    </a:solidFill>
                  </a:tcPr>
                </a:tc>
                <a:tc>
                  <a:txBody>
                    <a:bodyPr/>
                    <a:lstStyle/>
                    <a:p>
                      <a:pPr>
                        <a:spcAft>
                          <a:spcPts val="0"/>
                        </a:spcAft>
                      </a:pPr>
                      <a:r>
                        <a:rPr lang="en-AU" sz="2000" dirty="0">
                          <a:latin typeface="Times New Roman"/>
                          <a:ea typeface="Times New Roman"/>
                        </a:rPr>
                        <a:t>+ 2.4 %</a:t>
                      </a:r>
                    </a:p>
                  </a:txBody>
                  <a:tcPr marL="19050" marR="19050" marT="19050" marB="19050" anchor="ctr">
                    <a:lnL>
                      <a:noFill/>
                    </a:lnL>
                    <a:lnR>
                      <a:noFill/>
                    </a:lnR>
                    <a:lnT>
                      <a:noFill/>
                    </a:lnT>
                    <a:lnB>
                      <a:noFill/>
                    </a:lnB>
                    <a:solidFill>
                      <a:srgbClr val="A9A9A9"/>
                    </a:solidFill>
                  </a:tcPr>
                </a:tc>
              </a:tr>
              <a:tr h="466237">
                <a:tc>
                  <a:txBody>
                    <a:bodyPr/>
                    <a:lstStyle/>
                    <a:p>
                      <a:pPr>
                        <a:spcAft>
                          <a:spcPts val="0"/>
                        </a:spcAft>
                      </a:pPr>
                      <a:r>
                        <a:rPr lang="en-AU" sz="2000">
                          <a:latin typeface="Times New Roman"/>
                          <a:ea typeface="Times New Roman"/>
                        </a:rPr>
                        <a:t>Perth, WA</a:t>
                      </a:r>
                    </a:p>
                  </a:txBody>
                  <a:tcPr marL="19050" marR="19050" marT="19050" marB="19050" anchor="ctr">
                    <a:lnL>
                      <a:noFill/>
                    </a:lnL>
                    <a:lnR>
                      <a:noFill/>
                    </a:lnR>
                    <a:lnT>
                      <a:noFill/>
                    </a:lnT>
                    <a:lnB>
                      <a:noFill/>
                    </a:lnB>
                    <a:solidFill>
                      <a:srgbClr val="A9A9A9"/>
                    </a:solidFill>
                  </a:tcPr>
                </a:tc>
                <a:tc>
                  <a:txBody>
                    <a:bodyPr/>
                    <a:lstStyle/>
                    <a:p>
                      <a:pPr>
                        <a:spcAft>
                          <a:spcPts val="0"/>
                        </a:spcAft>
                      </a:pPr>
                      <a:r>
                        <a:rPr lang="en-AU" sz="2000">
                          <a:latin typeface="Times New Roman"/>
                          <a:ea typeface="Times New Roman"/>
                        </a:rPr>
                        <a:t>$512,178</a:t>
                      </a:r>
                    </a:p>
                  </a:txBody>
                  <a:tcPr marL="19050" marR="19050" marT="19050" marB="19050" anchor="ctr">
                    <a:lnL>
                      <a:noFill/>
                    </a:lnL>
                    <a:lnR>
                      <a:noFill/>
                    </a:lnR>
                    <a:lnT>
                      <a:noFill/>
                    </a:lnT>
                    <a:lnB>
                      <a:noFill/>
                    </a:lnB>
                    <a:solidFill>
                      <a:srgbClr val="A9A9A9"/>
                    </a:solidFill>
                  </a:tcPr>
                </a:tc>
                <a:tc>
                  <a:txBody>
                    <a:bodyPr/>
                    <a:lstStyle/>
                    <a:p>
                      <a:pPr>
                        <a:spcAft>
                          <a:spcPts val="0"/>
                        </a:spcAft>
                      </a:pPr>
                      <a:r>
                        <a:rPr lang="en-AU" sz="2000" dirty="0">
                          <a:latin typeface="Times New Roman"/>
                          <a:ea typeface="Times New Roman"/>
                        </a:rPr>
                        <a:t>+8.7 %</a:t>
                      </a:r>
                    </a:p>
                  </a:txBody>
                  <a:tcPr marL="19050" marR="19050" marT="19050" marB="19050" anchor="ctr">
                    <a:lnL>
                      <a:noFill/>
                    </a:lnL>
                    <a:lnR>
                      <a:noFill/>
                    </a:lnR>
                    <a:lnT>
                      <a:noFill/>
                    </a:lnT>
                    <a:lnB>
                      <a:noFill/>
                    </a:lnB>
                    <a:solidFill>
                      <a:srgbClr val="A9A9A9"/>
                    </a:solidFill>
                  </a:tcPr>
                </a:tc>
              </a:tr>
            </a:tbl>
          </a:graphicData>
        </a:graphic>
      </p:graphicFrame>
      <p:sp>
        <p:nvSpPr>
          <p:cNvPr id="2150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Source: Living Australia 2009</a:t>
            </a:r>
            <a:endParaRPr kumimoji="0" lang="en-AU" sz="1800" b="0" i="0" u="none" strike="noStrike" cap="none" normalizeH="0" baseline="0" smtClean="0">
              <a:ln>
                <a:noFill/>
              </a:ln>
              <a:solidFill>
                <a:schemeClr val="tx1"/>
              </a:solidFill>
              <a:effectLst/>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642918"/>
            <a:ext cx="7772400" cy="654032"/>
          </a:xfrm>
        </p:spPr>
        <p:txBody>
          <a:bodyPr>
            <a:normAutofit fontScale="90000"/>
          </a:bodyPr>
          <a:lstStyle/>
          <a:p>
            <a:r>
              <a:rPr lang="en-NZ" b="1" dirty="0" smtClean="0"/>
              <a:t>Brisbane Median House Prices: 2007 to 2009</a:t>
            </a:r>
            <a:endParaRPr lang="en-AU" b="1" dirty="0"/>
          </a:p>
        </p:txBody>
      </p:sp>
      <p:graphicFrame>
        <p:nvGraphicFramePr>
          <p:cNvPr id="4" name="Content Placeholder 3"/>
          <p:cNvGraphicFramePr>
            <a:graphicFrameLocks noGrp="1"/>
          </p:cNvGraphicFramePr>
          <p:nvPr>
            <p:ph idx="1"/>
          </p:nvPr>
        </p:nvGraphicFramePr>
        <p:xfrm>
          <a:off x="571472" y="2428868"/>
          <a:ext cx="7972424" cy="2931160"/>
        </p:xfrm>
        <a:graphic>
          <a:graphicData uri="http://schemas.openxmlformats.org/drawingml/2006/table">
            <a:tbl>
              <a:tblPr firstRow="1" bandRow="1">
                <a:tableStyleId>{5C22544A-7EE6-4342-B048-85BDC9FD1C3A}</a:tableStyleId>
              </a:tblPr>
              <a:tblGrid>
                <a:gridCol w="1993106"/>
                <a:gridCol w="1993106"/>
                <a:gridCol w="1993106"/>
                <a:gridCol w="1993106"/>
              </a:tblGrid>
              <a:tr h="370840">
                <a:tc>
                  <a:txBody>
                    <a:bodyPr/>
                    <a:lstStyle/>
                    <a:p>
                      <a:pPr>
                        <a:spcAft>
                          <a:spcPts val="0"/>
                        </a:spcAft>
                      </a:pPr>
                      <a:endParaRPr lang="en-AU" sz="2400" dirty="0">
                        <a:latin typeface="Arial"/>
                        <a:ea typeface="Times New Roman"/>
                      </a:endParaRPr>
                    </a:p>
                  </a:txBody>
                  <a:tcPr marL="68580" marR="68580" marT="0" marB="0"/>
                </a:tc>
                <a:tc>
                  <a:txBody>
                    <a:bodyPr/>
                    <a:lstStyle/>
                    <a:p>
                      <a:pPr algn="ctr">
                        <a:spcAft>
                          <a:spcPts val="0"/>
                        </a:spcAft>
                      </a:pPr>
                      <a:r>
                        <a:rPr lang="en-AU" sz="2400" b="1">
                          <a:latin typeface="Arial"/>
                          <a:ea typeface="Times New Roman"/>
                        </a:rPr>
                        <a:t>2007</a:t>
                      </a:r>
                      <a:endParaRPr lang="en-AU" sz="2400">
                        <a:latin typeface="Times New Roman"/>
                        <a:ea typeface="Times New Roman"/>
                      </a:endParaRPr>
                    </a:p>
                  </a:txBody>
                  <a:tcPr marL="68580" marR="68580" marT="0" marB="0"/>
                </a:tc>
                <a:tc>
                  <a:txBody>
                    <a:bodyPr/>
                    <a:lstStyle/>
                    <a:p>
                      <a:pPr algn="ctr">
                        <a:spcAft>
                          <a:spcPts val="0"/>
                        </a:spcAft>
                      </a:pPr>
                      <a:r>
                        <a:rPr lang="en-AU" sz="2400" b="1">
                          <a:latin typeface="Arial"/>
                          <a:ea typeface="Times New Roman"/>
                        </a:rPr>
                        <a:t>2008</a:t>
                      </a:r>
                      <a:endParaRPr lang="en-AU" sz="2400">
                        <a:latin typeface="Times New Roman"/>
                        <a:ea typeface="Times New Roman"/>
                      </a:endParaRPr>
                    </a:p>
                  </a:txBody>
                  <a:tcPr marL="68580" marR="68580" marT="0" marB="0"/>
                </a:tc>
                <a:tc>
                  <a:txBody>
                    <a:bodyPr/>
                    <a:lstStyle/>
                    <a:p>
                      <a:pPr algn="ctr">
                        <a:spcAft>
                          <a:spcPts val="0"/>
                        </a:spcAft>
                      </a:pPr>
                      <a:r>
                        <a:rPr lang="en-AU" sz="2400" b="1">
                          <a:latin typeface="Arial"/>
                          <a:ea typeface="Times New Roman"/>
                        </a:rPr>
                        <a:t>2009</a:t>
                      </a:r>
                      <a:endParaRPr lang="en-AU" sz="2400">
                        <a:latin typeface="Times New Roman"/>
                        <a:ea typeface="Times New Roman"/>
                      </a:endParaRPr>
                    </a:p>
                  </a:txBody>
                  <a:tcPr marL="68580" marR="68580" marT="0" marB="0"/>
                </a:tc>
              </a:tr>
              <a:tr h="370840">
                <a:tc>
                  <a:txBody>
                    <a:bodyPr/>
                    <a:lstStyle/>
                    <a:p>
                      <a:pPr>
                        <a:spcAft>
                          <a:spcPts val="0"/>
                        </a:spcAft>
                      </a:pPr>
                      <a:r>
                        <a:rPr lang="en-AU" sz="2400" b="1" dirty="0">
                          <a:latin typeface="Arial"/>
                          <a:ea typeface="Times New Roman"/>
                        </a:rPr>
                        <a:t>Brisbane Statistical Division</a:t>
                      </a:r>
                      <a:endParaRPr lang="en-AU" sz="2400" dirty="0">
                        <a:latin typeface="Times New Roman"/>
                        <a:ea typeface="Times New Roman"/>
                      </a:endParaRPr>
                    </a:p>
                  </a:txBody>
                  <a:tcPr marL="68580" marR="68580" marT="0" marB="0"/>
                </a:tc>
                <a:tc>
                  <a:txBody>
                    <a:bodyPr/>
                    <a:lstStyle/>
                    <a:p>
                      <a:pPr algn="ctr">
                        <a:spcAft>
                          <a:spcPts val="0"/>
                        </a:spcAft>
                      </a:pPr>
                      <a:r>
                        <a:rPr lang="en-AU" sz="2400" b="1">
                          <a:latin typeface="Arial"/>
                          <a:ea typeface="Times New Roman"/>
                        </a:rPr>
                        <a:t>$382,500</a:t>
                      </a:r>
                      <a:endParaRPr lang="en-AU" sz="2400">
                        <a:latin typeface="Times New Roman"/>
                        <a:ea typeface="Times New Roman"/>
                      </a:endParaRPr>
                    </a:p>
                  </a:txBody>
                  <a:tcPr marL="68580" marR="68580" marT="0" marB="0"/>
                </a:tc>
                <a:tc>
                  <a:txBody>
                    <a:bodyPr/>
                    <a:lstStyle/>
                    <a:p>
                      <a:pPr algn="ctr">
                        <a:spcAft>
                          <a:spcPts val="0"/>
                        </a:spcAft>
                      </a:pPr>
                      <a:r>
                        <a:rPr lang="en-AU" sz="2400" b="1">
                          <a:latin typeface="Arial"/>
                          <a:ea typeface="Times New Roman"/>
                        </a:rPr>
                        <a:t>$420,000</a:t>
                      </a:r>
                      <a:endParaRPr lang="en-AU" sz="2400">
                        <a:latin typeface="Times New Roman"/>
                        <a:ea typeface="Times New Roman"/>
                      </a:endParaRPr>
                    </a:p>
                  </a:txBody>
                  <a:tcPr marL="68580" marR="68580" marT="0" marB="0"/>
                </a:tc>
                <a:tc>
                  <a:txBody>
                    <a:bodyPr/>
                    <a:lstStyle/>
                    <a:p>
                      <a:pPr algn="ctr">
                        <a:spcAft>
                          <a:spcPts val="0"/>
                        </a:spcAft>
                      </a:pPr>
                      <a:r>
                        <a:rPr lang="en-AU" sz="2400" b="1">
                          <a:latin typeface="Arial"/>
                          <a:ea typeface="Times New Roman"/>
                        </a:rPr>
                        <a:t>$425,000</a:t>
                      </a:r>
                      <a:endParaRPr lang="en-AU" sz="2400">
                        <a:latin typeface="Times New Roman"/>
                        <a:ea typeface="Times New Roman"/>
                      </a:endParaRPr>
                    </a:p>
                  </a:txBody>
                  <a:tcPr marL="68580" marR="68580" marT="0" marB="0"/>
                </a:tc>
              </a:tr>
              <a:tr h="370840">
                <a:tc>
                  <a:txBody>
                    <a:bodyPr/>
                    <a:lstStyle/>
                    <a:p>
                      <a:pPr>
                        <a:spcAft>
                          <a:spcPts val="0"/>
                        </a:spcAft>
                      </a:pPr>
                      <a:r>
                        <a:rPr lang="en-AU" sz="2400" b="1" dirty="0">
                          <a:latin typeface="Arial"/>
                          <a:ea typeface="Times New Roman"/>
                        </a:rPr>
                        <a:t>Brisbane Local Government Area</a:t>
                      </a:r>
                      <a:endParaRPr lang="en-AU" sz="2400" dirty="0">
                        <a:latin typeface="Times New Roman"/>
                        <a:ea typeface="Times New Roman"/>
                      </a:endParaRPr>
                    </a:p>
                  </a:txBody>
                  <a:tcPr marL="68580" marR="68580" marT="0" marB="0"/>
                </a:tc>
                <a:tc>
                  <a:txBody>
                    <a:bodyPr/>
                    <a:lstStyle/>
                    <a:p>
                      <a:pPr algn="ctr">
                        <a:spcAft>
                          <a:spcPts val="0"/>
                        </a:spcAft>
                      </a:pPr>
                      <a:r>
                        <a:rPr lang="en-AU" sz="2400" b="1">
                          <a:latin typeface="Arial"/>
                          <a:ea typeface="Times New Roman"/>
                        </a:rPr>
                        <a:t>$453,000</a:t>
                      </a:r>
                      <a:endParaRPr lang="en-AU" sz="2400">
                        <a:latin typeface="Times New Roman"/>
                        <a:ea typeface="Times New Roman"/>
                      </a:endParaRPr>
                    </a:p>
                  </a:txBody>
                  <a:tcPr marL="68580" marR="68580" marT="0" marB="0"/>
                </a:tc>
                <a:tc>
                  <a:txBody>
                    <a:bodyPr/>
                    <a:lstStyle/>
                    <a:p>
                      <a:pPr algn="ctr">
                        <a:spcAft>
                          <a:spcPts val="0"/>
                        </a:spcAft>
                      </a:pPr>
                      <a:r>
                        <a:rPr lang="en-AU" sz="2400" b="1">
                          <a:latin typeface="Arial"/>
                          <a:ea typeface="Times New Roman"/>
                        </a:rPr>
                        <a:t>$490,000</a:t>
                      </a:r>
                      <a:endParaRPr lang="en-AU" sz="2400">
                        <a:latin typeface="Times New Roman"/>
                        <a:ea typeface="Times New Roman"/>
                      </a:endParaRPr>
                    </a:p>
                  </a:txBody>
                  <a:tcPr marL="68580" marR="68580" marT="0" marB="0"/>
                </a:tc>
                <a:tc>
                  <a:txBody>
                    <a:bodyPr/>
                    <a:lstStyle/>
                    <a:p>
                      <a:pPr algn="ctr">
                        <a:spcAft>
                          <a:spcPts val="0"/>
                        </a:spcAft>
                      </a:pPr>
                      <a:r>
                        <a:rPr lang="en-AU" sz="2400" b="1" dirty="0">
                          <a:latin typeface="Arial"/>
                          <a:ea typeface="Times New Roman"/>
                        </a:rPr>
                        <a:t>$491,500</a:t>
                      </a:r>
                      <a:endParaRPr lang="en-AU" sz="2400" dirty="0">
                        <a:latin typeface="Times New Roman"/>
                        <a:ea typeface="Times New Roman"/>
                      </a:endParaRPr>
                    </a:p>
                  </a:txBody>
                  <a:tcPr marL="68580" marR="68580" marT="0" marB="0"/>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Brisbane Residential Property Capital Returns</a:t>
            </a:r>
            <a:endParaRPr lang="en-AU" dirty="0"/>
          </a:p>
        </p:txBody>
      </p:sp>
      <p:graphicFrame>
        <p:nvGraphicFramePr>
          <p:cNvPr id="4" name="Content Placeholder 3"/>
          <p:cNvGraphicFramePr>
            <a:graphicFrameLocks noGrp="1"/>
          </p:cNvGraphicFramePr>
          <p:nvPr>
            <p:ph idx="1"/>
          </p:nvPr>
        </p:nvGraphicFramePr>
        <p:xfrm>
          <a:off x="457200" y="2249488"/>
          <a:ext cx="8229600" cy="26517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lang="en-AU" dirty="0"/>
                    </a:p>
                  </a:txBody>
                  <a:tcPr/>
                </a:tc>
                <a:tc>
                  <a:txBody>
                    <a:bodyPr/>
                    <a:lstStyle/>
                    <a:p>
                      <a:r>
                        <a:rPr lang="en-NZ" sz="2400" dirty="0" smtClean="0"/>
                        <a:t>2008 Capital Return (%)</a:t>
                      </a:r>
                      <a:endParaRPr lang="en-AU" sz="2400" dirty="0"/>
                    </a:p>
                  </a:txBody>
                  <a:tcPr/>
                </a:tc>
                <a:tc>
                  <a:txBody>
                    <a:bodyPr/>
                    <a:lstStyle/>
                    <a:p>
                      <a:r>
                        <a:rPr lang="en-NZ" sz="2400" dirty="0" smtClean="0"/>
                        <a:t>2009 Capital Return (%) </a:t>
                      </a:r>
                      <a:endParaRPr lang="en-AU" sz="2400" dirty="0"/>
                    </a:p>
                  </a:txBody>
                  <a:tcPr/>
                </a:tc>
              </a:tr>
              <a:tr h="370840">
                <a:tc>
                  <a:txBody>
                    <a:bodyPr/>
                    <a:lstStyle/>
                    <a:p>
                      <a:pPr>
                        <a:spcAft>
                          <a:spcPts val="0"/>
                        </a:spcAft>
                      </a:pPr>
                      <a:r>
                        <a:rPr lang="en-AU" sz="2400" b="1" dirty="0">
                          <a:latin typeface="Arial"/>
                          <a:ea typeface="Times New Roman"/>
                        </a:rPr>
                        <a:t>Brisbane Statistical Division</a:t>
                      </a:r>
                      <a:endParaRPr lang="en-AU" sz="2400" dirty="0">
                        <a:latin typeface="Times New Roman"/>
                        <a:ea typeface="Times New Roman"/>
                      </a:endParaRPr>
                    </a:p>
                  </a:txBody>
                  <a:tcPr marL="68580" marR="68580" marT="0" marB="0"/>
                </a:tc>
                <a:tc>
                  <a:txBody>
                    <a:bodyPr/>
                    <a:lstStyle/>
                    <a:p>
                      <a:pPr algn="ctr"/>
                      <a:r>
                        <a:rPr lang="en-NZ" sz="2800" b="1" dirty="0" smtClean="0"/>
                        <a:t>9.80</a:t>
                      </a:r>
                      <a:endParaRPr lang="en-AU" sz="2800" b="1" dirty="0"/>
                    </a:p>
                  </a:txBody>
                  <a:tcPr/>
                </a:tc>
                <a:tc>
                  <a:txBody>
                    <a:bodyPr/>
                    <a:lstStyle/>
                    <a:p>
                      <a:pPr algn="ctr"/>
                      <a:r>
                        <a:rPr lang="en-NZ" sz="2800" b="1" dirty="0" smtClean="0"/>
                        <a:t>1.19</a:t>
                      </a:r>
                      <a:endParaRPr lang="en-AU" sz="2800" b="1" dirty="0"/>
                    </a:p>
                  </a:txBody>
                  <a:tcPr/>
                </a:tc>
              </a:tr>
              <a:tr h="370840">
                <a:tc>
                  <a:txBody>
                    <a:bodyPr/>
                    <a:lstStyle/>
                    <a:p>
                      <a:pPr>
                        <a:spcAft>
                          <a:spcPts val="0"/>
                        </a:spcAft>
                      </a:pPr>
                      <a:r>
                        <a:rPr lang="en-AU" sz="2400" b="1" dirty="0">
                          <a:latin typeface="Arial"/>
                          <a:ea typeface="Times New Roman"/>
                        </a:rPr>
                        <a:t>Brisbane Local Government Area</a:t>
                      </a:r>
                      <a:endParaRPr lang="en-AU" sz="2400" dirty="0">
                        <a:latin typeface="Times New Roman"/>
                        <a:ea typeface="Times New Roman"/>
                      </a:endParaRPr>
                    </a:p>
                  </a:txBody>
                  <a:tcPr marL="68580" marR="68580" marT="0" marB="0"/>
                </a:tc>
                <a:tc>
                  <a:txBody>
                    <a:bodyPr/>
                    <a:lstStyle/>
                    <a:p>
                      <a:pPr algn="ctr"/>
                      <a:r>
                        <a:rPr lang="en-NZ" sz="2800" b="1" dirty="0" smtClean="0"/>
                        <a:t>8.17</a:t>
                      </a:r>
                      <a:endParaRPr lang="en-AU" sz="2800" b="1" dirty="0"/>
                    </a:p>
                  </a:txBody>
                  <a:tcPr/>
                </a:tc>
                <a:tc>
                  <a:txBody>
                    <a:bodyPr/>
                    <a:lstStyle/>
                    <a:p>
                      <a:pPr algn="ctr"/>
                      <a:r>
                        <a:rPr lang="en-NZ" sz="2800" b="1" dirty="0" smtClean="0"/>
                        <a:t>0.31</a:t>
                      </a:r>
                      <a:endParaRPr lang="en-AU" sz="2800" b="1"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642918"/>
            <a:ext cx="7772400" cy="654032"/>
          </a:xfrm>
        </p:spPr>
        <p:txBody>
          <a:bodyPr>
            <a:normAutofit fontScale="90000"/>
          </a:bodyPr>
          <a:lstStyle/>
          <a:p>
            <a:r>
              <a:rPr lang="en-AU" dirty="0" smtClean="0"/>
              <a:t>Capital Return Performance</a:t>
            </a:r>
            <a:endParaRPr lang="en-AU" dirty="0"/>
          </a:p>
        </p:txBody>
      </p:sp>
      <p:graphicFrame>
        <p:nvGraphicFramePr>
          <p:cNvPr id="4" name="Content Placeholder 3"/>
          <p:cNvGraphicFramePr>
            <a:graphicFrameLocks noGrp="1"/>
          </p:cNvGraphicFramePr>
          <p:nvPr>
            <p:ph idx="1"/>
          </p:nvPr>
        </p:nvGraphicFramePr>
        <p:xfrm>
          <a:off x="285720" y="1571612"/>
          <a:ext cx="8572557" cy="3883362"/>
        </p:xfrm>
        <a:graphic>
          <a:graphicData uri="http://schemas.openxmlformats.org/drawingml/2006/table">
            <a:tbl>
              <a:tblPr firstRow="1" bandRow="1">
                <a:tableStyleId>{5C22544A-7EE6-4342-B048-85BDC9FD1C3A}</a:tableStyleId>
              </a:tblPr>
              <a:tblGrid>
                <a:gridCol w="1285884"/>
                <a:gridCol w="1071570"/>
                <a:gridCol w="1143008"/>
                <a:gridCol w="1398142"/>
                <a:gridCol w="1224651"/>
                <a:gridCol w="1091983"/>
                <a:gridCol w="1357319"/>
              </a:tblGrid>
              <a:tr h="370840">
                <a:tc>
                  <a:txBody>
                    <a:bodyPr/>
                    <a:lstStyle/>
                    <a:p>
                      <a:pPr>
                        <a:spcAft>
                          <a:spcPts val="0"/>
                        </a:spcAft>
                      </a:pPr>
                      <a:endParaRPr lang="en-AU" sz="1800" dirty="0">
                        <a:latin typeface="Arial"/>
                        <a:ea typeface="Times New Roman"/>
                      </a:endParaRPr>
                    </a:p>
                  </a:txBody>
                  <a:tcPr marL="68580" marR="68580" marT="0" marB="0"/>
                </a:tc>
                <a:tc>
                  <a:txBody>
                    <a:bodyPr/>
                    <a:lstStyle/>
                    <a:p>
                      <a:pPr>
                        <a:spcAft>
                          <a:spcPts val="0"/>
                        </a:spcAft>
                      </a:pPr>
                      <a:r>
                        <a:rPr lang="en-AU" sz="1700" dirty="0">
                          <a:latin typeface="Arial"/>
                          <a:ea typeface="Times New Roman"/>
                        </a:rPr>
                        <a:t>Capital Return (%) 2008</a:t>
                      </a:r>
                      <a:endParaRPr lang="en-AU" sz="1700" dirty="0">
                        <a:latin typeface="Times New Roman"/>
                        <a:ea typeface="Times New Roman"/>
                      </a:endParaRPr>
                    </a:p>
                  </a:txBody>
                  <a:tcPr marL="68580" marR="68580" marT="0" marB="0"/>
                </a:tc>
                <a:tc>
                  <a:txBody>
                    <a:bodyPr/>
                    <a:lstStyle/>
                    <a:p>
                      <a:pPr>
                        <a:spcAft>
                          <a:spcPts val="0"/>
                        </a:spcAft>
                      </a:pPr>
                      <a:r>
                        <a:rPr lang="en-AU" sz="1700" dirty="0">
                          <a:latin typeface="Arial"/>
                          <a:ea typeface="Times New Roman"/>
                        </a:rPr>
                        <a:t>Volatility (%) 2008</a:t>
                      </a:r>
                      <a:endParaRPr lang="en-AU" sz="1700" dirty="0">
                        <a:latin typeface="Times New Roman"/>
                        <a:ea typeface="Times New Roman"/>
                      </a:endParaRPr>
                    </a:p>
                  </a:txBody>
                  <a:tcPr marL="68580" marR="68580" marT="0" marB="0"/>
                </a:tc>
                <a:tc>
                  <a:txBody>
                    <a:bodyPr/>
                    <a:lstStyle/>
                    <a:p>
                      <a:pPr>
                        <a:spcAft>
                          <a:spcPts val="0"/>
                        </a:spcAft>
                      </a:pPr>
                      <a:r>
                        <a:rPr lang="en-AU" sz="1700" dirty="0">
                          <a:latin typeface="Arial"/>
                          <a:ea typeface="Times New Roman"/>
                        </a:rPr>
                        <a:t>Risk/Return Ratio 2008</a:t>
                      </a:r>
                      <a:endParaRPr lang="en-AU" sz="1700" dirty="0">
                        <a:latin typeface="Times New Roman"/>
                        <a:ea typeface="Times New Roman"/>
                      </a:endParaRPr>
                    </a:p>
                  </a:txBody>
                  <a:tcPr marL="68580" marR="68580" marT="0" marB="0"/>
                </a:tc>
                <a:tc>
                  <a:txBody>
                    <a:bodyPr/>
                    <a:lstStyle/>
                    <a:p>
                      <a:pPr>
                        <a:spcAft>
                          <a:spcPts val="0"/>
                        </a:spcAft>
                      </a:pPr>
                      <a:r>
                        <a:rPr lang="en-AU" sz="1700" dirty="0">
                          <a:latin typeface="Arial"/>
                          <a:ea typeface="Times New Roman"/>
                        </a:rPr>
                        <a:t>Capital Return (%) 2009</a:t>
                      </a:r>
                      <a:endParaRPr lang="en-AU" sz="1700" dirty="0">
                        <a:latin typeface="Times New Roman"/>
                        <a:ea typeface="Times New Roman"/>
                      </a:endParaRPr>
                    </a:p>
                  </a:txBody>
                  <a:tcPr marL="68580" marR="68580" marT="0" marB="0"/>
                </a:tc>
                <a:tc>
                  <a:txBody>
                    <a:bodyPr/>
                    <a:lstStyle/>
                    <a:p>
                      <a:pPr>
                        <a:spcAft>
                          <a:spcPts val="0"/>
                        </a:spcAft>
                      </a:pPr>
                      <a:r>
                        <a:rPr lang="en-AU" sz="1700" dirty="0">
                          <a:latin typeface="Arial"/>
                          <a:ea typeface="Times New Roman"/>
                        </a:rPr>
                        <a:t>Volatility (%) 2009</a:t>
                      </a:r>
                      <a:endParaRPr lang="en-AU" sz="1700" dirty="0">
                        <a:latin typeface="Times New Roman"/>
                        <a:ea typeface="Times New Roman"/>
                      </a:endParaRPr>
                    </a:p>
                  </a:txBody>
                  <a:tcPr marL="68580" marR="68580" marT="0" marB="0"/>
                </a:tc>
                <a:tc>
                  <a:txBody>
                    <a:bodyPr/>
                    <a:lstStyle/>
                    <a:p>
                      <a:pPr>
                        <a:spcAft>
                          <a:spcPts val="0"/>
                        </a:spcAft>
                      </a:pPr>
                      <a:r>
                        <a:rPr lang="en-AU" sz="1700" dirty="0">
                          <a:latin typeface="Arial"/>
                          <a:ea typeface="Times New Roman"/>
                        </a:rPr>
                        <a:t>Risk/Return Ratio 2009</a:t>
                      </a:r>
                      <a:endParaRPr lang="en-AU" sz="1700" dirty="0">
                        <a:latin typeface="Times New Roman"/>
                        <a:ea typeface="Times New Roman"/>
                      </a:endParaRPr>
                    </a:p>
                  </a:txBody>
                  <a:tcPr marL="68580" marR="68580" marT="0" marB="0"/>
                </a:tc>
              </a:tr>
              <a:tr h="370840">
                <a:tc>
                  <a:txBody>
                    <a:bodyPr/>
                    <a:lstStyle/>
                    <a:p>
                      <a:pPr>
                        <a:spcAft>
                          <a:spcPts val="0"/>
                        </a:spcAft>
                      </a:pPr>
                      <a:r>
                        <a:rPr lang="en-AU" sz="1800">
                          <a:latin typeface="Arial"/>
                          <a:ea typeface="Times New Roman"/>
                        </a:rPr>
                        <a:t>Low Socio-Economic Suburbs</a:t>
                      </a:r>
                      <a:endParaRPr lang="en-AU" sz="1800">
                        <a:latin typeface="Times New Roman"/>
                        <a:ea typeface="Times New Roman"/>
                      </a:endParaRPr>
                    </a:p>
                  </a:txBody>
                  <a:tcPr marL="68580" marR="68580" marT="0" marB="0"/>
                </a:tc>
                <a:tc>
                  <a:txBody>
                    <a:bodyPr/>
                    <a:lstStyle/>
                    <a:p>
                      <a:pPr>
                        <a:spcAft>
                          <a:spcPts val="0"/>
                        </a:spcAft>
                      </a:pPr>
                      <a:r>
                        <a:rPr lang="en-AU" sz="2000" b="1" dirty="0">
                          <a:solidFill>
                            <a:srgbClr val="002060"/>
                          </a:solidFill>
                          <a:latin typeface="Arial"/>
                          <a:ea typeface="Times New Roman"/>
                        </a:rPr>
                        <a:t>11.74</a:t>
                      </a:r>
                      <a:endParaRPr lang="en-AU" sz="2000" b="1" dirty="0">
                        <a:solidFill>
                          <a:srgbClr val="002060"/>
                        </a:solidFill>
                        <a:latin typeface="Times New Roman"/>
                        <a:ea typeface="Times New Roman"/>
                      </a:endParaRPr>
                    </a:p>
                  </a:txBody>
                  <a:tcPr marL="68580" marR="68580" marT="0" marB="0"/>
                </a:tc>
                <a:tc>
                  <a:txBody>
                    <a:bodyPr/>
                    <a:lstStyle/>
                    <a:p>
                      <a:pPr>
                        <a:spcAft>
                          <a:spcPts val="0"/>
                        </a:spcAft>
                      </a:pPr>
                      <a:r>
                        <a:rPr lang="en-AU" sz="1800" dirty="0">
                          <a:latin typeface="Arial"/>
                          <a:ea typeface="Times New Roman"/>
                        </a:rPr>
                        <a:t>3.13</a:t>
                      </a:r>
                      <a:endParaRPr lang="en-AU" sz="1800" dirty="0">
                        <a:latin typeface="Times New Roman"/>
                        <a:ea typeface="Times New Roman"/>
                      </a:endParaRPr>
                    </a:p>
                  </a:txBody>
                  <a:tcPr marL="68580" marR="68580" marT="0" marB="0"/>
                </a:tc>
                <a:tc>
                  <a:txBody>
                    <a:bodyPr/>
                    <a:lstStyle/>
                    <a:p>
                      <a:pPr algn="r">
                        <a:spcAft>
                          <a:spcPts val="0"/>
                        </a:spcAft>
                      </a:pPr>
                      <a:r>
                        <a:rPr lang="en-AU" sz="1800">
                          <a:solidFill>
                            <a:srgbClr val="000000"/>
                          </a:solidFill>
                          <a:latin typeface="Arial"/>
                          <a:ea typeface="Times New Roman"/>
                        </a:rPr>
                        <a:t>3.75</a:t>
                      </a:r>
                      <a:endParaRPr lang="en-AU" sz="1800">
                        <a:latin typeface="Times New Roman"/>
                        <a:ea typeface="Times New Roman"/>
                      </a:endParaRPr>
                    </a:p>
                  </a:txBody>
                  <a:tcPr marL="68580" marR="68580" marT="0" marB="0"/>
                </a:tc>
                <a:tc>
                  <a:txBody>
                    <a:bodyPr/>
                    <a:lstStyle/>
                    <a:p>
                      <a:pPr>
                        <a:spcAft>
                          <a:spcPts val="0"/>
                        </a:spcAft>
                      </a:pPr>
                      <a:r>
                        <a:rPr lang="en-AU" sz="2000" b="1" dirty="0">
                          <a:solidFill>
                            <a:srgbClr val="002060"/>
                          </a:solidFill>
                          <a:latin typeface="Arial"/>
                          <a:ea typeface="Times New Roman"/>
                        </a:rPr>
                        <a:t>2.95</a:t>
                      </a:r>
                      <a:endParaRPr lang="en-AU" sz="2000" b="1" dirty="0">
                        <a:solidFill>
                          <a:srgbClr val="002060"/>
                        </a:solidFill>
                        <a:latin typeface="Times New Roman"/>
                        <a:ea typeface="Times New Roman"/>
                      </a:endParaRPr>
                    </a:p>
                  </a:txBody>
                  <a:tcPr marL="68580" marR="68580" marT="0" marB="0"/>
                </a:tc>
                <a:tc>
                  <a:txBody>
                    <a:bodyPr/>
                    <a:lstStyle/>
                    <a:p>
                      <a:pPr>
                        <a:spcAft>
                          <a:spcPts val="0"/>
                        </a:spcAft>
                      </a:pPr>
                      <a:r>
                        <a:rPr lang="en-AU" sz="1800">
                          <a:latin typeface="Arial"/>
                          <a:ea typeface="Times New Roman"/>
                        </a:rPr>
                        <a:t>3.47</a:t>
                      </a:r>
                      <a:endParaRPr lang="en-AU" sz="1800">
                        <a:latin typeface="Times New Roman"/>
                        <a:ea typeface="Times New Roman"/>
                      </a:endParaRPr>
                    </a:p>
                  </a:txBody>
                  <a:tcPr marL="68580" marR="68580" marT="0" marB="0"/>
                </a:tc>
                <a:tc>
                  <a:txBody>
                    <a:bodyPr/>
                    <a:lstStyle/>
                    <a:p>
                      <a:pPr algn="r">
                        <a:spcAft>
                          <a:spcPts val="0"/>
                        </a:spcAft>
                      </a:pPr>
                      <a:r>
                        <a:rPr lang="en-AU" sz="1800" dirty="0">
                          <a:solidFill>
                            <a:srgbClr val="000000"/>
                          </a:solidFill>
                          <a:latin typeface="Arial"/>
                          <a:ea typeface="Times New Roman"/>
                        </a:rPr>
                        <a:t>0.85</a:t>
                      </a:r>
                      <a:endParaRPr lang="en-AU" sz="1800" dirty="0">
                        <a:latin typeface="Times New Roman"/>
                        <a:ea typeface="Times New Roman"/>
                      </a:endParaRPr>
                    </a:p>
                  </a:txBody>
                  <a:tcPr marL="68580" marR="68580" marT="0" marB="0"/>
                </a:tc>
              </a:tr>
              <a:tr h="1185882">
                <a:tc>
                  <a:txBody>
                    <a:bodyPr/>
                    <a:lstStyle/>
                    <a:p>
                      <a:pPr>
                        <a:spcAft>
                          <a:spcPts val="0"/>
                        </a:spcAft>
                      </a:pPr>
                      <a:r>
                        <a:rPr lang="en-AU" sz="1800">
                          <a:latin typeface="Arial"/>
                          <a:ea typeface="Times New Roman"/>
                        </a:rPr>
                        <a:t>Middle Socio-Economic Suburbs</a:t>
                      </a:r>
                      <a:endParaRPr lang="en-AU" sz="1800">
                        <a:latin typeface="Times New Roman"/>
                        <a:ea typeface="Times New Roman"/>
                      </a:endParaRPr>
                    </a:p>
                  </a:txBody>
                  <a:tcPr marL="68580" marR="68580" marT="0" marB="0"/>
                </a:tc>
                <a:tc>
                  <a:txBody>
                    <a:bodyPr/>
                    <a:lstStyle/>
                    <a:p>
                      <a:pPr>
                        <a:spcAft>
                          <a:spcPts val="0"/>
                        </a:spcAft>
                      </a:pPr>
                      <a:r>
                        <a:rPr lang="en-AU" sz="2000" b="1" dirty="0">
                          <a:solidFill>
                            <a:srgbClr val="002060"/>
                          </a:solidFill>
                          <a:latin typeface="Arial"/>
                          <a:ea typeface="Times New Roman"/>
                        </a:rPr>
                        <a:t>10.02</a:t>
                      </a:r>
                      <a:endParaRPr lang="en-AU" sz="2000" b="1" dirty="0">
                        <a:solidFill>
                          <a:srgbClr val="002060"/>
                        </a:solidFill>
                        <a:latin typeface="Times New Roman"/>
                        <a:ea typeface="Times New Roman"/>
                      </a:endParaRPr>
                    </a:p>
                  </a:txBody>
                  <a:tcPr marL="68580" marR="68580" marT="0" marB="0"/>
                </a:tc>
                <a:tc>
                  <a:txBody>
                    <a:bodyPr/>
                    <a:lstStyle/>
                    <a:p>
                      <a:pPr>
                        <a:spcAft>
                          <a:spcPts val="0"/>
                        </a:spcAft>
                      </a:pPr>
                      <a:r>
                        <a:rPr lang="en-AU" sz="1800">
                          <a:latin typeface="Arial"/>
                          <a:ea typeface="Times New Roman"/>
                        </a:rPr>
                        <a:t>6.12</a:t>
                      </a:r>
                      <a:endParaRPr lang="en-AU" sz="1800">
                        <a:latin typeface="Times New Roman"/>
                        <a:ea typeface="Times New Roman"/>
                      </a:endParaRPr>
                    </a:p>
                  </a:txBody>
                  <a:tcPr marL="68580" marR="68580" marT="0" marB="0"/>
                </a:tc>
                <a:tc>
                  <a:txBody>
                    <a:bodyPr/>
                    <a:lstStyle/>
                    <a:p>
                      <a:pPr algn="r">
                        <a:spcAft>
                          <a:spcPts val="0"/>
                        </a:spcAft>
                      </a:pPr>
                      <a:r>
                        <a:rPr lang="en-AU" sz="1800">
                          <a:solidFill>
                            <a:srgbClr val="000000"/>
                          </a:solidFill>
                          <a:latin typeface="Arial"/>
                          <a:ea typeface="Times New Roman"/>
                        </a:rPr>
                        <a:t>1.64</a:t>
                      </a:r>
                      <a:endParaRPr lang="en-AU" sz="1800">
                        <a:latin typeface="Times New Roman"/>
                        <a:ea typeface="Times New Roman"/>
                      </a:endParaRPr>
                    </a:p>
                  </a:txBody>
                  <a:tcPr marL="68580" marR="68580" marT="0" marB="0"/>
                </a:tc>
                <a:tc>
                  <a:txBody>
                    <a:bodyPr/>
                    <a:lstStyle/>
                    <a:p>
                      <a:pPr>
                        <a:spcAft>
                          <a:spcPts val="0"/>
                        </a:spcAft>
                      </a:pPr>
                      <a:r>
                        <a:rPr lang="en-AU" sz="2000" b="1" dirty="0">
                          <a:solidFill>
                            <a:srgbClr val="002060"/>
                          </a:solidFill>
                          <a:latin typeface="Arial"/>
                          <a:ea typeface="Times New Roman"/>
                        </a:rPr>
                        <a:t>0.12</a:t>
                      </a:r>
                      <a:endParaRPr lang="en-AU" sz="2000" b="1" dirty="0">
                        <a:solidFill>
                          <a:srgbClr val="002060"/>
                        </a:solidFill>
                        <a:latin typeface="Times New Roman"/>
                        <a:ea typeface="Times New Roman"/>
                      </a:endParaRPr>
                    </a:p>
                  </a:txBody>
                  <a:tcPr marL="68580" marR="68580" marT="0" marB="0"/>
                </a:tc>
                <a:tc>
                  <a:txBody>
                    <a:bodyPr/>
                    <a:lstStyle/>
                    <a:p>
                      <a:pPr>
                        <a:spcAft>
                          <a:spcPts val="0"/>
                        </a:spcAft>
                      </a:pPr>
                      <a:r>
                        <a:rPr lang="en-AU" sz="1800">
                          <a:latin typeface="Arial"/>
                          <a:ea typeface="Times New Roman"/>
                        </a:rPr>
                        <a:t>7.74</a:t>
                      </a:r>
                      <a:endParaRPr lang="en-AU" sz="1800">
                        <a:latin typeface="Times New Roman"/>
                        <a:ea typeface="Times New Roman"/>
                      </a:endParaRPr>
                    </a:p>
                  </a:txBody>
                  <a:tcPr marL="68580" marR="68580" marT="0" marB="0"/>
                </a:tc>
                <a:tc>
                  <a:txBody>
                    <a:bodyPr/>
                    <a:lstStyle/>
                    <a:p>
                      <a:pPr algn="r">
                        <a:spcAft>
                          <a:spcPts val="0"/>
                        </a:spcAft>
                      </a:pPr>
                      <a:r>
                        <a:rPr lang="en-AU" sz="1800" dirty="0">
                          <a:solidFill>
                            <a:srgbClr val="000000"/>
                          </a:solidFill>
                          <a:latin typeface="Arial"/>
                          <a:ea typeface="Times New Roman"/>
                        </a:rPr>
                        <a:t>0.02</a:t>
                      </a:r>
                      <a:endParaRPr lang="en-AU" sz="1800" dirty="0">
                        <a:latin typeface="Times New Roman"/>
                        <a:ea typeface="Times New Roman"/>
                      </a:endParaRPr>
                    </a:p>
                  </a:txBody>
                  <a:tcPr marL="68580" marR="68580" marT="0" marB="0"/>
                </a:tc>
              </a:tr>
              <a:tr h="370840">
                <a:tc>
                  <a:txBody>
                    <a:bodyPr/>
                    <a:lstStyle/>
                    <a:p>
                      <a:pPr>
                        <a:spcAft>
                          <a:spcPts val="0"/>
                        </a:spcAft>
                      </a:pPr>
                      <a:r>
                        <a:rPr lang="en-AU" sz="1800">
                          <a:latin typeface="Arial"/>
                          <a:ea typeface="Times New Roman"/>
                        </a:rPr>
                        <a:t>High Socio-Economic Suburbs</a:t>
                      </a:r>
                      <a:endParaRPr lang="en-AU" sz="1800">
                        <a:latin typeface="Times New Roman"/>
                        <a:ea typeface="Times New Roman"/>
                      </a:endParaRPr>
                    </a:p>
                  </a:txBody>
                  <a:tcPr marL="68580" marR="68580" marT="0" marB="0"/>
                </a:tc>
                <a:tc>
                  <a:txBody>
                    <a:bodyPr/>
                    <a:lstStyle/>
                    <a:p>
                      <a:pPr>
                        <a:spcAft>
                          <a:spcPts val="0"/>
                        </a:spcAft>
                      </a:pPr>
                      <a:r>
                        <a:rPr lang="en-AU" sz="2000" b="1" dirty="0">
                          <a:solidFill>
                            <a:srgbClr val="002060"/>
                          </a:solidFill>
                          <a:latin typeface="Arial"/>
                          <a:ea typeface="Times New Roman"/>
                        </a:rPr>
                        <a:t>12.62</a:t>
                      </a:r>
                      <a:endParaRPr lang="en-AU" sz="2000" b="1" dirty="0">
                        <a:solidFill>
                          <a:srgbClr val="002060"/>
                        </a:solidFill>
                        <a:latin typeface="Times New Roman"/>
                        <a:ea typeface="Times New Roman"/>
                      </a:endParaRPr>
                    </a:p>
                  </a:txBody>
                  <a:tcPr marL="68580" marR="68580" marT="0" marB="0"/>
                </a:tc>
                <a:tc>
                  <a:txBody>
                    <a:bodyPr/>
                    <a:lstStyle/>
                    <a:p>
                      <a:pPr>
                        <a:spcAft>
                          <a:spcPts val="0"/>
                        </a:spcAft>
                      </a:pPr>
                      <a:r>
                        <a:rPr lang="en-AU" sz="1800">
                          <a:latin typeface="Arial"/>
                          <a:ea typeface="Times New Roman"/>
                        </a:rPr>
                        <a:t>11.14</a:t>
                      </a:r>
                      <a:endParaRPr lang="en-AU" sz="1800">
                        <a:latin typeface="Times New Roman"/>
                        <a:ea typeface="Times New Roman"/>
                      </a:endParaRPr>
                    </a:p>
                  </a:txBody>
                  <a:tcPr marL="68580" marR="68580" marT="0" marB="0"/>
                </a:tc>
                <a:tc>
                  <a:txBody>
                    <a:bodyPr/>
                    <a:lstStyle/>
                    <a:p>
                      <a:pPr algn="r">
                        <a:spcAft>
                          <a:spcPts val="0"/>
                        </a:spcAft>
                      </a:pPr>
                      <a:r>
                        <a:rPr lang="en-AU" sz="1800">
                          <a:solidFill>
                            <a:srgbClr val="000000"/>
                          </a:solidFill>
                          <a:latin typeface="Arial"/>
                          <a:ea typeface="Times New Roman"/>
                        </a:rPr>
                        <a:t>1.13</a:t>
                      </a:r>
                      <a:endParaRPr lang="en-AU" sz="1800">
                        <a:latin typeface="Times New Roman"/>
                        <a:ea typeface="Times New Roman"/>
                      </a:endParaRPr>
                    </a:p>
                  </a:txBody>
                  <a:tcPr marL="68580" marR="68580" marT="0" marB="0"/>
                </a:tc>
                <a:tc>
                  <a:txBody>
                    <a:bodyPr/>
                    <a:lstStyle/>
                    <a:p>
                      <a:pPr>
                        <a:spcAft>
                          <a:spcPts val="0"/>
                        </a:spcAft>
                      </a:pPr>
                      <a:r>
                        <a:rPr lang="en-AU" sz="2000" b="1" dirty="0">
                          <a:solidFill>
                            <a:srgbClr val="FF0000"/>
                          </a:solidFill>
                          <a:latin typeface="Arial"/>
                          <a:ea typeface="Times New Roman"/>
                        </a:rPr>
                        <a:t>-11.86</a:t>
                      </a:r>
                      <a:endParaRPr lang="en-AU" sz="2000" b="1" dirty="0">
                        <a:solidFill>
                          <a:srgbClr val="FF0000"/>
                        </a:solidFill>
                        <a:latin typeface="Times New Roman"/>
                        <a:ea typeface="Times New Roman"/>
                      </a:endParaRPr>
                    </a:p>
                  </a:txBody>
                  <a:tcPr marL="68580" marR="68580" marT="0" marB="0"/>
                </a:tc>
                <a:tc>
                  <a:txBody>
                    <a:bodyPr/>
                    <a:lstStyle/>
                    <a:p>
                      <a:pPr>
                        <a:spcAft>
                          <a:spcPts val="0"/>
                        </a:spcAft>
                      </a:pPr>
                      <a:r>
                        <a:rPr lang="en-AU" sz="1800">
                          <a:latin typeface="Arial"/>
                          <a:ea typeface="Times New Roman"/>
                        </a:rPr>
                        <a:t>11.81</a:t>
                      </a:r>
                      <a:endParaRPr lang="en-AU" sz="1800">
                        <a:latin typeface="Times New Roman"/>
                        <a:ea typeface="Times New Roman"/>
                      </a:endParaRPr>
                    </a:p>
                  </a:txBody>
                  <a:tcPr marL="68580" marR="68580" marT="0" marB="0"/>
                </a:tc>
                <a:tc>
                  <a:txBody>
                    <a:bodyPr/>
                    <a:lstStyle/>
                    <a:p>
                      <a:pPr algn="r">
                        <a:spcAft>
                          <a:spcPts val="0"/>
                        </a:spcAft>
                      </a:pPr>
                      <a:r>
                        <a:rPr lang="en-AU" sz="1800" dirty="0">
                          <a:solidFill>
                            <a:srgbClr val="000000"/>
                          </a:solidFill>
                          <a:latin typeface="Arial"/>
                          <a:ea typeface="Times New Roman"/>
                        </a:rPr>
                        <a:t>-1.00</a:t>
                      </a:r>
                      <a:endParaRPr lang="en-AU" sz="1800" dirty="0">
                        <a:latin typeface="Times New Roman"/>
                        <a:ea typeface="Times New Roman"/>
                      </a:endParaRPr>
                    </a:p>
                  </a:txBody>
                  <a:tcPr marL="68580" marR="68580" marT="0" marB="0"/>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1260</TotalTime>
  <Words>953</Words>
  <Application>Microsoft Office PowerPoint</Application>
  <PresentationFormat>On-screen Show (4:3)</PresentationFormat>
  <Paragraphs>388</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Urban</vt:lpstr>
      <vt:lpstr>Maximising investment performance in  residential property: A Brisbane case study</vt:lpstr>
      <vt:lpstr>Slide 2</vt:lpstr>
      <vt:lpstr>Australian Residential Rental Stock</vt:lpstr>
      <vt:lpstr>Why Australians invest in residential Property</vt:lpstr>
      <vt:lpstr>Research Objectives</vt:lpstr>
      <vt:lpstr>Australian Capital cities: Average House Price and Capital return: 2007-2008</vt:lpstr>
      <vt:lpstr>Brisbane Median House Prices: 2007 to 2009</vt:lpstr>
      <vt:lpstr>Brisbane Residential Property Capital Returns</vt:lpstr>
      <vt:lpstr>Capital Return Performance</vt:lpstr>
      <vt:lpstr>Analysis 54 Brisbane Suburbs</vt:lpstr>
      <vt:lpstr>Brisbane Geographic Locations: Median Price and Weekly rent</vt:lpstr>
      <vt:lpstr>Price and Income Returns 2007 to 2009</vt:lpstr>
      <vt:lpstr>South East Queensland: Brisbane Regional</vt:lpstr>
      <vt:lpstr>Queensland Rural Locations</vt:lpstr>
      <vt:lpstr>University Suburbs</vt:lpstr>
      <vt:lpstr>Summary: Total returns: 2007-2009</vt:lpstr>
      <vt:lpstr>Conclusions</vt:lpstr>
      <vt:lpstr>Slide 18</vt:lpstr>
      <vt:lpstr>Slide 19</vt:lpstr>
      <vt:lpstr>Slide 20</vt:lpstr>
      <vt:lpstr>Slide 21</vt:lpstr>
    </vt:vector>
  </TitlesOfParts>
  <Company>QUT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Eves</dc:creator>
  <cp:lastModifiedBy>Chris</cp:lastModifiedBy>
  <cp:revision>113</cp:revision>
  <dcterms:created xsi:type="dcterms:W3CDTF">2010-01-07T02:17:06Z</dcterms:created>
  <dcterms:modified xsi:type="dcterms:W3CDTF">2010-06-24T04:55:36Z</dcterms:modified>
</cp:coreProperties>
</file>