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17" r:id="rId2"/>
    <p:sldId id="463" r:id="rId3"/>
    <p:sldId id="472" r:id="rId4"/>
    <p:sldId id="485" r:id="rId5"/>
    <p:sldId id="486" r:id="rId6"/>
    <p:sldId id="487" r:id="rId7"/>
    <p:sldId id="488" r:id="rId8"/>
    <p:sldId id="480" r:id="rId9"/>
    <p:sldId id="489" r:id="rId10"/>
    <p:sldId id="490" r:id="rId11"/>
    <p:sldId id="465" r:id="rId12"/>
    <p:sldId id="491" r:id="rId13"/>
    <p:sldId id="492" r:id="rId14"/>
    <p:sldId id="493" r:id="rId15"/>
    <p:sldId id="481" r:id="rId16"/>
    <p:sldId id="479" r:id="rId17"/>
    <p:sldId id="477" r:id="rId18"/>
    <p:sldId id="497" r:id="rId19"/>
    <p:sldId id="496" r:id="rId20"/>
    <p:sldId id="482" r:id="rId21"/>
    <p:sldId id="483" r:id="rId22"/>
    <p:sldId id="462" r:id="rId23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B2B2B2"/>
    <a:srgbClr val="003366"/>
    <a:srgbClr val="333399"/>
    <a:srgbClr val="6AF2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420" autoAdjust="0"/>
    <p:restoredTop sz="94660" autoAdjust="0"/>
  </p:normalViewPr>
  <p:slideViewPr>
    <p:cSldViewPr>
      <p:cViewPr>
        <p:scale>
          <a:sx n="75" d="100"/>
          <a:sy n="75" d="100"/>
        </p:scale>
        <p:origin x="-1062" y="-174"/>
      </p:cViewPr>
      <p:guideLst>
        <p:guide orient="horz" pos="709"/>
        <p:guide pos="676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t" anchorCtr="0" compatLnSpc="1">
            <a:prstTxWarp prst="textNoShape">
              <a:avLst/>
            </a:prstTxWarp>
          </a:bodyPr>
          <a:lstStyle>
            <a:lvl1pPr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t" anchorCtr="0" compatLnSpc="1">
            <a:prstTxWarp prst="textNoShape">
              <a:avLst/>
            </a:prstTxWarp>
          </a:bodyPr>
          <a:lstStyle>
            <a:lvl1pPr algn="r"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b" anchorCtr="0" compatLnSpc="1">
            <a:prstTxWarp prst="textNoShape">
              <a:avLst/>
            </a:prstTxWarp>
          </a:bodyPr>
          <a:lstStyle>
            <a:lvl1pPr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b" anchorCtr="0" compatLnSpc="1">
            <a:prstTxWarp prst="textNoShape">
              <a:avLst/>
            </a:prstTxWarp>
          </a:bodyPr>
          <a:lstStyle>
            <a:lvl1pPr algn="r"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9F74CC-CC6E-4E12-97A4-6EB73484A5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3807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t" anchorCtr="0" compatLnSpc="1">
            <a:prstTxWarp prst="textNoShape">
              <a:avLst/>
            </a:prstTxWarp>
          </a:bodyPr>
          <a:lstStyle>
            <a:lvl1pPr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t" anchorCtr="0" compatLnSpc="1">
            <a:prstTxWarp prst="textNoShape">
              <a:avLst/>
            </a:prstTxWarp>
          </a:bodyPr>
          <a:lstStyle>
            <a:lvl1pPr algn="r"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b" anchorCtr="0" compatLnSpc="1">
            <a:prstTxWarp prst="textNoShape">
              <a:avLst/>
            </a:prstTxWarp>
          </a:bodyPr>
          <a:lstStyle>
            <a:lvl1pPr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59" tIns="47929" rIns="95859" bIns="47929" numCol="1" anchor="b" anchorCtr="0" compatLnSpc="1">
            <a:prstTxWarp prst="textNoShape">
              <a:avLst/>
            </a:prstTxWarp>
          </a:bodyPr>
          <a:lstStyle>
            <a:lvl1pPr algn="r" defTabSz="959202">
              <a:defRPr sz="13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B2BF2CF-7C6F-43F5-B7FE-0DE8E131D9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26325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5650" y="0"/>
            <a:ext cx="8388350" cy="765175"/>
          </a:xfrm>
          <a:prstGeom prst="rect">
            <a:avLst/>
          </a:prstGeom>
          <a:gradFill rotWithShape="1">
            <a:gsLst>
              <a:gs pos="0">
                <a:srgbClr val="C5D2FD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sz="3600">
              <a:cs typeface="+mn-cs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703" cy="4320"/>
            </a:xfrm>
            <a:prstGeom prst="rect">
              <a:avLst/>
            </a:prstGeom>
            <a:solidFill>
              <a:srgbClr val="C5D2F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de-DE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454" y="2024"/>
              <a:ext cx="5284" cy="2296"/>
            </a:xfrm>
            <a:prstGeom prst="rect">
              <a:avLst/>
            </a:prstGeom>
            <a:gradFill rotWithShape="1">
              <a:gsLst>
                <a:gs pos="0">
                  <a:srgbClr val="C5D2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pic>
          <p:nvPicPr>
            <p:cNvPr id="8" name="Picture 6" descr="kopfzeile_leer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4" y="0"/>
              <a:ext cx="5556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067175" y="5518150"/>
            <a:ext cx="4876800" cy="215900"/>
            <a:chOff x="2288" y="3080"/>
            <a:chExt cx="3072" cy="201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55650" y="766763"/>
            <a:ext cx="8388350" cy="2446337"/>
            <a:chOff x="476" y="482"/>
            <a:chExt cx="5284" cy="1541"/>
          </a:xfrm>
        </p:grpSpPr>
        <p:sp>
          <p:nvSpPr>
            <p:cNvPr id="13" name="AutoShape 12"/>
            <p:cNvSpPr>
              <a:spLocks noChangeArrowheads="1"/>
            </p:cNvSpPr>
            <p:nvPr userDrawn="1"/>
          </p:nvSpPr>
          <p:spPr bwMode="auto">
            <a:xfrm>
              <a:off x="476" y="482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 userDrawn="1"/>
          </p:nvSpPr>
          <p:spPr bwMode="auto">
            <a:xfrm>
              <a:off x="476" y="799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</p:grpSp>
      <p:pic>
        <p:nvPicPr>
          <p:cNvPr id="15" name="Picture 15" descr="TU-KL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5" y="142852"/>
            <a:ext cx="1774901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067175" y="3644900"/>
            <a:ext cx="4608513" cy="1800225"/>
          </a:xfrm>
        </p:spPr>
        <p:txBody>
          <a:bodyPr anchor="b"/>
          <a:lstStyle>
            <a:lvl1pPr marL="0" indent="0">
              <a:buFontTx/>
              <a:buNone/>
              <a:defRPr sz="2400">
                <a:solidFill>
                  <a:srgbClr val="000078"/>
                </a:solidFill>
              </a:defRPr>
            </a:lvl1pPr>
          </a:lstStyle>
          <a:p>
            <a:r>
              <a:rPr lang="de-DE" dirty="0"/>
              <a:t>Hier Lehrstuhl- bzw. </a:t>
            </a:r>
            <a:r>
              <a:rPr lang="de-DE" dirty="0" err="1"/>
              <a:t>Bearbeiterinfos</a:t>
            </a:r>
            <a:r>
              <a:rPr lang="de-DE" dirty="0"/>
              <a:t> eingeben</a:t>
            </a:r>
          </a:p>
        </p:txBody>
      </p:sp>
      <p:sp>
        <p:nvSpPr>
          <p:cNvPr id="2971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1142976" y="928670"/>
            <a:ext cx="7772400" cy="2160588"/>
          </a:xfrm>
        </p:spPr>
        <p:txBody>
          <a:bodyPr anchor="ctr"/>
          <a:lstStyle>
            <a:lvl1pPr algn="ctr">
              <a:defRPr sz="3600" baseline="0"/>
            </a:lvl1pPr>
          </a:lstStyle>
          <a:p>
            <a:endParaRPr lang="de-DE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 userDrawn="1"/>
        </p:nvPicPr>
        <p:blipFill>
          <a:blip r:embed="rId4"/>
          <a:srcRect l="7143" r="7143"/>
          <a:stretch>
            <a:fillRect/>
          </a:stretch>
        </p:blipFill>
        <p:spPr bwMode="auto">
          <a:xfrm>
            <a:off x="1928794" y="0"/>
            <a:ext cx="857224" cy="72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1040033"/>
            <a:ext cx="785786" cy="88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67538" y="71438"/>
            <a:ext cx="1997075" cy="6165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71438"/>
            <a:ext cx="5843588" cy="61658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4075" y="71438"/>
            <a:ext cx="6653213" cy="6207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971550" y="981075"/>
            <a:ext cx="7993063" cy="5256213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4075" y="71438"/>
            <a:ext cx="6653213" cy="6207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971550" y="981075"/>
            <a:ext cx="3919538" cy="525621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3488" y="981075"/>
            <a:ext cx="3921125" cy="525621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981075"/>
            <a:ext cx="3919538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3488" y="981075"/>
            <a:ext cx="3921125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8"/>
            <a:ext cx="9144000" cy="6859588"/>
            <a:chOff x="0" y="-1"/>
            <a:chExt cx="5760" cy="4321"/>
          </a:xfrm>
        </p:grpSpPr>
        <p:sp>
          <p:nvSpPr>
            <p:cNvPr id="2867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793" cy="4320"/>
            </a:xfrm>
            <a:prstGeom prst="rect">
              <a:avLst/>
            </a:prstGeom>
            <a:solidFill>
              <a:srgbClr val="C5D2F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28676" name="Rectangle 4"/>
            <p:cNvSpPr>
              <a:spLocks noChangeArrowheads="1"/>
            </p:cNvSpPr>
            <p:nvPr userDrawn="1"/>
          </p:nvSpPr>
          <p:spPr bwMode="auto">
            <a:xfrm>
              <a:off x="476" y="4065"/>
              <a:ext cx="5284" cy="255"/>
            </a:xfrm>
            <a:prstGeom prst="rect">
              <a:avLst/>
            </a:prstGeom>
            <a:gradFill rotWithShape="1">
              <a:gsLst>
                <a:gs pos="0">
                  <a:srgbClr val="C5D2FD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pic>
          <p:nvPicPr>
            <p:cNvPr id="23566" name="Picture 5" descr="kopfzeile_leer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04" y="-1"/>
              <a:ext cx="5556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71438"/>
            <a:ext cx="665321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Hier Folientitel eingeben</a:t>
            </a:r>
          </a:p>
        </p:txBody>
      </p:sp>
      <p:grpSp>
        <p:nvGrpSpPr>
          <p:cNvPr id="23556" name="Group 8"/>
          <p:cNvGrpSpPr>
            <a:grpSpLocks/>
          </p:cNvGrpSpPr>
          <p:nvPr/>
        </p:nvGrpSpPr>
        <p:grpSpPr bwMode="auto">
          <a:xfrm>
            <a:off x="755650" y="765175"/>
            <a:ext cx="8388350" cy="5684838"/>
            <a:chOff x="476" y="483"/>
            <a:chExt cx="5284" cy="3581"/>
          </a:xfrm>
        </p:grpSpPr>
        <p:sp>
          <p:nvSpPr>
            <p:cNvPr id="28681" name="AutoShape 9"/>
            <p:cNvSpPr>
              <a:spLocks noChangeArrowheads="1"/>
            </p:cNvSpPr>
            <p:nvPr userDrawn="1"/>
          </p:nvSpPr>
          <p:spPr bwMode="auto">
            <a:xfrm>
              <a:off x="476" y="483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28682" name="AutoShape 10"/>
            <p:cNvSpPr>
              <a:spLocks noChangeArrowheads="1"/>
            </p:cNvSpPr>
            <p:nvPr userDrawn="1"/>
          </p:nvSpPr>
          <p:spPr bwMode="auto">
            <a:xfrm>
              <a:off x="476" y="2840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28683" name="AutoShape 11"/>
            <p:cNvSpPr>
              <a:spLocks noChangeArrowheads="1"/>
            </p:cNvSpPr>
            <p:nvPr userDrawn="1"/>
          </p:nvSpPr>
          <p:spPr bwMode="auto">
            <a:xfrm>
              <a:off x="476" y="2025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  <p:sp>
          <p:nvSpPr>
            <p:cNvPr id="28684" name="AutoShape 12"/>
            <p:cNvSpPr>
              <a:spLocks noChangeArrowheads="1"/>
            </p:cNvSpPr>
            <p:nvPr userDrawn="1"/>
          </p:nvSpPr>
          <p:spPr bwMode="auto">
            <a:xfrm>
              <a:off x="476" y="1254"/>
              <a:ext cx="5284" cy="1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3600">
                <a:cs typeface="+mn-cs"/>
              </a:endParaRPr>
            </a:p>
          </p:txBody>
        </p:sp>
      </p:grpSp>
      <p:sp>
        <p:nvSpPr>
          <p:cNvPr id="235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981075"/>
            <a:ext cx="7993063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7" name="Rectangle 16"/>
          <p:cNvSpPr>
            <a:spLocks noChangeArrowheads="1"/>
          </p:cNvSpPr>
          <p:nvPr userDrawn="1"/>
        </p:nvSpPr>
        <p:spPr bwMode="auto">
          <a:xfrm>
            <a:off x="7932738" y="6524625"/>
            <a:ext cx="121126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spAutoFit/>
          </a:bodyPr>
          <a:lstStyle/>
          <a:p>
            <a:pPr algn="r">
              <a:defRPr/>
            </a:pPr>
            <a:r>
              <a:rPr lang="de-DE" sz="1700" b="1">
                <a:solidFill>
                  <a:srgbClr val="000078"/>
                </a:solidFill>
                <a:latin typeface="Arial" pitchFamily="34" charset="0"/>
                <a:cs typeface="+mn-cs"/>
              </a:rPr>
              <a:t>- </a:t>
            </a:r>
            <a:fld id="{0841C10F-0C1B-4967-B69C-64C686EC7CA0}" type="slidenum">
              <a:rPr lang="de-DE" sz="1700" b="1">
                <a:solidFill>
                  <a:srgbClr val="000078"/>
                </a:solidFill>
                <a:latin typeface="Arial" pitchFamily="34" charset="0"/>
                <a:cs typeface="+mn-cs"/>
              </a:rPr>
              <a:pPr algn="r">
                <a:defRPr/>
              </a:pPr>
              <a:t>‹Nr.›</a:t>
            </a:fld>
            <a:r>
              <a:rPr lang="de-DE" sz="1700" b="1">
                <a:solidFill>
                  <a:srgbClr val="000078"/>
                </a:solidFill>
                <a:latin typeface="Arial" pitchFamily="34" charset="0"/>
                <a:cs typeface="+mn-cs"/>
              </a:rPr>
              <a:t> -</a:t>
            </a:r>
          </a:p>
        </p:txBody>
      </p:sp>
      <p:pic>
        <p:nvPicPr>
          <p:cNvPr id="21" name="Picture 15" descr="TU-KL-RGB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1405" y="142852"/>
            <a:ext cx="1774901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"/>
          <p:cNvPicPr>
            <a:picLocks noChangeAspect="1" noChangeArrowheads="1"/>
          </p:cNvPicPr>
          <p:nvPr userDrawn="1"/>
        </p:nvPicPr>
        <p:blipFill>
          <a:blip r:embed="rId17"/>
          <a:srcRect l="7143" r="7143"/>
          <a:stretch>
            <a:fillRect/>
          </a:stretch>
        </p:blipFill>
        <p:spPr bwMode="auto">
          <a:xfrm>
            <a:off x="1928794" y="0"/>
            <a:ext cx="857224" cy="72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" y="1040033"/>
            <a:ext cx="785786" cy="88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89" r:id="rId2"/>
    <p:sldLayoutId id="2147483788" r:id="rId3"/>
    <p:sldLayoutId id="2147483787" r:id="rId4"/>
    <p:sldLayoutId id="2147483786" r:id="rId5"/>
    <p:sldLayoutId id="2147483785" r:id="rId6"/>
    <p:sldLayoutId id="2147483784" r:id="rId7"/>
    <p:sldLayoutId id="2147483783" r:id="rId8"/>
    <p:sldLayoutId id="2147483782" r:id="rId9"/>
    <p:sldLayoutId id="2147483781" r:id="rId10"/>
    <p:sldLayoutId id="2147483780" r:id="rId11"/>
    <p:sldLayoutId id="2147483779" r:id="rId12"/>
    <p:sldLayoutId id="2147483778" r:id="rId13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78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78"/>
          </a:solidFill>
          <a:latin typeface="Arial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78"/>
          </a:solidFill>
          <a:latin typeface="Arial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78"/>
          </a:solidFill>
          <a:latin typeface="Arial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0078"/>
          </a:solidFill>
          <a:latin typeface="Arial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78"/>
          </a:solidFill>
          <a:latin typeface="Arial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78"/>
          </a:solidFill>
          <a:latin typeface="Arial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78"/>
          </a:solidFill>
          <a:latin typeface="Arial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007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-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okinski@zew.de" TargetMode="External"/><Relationship Id="rId2" Type="http://schemas.openxmlformats.org/officeDocument/2006/relationships/hyperlink" Target="mailto:kurzrock@rhrk.uni-kl.d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westerheide@zew.de" TargetMode="External"/><Relationship Id="rId4" Type="http://schemas.openxmlformats.org/officeDocument/2006/relationships/hyperlink" Target="mailto:schindler@zew.d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28688"/>
            <a:ext cx="7772400" cy="2160587"/>
          </a:xfrm>
        </p:spPr>
        <p:txBody>
          <a:bodyPr/>
          <a:lstStyle/>
          <a:p>
            <a:pPr algn="r"/>
            <a:r>
              <a:rPr lang="en-US" sz="2400" cap="all" dirty="0" smtClean="0"/>
              <a:t>Determinants of The Capital Structure OF Residential PROPERTY COMPANIES</a:t>
            </a:r>
            <a:r>
              <a:rPr lang="de-DE" sz="2400" cap="all" dirty="0" smtClean="0"/>
              <a:t/>
            </a:r>
            <a:br>
              <a:rPr lang="de-DE" sz="2400" cap="all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9063" y="3644900"/>
            <a:ext cx="5214937" cy="1800225"/>
          </a:xfrm>
        </p:spPr>
        <p:txBody>
          <a:bodyPr/>
          <a:lstStyle/>
          <a:p>
            <a:r>
              <a:rPr lang="de-DE" dirty="0" smtClean="0">
                <a:solidFill>
                  <a:srgbClr val="000000"/>
                </a:solidFill>
              </a:rPr>
              <a:t>Björn-Martin Kurzrock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Frieder </a:t>
            </a:r>
            <a:r>
              <a:rPr lang="de-DE" dirty="0" err="1" smtClean="0">
                <a:solidFill>
                  <a:srgbClr val="000000"/>
                </a:solidFill>
              </a:rPr>
              <a:t>Mokinski</a:t>
            </a:r>
            <a:endParaRPr lang="de-DE" dirty="0" smtClean="0">
              <a:solidFill>
                <a:srgbClr val="000000"/>
              </a:solidFill>
            </a:endParaRPr>
          </a:p>
          <a:p>
            <a:r>
              <a:rPr lang="de-DE" dirty="0" smtClean="0">
                <a:solidFill>
                  <a:srgbClr val="000000"/>
                </a:solidFill>
              </a:rPr>
              <a:t>Felix Schindler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Peter </a:t>
            </a:r>
            <a:r>
              <a:rPr lang="de-DE" dirty="0" err="1" smtClean="0">
                <a:solidFill>
                  <a:srgbClr val="000000"/>
                </a:solidFill>
              </a:rPr>
              <a:t>Westerheide</a:t>
            </a:r>
            <a:endParaRPr lang="de-DE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VII: MTT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Market Timing Theory (</a:t>
            </a:r>
            <a:r>
              <a:rPr lang="en-US" sz="2400" dirty="0"/>
              <a:t>Baker/</a:t>
            </a:r>
            <a:r>
              <a:rPr lang="en-US" sz="2400" dirty="0" err="1"/>
              <a:t>Wurgler</a:t>
            </a:r>
            <a:r>
              <a:rPr lang="en-US" sz="2400" dirty="0"/>
              <a:t> 2002):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/>
            <a:r>
              <a:rPr lang="en-US" sz="2400" dirty="0" smtClean="0"/>
              <a:t>Firms: </a:t>
            </a:r>
            <a:br>
              <a:rPr lang="en-US" sz="2400" dirty="0" smtClean="0"/>
            </a:br>
            <a:r>
              <a:rPr lang="en-US" sz="2400" dirty="0" smtClean="0"/>
              <a:t>issue </a:t>
            </a:r>
            <a:r>
              <a:rPr lang="en-US" sz="2400" dirty="0"/>
              <a:t>equity </a:t>
            </a:r>
            <a:r>
              <a:rPr lang="en-US" sz="2400" dirty="0" smtClean="0"/>
              <a:t>when </a:t>
            </a:r>
            <a:r>
              <a:rPr lang="en-US" sz="2400" dirty="0"/>
              <a:t>equity prices are high and costs of equity are low compared to interest on </a:t>
            </a:r>
            <a:r>
              <a:rPr lang="en-US" sz="2400" dirty="0" smtClean="0"/>
              <a:t>debt</a:t>
            </a:r>
          </a:p>
          <a:p>
            <a:pPr eaLnBrk="1" hangingPunct="1"/>
            <a:endParaRPr lang="en-US" sz="2400" dirty="0"/>
          </a:p>
          <a:p>
            <a:pPr eaLnBrk="1" hangingPunct="1">
              <a:buFont typeface="Wingdings"/>
              <a:buChar char="à"/>
            </a:pPr>
            <a:r>
              <a:rPr lang="en-US" sz="2400" dirty="0" smtClean="0"/>
              <a:t>Potentially long </a:t>
            </a:r>
            <a:r>
              <a:rPr lang="en-US" sz="2400" dirty="0"/>
              <a:t>lasting effects on the capital </a:t>
            </a:r>
            <a:r>
              <a:rPr lang="en-US" sz="2400" dirty="0" smtClean="0"/>
              <a:t>structure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eaLnBrk="1" hangingPunct="1">
              <a:buFont typeface="Wingdings"/>
              <a:buChar char="à"/>
            </a:pPr>
            <a:r>
              <a:rPr lang="en-US" sz="2400" dirty="0" smtClean="0"/>
              <a:t>Influence </a:t>
            </a:r>
            <a:r>
              <a:rPr lang="en-US" sz="2400" dirty="0"/>
              <a:t>of structural characteristics of the </a:t>
            </a:r>
            <a:r>
              <a:rPr lang="en-US" sz="2400" dirty="0" smtClean="0"/>
              <a:t>firm can be blurred</a:t>
            </a:r>
          </a:p>
          <a:p>
            <a:pPr eaLnBrk="1" hangingPunct="1">
              <a:buFont typeface="Wingdings"/>
              <a:buChar char="à"/>
            </a:pPr>
            <a:endParaRPr lang="en-US" sz="2400" dirty="0"/>
          </a:p>
          <a:p>
            <a:pPr eaLnBrk="1" hangingPunct="1"/>
            <a:r>
              <a:rPr lang="en-US" sz="2400" dirty="0" smtClean="0"/>
              <a:t>Not tested here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103816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Data I: </a:t>
            </a:r>
            <a:r>
              <a:rPr lang="de-DE" dirty="0" err="1" smtClean="0"/>
              <a:t>Overview</a:t>
            </a:r>
            <a:endParaRPr lang="de-DE" dirty="0" smtClean="0"/>
          </a:p>
        </p:txBody>
      </p:sp>
      <p:sp>
        <p:nvSpPr>
          <p:cNvPr id="342019" name="Inhaltsplatzhalter 2"/>
          <p:cNvSpPr>
            <a:spLocks noGrp="1"/>
          </p:cNvSpPr>
          <p:nvPr>
            <p:ph idx="4294967295"/>
          </p:nvPr>
        </p:nvSpPr>
        <p:spPr>
          <a:xfrm>
            <a:off x="971550" y="981075"/>
            <a:ext cx="8029606" cy="5256213"/>
          </a:xfrm>
        </p:spPr>
        <p:txBody>
          <a:bodyPr/>
          <a:lstStyle/>
          <a:p>
            <a:pPr algn="just" eaLnBrk="1" hangingPunct="1"/>
            <a:r>
              <a:rPr lang="en-US" sz="2400" dirty="0" smtClean="0"/>
              <a:t>Panel of German RPCs (Dafne Database/ Bureau van </a:t>
            </a:r>
            <a:r>
              <a:rPr lang="en-US" sz="2400" dirty="0" err="1" smtClean="0"/>
              <a:t>Dijk</a:t>
            </a:r>
            <a:r>
              <a:rPr lang="en-US" sz="2400" dirty="0" smtClean="0"/>
              <a:t>)</a:t>
            </a:r>
          </a:p>
          <a:p>
            <a:pPr algn="just" eaLnBrk="1" hangingPunct="1"/>
            <a:endParaRPr lang="en-US" sz="2400" dirty="0" smtClean="0"/>
          </a:p>
          <a:p>
            <a:pPr algn="just" eaLnBrk="1" hangingPunct="1"/>
            <a:r>
              <a:rPr lang="en-US" sz="2400" dirty="0" smtClean="0"/>
              <a:t>Sample period: 1996 – 2009</a:t>
            </a:r>
          </a:p>
          <a:p>
            <a:pPr algn="just" eaLnBrk="1" hangingPunct="1"/>
            <a:endParaRPr lang="en-US" sz="2400" dirty="0"/>
          </a:p>
          <a:p>
            <a:pPr algn="just" eaLnBrk="1" hangingPunct="1"/>
            <a:r>
              <a:rPr lang="en-US" sz="2400" dirty="0" smtClean="0"/>
              <a:t>(Unsystematic) missing values reduce</a:t>
            </a:r>
            <a:r>
              <a:rPr lang="en-US" sz="2400" dirty="0" smtClean="0">
                <a:sym typeface="Wingdings" pitchFamily="2" charset="2"/>
              </a:rPr>
              <a:t> regression samples</a:t>
            </a:r>
          </a:p>
          <a:p>
            <a:pPr algn="just" eaLnBrk="1" hangingPunct="1"/>
            <a:endParaRPr lang="en-US" sz="2400" dirty="0" smtClean="0"/>
          </a:p>
          <a:p>
            <a:pPr algn="just" eaLnBrk="1" hangingPunct="1"/>
            <a:r>
              <a:rPr lang="en-US" sz="2400" dirty="0" smtClean="0"/>
              <a:t>&gt;1,300 companies</a:t>
            </a:r>
          </a:p>
          <a:p>
            <a:pPr algn="just" eaLnBrk="1" hangingPunct="1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Data II: Summary Statistics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43608" y="908720"/>
            <a:ext cx="8100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Leverage Ratios, Financing Deficits, Target Debt Ratio:</a:t>
            </a:r>
            <a:endParaRPr lang="en-US" dirty="0"/>
          </a:p>
        </p:txBody>
      </p:sp>
      <p:pic>
        <p:nvPicPr>
          <p:cNvPr id="2050" name="Grafik 13"/>
          <p:cNvPicPr>
            <a:picLocks noChangeAspect="1" noChangeArrowheads="1"/>
          </p:cNvPicPr>
          <p:nvPr/>
        </p:nvPicPr>
        <p:blipFill>
          <a:blip r:embed="rId2"/>
          <a:srcRect r="52127"/>
          <a:stretch>
            <a:fillRect/>
          </a:stretch>
        </p:blipFill>
        <p:spPr bwMode="auto">
          <a:xfrm>
            <a:off x="1563911" y="1857364"/>
            <a:ext cx="5579857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33674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Strategy</a:t>
            </a:r>
            <a:r>
              <a:rPr lang="de-DE" dirty="0" smtClean="0"/>
              <a:t> I: POT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z="2400" dirty="0" smtClean="0"/>
              <a:t>Tests according to </a:t>
            </a:r>
            <a:r>
              <a:rPr lang="en-US" sz="2400" dirty="0" err="1" smtClean="0"/>
              <a:t>Shyam</a:t>
            </a:r>
            <a:r>
              <a:rPr lang="en-US" sz="2400" dirty="0" smtClean="0"/>
              <a:t>-Sunder/ Myers (1999) (and others)</a:t>
            </a:r>
          </a:p>
          <a:p>
            <a:pPr algn="just" eaLnBrk="1" hangingPunct="1">
              <a:buNone/>
            </a:pPr>
            <a:endParaRPr lang="en-US" sz="1400" dirty="0" smtClean="0"/>
          </a:p>
          <a:p>
            <a:pPr eaLnBrk="1" hangingPunct="1"/>
            <a:r>
              <a:rPr lang="en-US" sz="2400" dirty="0" smtClean="0"/>
              <a:t>Stylized POT test regression: </a:t>
            </a:r>
            <a:r>
              <a:rPr lang="el-GR" sz="2400" dirty="0" smtClean="0"/>
              <a:t>Δ</a:t>
            </a:r>
            <a:r>
              <a:rPr lang="de-DE" sz="2400" dirty="0" smtClean="0"/>
              <a:t>D</a:t>
            </a:r>
            <a:r>
              <a:rPr lang="en-US" sz="2400" baseline="-25000" dirty="0" smtClean="0"/>
              <a:t>it </a:t>
            </a:r>
            <a:r>
              <a:rPr lang="en-US" sz="2400" dirty="0" smtClean="0"/>
              <a:t>= a +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POT</a:t>
            </a:r>
            <a:r>
              <a:rPr lang="en-US" sz="2400" dirty="0" err="1" smtClean="0"/>
              <a:t>DEF</a:t>
            </a:r>
            <a:r>
              <a:rPr lang="en-US" sz="2400" baseline="-25000" dirty="0" err="1" smtClean="0"/>
              <a:t>it</a:t>
            </a:r>
            <a:r>
              <a:rPr lang="en-US" sz="2400" dirty="0" smtClean="0"/>
              <a:t> +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it</a:t>
            </a:r>
            <a:r>
              <a:rPr lang="en-US" sz="2400" baseline="-25000" dirty="0"/>
              <a:t/>
            </a:r>
            <a:br>
              <a:rPr lang="en-US" sz="2400" baseline="-250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where</a:t>
            </a:r>
            <a:br>
              <a:rPr lang="en-US" sz="1400" dirty="0" smtClean="0"/>
            </a:br>
            <a:r>
              <a:rPr lang="el-GR" sz="1400" dirty="0" smtClean="0"/>
              <a:t>Δ</a:t>
            </a:r>
            <a:r>
              <a:rPr lang="de-DE" sz="1400" dirty="0" smtClean="0"/>
              <a:t>D</a:t>
            </a:r>
            <a:r>
              <a:rPr lang="en-US" sz="1400" baseline="-25000" dirty="0" smtClean="0"/>
              <a:t>it </a:t>
            </a:r>
            <a:r>
              <a:rPr lang="en-US" sz="1400" dirty="0"/>
              <a:t> </a:t>
            </a:r>
            <a:r>
              <a:rPr lang="en-US" sz="1400" dirty="0" smtClean="0"/>
              <a:t>= Net change in debt of firm i in period t, and</a:t>
            </a:r>
            <a:br>
              <a:rPr lang="en-US" sz="1400" dirty="0" smtClean="0"/>
            </a:br>
            <a:r>
              <a:rPr lang="en-US" sz="1400" dirty="0" err="1" smtClean="0"/>
              <a:t>DEF</a:t>
            </a:r>
            <a:r>
              <a:rPr lang="en-US" sz="1400" baseline="-25000" dirty="0" err="1" smtClean="0"/>
              <a:t>it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Financing deficit of firm i in period t, and</a:t>
            </a:r>
            <a:br>
              <a:rPr lang="en-US" sz="1400" dirty="0" smtClean="0"/>
            </a:br>
            <a:r>
              <a:rPr lang="en-US" sz="1400" dirty="0" smtClean="0"/>
              <a:t>a &amp; </a:t>
            </a:r>
            <a:r>
              <a:rPr lang="en-US" sz="1400" dirty="0" err="1" smtClean="0"/>
              <a:t>b</a:t>
            </a:r>
            <a:r>
              <a:rPr lang="en-US" sz="1400" baseline="-25000" dirty="0" err="1" smtClean="0"/>
              <a:t>tot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are coefficients, and</a:t>
            </a:r>
            <a:br>
              <a:rPr lang="en-US" sz="1400" dirty="0" smtClean="0"/>
            </a:br>
            <a:r>
              <a:rPr lang="en-US" sz="1400" dirty="0" err="1" smtClean="0"/>
              <a:t>e</a:t>
            </a:r>
            <a:r>
              <a:rPr lang="en-US" sz="1400" baseline="-25000" dirty="0" err="1" smtClean="0"/>
              <a:t>it</a:t>
            </a:r>
            <a:r>
              <a:rPr lang="en-US" sz="1400" dirty="0" smtClean="0"/>
              <a:t> = random disturbance.</a:t>
            </a:r>
            <a:endParaRPr lang="en-US" sz="1400" baseline="-250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400" dirty="0" smtClean="0"/>
              <a:t>Modification: </a:t>
            </a:r>
            <a:r>
              <a:rPr lang="en-US" sz="2400" dirty="0" err="1" smtClean="0"/>
              <a:t>DEF</a:t>
            </a:r>
            <a:r>
              <a:rPr lang="en-US" sz="2400" baseline="-25000" dirty="0" err="1" smtClean="0"/>
              <a:t>it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interacted with legal form dummies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Prediction of the POT: a = 0,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POT</a:t>
            </a:r>
            <a:r>
              <a:rPr lang="en-US" sz="2400" dirty="0" smtClean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xmlns="" val="4227584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Strategy</a:t>
            </a:r>
            <a:r>
              <a:rPr lang="de-DE" dirty="0" smtClean="0"/>
              <a:t> II: POT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/>
              <a:t>Construction of involved variables: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l-GR" sz="2400" dirty="0" smtClean="0"/>
              <a:t>Δ</a:t>
            </a:r>
            <a:r>
              <a:rPr lang="de-DE" sz="2400" dirty="0"/>
              <a:t>D</a:t>
            </a:r>
            <a:r>
              <a:rPr lang="en-US" sz="2400" baseline="-25000" dirty="0" smtClean="0"/>
              <a:t>it </a:t>
            </a:r>
            <a:r>
              <a:rPr lang="en-US" sz="2400" dirty="0" smtClean="0"/>
              <a:t>=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it</a:t>
            </a:r>
            <a:r>
              <a:rPr lang="en-US" sz="2400" dirty="0" smtClean="0"/>
              <a:t> – D</a:t>
            </a:r>
            <a:r>
              <a:rPr lang="en-US" sz="2400" baseline="-25000" dirty="0" smtClean="0"/>
              <a:t>it-1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where</a:t>
            </a:r>
            <a:br>
              <a:rPr lang="en-US" sz="1400" dirty="0" smtClean="0"/>
            </a:br>
            <a:r>
              <a:rPr lang="en-US" sz="1400" dirty="0" err="1" smtClean="0"/>
              <a:t>D</a:t>
            </a:r>
            <a:r>
              <a:rPr lang="en-US" sz="1400" baseline="-25000" dirty="0" err="1" smtClean="0"/>
              <a:t>it</a:t>
            </a:r>
            <a:r>
              <a:rPr lang="en-US" sz="1400" dirty="0" smtClean="0"/>
              <a:t> = overall Debt of firm i in period t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Financing deficit:</a:t>
            </a:r>
            <a:br>
              <a:rPr lang="en-US" sz="2400" dirty="0" smtClean="0"/>
            </a:br>
            <a:r>
              <a:rPr lang="en-US" sz="2400" dirty="0" err="1" smtClean="0"/>
              <a:t>DEF</a:t>
            </a:r>
            <a:r>
              <a:rPr lang="en-US" sz="2400" baseline="-25000" dirty="0" err="1" smtClean="0"/>
              <a:t>it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DIV</a:t>
            </a:r>
            <a:r>
              <a:rPr lang="en-US" sz="2400" baseline="-25000" dirty="0" err="1" smtClean="0"/>
              <a:t>it</a:t>
            </a:r>
            <a:r>
              <a:rPr lang="en-US" sz="2400" dirty="0" smtClean="0"/>
              <a:t> +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it</a:t>
            </a:r>
            <a:r>
              <a:rPr lang="en-US" sz="2400" dirty="0" smtClean="0"/>
              <a:t>+ </a:t>
            </a:r>
            <a:r>
              <a:rPr lang="el-GR" sz="2400" dirty="0" smtClean="0"/>
              <a:t>Δ</a:t>
            </a:r>
            <a:r>
              <a:rPr lang="de-DE" sz="2400" dirty="0" smtClean="0"/>
              <a:t>W</a:t>
            </a:r>
            <a:r>
              <a:rPr lang="en-US" sz="2400" baseline="-25000" dirty="0" smtClean="0"/>
              <a:t>it </a:t>
            </a:r>
            <a:r>
              <a:rPr lang="de-DE" sz="2400" dirty="0" smtClean="0"/>
              <a:t>– C</a:t>
            </a:r>
            <a:r>
              <a:rPr lang="en-US" sz="2400" baseline="-25000" dirty="0" smtClean="0"/>
              <a:t>it</a:t>
            </a:r>
            <a:r>
              <a:rPr lang="en-US" sz="2400" dirty="0" smtClean="0"/>
              <a:t> </a:t>
            </a:r>
          </a:p>
          <a:p>
            <a:pPr eaLnBrk="1" hangingPunct="1">
              <a:buNone/>
            </a:pPr>
            <a:r>
              <a:rPr lang="en-US" sz="1400" dirty="0" smtClean="0"/>
              <a:t>	where</a:t>
            </a:r>
          </a:p>
          <a:p>
            <a:pPr eaLnBrk="1" hangingPunct="1">
              <a:buNone/>
            </a:pPr>
            <a:r>
              <a:rPr lang="en-US" sz="1400" dirty="0" smtClean="0"/>
              <a:t>	DIV = dividend payments</a:t>
            </a:r>
          </a:p>
          <a:p>
            <a:pPr eaLnBrk="1" hangingPunct="1">
              <a:buNone/>
            </a:pPr>
            <a:r>
              <a:rPr lang="en-US" sz="1400" dirty="0" smtClean="0"/>
              <a:t>	X = capital expenditure ( = change in tangible assets)</a:t>
            </a:r>
          </a:p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el-GR" sz="1400" dirty="0" smtClean="0"/>
              <a:t>Δ</a:t>
            </a:r>
            <a:r>
              <a:rPr lang="en-US" sz="1400" dirty="0" smtClean="0"/>
              <a:t>W = net increase in working capital</a:t>
            </a:r>
          </a:p>
          <a:p>
            <a:pPr eaLnBrk="1" hangingPunct="1">
              <a:buNone/>
            </a:pPr>
            <a:r>
              <a:rPr lang="en-US" sz="1400" dirty="0" smtClean="0"/>
              <a:t>	C = operating cash flow after interest and taxes</a:t>
            </a:r>
          </a:p>
          <a:p>
            <a:pPr eaLnBrk="1" hangingPunct="1">
              <a:buNone/>
            </a:pPr>
            <a:r>
              <a:rPr lang="en-US" sz="1400" dirty="0" smtClean="0"/>
              <a:t>	</a:t>
            </a:r>
            <a:r>
              <a:rPr lang="en-US" sz="1400" i="1" dirty="0" smtClean="0"/>
              <a:t>Note: No equity issues/ repurchases in DEF! Equity issues at high debt levels will improve the fit of TOT model and degrade the fit of this POT model (</a:t>
            </a:r>
            <a:r>
              <a:rPr lang="en-US" sz="1400" i="1" dirty="0" err="1" smtClean="0"/>
              <a:t>Shyam</a:t>
            </a:r>
            <a:r>
              <a:rPr lang="en-US" sz="1400" i="1" dirty="0" smtClean="0"/>
              <a:t>-Sunder/ Myers (1999), p. 225)</a:t>
            </a:r>
          </a:p>
          <a:p>
            <a:pPr eaLnBrk="1" hangingPunct="1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432307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Strategy</a:t>
            </a:r>
            <a:r>
              <a:rPr lang="de-DE" dirty="0" smtClean="0"/>
              <a:t> III: TOT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Stylized TOT test regression:</a:t>
            </a:r>
            <a:br>
              <a:rPr lang="en-US" sz="2400" dirty="0" smtClean="0"/>
            </a:br>
            <a:r>
              <a:rPr lang="el-GR" sz="2400" dirty="0" smtClean="0"/>
              <a:t>Δ</a:t>
            </a:r>
            <a:r>
              <a:rPr lang="de-DE" sz="2400" dirty="0" smtClean="0"/>
              <a:t>D</a:t>
            </a:r>
            <a:r>
              <a:rPr lang="en-US" sz="2400" baseline="-25000" dirty="0" smtClean="0"/>
              <a:t>it </a:t>
            </a:r>
            <a:r>
              <a:rPr lang="en-US" sz="2400" dirty="0" smtClean="0"/>
              <a:t>= a +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TOT</a:t>
            </a:r>
            <a:r>
              <a:rPr lang="en-US" sz="2400" dirty="0" smtClean="0"/>
              <a:t>(D</a:t>
            </a:r>
            <a:r>
              <a:rPr lang="en-US" sz="2400" baseline="-25000" dirty="0" smtClean="0"/>
              <a:t>it-1 </a:t>
            </a:r>
            <a:r>
              <a:rPr lang="en-US" sz="2400" dirty="0" smtClean="0"/>
              <a:t>- D*</a:t>
            </a:r>
            <a:r>
              <a:rPr lang="en-US" sz="2400" baseline="-25000" dirty="0" smtClean="0"/>
              <a:t>it-1</a:t>
            </a:r>
            <a:r>
              <a:rPr lang="en-US" sz="2400" dirty="0" smtClean="0"/>
              <a:t>) +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it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smtClean="0"/>
              <a:t>where D*</a:t>
            </a:r>
            <a:r>
              <a:rPr lang="en-US" sz="1400" baseline="-25000" dirty="0" smtClean="0"/>
              <a:t>it</a:t>
            </a:r>
            <a:r>
              <a:rPr lang="en-US" sz="1400" dirty="0" smtClean="0"/>
              <a:t> = target debt level 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2400" dirty="0"/>
              <a:t>Modification: </a:t>
            </a:r>
            <a:r>
              <a:rPr lang="en-US" sz="2400" dirty="0" err="1"/>
              <a:t>DEF</a:t>
            </a:r>
            <a:r>
              <a:rPr lang="en-US" sz="2400" baseline="-25000" dirty="0" err="1"/>
              <a:t>it</a:t>
            </a:r>
            <a:r>
              <a:rPr lang="en-US" sz="2400" dirty="0"/>
              <a:t> interacted with legal form dummies  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cs typeface="Arial"/>
                <a:sym typeface="Wingdings" pitchFamily="2" charset="2"/>
              </a:rPr>
              <a:t>Prediction of the TOT: </a:t>
            </a:r>
            <a:r>
              <a:rPr lang="en-US" sz="2400" dirty="0" err="1" smtClean="0">
                <a:cs typeface="Arial"/>
                <a:sym typeface="Wingdings" pitchFamily="2" charset="2"/>
              </a:rPr>
              <a:t>b</a:t>
            </a:r>
            <a:r>
              <a:rPr lang="en-US" sz="2400" baseline="-25000" dirty="0" err="1" smtClean="0">
                <a:cs typeface="Arial"/>
                <a:sym typeface="Wingdings" pitchFamily="2" charset="2"/>
              </a:rPr>
              <a:t>TOT</a:t>
            </a:r>
            <a:r>
              <a:rPr lang="en-US" sz="2400" dirty="0" smtClean="0">
                <a:cs typeface="Arial"/>
                <a:sym typeface="Wingdings" pitchFamily="2" charset="2"/>
              </a:rPr>
              <a:t> є [-1,0] </a:t>
            </a:r>
            <a:br>
              <a:rPr lang="en-US" sz="2400" dirty="0" smtClean="0">
                <a:cs typeface="Arial"/>
                <a:sym typeface="Wingdings" pitchFamily="2" charset="2"/>
              </a:rPr>
            </a:br>
            <a:r>
              <a:rPr lang="en-US" sz="2400" dirty="0" smtClean="0"/>
              <a:t>(</a:t>
            </a:r>
            <a:r>
              <a:rPr lang="en-US" sz="2400" dirty="0"/>
              <a:t>implying adjustment towards target ratio and positive adjustment costs</a:t>
            </a:r>
            <a:r>
              <a:rPr lang="en-US" sz="2400" dirty="0" smtClean="0"/>
              <a:t>)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smtClean="0"/>
              <a:t>Construction of D*: [simple/ moving] average of firm leverage over preceding years (cf. </a:t>
            </a:r>
            <a:r>
              <a:rPr lang="en-US" sz="2400" dirty="0" err="1" smtClean="0"/>
              <a:t>Shyam</a:t>
            </a:r>
            <a:r>
              <a:rPr lang="en-US" sz="2400" dirty="0" smtClean="0"/>
              <a:t>-Sunder/ Myers 1999)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 bwMode="auto">
          <a:xfrm>
            <a:off x="2124075" y="71438"/>
            <a:ext cx="665321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Empirical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POT</a:t>
            </a:r>
          </a:p>
        </p:txBody>
      </p:sp>
      <p:pic>
        <p:nvPicPr>
          <p:cNvPr id="3074" name="Grafik 903"/>
          <p:cNvPicPr>
            <a:picLocks noChangeAspect="1" noChangeArrowheads="1"/>
          </p:cNvPicPr>
          <p:nvPr/>
        </p:nvPicPr>
        <p:blipFill>
          <a:blip r:embed="rId2"/>
          <a:srcRect t="2453" r="18865"/>
          <a:stretch>
            <a:fillRect/>
          </a:stretch>
        </p:blipFill>
        <p:spPr bwMode="auto">
          <a:xfrm>
            <a:off x="2143108" y="747037"/>
            <a:ext cx="6929486" cy="568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: POT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>
          <a:xfrm>
            <a:off x="971550" y="981075"/>
            <a:ext cx="7993063" cy="566263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POT: 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/>
            <a:r>
              <a:rPr lang="en-US" sz="2400" dirty="0" smtClean="0"/>
              <a:t>Coefficients fairly stable across specifications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GmbH (base cat.): cover 23% of DEF through debt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err="1" smtClean="0"/>
              <a:t>eG</a:t>
            </a:r>
            <a:r>
              <a:rPr lang="en-US" sz="2400" dirty="0" smtClean="0"/>
              <a:t> </a:t>
            </a:r>
            <a:r>
              <a:rPr lang="en-US" sz="2400" dirty="0" err="1" smtClean="0"/>
              <a:t>coefficent</a:t>
            </a:r>
            <a:r>
              <a:rPr lang="en-US" sz="2400" dirty="0" smtClean="0"/>
              <a:t> closest to 1 (0.63)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r>
              <a:rPr lang="en-US" sz="2400" dirty="0" smtClean="0"/>
              <a:t>AG and GmbH &amp; Co. KG coefficient not significantly different from 0</a:t>
            </a:r>
          </a:p>
          <a:p>
            <a:pPr lvl="1" eaLnBrk="1" hangingPunct="1"/>
            <a:endParaRPr lang="en-US" sz="2400" dirty="0" smtClean="0"/>
          </a:p>
          <a:p>
            <a:pPr lvl="1"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POT prediction fails for AGs – i.e. where we would expect it to hold </a:t>
            </a:r>
            <a:r>
              <a:rPr lang="en-US" sz="3200" dirty="0" smtClean="0">
                <a:latin typeface="Times New Roman"/>
                <a:cs typeface="Times New Roman"/>
                <a:sym typeface="Wingdings"/>
              </a:rPr>
              <a:t>≠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Shyam</a:t>
            </a:r>
            <a:r>
              <a:rPr lang="en-US" sz="2400" dirty="0" smtClean="0">
                <a:sym typeface="Wingdings" pitchFamily="2" charset="2"/>
              </a:rPr>
              <a:t>-Sunder/ Myers (1999)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 bwMode="auto">
          <a:xfrm>
            <a:off x="2124075" y="71438"/>
            <a:ext cx="665321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Empirical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Results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TOT</a:t>
            </a:r>
          </a:p>
        </p:txBody>
      </p:sp>
      <p:pic>
        <p:nvPicPr>
          <p:cNvPr id="4098" name="Grafik 904"/>
          <p:cNvPicPr>
            <a:picLocks noChangeAspect="1" noChangeArrowheads="1"/>
          </p:cNvPicPr>
          <p:nvPr/>
        </p:nvPicPr>
        <p:blipFill>
          <a:blip r:embed="rId2"/>
          <a:srcRect r="35088"/>
          <a:stretch>
            <a:fillRect/>
          </a:stretch>
        </p:blipFill>
        <p:spPr bwMode="auto">
          <a:xfrm>
            <a:off x="1714479" y="857232"/>
            <a:ext cx="7038973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: TOT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TOT: 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/>
            <a:r>
              <a:rPr lang="en-US" sz="2400" dirty="0" smtClean="0"/>
              <a:t>Again: fairly stable across specifications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Coefficient </a:t>
            </a:r>
            <a:r>
              <a:rPr lang="en-US" sz="2400" dirty="0" smtClean="0"/>
              <a:t>significantly </a:t>
            </a:r>
            <a:r>
              <a:rPr lang="en-US" sz="2400" dirty="0" smtClean="0"/>
              <a:t>different from </a:t>
            </a:r>
            <a:r>
              <a:rPr lang="en-US" sz="2400" dirty="0" smtClean="0"/>
              <a:t>zero only for </a:t>
            </a:r>
            <a:r>
              <a:rPr lang="en-US" sz="2400" dirty="0" err="1" smtClean="0"/>
              <a:t>GmbHs</a:t>
            </a:r>
            <a:r>
              <a:rPr lang="en-US" sz="2400" dirty="0" smtClean="0"/>
              <a:t> and </a:t>
            </a:r>
            <a:r>
              <a:rPr lang="en-US" sz="2400" dirty="0" err="1" smtClean="0"/>
              <a:t>eGs</a:t>
            </a:r>
            <a:r>
              <a:rPr lang="en-US" sz="2400" dirty="0" smtClean="0"/>
              <a:t>; however, small coefficients, low R²</a:t>
            </a:r>
          </a:p>
          <a:p>
            <a:pPr lvl="1" eaLnBrk="1" hangingPunct="1"/>
            <a:endParaRPr lang="en-US" sz="2400" dirty="0" smtClean="0"/>
          </a:p>
          <a:p>
            <a:pPr marL="457200" lvl="1" indent="0" eaLnBrk="1" hangingPunct="1">
              <a:buNone/>
            </a:pP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>
                <a:sym typeface="Wingdings" pitchFamily="2" charset="2"/>
              </a:rPr>
              <a:t>Minor adjustment </a:t>
            </a:r>
            <a:r>
              <a:rPr lang="en-US" sz="2400" dirty="0" smtClean="0">
                <a:sym typeface="Wingdings" pitchFamily="2" charset="2"/>
              </a:rPr>
              <a:t>towards a target ratio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9374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Motivation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smtClean="0"/>
              <a:t> Research</a:t>
            </a:r>
            <a:endParaRPr lang="de-DE" dirty="0" smtClean="0"/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Concept of financial leverage is a paradigm in real estate investment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Debt offers a variety of benefits and downsides that affect financial performance in multiple ways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eaLnBrk="1" hangingPunct="1"/>
            <a:r>
              <a:rPr lang="en-US" sz="2400" dirty="0" smtClean="0"/>
              <a:t>Do German Residential Property Companies (RPCs) systematically adjust their capital structure?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Empirical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: Interpretation</a:t>
            </a:r>
          </a:p>
        </p:txBody>
      </p:sp>
      <p:sp>
        <p:nvSpPr>
          <p:cNvPr id="346115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Except for </a:t>
            </a:r>
            <a:r>
              <a:rPr lang="en-US" sz="2400" dirty="0" err="1" smtClean="0"/>
              <a:t>GmbHs</a:t>
            </a:r>
            <a:r>
              <a:rPr lang="en-US" sz="2400" dirty="0" smtClean="0"/>
              <a:t> and </a:t>
            </a:r>
            <a:r>
              <a:rPr lang="en-US" sz="2400" dirty="0" err="1" smtClean="0"/>
              <a:t>eGs</a:t>
            </a:r>
            <a:r>
              <a:rPr lang="en-US" sz="2400" dirty="0" smtClean="0"/>
              <a:t>: </a:t>
            </a:r>
            <a:r>
              <a:rPr lang="en-US" sz="2400" dirty="0" smtClean="0"/>
              <a:t>No indication of systematic adjustments to capital structure! – WHY?:</a:t>
            </a:r>
            <a:endParaRPr lang="en-US" sz="2400" dirty="0"/>
          </a:p>
          <a:p>
            <a:pPr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Firms exploit cheapest sources of funding available when they need to cover a financing deficit? (Market timing theory?)</a:t>
            </a:r>
          </a:p>
          <a:p>
            <a:pPr eaLnBrk="1" hangingPunct="1">
              <a:buFont typeface="Wingdings"/>
              <a:buChar char="à"/>
            </a:pPr>
            <a:endParaRPr lang="en-US" sz="2400" dirty="0" smtClean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Failure to maximize company value?</a:t>
            </a:r>
          </a:p>
          <a:p>
            <a:pPr eaLnBrk="1" hangingPunct="1">
              <a:buFont typeface="Wingdings"/>
              <a:buChar char="à"/>
            </a:pPr>
            <a:endParaRPr lang="en-US" sz="2400" dirty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Considerations such as information asymmetries fail for RPCs: rare </a:t>
            </a:r>
            <a:r>
              <a:rPr lang="en-US" sz="2400" dirty="0" smtClean="0"/>
              <a:t>growth opportunities, largest part of firm </a:t>
            </a:r>
            <a:r>
              <a:rPr lang="en-US" sz="2400" dirty="0"/>
              <a:t>assets </a:t>
            </a:r>
            <a:r>
              <a:rPr lang="en-US" sz="2400" dirty="0" smtClean="0"/>
              <a:t>are tangible?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Limitations</a:t>
            </a:r>
            <a:r>
              <a:rPr lang="de-DE" dirty="0" smtClean="0"/>
              <a:t> &amp; </a:t>
            </a:r>
            <a:r>
              <a:rPr lang="de-DE" dirty="0" err="1" smtClean="0"/>
              <a:t>Further</a:t>
            </a:r>
            <a:r>
              <a:rPr lang="de-DE" dirty="0" smtClean="0"/>
              <a:t> Research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980728"/>
            <a:ext cx="7993063" cy="5256213"/>
          </a:xfrm>
        </p:spPr>
        <p:txBody>
          <a:bodyPr/>
          <a:lstStyle/>
          <a:p>
            <a:r>
              <a:rPr lang="de-DE" dirty="0"/>
              <a:t>Simple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POT </a:t>
            </a:r>
            <a:r>
              <a:rPr lang="de-DE" dirty="0" err="1"/>
              <a:t>and</a:t>
            </a:r>
            <a:r>
              <a:rPr lang="de-DE" dirty="0"/>
              <a:t> TOT</a:t>
            </a:r>
          </a:p>
          <a:p>
            <a:endParaRPr lang="de-DE" dirty="0" smtClean="0"/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MTT (</a:t>
            </a:r>
            <a:r>
              <a:rPr lang="de-DE" dirty="0" err="1" smtClean="0"/>
              <a:t>yet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Impact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property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 smtClean="0"/>
              <a:t> (</a:t>
            </a:r>
            <a:r>
              <a:rPr lang="de-DE" dirty="0" err="1" smtClean="0"/>
              <a:t>requires</a:t>
            </a:r>
            <a:r>
              <a:rPr lang="de-DE" dirty="0" smtClean="0"/>
              <a:t> </a:t>
            </a:r>
            <a:r>
              <a:rPr lang="de-DE" dirty="0" err="1" smtClean="0"/>
              <a:t>long-term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r>
              <a:rPr lang="de-DE" dirty="0" smtClean="0"/>
              <a:t>Relationship </a:t>
            </a:r>
            <a:r>
              <a:rPr lang="de-DE" dirty="0" err="1" smtClean="0"/>
              <a:t>with</a:t>
            </a:r>
            <a:r>
              <a:rPr lang="de-DE" dirty="0" smtClean="0"/>
              <a:t> stock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publicly-traded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endParaRPr lang="de-D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smtClean="0"/>
              <a:t>Contact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t"/>
          <a:lstStyle/>
          <a:p>
            <a:pPr eaLnBrk="1" hangingPunct="1">
              <a:buFontTx/>
              <a:buNone/>
            </a:pPr>
            <a:endParaRPr lang="de-DE" sz="1800" dirty="0" smtClean="0"/>
          </a:p>
          <a:p>
            <a:pPr lvl="1" eaLnBrk="1" hangingPunct="1">
              <a:buFontTx/>
              <a:buNone/>
            </a:pPr>
            <a:r>
              <a:rPr lang="de-DE" sz="1800" dirty="0" smtClean="0"/>
              <a:t>Dr. Björn-Martin Kurzrock*</a:t>
            </a:r>
          </a:p>
          <a:p>
            <a:pPr lvl="1" eaLnBrk="1" hangingPunct="1">
              <a:buFontTx/>
              <a:buNone/>
            </a:pPr>
            <a:r>
              <a:rPr lang="de-DE" sz="1800" dirty="0" smtClean="0"/>
              <a:t>Frieder </a:t>
            </a:r>
            <a:r>
              <a:rPr lang="de-DE" sz="1800" dirty="0" err="1" smtClean="0"/>
              <a:t>Mokinski</a:t>
            </a:r>
            <a:r>
              <a:rPr lang="de-DE" sz="1800" dirty="0" smtClean="0"/>
              <a:t>**</a:t>
            </a:r>
          </a:p>
          <a:p>
            <a:pPr lvl="1" eaLnBrk="1" hangingPunct="1">
              <a:buFontTx/>
              <a:buNone/>
            </a:pPr>
            <a:r>
              <a:rPr lang="de-DE" sz="1800" dirty="0" smtClean="0"/>
              <a:t>Dr. Felix Schindler**</a:t>
            </a:r>
          </a:p>
          <a:p>
            <a:pPr lvl="1" eaLnBrk="1" hangingPunct="1">
              <a:buFontTx/>
              <a:buNone/>
            </a:pPr>
            <a:r>
              <a:rPr lang="de-DE" sz="1800" dirty="0" smtClean="0"/>
              <a:t>Dr. Peter </a:t>
            </a:r>
            <a:r>
              <a:rPr lang="de-DE" sz="1800" dirty="0" err="1" smtClean="0"/>
              <a:t>Westerheide</a:t>
            </a:r>
            <a:r>
              <a:rPr lang="de-DE" sz="1800" dirty="0" smtClean="0"/>
              <a:t>**</a:t>
            </a:r>
          </a:p>
          <a:p>
            <a:pPr eaLnBrk="1" hangingPunct="1">
              <a:buFontTx/>
              <a:buNone/>
            </a:pPr>
            <a:endParaRPr lang="de-DE" sz="1800" dirty="0" smtClean="0"/>
          </a:p>
          <a:p>
            <a:pPr eaLnBrk="1" hangingPunct="1">
              <a:buFontTx/>
              <a:buNone/>
            </a:pPr>
            <a:r>
              <a:rPr lang="de-DE" sz="1800" b="1" dirty="0" smtClean="0"/>
              <a:t>* 	University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Kaiserslautern</a:t>
            </a:r>
            <a:endParaRPr lang="de-DE" sz="1800" dirty="0" smtClean="0"/>
          </a:p>
          <a:p>
            <a:pPr eaLnBrk="1" hangingPunct="1">
              <a:buNone/>
            </a:pPr>
            <a:r>
              <a:rPr lang="de-DE" sz="1800" dirty="0" smtClean="0"/>
              <a:t>	</a:t>
            </a:r>
            <a:r>
              <a:rPr lang="de-DE" sz="1800" dirty="0" err="1" smtClean="0"/>
              <a:t>Dept</a:t>
            </a:r>
            <a:r>
              <a:rPr lang="de-DE" sz="1800" dirty="0" smtClean="0"/>
              <a:t>. A/ RU /BI</a:t>
            </a:r>
          </a:p>
          <a:p>
            <a:pPr eaLnBrk="1" hangingPunct="1">
              <a:buFontTx/>
              <a:buNone/>
            </a:pPr>
            <a:r>
              <a:rPr lang="de-DE" sz="1800" dirty="0" smtClean="0"/>
              <a:t>	Paul-Ehrlich-Straße 14, D-67663 Kaiserslautern</a:t>
            </a:r>
            <a:br>
              <a:rPr lang="de-DE" sz="1800" dirty="0" smtClean="0"/>
            </a:br>
            <a:r>
              <a:rPr lang="it-IT" sz="1800" dirty="0" smtClean="0">
                <a:hlinkClick r:id="rId2"/>
              </a:rPr>
              <a:t>kurzrock@rhrk.uni-kl.de</a:t>
            </a:r>
            <a:endParaRPr lang="it-IT" sz="1800" dirty="0" smtClean="0"/>
          </a:p>
          <a:p>
            <a:pPr eaLnBrk="1" hangingPunct="1">
              <a:buFontTx/>
              <a:buNone/>
            </a:pPr>
            <a:endParaRPr lang="it-IT" sz="1800" dirty="0" smtClean="0"/>
          </a:p>
          <a:p>
            <a:pPr eaLnBrk="1" hangingPunct="1">
              <a:buFontTx/>
              <a:buNone/>
            </a:pPr>
            <a:r>
              <a:rPr lang="it-IT" sz="1800" b="1" dirty="0" smtClean="0"/>
              <a:t>** 	Center </a:t>
            </a:r>
            <a:r>
              <a:rPr lang="it-IT" sz="1800" b="1" dirty="0" err="1" smtClean="0"/>
              <a:t>for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European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Economic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Research</a:t>
            </a:r>
            <a:endParaRPr lang="it-IT" sz="1800" b="1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	Dept. Int. Finance and Financial Management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	P.O.-Box 10 34 43 D-68034 Mannheim</a:t>
            </a:r>
            <a:br>
              <a:rPr lang="en-US" sz="1800" dirty="0" smtClean="0"/>
            </a:br>
            <a:r>
              <a:rPr lang="de-DE" sz="1800" dirty="0" smtClean="0">
                <a:hlinkClick r:id="rId3"/>
              </a:rPr>
              <a:t>mokinski@zew.de</a:t>
            </a:r>
            <a:r>
              <a:rPr lang="de-DE" sz="1800" dirty="0" smtClean="0"/>
              <a:t>; </a:t>
            </a:r>
            <a:r>
              <a:rPr lang="de-DE" sz="1800" dirty="0" smtClean="0">
                <a:hlinkClick r:id="rId4"/>
              </a:rPr>
              <a:t>schindler@zew.de</a:t>
            </a:r>
            <a:r>
              <a:rPr lang="de-DE" sz="1800" dirty="0" smtClean="0"/>
              <a:t>; </a:t>
            </a:r>
            <a:r>
              <a:rPr lang="de-DE" sz="1800" dirty="0" smtClean="0">
                <a:hlinkClick r:id="rId5"/>
              </a:rPr>
              <a:t>westerheide@zew.de</a:t>
            </a:r>
            <a:endParaRPr lang="de-DE" sz="1800" dirty="0" smtClean="0"/>
          </a:p>
          <a:p>
            <a:pPr eaLnBrk="1" hangingPunct="1">
              <a:buFontTx/>
              <a:buNone/>
            </a:pPr>
            <a:endParaRPr lang="de-DE" sz="1800" dirty="0" smtClean="0"/>
          </a:p>
          <a:p>
            <a:pPr eaLnBrk="1" hangingPunct="1">
              <a:buFontTx/>
              <a:buNone/>
            </a:pPr>
            <a:endParaRPr lang="de-DE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err="1" smtClean="0"/>
              <a:t>Aim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Research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Identify considerations that drive the capital structure choice of German RPCs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Identify differences among the major legal forms (</a:t>
            </a:r>
            <a:r>
              <a:rPr lang="en-US" sz="2400" dirty="0" err="1" smtClean="0"/>
              <a:t>eG</a:t>
            </a:r>
            <a:r>
              <a:rPr lang="en-US" sz="2400" dirty="0" smtClean="0"/>
              <a:t>, GmbH, GmbH &amp; Co. KG, AG)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I: </a:t>
            </a:r>
            <a:r>
              <a:rPr lang="de-DE" dirty="0" err="1" smtClean="0"/>
              <a:t>Overview</a:t>
            </a:r>
            <a:endParaRPr lang="de-DE" dirty="0" smtClean="0"/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GB" sz="2400" dirty="0" smtClean="0"/>
              <a:t>Pecking Order Theory:</a:t>
            </a:r>
            <a:br>
              <a:rPr lang="en-GB" sz="2400" dirty="0" smtClean="0"/>
            </a:br>
            <a:r>
              <a:rPr lang="en-GB" sz="2400" dirty="0" smtClean="0"/>
              <a:t> 	</a:t>
            </a:r>
            <a:r>
              <a:rPr lang="en-GB" sz="2400" dirty="0" smtClean="0">
                <a:sym typeface="Wingdings" pitchFamily="2" charset="2"/>
              </a:rPr>
              <a:t>Firms prefer internal to external funding </a:t>
            </a:r>
            <a:r>
              <a:rPr lang="en-GB" sz="2400" dirty="0" smtClean="0">
                <a:cs typeface="Calibri"/>
                <a:sym typeface="Wingdings" pitchFamily="2" charset="2"/>
              </a:rPr>
              <a:t>↔ asymmetric information costs</a:t>
            </a:r>
            <a:endParaRPr lang="en-GB" sz="2400" dirty="0" smtClean="0">
              <a:sym typeface="Wingdings" pitchFamily="2" charset="2"/>
            </a:endParaRPr>
          </a:p>
          <a:p>
            <a:pPr eaLnBrk="1" hangingPunct="1"/>
            <a:endParaRPr lang="en-GB" sz="2400" dirty="0">
              <a:sym typeface="Wingdings" pitchFamily="2" charset="2"/>
            </a:endParaRPr>
          </a:p>
          <a:p>
            <a:pPr eaLnBrk="1" hangingPunct="1"/>
            <a:r>
              <a:rPr lang="en-GB" sz="2400" dirty="0" smtClean="0">
                <a:sym typeface="Wingdings" pitchFamily="2" charset="2"/>
              </a:rPr>
              <a:t>Trade Off Theory:</a:t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> 	Firms choose capital structure as a compromise between costs and benefits of debt and equity funding</a:t>
            </a:r>
          </a:p>
          <a:p>
            <a:pPr eaLnBrk="1" hangingPunct="1"/>
            <a:endParaRPr lang="en-GB" sz="2400" dirty="0">
              <a:sym typeface="Wingdings" pitchFamily="2" charset="2"/>
            </a:endParaRPr>
          </a:p>
          <a:p>
            <a:pPr eaLnBrk="1" hangingPunct="1"/>
            <a:r>
              <a:rPr lang="en-GB" sz="2400" dirty="0" smtClean="0">
                <a:sym typeface="Wingdings" pitchFamily="2" charset="2"/>
              </a:rPr>
              <a:t>Market Timing Theory:</a:t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>	Firms adjust </a:t>
            </a:r>
            <a:r>
              <a:rPr lang="en-GB" sz="2400" dirty="0">
                <a:sym typeface="Wingdings" pitchFamily="2" charset="2"/>
              </a:rPr>
              <a:t>c</a:t>
            </a:r>
            <a:r>
              <a:rPr lang="en-GB" sz="2400" dirty="0" smtClean="0">
                <a:sym typeface="Wingdings" pitchFamily="2" charset="2"/>
              </a:rPr>
              <a:t>apital structure to market prices of debt and equity</a:t>
            </a:r>
          </a:p>
        </p:txBody>
      </p:sp>
    </p:spTree>
    <p:extLst>
      <p:ext uri="{BB962C8B-B14F-4D97-AF65-F5344CB8AC3E}">
        <p14:creationId xmlns:p14="http://schemas.microsoft.com/office/powerpoint/2010/main" xmlns="" val="586168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II: POT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sz="2400" dirty="0" smtClean="0"/>
              <a:t>Pecking Order Theory (</a:t>
            </a:r>
            <a:r>
              <a:rPr lang="en-US" sz="2400" dirty="0"/>
              <a:t>Myers/</a:t>
            </a:r>
            <a:r>
              <a:rPr lang="en-US" sz="2400" dirty="0" err="1"/>
              <a:t>Majluf</a:t>
            </a:r>
            <a:r>
              <a:rPr lang="en-US" sz="2400" dirty="0"/>
              <a:t> </a:t>
            </a:r>
            <a:r>
              <a:rPr lang="en-US" sz="2400" dirty="0" smtClean="0"/>
              <a:t>1984) I: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Management: superior information, acts in owners’ interest 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Outside investors: inferior information; reasoning: management raises equity capital if &amp; only if company is overvalued by market </a:t>
            </a:r>
          </a:p>
          <a:p>
            <a:pPr marL="0" indent="0" eaLnBrk="1" hangingPunct="1">
              <a:buNone/>
            </a:pPr>
            <a:endParaRPr lang="en-GB" sz="2400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r>
              <a:rPr lang="en-GB" sz="2400" dirty="0" smtClean="0">
                <a:sym typeface="Wingdings" pitchFamily="2" charset="2"/>
              </a:rPr>
              <a:t> Asymmetric information </a:t>
            </a:r>
            <a:r>
              <a:rPr lang="en-GB" sz="2400" dirty="0">
                <a:cs typeface="Calibri"/>
                <a:sym typeface="Wingdings" pitchFamily="2" charset="2"/>
              </a:rPr>
              <a:t>↔ </a:t>
            </a:r>
            <a:r>
              <a:rPr lang="en-GB" sz="2400" dirty="0" smtClean="0">
                <a:cs typeface="Calibri"/>
                <a:sym typeface="Wingdings" pitchFamily="2" charset="2"/>
              </a:rPr>
              <a:t>raising equity capital harms owners</a:t>
            </a:r>
            <a:endParaRPr lang="en-GB" sz="2400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3588759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III: POT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sz="2400" dirty="0" smtClean="0"/>
              <a:t>Pecking </a:t>
            </a:r>
            <a:r>
              <a:rPr lang="en-GB" sz="2400" dirty="0"/>
              <a:t>Order Theory (</a:t>
            </a:r>
            <a:r>
              <a:rPr lang="en-US" sz="2400" dirty="0"/>
              <a:t>Myers/</a:t>
            </a:r>
            <a:r>
              <a:rPr lang="en-US" sz="2400" dirty="0" err="1"/>
              <a:t>Majluf</a:t>
            </a:r>
            <a:r>
              <a:rPr lang="en-US" sz="2400" dirty="0"/>
              <a:t> 1984) </a:t>
            </a:r>
            <a:r>
              <a:rPr lang="en-US" sz="2400" dirty="0" smtClean="0"/>
              <a:t>II:</a:t>
            </a:r>
          </a:p>
          <a:p>
            <a:pPr marL="0" indent="0" eaLnBrk="1" hangingPunct="1">
              <a:buNone/>
            </a:pPr>
            <a:endParaRPr lang="en-US" sz="2400" dirty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Debt: lower exposure to information asymmetry </a:t>
            </a:r>
            <a:r>
              <a:rPr lang="en-GB" sz="2400" dirty="0">
                <a:cs typeface="Calibri"/>
                <a:sym typeface="Wingdings" pitchFamily="2" charset="2"/>
              </a:rPr>
              <a:t>↔ </a:t>
            </a:r>
            <a:r>
              <a:rPr lang="en-GB" sz="2400" dirty="0" smtClean="0">
                <a:cs typeface="Calibri"/>
                <a:sym typeface="Wingdings" pitchFamily="2" charset="2"/>
              </a:rPr>
              <a:t>fixed payment…</a:t>
            </a:r>
          </a:p>
          <a:p>
            <a:pPr eaLnBrk="1" hangingPunct="1">
              <a:buFont typeface="Wingdings"/>
              <a:buChar char="à"/>
            </a:pPr>
            <a:endParaRPr lang="en-GB" sz="2400" dirty="0" smtClean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GB" sz="2400" dirty="0" smtClean="0">
                <a:sym typeface="Wingdings" pitchFamily="2" charset="2"/>
              </a:rPr>
              <a:t>Hierarchy of financing sources: 1. retained profits, 2. debt, 3. equity</a:t>
            </a:r>
          </a:p>
          <a:p>
            <a:pPr eaLnBrk="1" hangingPunct="1">
              <a:buFont typeface="Wingdings"/>
              <a:buChar char="à"/>
            </a:pPr>
            <a:endParaRPr lang="en-GB" sz="2400" dirty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GB" sz="2400" dirty="0" smtClean="0">
                <a:sym typeface="Wingdings" pitchFamily="2" charset="2"/>
              </a:rPr>
              <a:t>Empirical implication: Unless leverage is extreme, financing deficits are covered through debt:</a:t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/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>“</a:t>
            </a:r>
            <a:r>
              <a:rPr lang="en-GB" sz="2400" i="1" dirty="0" smtClean="0">
                <a:sym typeface="Wingdings" pitchFamily="2" charset="2"/>
              </a:rPr>
              <a:t>Change in Debt” = “Financing Deficit”</a:t>
            </a:r>
            <a:endParaRPr lang="en-GB" sz="2400" dirty="0" smtClean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493228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IV: TOT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sz="2400" dirty="0" smtClean="0"/>
              <a:t>Trade Off </a:t>
            </a:r>
            <a:r>
              <a:rPr lang="en-GB" sz="2400" dirty="0"/>
              <a:t>Theory </a:t>
            </a:r>
            <a:r>
              <a:rPr lang="en-GB" sz="2400" dirty="0" smtClean="0"/>
              <a:t>(inter alia Kraus/</a:t>
            </a:r>
            <a:r>
              <a:rPr lang="en-GB" sz="2400" dirty="0" err="1" smtClean="0"/>
              <a:t>Litzenberger</a:t>
            </a:r>
            <a:r>
              <a:rPr lang="en-GB" sz="2400" dirty="0" smtClean="0"/>
              <a:t> 1973</a:t>
            </a:r>
            <a:r>
              <a:rPr lang="en-US" sz="2400" dirty="0" smtClean="0"/>
              <a:t>) I:</a:t>
            </a:r>
          </a:p>
          <a:p>
            <a:pPr marL="0" indent="0" eaLnBrk="1" hangingPunct="1">
              <a:buNone/>
            </a:pPr>
            <a:endParaRPr lang="en-US" sz="2400" dirty="0">
              <a:sym typeface="Wingdings" pitchFamily="2" charset="2"/>
            </a:endParaRPr>
          </a:p>
          <a:p>
            <a:pPr eaLnBrk="1" hangingPunct="1"/>
            <a:r>
              <a:rPr lang="en-GB" sz="2400" dirty="0" smtClean="0"/>
              <a:t>Capital structure choice balances benefits and costs of financing sources/additional leverage</a:t>
            </a:r>
          </a:p>
          <a:p>
            <a:pPr eaLnBrk="1" hangingPunct="1"/>
            <a:endParaRPr lang="en-GB" sz="2400" dirty="0"/>
          </a:p>
          <a:p>
            <a:pPr eaLnBrk="1" hangingPunct="1"/>
            <a:r>
              <a:rPr lang="en-US" sz="2400" dirty="0" smtClean="0"/>
              <a:t>Benefits of Debt: </a:t>
            </a:r>
            <a:br>
              <a:rPr lang="en-US" sz="2400" dirty="0" smtClean="0"/>
            </a:br>
            <a:r>
              <a:rPr lang="en-US" sz="2400" dirty="0" smtClean="0"/>
              <a:t>tax </a:t>
            </a:r>
            <a:r>
              <a:rPr lang="en-US" sz="2400" dirty="0"/>
              <a:t>shield, mitigation of agency conflicts between owner and manager, </a:t>
            </a:r>
            <a:r>
              <a:rPr lang="en-US" sz="2400" dirty="0" smtClean="0"/>
              <a:t>monitoring/control </a:t>
            </a:r>
            <a:r>
              <a:rPr lang="en-US" sz="2400" dirty="0"/>
              <a:t>etc</a:t>
            </a:r>
            <a:r>
              <a:rPr lang="en-US" sz="2400" dirty="0" smtClean="0"/>
              <a:t>.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eaLnBrk="1" hangingPunct="1"/>
            <a:r>
              <a:rPr lang="en-US" sz="2400" dirty="0" smtClean="0"/>
              <a:t>Costs of Debt:</a:t>
            </a:r>
            <a:br>
              <a:rPr lang="en-US" sz="2400" dirty="0" smtClean="0"/>
            </a:br>
            <a:r>
              <a:rPr lang="en-US" sz="2400" dirty="0" smtClean="0"/>
              <a:t>growing </a:t>
            </a:r>
            <a:r>
              <a:rPr lang="en-US" sz="2400" dirty="0"/>
              <a:t>bankruptcy risk, rising costs of financial distress, agency conflicts between manager and bank (e.g. incentive for asset substitution) etc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4415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8788" y="1100138"/>
            <a:ext cx="6272236" cy="513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el 1"/>
          <p:cNvSpPr txBox="1">
            <a:spLocks/>
          </p:cNvSpPr>
          <p:nvPr/>
        </p:nvSpPr>
        <p:spPr bwMode="auto">
          <a:xfrm>
            <a:off x="2124075" y="71438"/>
            <a:ext cx="665321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Potential </a:t>
            </a:r>
            <a:r>
              <a:rPr kumimoji="0" lang="de-DE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Consideration</a:t>
            </a:r>
            <a:r>
              <a:rPr lang="de-DE" b="1" kern="0" dirty="0" smtClean="0">
                <a:solidFill>
                  <a:srgbClr val="000078"/>
                </a:solidFill>
                <a:latin typeface="+mj-lt"/>
                <a:ea typeface="+mj-ea"/>
                <a:cs typeface="+mj-cs"/>
              </a:rPr>
              <a:t>s V: TOT </a:t>
            </a:r>
            <a:endParaRPr kumimoji="0" lang="de-DE" sz="2400" b="1" i="0" u="none" strike="noStrike" kern="0" cap="none" spc="0" normalizeH="0" baseline="0" noProof="0" dirty="0" smtClean="0">
              <a:ln>
                <a:noFill/>
              </a:ln>
              <a:solidFill>
                <a:srgbClr val="00007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842" y="6400800"/>
            <a:ext cx="29434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</a:rPr>
              <a:t>From: </a:t>
            </a: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</a:rPr>
              <a:t>Shyam</a:t>
            </a: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</a:rPr>
              <a:t>-Sunder/ Myers (1999), p. 220.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000628" y="492919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Target </a:t>
            </a:r>
            <a:r>
              <a:rPr lang="de-DE" dirty="0" err="1" smtClean="0"/>
              <a:t>Debt</a:t>
            </a:r>
            <a:r>
              <a:rPr lang="de-DE" dirty="0" smtClean="0"/>
              <a:t> Ratio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rot="5400000">
            <a:off x="4631406" y="5477392"/>
            <a:ext cx="500066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Potential </a:t>
            </a:r>
            <a:r>
              <a:rPr lang="de-DE" dirty="0" err="1" smtClean="0"/>
              <a:t>Considerations</a:t>
            </a:r>
            <a:r>
              <a:rPr lang="de-DE" dirty="0" smtClean="0"/>
              <a:t> VI: TOT</a:t>
            </a:r>
          </a:p>
        </p:txBody>
      </p:sp>
      <p:sp>
        <p:nvSpPr>
          <p:cNvPr id="339971" name="Inhaltsplatzhalt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Trade Off Theory (inter alia Kraus/</a:t>
            </a:r>
            <a:r>
              <a:rPr lang="en-US" sz="2400" dirty="0" err="1" smtClean="0"/>
              <a:t>Litzenberger</a:t>
            </a:r>
            <a:r>
              <a:rPr lang="en-US" sz="2400" dirty="0" smtClean="0"/>
              <a:t> 1973) II:</a:t>
            </a:r>
          </a:p>
          <a:p>
            <a:pPr marL="0" indent="0" eaLnBrk="1" hangingPunct="1">
              <a:buNone/>
            </a:pPr>
            <a:endParaRPr lang="en-US" sz="2400" dirty="0" smtClean="0">
              <a:sym typeface="Wingdings" pitchFamily="2" charset="2"/>
            </a:endParaRPr>
          </a:p>
          <a:p>
            <a:pPr eaLnBrk="1" hangingPunct="1"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Empirical Implication: 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>Firms adjust their leverage towards a target debt ratio:</a:t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r>
              <a:rPr lang="en-US" sz="2400" i="1" dirty="0" smtClean="0">
                <a:sym typeface="Wingdings" pitchFamily="2" charset="2"/>
              </a:rPr>
              <a:t>“Change in Debt” = “a” x (“Actual Debt”–“Target Debt”)</a:t>
            </a:r>
            <a:r>
              <a:rPr lang="en-US" sz="2400" dirty="0" smtClean="0">
                <a:sym typeface="Wingdings" pitchFamily="2" charset="2"/>
              </a:rPr>
              <a:t/>
            </a:r>
            <a:br>
              <a:rPr lang="en-US" sz="2400" dirty="0" smtClean="0">
                <a:sym typeface="Wingdings" pitchFamily="2" charset="2"/>
              </a:rPr>
            </a:br>
            <a:endParaRPr lang="en-US" sz="2400" dirty="0" smtClean="0">
              <a:sym typeface="Wingdings" pitchFamily="2" charset="2"/>
            </a:endParaRPr>
          </a:p>
          <a:p>
            <a:pPr eaLnBrk="1" hangingPunct="1"/>
            <a:r>
              <a:rPr lang="en-US" sz="2400" dirty="0" smtClean="0">
                <a:sym typeface="Wingdings" pitchFamily="2" charset="2"/>
              </a:rPr>
              <a:t>“a” </a:t>
            </a:r>
            <a:r>
              <a:rPr lang="en-US" sz="2400" dirty="0" smtClean="0">
                <a:latin typeface="Arial"/>
                <a:cs typeface="Arial"/>
                <a:sym typeface="Wingdings" pitchFamily="2" charset="2"/>
              </a:rPr>
              <a:t>є [-1,0] – share of the deviation of actual debt from target debt that is closed during a period</a:t>
            </a:r>
            <a:endParaRPr lang="en-US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82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eln">
  <a:themeElements>
    <a:clrScheme name="Kapseln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pseln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</Template>
  <TotalTime>0</TotalTime>
  <Words>555</Words>
  <Application>Microsoft Office PowerPoint</Application>
  <PresentationFormat>Bildschirmpräsentation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Kapseln</vt:lpstr>
      <vt:lpstr>Determinants of The Capital Structure OF Residential PROPERTY COMPANIES   </vt:lpstr>
      <vt:lpstr>Motivation of the Research</vt:lpstr>
      <vt:lpstr>Aim of the Research</vt:lpstr>
      <vt:lpstr>Potential Considerations I: Overview</vt:lpstr>
      <vt:lpstr>Potential Considerations II: POT</vt:lpstr>
      <vt:lpstr>Potential Considerations III: POT</vt:lpstr>
      <vt:lpstr>Potential Considerations IV: TOT</vt:lpstr>
      <vt:lpstr>Folie 8</vt:lpstr>
      <vt:lpstr>Potential Considerations VI: TOT</vt:lpstr>
      <vt:lpstr>Potential Considerations VII: MTT</vt:lpstr>
      <vt:lpstr>Data I: Overview</vt:lpstr>
      <vt:lpstr>Data II: Summary Statistics</vt:lpstr>
      <vt:lpstr>Empirical Strategy I: POT</vt:lpstr>
      <vt:lpstr>Empirical Strategy II: POT</vt:lpstr>
      <vt:lpstr>Empirical Strategy III: TOT</vt:lpstr>
      <vt:lpstr>Folie 16</vt:lpstr>
      <vt:lpstr>Empirical Results: POT</vt:lpstr>
      <vt:lpstr>Folie 18</vt:lpstr>
      <vt:lpstr>Empirical Results: TOT</vt:lpstr>
      <vt:lpstr>Empirical Results: Interpretation</vt:lpstr>
      <vt:lpstr>Limitations &amp; Further Research</vt:lpstr>
      <vt:lpstr>Contact</vt:lpstr>
    </vt:vector>
  </TitlesOfParts>
  <Company>TU Kaiserslautern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Structure OF Residential PROPERTY COMPANIES in GERMANY   </dc:title>
  <cp:lastModifiedBy>bmk</cp:lastModifiedBy>
  <cp:revision>419</cp:revision>
  <dcterms:created xsi:type="dcterms:W3CDTF">2006-11-15T17:21:15Z</dcterms:created>
  <dcterms:modified xsi:type="dcterms:W3CDTF">2010-06-25T21:37:49Z</dcterms:modified>
</cp:coreProperties>
</file>