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3D7F-B88E-4E5F-803F-4D086C156F3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EB8B-D8AB-44C7-9078-D80A6671343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EBC5-2400-4085-B1D9-9A5C14FC2B4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5EC8-8915-446D-9CFA-A5E23395A811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4AB8D-7209-4E8B-94CC-CF3BBFFA67F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4328-0B9C-4222-A2A0-D48F5032084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3499-0914-4BB1-916F-182E758B3931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4F62-6E35-4C11-850F-0378D1E565B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036B-F232-4594-8BED-F3531B23C24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EB083-19C3-494F-968F-63839774C91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DAAC-F33A-428E-A3DD-E547CB3432D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7D845C5F-AB65-4247-8656-7214F68FC06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3987" cy="1512888"/>
          </a:xfrm>
        </p:spPr>
        <p:txBody>
          <a:bodyPr/>
          <a:lstStyle/>
          <a:p>
            <a:pPr eaLnBrk="1" hangingPunct="1"/>
            <a:r>
              <a:rPr lang="fr-FR" sz="2000" b="1" i="1" smtClean="0">
                <a:latin typeface="Franklin Gothic Medium" pitchFamily="34" charset="0"/>
              </a:rPr>
              <a:t>PLACE, PLAZZA, PIAZZA</a:t>
            </a:r>
            <a:br>
              <a:rPr lang="fr-FR" sz="2000" b="1" i="1" smtClean="0">
                <a:latin typeface="Franklin Gothic Medium" pitchFamily="34" charset="0"/>
              </a:rPr>
            </a:br>
            <a:r>
              <a:rPr lang="fr-FR" sz="2000" b="1" i="1" smtClean="0">
                <a:latin typeface="Franklin Gothic Medium" pitchFamily="34" charset="0"/>
              </a:rPr>
              <a:t>Reading of an effect of centrality on price structure of housing</a:t>
            </a:r>
            <a:br>
              <a:rPr lang="fr-FR" sz="2000" b="1" i="1" smtClean="0">
                <a:latin typeface="Franklin Gothic Medium" pitchFamily="34" charset="0"/>
              </a:rPr>
            </a:br>
            <a:r>
              <a:rPr lang="fr-FR" sz="2000" i="1" smtClean="0">
                <a:latin typeface="Franklin Gothic Medium" pitchFamily="34" charset="0"/>
              </a:rPr>
              <a:t>Empirical evidence on a french city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77866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021388"/>
            <a:ext cx="292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chemeClr val="tx2"/>
                </a:solidFill>
              </a:rPr>
              <a:t>Benoit FAYE and Eric LE FUR</a:t>
            </a:r>
            <a:br>
              <a:rPr lang="fr-FR" sz="1600" i="1">
                <a:solidFill>
                  <a:schemeClr val="tx2"/>
                </a:solidFill>
              </a:rPr>
            </a:br>
            <a:r>
              <a:rPr lang="fr-FR" sz="1600" i="1">
                <a:solidFill>
                  <a:schemeClr val="tx2"/>
                </a:solidFill>
              </a:rPr>
              <a:t>INSEEC Business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0" y="188913"/>
          <a:ext cx="9144000" cy="5967403"/>
        </p:xfrm>
        <a:graphic>
          <a:graphicData uri="http://schemas.openxmlformats.org/drawingml/2006/table">
            <a:tbl>
              <a:tblPr/>
              <a:tblGrid>
                <a:gridCol w="2922588"/>
                <a:gridCol w="6221412"/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Characteristics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 of the variable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Nature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(TOURISM)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 smtClean="0"/>
                        <a:t>Number of sightseeing tours through the plaza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Level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deviance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(DEV)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 smtClean="0"/>
                        <a:t>Article number of facts about the place in the local press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Public transport (TRANSIT)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 smtClean="0"/>
                        <a:t>Bus / tram present on the plaza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Disruption of public transport (STOP)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Bus / tramway stations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Supermarket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(SUPMK)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Supermarket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Retail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(RETAIL)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Retail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shop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Bars and restaurants  (BARESTO)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Bars (night), night club  and restaurants.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Community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facilities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(ADMBUILD)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Prefecture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city hall,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chamber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commerce,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embassy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Culture (CULTUR)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cinema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theater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opera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art galerie,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museum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Religious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building (CHURCH)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Church,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basilica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cathedral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mosque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angles (FORM)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0: round ; 2: open square ; 3: triangle ; 4: rectangle ; 5: more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than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4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sides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Weight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(SP)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1: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small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; 2: medium ; 3: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great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; 4: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great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Vegetation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(COVER)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null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(0),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weak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(1), medium (2) dense (3)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decorative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monuments (ORN)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statue,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fountain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tower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covered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lanes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(WAY)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Pedestrian (0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limited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access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), normal trafic (2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lanes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), dense trafic  (3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lanes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dense (4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lanes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Carpark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(SIDEPK)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Parking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autobilateral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(2),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lateral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(1), no parking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Proximity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centre (CENTR)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Centre (1),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pericentre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(2), distant (3)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-3113088" y="66611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100"/>
              <a:t/>
            </a:r>
            <a:br>
              <a:rPr lang="fr-FR" sz="1100"/>
            </a:b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748713" cy="706437"/>
          </a:xfrm>
        </p:spPr>
        <p:txBody>
          <a:bodyPr/>
          <a:lstStyle/>
          <a:p>
            <a:pPr eaLnBrk="1" hangingPunct="1"/>
            <a:r>
              <a:rPr lang="fr-FR" sz="2800" b="1" smtClean="0"/>
              <a:t>4. Model estimation, results and discussion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229600" cy="315913"/>
          </a:xfrm>
        </p:spPr>
        <p:txBody>
          <a:bodyPr/>
          <a:lstStyle/>
          <a:p>
            <a:pPr eaLnBrk="1" hangingPunct="1"/>
            <a:r>
              <a:rPr lang="fr-FR" sz="1800" b="1" u="sng" smtClean="0">
                <a:solidFill>
                  <a:srgbClr val="A50021"/>
                </a:solidFill>
              </a:rPr>
              <a:t>On the whole sample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468313" y="1397000"/>
          <a:ext cx="8351837" cy="5494338"/>
        </p:xfrm>
        <a:graphic>
          <a:graphicData uri="http://schemas.openxmlformats.org/drawingml/2006/table">
            <a:tbl>
              <a:tblPr/>
              <a:tblGrid>
                <a:gridCol w="1987550"/>
                <a:gridCol w="3281362"/>
                <a:gridCol w="1293813"/>
                <a:gridCol w="1789112"/>
              </a:tblGrid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Variables (ln)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Regression with all variables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Variables (ln)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Best model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a’</a:t>
                      </a:r>
                      <a:r>
                        <a:rPr kumimoji="0" lang="fr-FR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Lucida Sans Unicode" pitchFamily="34" charset="0"/>
                        </a:rPr>
                        <a:t>α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a’</a:t>
                      </a:r>
                      <a:r>
                        <a:rPr kumimoji="0" lang="fr-FR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Arial Unicode MS" pitchFamily="34" charset="-128"/>
                          <a:cs typeface="Lucida Sans Unicode" pitchFamily="34" charset="0"/>
                        </a:rPr>
                        <a:t>α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Constante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0,237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STOP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-0,149*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STOP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-0,357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BARREST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-0,169**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BARREST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ADMBUILD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0,447**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ADMBUILD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0,333*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COUVER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-0,180**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COVER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-0,178*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0,232**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CENTR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-0,109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SIDEPK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-0,182*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0,155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DEV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-0,040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TRANSIT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0,119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SUPMK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-0,287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FORM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-0,097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RETAIL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CULT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-0,303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CHURCH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0,027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0,044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ORN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WAYS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SIDEPK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-0,127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327275" y="1073150"/>
            <a:ext cx="46418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>
                <a:latin typeface="Franklin Gothic Medium" pitchFamily="34" charset="0"/>
                <a:ea typeface="Arial Unicode MS" pitchFamily="34" charset="-128"/>
                <a:cs typeface="Estrangelo Edessa" pitchFamily="66"/>
              </a:rPr>
              <a:t>Typology of urban places in the literature</a:t>
            </a:r>
            <a:endParaRPr lang="fr-FR" sz="2000">
              <a:ea typeface="Arial Unicode MS" pitchFamily="34" charset="-128"/>
              <a:cs typeface="Estrangelo Edessa" pitchFamily="66"/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468313" y="1738313"/>
          <a:ext cx="8032750" cy="4021137"/>
        </p:xfrm>
        <a:graphic>
          <a:graphicData uri="http://schemas.openxmlformats.org/drawingml/2006/table">
            <a:tbl>
              <a:tblPr/>
              <a:tblGrid>
                <a:gridCol w="3637424"/>
                <a:gridCol w="4395353"/>
              </a:tblGrid>
              <a:tr h="63308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Arial Unicode MS" pitchFamily="34" charset="-128"/>
                        <a:cs typeface="Estrangelo Edessa" pitchFamily="66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Functional</a:t>
                      </a: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</a:t>
                      </a:r>
                      <a:r>
                        <a:rPr kumimoji="0" lang="fr-F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typology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(Lavedan, 1959)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Plaza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of monuments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Plaza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of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gathering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Plaza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of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traffic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Plaza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of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junction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Typology</a:t>
                      </a: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of </a:t>
                      </a:r>
                      <a:r>
                        <a:rPr kumimoji="0" lang="fr-F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representation</a:t>
                      </a: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(Levy, 2008)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Plaza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very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known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Arial Unicode MS" pitchFamily="34" charset="-128"/>
                        <a:cs typeface="Estrangelo Edessa" pitchFamily="66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(hyper-centre)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4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Plaza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 of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neighborhood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Arial Unicode MS" pitchFamily="34" charset="-128"/>
                        <a:cs typeface="Estrangelo Edessa" pitchFamily="66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Arial Unicode MS" pitchFamily="34" charset="-128"/>
                          <a:cs typeface="Estrangelo Edessa" pitchFamily="66"/>
                        </a:rPr>
                        <a:t>(centre)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Estrangelo Edessa" pitchFamily="66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333375"/>
            <a:ext cx="8229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b="1" u="sng">
                <a:solidFill>
                  <a:srgbClr val="A50021"/>
                </a:solidFill>
              </a:rPr>
              <a:t>By level of centrality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395288" y="908050"/>
          <a:ext cx="7848600" cy="3930650"/>
        </p:xfrm>
        <a:graphic>
          <a:graphicData uri="http://schemas.openxmlformats.org/drawingml/2006/table">
            <a:tbl>
              <a:tblPr/>
              <a:tblGrid>
                <a:gridCol w="1152525"/>
                <a:gridCol w="901700"/>
                <a:gridCol w="908050"/>
                <a:gridCol w="1214437"/>
                <a:gridCol w="1154113"/>
                <a:gridCol w="889000"/>
                <a:gridCol w="741362"/>
                <a:gridCol w="887413"/>
              </a:tblGrid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Optimized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model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hyper-centre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probability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FISHER = 0.003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R² = 0,735 ;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R²aj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0.594)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Optimized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model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centre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probability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of FISHER = 0.018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R² = 0,446)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Tolerance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Value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 &gt; |t|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Tolerance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Value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 &gt; |t|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Constant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0,918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Constant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0,114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-0,168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ADMBUILD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0,036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SUPMK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-0,503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0,602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-0,569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-0,099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0,039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RETAIL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-0,090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SIDEPK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CHURCH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WAYS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64550" cy="2239963"/>
          </a:xfrm>
        </p:spPr>
        <p:txBody>
          <a:bodyPr/>
          <a:lstStyle/>
          <a:p>
            <a:pPr eaLnBrk="1" hangingPunct="1"/>
            <a:r>
              <a:rPr lang="fr-FR" sz="2000" b="1" u="sng" smtClean="0">
                <a:solidFill>
                  <a:srgbClr val="A50021"/>
                </a:solidFill>
              </a:rPr>
              <a:t>By type of plaza</a:t>
            </a:r>
            <a:r>
              <a:rPr lang="fr-FR" sz="2000" b="1" smtClean="0"/>
              <a:t>: </a:t>
            </a:r>
            <a:r>
              <a:rPr lang="fr-FR" sz="2000" smtClean="0"/>
              <a:t>research of a typology</a:t>
            </a:r>
            <a:r>
              <a:rPr lang="fr-FR" sz="2000" b="1" smtClean="0"/>
              <a:t> </a:t>
            </a:r>
          </a:p>
          <a:p>
            <a:pPr eaLnBrk="1" hangingPunct="1">
              <a:buFontTx/>
              <a:buNone/>
            </a:pPr>
            <a:r>
              <a:rPr lang="en-US" sz="1600" b="1" smtClean="0"/>
              <a:t>Principal factor extraction and rotation VARIMAX: </a:t>
            </a:r>
          </a:p>
          <a:p>
            <a:pPr eaLnBrk="1" hangingPunct="1">
              <a:buFontTx/>
              <a:buNone/>
            </a:pPr>
            <a:r>
              <a:rPr lang="en-US" sz="1600" b="1" smtClean="0"/>
              <a:t>	- </a:t>
            </a:r>
            <a:r>
              <a:rPr lang="en-US" sz="1600" smtClean="0"/>
              <a:t>correlation between factors below 0.33 in the oblimin procedure (</a:t>
            </a:r>
            <a:r>
              <a:rPr lang="fr-FR" sz="1600" smtClean="0"/>
              <a:t>Iacobbuchi, 2001) </a:t>
            </a:r>
          </a:p>
          <a:p>
            <a:pPr eaLnBrk="1" hangingPunct="1">
              <a:buFontTx/>
              <a:buNone/>
            </a:pPr>
            <a:r>
              <a:rPr lang="fr-FR" sz="1600" smtClean="0"/>
              <a:t>	</a:t>
            </a:r>
            <a:r>
              <a:rPr lang="fr-FR" sz="1600" b="1" smtClean="0"/>
              <a:t>-</a:t>
            </a:r>
            <a:r>
              <a:rPr lang="fr-FR" sz="1600" smtClean="0"/>
              <a:t> </a:t>
            </a:r>
            <a:r>
              <a:rPr lang="en-US" sz="1600" smtClean="0"/>
              <a:t>shows a structure quite similar to the functional typology of Lavedan</a:t>
            </a:r>
            <a:r>
              <a:rPr lang="fr-FR" sz="1600" smtClean="0"/>
              <a:t>. </a:t>
            </a:r>
          </a:p>
          <a:p>
            <a:pPr eaLnBrk="1" hangingPunct="1">
              <a:buFontTx/>
              <a:buNone/>
            </a:pPr>
            <a:r>
              <a:rPr lang="fr-FR" sz="1600" b="1" smtClean="0"/>
              <a:t>The total variability returned </a:t>
            </a:r>
            <a:r>
              <a:rPr lang="fr-FR" sz="1600" smtClean="0"/>
              <a:t>(38,7%)</a:t>
            </a:r>
            <a:r>
              <a:rPr lang="fr-FR" sz="1600" b="1" smtClean="0"/>
              <a:t>:</a:t>
            </a:r>
            <a:r>
              <a:rPr lang="fr-FR" sz="1600" smtClean="0"/>
              <a:t> </a:t>
            </a:r>
          </a:p>
          <a:p>
            <a:pPr eaLnBrk="1" hangingPunct="1">
              <a:buFontTx/>
              <a:buNone/>
            </a:pPr>
            <a:r>
              <a:rPr lang="fr-FR" sz="1600" smtClean="0"/>
              <a:t>	-</a:t>
            </a:r>
            <a:r>
              <a:rPr lang="en-US" sz="1600" smtClean="0"/>
              <a:t> selection of factors by the method KAISER-GUTTMAN</a:t>
            </a:r>
            <a:endParaRPr lang="fr-FR" sz="1600" smtClean="0"/>
          </a:p>
          <a:p>
            <a:pPr eaLnBrk="1" hangingPunct="1">
              <a:buFontTx/>
              <a:buNone/>
            </a:pPr>
            <a:r>
              <a:rPr lang="fr-FR" sz="1600" smtClean="0"/>
              <a:t>	- alpha of CRONBACH: 0.792 for D1, 0.737 for D2 and 0,578 for D3</a:t>
            </a:r>
            <a:r>
              <a:rPr lang="fr-FR" sz="1600" b="1" smtClean="0"/>
              <a:t/>
            </a:r>
            <a:br>
              <a:rPr lang="fr-FR" sz="1600" b="1" smtClean="0"/>
            </a:br>
            <a:endParaRPr lang="fr-FR" sz="1600" b="1" smtClean="0"/>
          </a:p>
        </p:txBody>
      </p:sp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755650" y="2703513"/>
          <a:ext cx="7561263" cy="3962400"/>
        </p:xfrm>
        <a:graphic>
          <a:graphicData uri="http://schemas.openxmlformats.org/drawingml/2006/table">
            <a:tbl>
              <a:tblPr/>
              <a:tblGrid>
                <a:gridCol w="1584325"/>
                <a:gridCol w="2528888"/>
                <a:gridCol w="1647825"/>
                <a:gridCol w="180022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VARIABLES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merchant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D2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traffic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D3 (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touristic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0,637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BARREST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0,965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ADMBUILD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0,554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-0,842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0,704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0,626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RETAIL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0,589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CHURCH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0,395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0,519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WAYS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0,668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SIDEPK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0,514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755650" y="676275"/>
          <a:ext cx="7345363" cy="4733925"/>
        </p:xfrm>
        <a:graphic>
          <a:graphicData uri="http://schemas.openxmlformats.org/drawingml/2006/table">
            <a:tbl>
              <a:tblPr/>
              <a:tblGrid>
                <a:gridCol w="1368425"/>
                <a:gridCol w="1125538"/>
                <a:gridCol w="966787"/>
                <a:gridCol w="835025"/>
                <a:gridCol w="871538"/>
                <a:gridCol w="1068387"/>
                <a:gridCol w="1109663"/>
              </a:tblGrid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Variables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Tourist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dimension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(R² = 0.657 ;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R²aj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= 0,588 ;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probability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of Fisher &lt; 0,0001)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Traffic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dimension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(R² = 0.364 ;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probability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of Fisher = 0.084)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Merchant dimension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(R² = 0.482 ; 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Probability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of Fisher = 0.000)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Parameters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Value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 &gt; |t|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Value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 &gt; |t|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Value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 &gt; |t|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Constant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1,004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&lt; 0,0001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CEN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TR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-0,247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-0,144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0,060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TOURISM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0,173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0,055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SUPMK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-0,449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0,082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SIDEPK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-0,282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0,075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ADM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BUILD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0,376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0,042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0,405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&lt; 0,0001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ST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OP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-0,262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-0,374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FO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RM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-0,454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-0,183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0,053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CU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LT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-0,879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0,005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-0,748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0,027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64050"/>
          </a:xfrm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fr-FR" sz="2800" b="1" smtClean="0"/>
              <a:t>5. </a:t>
            </a:r>
            <a:r>
              <a:rPr lang="en-US" sz="2800" smtClean="0"/>
              <a:t>Permanence of residential valuations in the space and time</a:t>
            </a:r>
            <a:endParaRPr lang="fr-FR" sz="2800" b="1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1341438"/>
            <a:ext cx="82296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fr-FR" sz="28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Are the effects of characteristics of public squares remain in space? </a:t>
            </a:r>
            <a:r>
              <a:rPr lang="fr-FR" sz="2400"/>
              <a:t>Or, </a:t>
            </a:r>
            <a:r>
              <a:rPr lang="en-US" sz="2400"/>
              <a:t>how the effects of characteristics on residential values are altered according to the distance to places?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Are the effects of characteristics of places are maintained over time? or how urban regeneration alter the residential values?</a:t>
            </a:r>
            <a:endParaRPr lang="fr-FR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0" y="1042988"/>
          <a:ext cx="9144000" cy="3200400"/>
        </p:xfrm>
        <a:graphic>
          <a:graphicData uri="http://schemas.openxmlformats.org/drawingml/2006/table">
            <a:tbl>
              <a:tblPr/>
              <a:tblGrid>
                <a:gridCol w="1138238"/>
                <a:gridCol w="1028700"/>
                <a:gridCol w="954087"/>
                <a:gridCol w="808038"/>
                <a:gridCol w="1174750"/>
                <a:gridCol w="881062"/>
                <a:gridCol w="955675"/>
                <a:gridCol w="996950"/>
                <a:gridCol w="12065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BIR HAKEIM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SARRAIL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PALAIS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CHARTRONS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PALAIS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Bir Hakeim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SARRAIL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CHARTRONS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No. of obs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1st Quartile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-0,369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-0,012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-0,149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-0,049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-0,589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-0,268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-1,098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-0,145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-0,064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-0,387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3rd Quartile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-0,326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0,189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0,155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1,643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0,129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-0,254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-0,228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-0,094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1,318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-0,460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Standard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deviation (n)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0,583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0,291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0,478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0,428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0,695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Skewness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(Fisher)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1,709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-1,003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-1,529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-0,266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-1,138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-0,362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Kurtosis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(Fisher)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2,183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1,272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3,476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0,821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2,249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7,009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0,153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-0,905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521" name="Picture 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581525"/>
            <a:ext cx="52562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22" name="Rectangle 94"/>
          <p:cNvSpPr>
            <a:spLocks noChangeArrowheads="1"/>
          </p:cNvSpPr>
          <p:nvPr/>
        </p:nvSpPr>
        <p:spPr bwMode="auto">
          <a:xfrm>
            <a:off x="468313" y="333375"/>
            <a:ext cx="761047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The spatial structure of prices around places</a:t>
            </a:r>
            <a:endParaRPr lang="fr-FR" sz="2800" b="1" u="sng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146050" y="1844675"/>
          <a:ext cx="8997950" cy="3170238"/>
        </p:xfrm>
        <a:graphic>
          <a:graphicData uri="http://schemas.openxmlformats.org/drawingml/2006/table">
            <a:tbl>
              <a:tblPr/>
              <a:tblGrid>
                <a:gridCol w="1760538"/>
                <a:gridCol w="777875"/>
                <a:gridCol w="1162050"/>
                <a:gridCol w="968375"/>
                <a:gridCol w="846137"/>
                <a:gridCol w="842963"/>
                <a:gridCol w="714375"/>
                <a:gridCol w="1092200"/>
                <a:gridCol w="833437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Places type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No. of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1st Quart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3rd Quart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 (n)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Skewness 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(Fisher)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Kurtosis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(Fisher)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BIRHAKEIM 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-0,612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-0,245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0,271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-0,156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0,454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-0,931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BIRHAKEIM B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-0,334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-0,326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-0,326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-0,221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1,326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Camille JULIAN 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-1,070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-0,932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-0,698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-0,891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0,523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-0,337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1,236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Camille JULIAN B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0,279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0,094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0,772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-0,621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JEAN JAURES 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-0,382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-0,035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-0,119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0,371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1,715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5,878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JEAN JAURES B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0,302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0,112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-1,016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0,562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PEY BERLAND 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0,470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0,440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-1,210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4,138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PEY BERLAND B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-0,250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0,078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0,179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-0,039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0,391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-1,728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5,133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9" name="Rectangle 97"/>
          <p:cNvSpPr>
            <a:spLocks noChangeArrowheads="1"/>
          </p:cNvSpPr>
          <p:nvPr/>
        </p:nvSpPr>
        <p:spPr bwMode="auto">
          <a:xfrm>
            <a:off x="146050" y="4997450"/>
            <a:ext cx="2698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1000">
                <a:latin typeface="Franklin Gothic Medium" pitchFamily="34" charset="0"/>
                <a:cs typeface="Times New Roman" pitchFamily="18" charset="0"/>
              </a:rPr>
              <a:t>Note: A before renovation ; B after renovation.</a:t>
            </a:r>
            <a:endParaRPr lang="fr-FR" sz="1100"/>
          </a:p>
          <a:p>
            <a:pPr eaLnBrk="0" hangingPunct="0"/>
            <a:endParaRPr lang="fr-FR"/>
          </a:p>
        </p:txBody>
      </p:sp>
      <p:sp>
        <p:nvSpPr>
          <p:cNvPr id="19550" name="Rectangle 98"/>
          <p:cNvSpPr>
            <a:spLocks noChangeArrowheads="1"/>
          </p:cNvSpPr>
          <p:nvPr/>
        </p:nvSpPr>
        <p:spPr bwMode="auto">
          <a:xfrm>
            <a:off x="146050" y="188913"/>
            <a:ext cx="8243888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Impact of urban regeneration programs on residential values</a:t>
            </a:r>
            <a:endParaRPr lang="fr-FR" sz="2800" b="1" u="sng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Conclusion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If the new urban economy requires that residential values increase with proximity to a center containing a transport hub, jobs, shops, cultural activities and urban qualities, a micro-localized study shows that proximity to these features generates externalities very negative</a:t>
            </a:r>
            <a:r>
              <a:rPr lang="fr-FR" sz="15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For places of hyper-centre, proximity to commercial activities, traffic flow and openness have a significant adverse effect. The visitor and the presence of administrative jobs have positive impacts.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For places of hyper-centre, the presence of trade-related transport, trade, cultural activities have a negative impact on tourist places and even on market places, while tourism and community facilities have a positive impact on the development of places of traffic.</a:t>
            </a:r>
          </a:p>
          <a:p>
            <a:pPr eaLnBrk="1" hangingPunct="1">
              <a:lnSpc>
                <a:spcPct val="80000"/>
              </a:lnSpc>
            </a:pPr>
            <a:endParaRPr lang="fr-FR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The negative effects of commercial and of transportation routes are decreasing when we move away plazas. 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The outskirts of tourist places suffer from the presence of a traffic, but values become again normal beyond. 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smtClean="0"/>
              <a:t>In short, the characteristics which attract towards the centre are also them which repel when we are to the centre. There is a conflict of interest between residents and non residents of the centrality.</a:t>
            </a:r>
            <a:endParaRPr lang="fr-FR" sz="15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Plaza is a hinge of the urban structure (LAVEDAN, 1959) ie the central location of a structure or a link between two structures. Yet it‘s in the literature on public spaces and not in that of centrality we found the description of the dimensions of plaza.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fr-FR" sz="180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>
              <a:buFontTx/>
              <a:buAutoNum type="arabicPeriod"/>
            </a:pPr>
            <a:r>
              <a:rPr lang="fr-FR" sz="2800" b="1"/>
              <a:t>From p</a:t>
            </a:r>
            <a:r>
              <a:rPr lang="fr-FR" sz="2800" b="1">
                <a:solidFill>
                  <a:schemeClr val="tx2"/>
                </a:solidFill>
              </a:rPr>
              <a:t>ublic space to urban plaza: </a:t>
            </a:r>
          </a:p>
          <a:p>
            <a:pPr marL="838200" indent="-838200" algn="ctr"/>
            <a:r>
              <a:rPr lang="fr-FR" sz="2800" b="1">
                <a:solidFill>
                  <a:schemeClr val="tx2"/>
                </a:solidFill>
              </a:rPr>
              <a:t>research of definition</a:t>
            </a:r>
            <a:endParaRPr lang="fr-F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508500"/>
            <a:ext cx="7188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0525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4813"/>
            <a:ext cx="42862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</a:rPr>
              <a:t>Place Pey Berland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36838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25923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844675"/>
            <a:ext cx="5734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</a:rPr>
              <a:t>Place du Palais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</a:rPr>
              <a:t>Place du Palais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26638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76475"/>
            <a:ext cx="5524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</a:rPr>
              <a:t>Place Bir Hakeim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8593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12875"/>
            <a:ext cx="356393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76475"/>
            <a:ext cx="38100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81300"/>
            <a:ext cx="367188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</a:rPr>
              <a:t>Place du général SARRAIL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</a:rPr>
              <a:t>Place Camille Julian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Place du marché des chartrons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349500"/>
            <a:ext cx="3600450" cy="2693988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4099" name="Group 1"/>
          <p:cNvGrpSpPr>
            <a:grpSpLocks noChangeAspect="1"/>
          </p:cNvGrpSpPr>
          <p:nvPr/>
        </p:nvGrpSpPr>
        <p:grpSpPr bwMode="auto">
          <a:xfrm>
            <a:off x="428625" y="428625"/>
            <a:ext cx="8147050" cy="6000750"/>
            <a:chOff x="1595" y="7463"/>
            <a:chExt cx="9810" cy="5726"/>
          </a:xfrm>
        </p:grpSpPr>
        <p:sp>
          <p:nvSpPr>
            <p:cNvPr id="410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595" y="7463"/>
              <a:ext cx="9810" cy="5726"/>
            </a:xfrm>
            <a:prstGeom prst="rect">
              <a:avLst/>
            </a:prstGeom>
            <a:solidFill>
              <a:srgbClr val="C0C0C0">
                <a:alpha val="30196"/>
              </a:srgb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" name="Oval 10"/>
            <p:cNvSpPr>
              <a:spLocks noChangeArrowheads="1"/>
            </p:cNvSpPr>
            <p:nvPr/>
          </p:nvSpPr>
          <p:spPr bwMode="auto">
            <a:xfrm>
              <a:off x="5185" y="9258"/>
              <a:ext cx="2593" cy="19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7551" tIns="38776" rIns="77551" bIns="38776"/>
            <a:lstStyle/>
            <a:p>
              <a:pPr algn="ctr"/>
              <a:r>
                <a:rPr lang="fr-FR" sz="1400" b="1">
                  <a:solidFill>
                    <a:srgbClr val="FF0000"/>
                  </a:solidFill>
                  <a:cs typeface="Times New Roman" pitchFamily="18" charset="0"/>
                </a:rPr>
                <a:t>Characteristics of the plaza</a:t>
              </a:r>
              <a:endParaRPr lang="fr-FR" sz="1400"/>
            </a:p>
            <a:p>
              <a:pPr algn="ctr" eaLnBrk="0" hangingPunct="0"/>
              <a:r>
                <a:rPr lang="fr-FR" sz="1400" b="1">
                  <a:solidFill>
                    <a:srgbClr val="FF0000"/>
                  </a:solidFill>
                  <a:cs typeface="Times New Roman" pitchFamily="18" charset="0"/>
                </a:rPr>
                <a:t>(Cα)</a:t>
              </a:r>
              <a:endParaRPr lang="fr-FR" sz="1400"/>
            </a:p>
          </p:txBody>
        </p:sp>
        <p:sp>
          <p:nvSpPr>
            <p:cNvPr id="4102" name="Rectangle 9"/>
            <p:cNvSpPr>
              <a:spLocks noChangeArrowheads="1"/>
            </p:cNvSpPr>
            <p:nvPr/>
          </p:nvSpPr>
          <p:spPr bwMode="auto">
            <a:xfrm>
              <a:off x="1950" y="9609"/>
              <a:ext cx="2127" cy="1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551" tIns="38776" rIns="77551" bIns="38776"/>
            <a:lstStyle/>
            <a:p>
              <a:pPr algn="ctr"/>
              <a:r>
                <a:rPr lang="fr-FR" sz="1400" b="1">
                  <a:solidFill>
                    <a:srgbClr val="FF0000"/>
                  </a:solidFill>
                  <a:latin typeface="Franklin Gothic Medium" pitchFamily="34" charset="0"/>
                  <a:cs typeface="Times New Roman" pitchFamily="18" charset="0"/>
                </a:rPr>
                <a:t>architectural dimension </a:t>
              </a:r>
              <a:endParaRPr lang="fr-FR" sz="1400"/>
            </a:p>
            <a:p>
              <a:pPr algn="ctr" eaLnBrk="0" hangingPunct="0"/>
              <a:r>
                <a:rPr lang="fr-FR" sz="1400" b="1">
                  <a:solidFill>
                    <a:srgbClr val="0070C0"/>
                  </a:solidFill>
                  <a:latin typeface="Franklin Gothic Medium" pitchFamily="34" charset="0"/>
                  <a:cs typeface="Times New Roman" pitchFamily="18" charset="0"/>
                </a:rPr>
                <a:t>Control (or not) of the design  of the place by the residents</a:t>
              </a:r>
              <a:endParaRPr lang="fr-FR" sz="1400"/>
            </a:p>
            <a:p>
              <a:pPr eaLnBrk="0" hangingPunct="0"/>
              <a:r>
                <a:rPr lang="fr-FR" sz="1100">
                  <a:latin typeface="Franklin Gothic Medium" pitchFamily="34" charset="0"/>
                  <a:ea typeface="Arial Unicode MS" pitchFamily="34" charset="-128"/>
                  <a:cs typeface="Estrangelo Edessa" pitchFamily="66"/>
                </a:rPr>
                <a:t>(Lavedan, 1959)</a:t>
              </a:r>
              <a:endParaRPr lang="fr-FR" sz="1100"/>
            </a:p>
          </p:txBody>
        </p:sp>
        <p:sp>
          <p:nvSpPr>
            <p:cNvPr id="4103" name="Line 8"/>
            <p:cNvSpPr>
              <a:spLocks noChangeShapeType="1"/>
            </p:cNvSpPr>
            <p:nvPr/>
          </p:nvSpPr>
          <p:spPr bwMode="auto">
            <a:xfrm flipV="1">
              <a:off x="4077" y="10309"/>
              <a:ext cx="110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 flipH="1">
              <a:off x="7778" y="10315"/>
              <a:ext cx="99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 flipV="1">
              <a:off x="6382" y="11253"/>
              <a:ext cx="1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 flipH="1">
              <a:off x="6500" y="8645"/>
              <a:ext cx="14" cy="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7" name="Rectangle 4"/>
            <p:cNvSpPr>
              <a:spLocks noChangeArrowheads="1"/>
            </p:cNvSpPr>
            <p:nvPr/>
          </p:nvSpPr>
          <p:spPr bwMode="auto">
            <a:xfrm>
              <a:off x="8804" y="8763"/>
              <a:ext cx="2480" cy="26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551" tIns="38776" rIns="77551" bIns="38776"/>
            <a:lstStyle/>
            <a:p>
              <a:pPr algn="ctr"/>
              <a:r>
                <a:rPr lang="fr-FR" sz="1400" b="1">
                  <a:solidFill>
                    <a:srgbClr val="FF0000"/>
                  </a:solidFill>
                  <a:latin typeface="Franklin Gothic Medium" pitchFamily="34" charset="0"/>
                  <a:cs typeface="Times New Roman" pitchFamily="18" charset="0"/>
                </a:rPr>
                <a:t>Social Dimension </a:t>
              </a:r>
              <a:r>
                <a:rPr lang="fr-FR" sz="1400">
                  <a:solidFill>
                    <a:srgbClr val="FF0000"/>
                  </a:solidFill>
                  <a:latin typeface="Franklin Gothic Medium" pitchFamily="34" charset="0"/>
                  <a:cs typeface="Times New Roman" pitchFamily="18" charset="0"/>
                </a:rPr>
                <a:t> </a:t>
              </a:r>
              <a:endParaRPr lang="fr-FR" sz="1400"/>
            </a:p>
            <a:p>
              <a:pPr algn="ctr" eaLnBrk="0" hangingPunct="0"/>
              <a:r>
                <a:rPr lang="fr-FR" sz="1400" b="1">
                  <a:solidFill>
                    <a:srgbClr val="4F81BD"/>
                  </a:solidFill>
                  <a:latin typeface="Franklin Gothic Medium" pitchFamily="34" charset="0"/>
                  <a:cs typeface="Times New Roman" pitchFamily="18" charset="0"/>
                </a:rPr>
                <a:t>from community to discrimination</a:t>
              </a:r>
              <a:endParaRPr lang="fr-FR" sz="1400"/>
            </a:p>
            <a:p>
              <a:pPr algn="ctr" eaLnBrk="0" hangingPunct="0"/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(Mandanipour (1999)</a:t>
              </a:r>
              <a:endParaRPr lang="fr-FR" sz="1100"/>
            </a:p>
            <a:p>
              <a:pPr algn="ctr" eaLnBrk="0" hangingPunct="0"/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Lehrer (1998)</a:t>
              </a:r>
              <a:r>
                <a:rPr lang="fr-FR" sz="1100">
                  <a:latin typeface="Franklin Gothic Medium" pitchFamily="34" charset="0"/>
                  <a:ea typeface="Arial Unicode MS" pitchFamily="34" charset="-128"/>
                  <a:cs typeface="Estrangelo Edessa" pitchFamily="66"/>
                </a:rPr>
                <a:t> Atkinson, 2003 ; </a:t>
              </a:r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Dixon </a:t>
              </a:r>
              <a:r>
                <a:rPr lang="fr-FR" sz="1100" i="1">
                  <a:latin typeface="Franklin Gothic Medium" pitchFamily="34" charset="0"/>
                  <a:cs typeface="Times New Roman" pitchFamily="18" charset="0"/>
                </a:rPr>
                <a:t>et</a:t>
              </a:r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 a</a:t>
              </a:r>
              <a:r>
                <a:rPr lang="fr-FR" sz="1100" i="1">
                  <a:latin typeface="Franklin Gothic Medium" pitchFamily="34" charset="0"/>
                  <a:cs typeface="Times New Roman" pitchFamily="18" charset="0"/>
                </a:rPr>
                <a:t>l.</a:t>
              </a:r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, 2006)</a:t>
              </a:r>
              <a:endParaRPr lang="fr-FR" sz="1100"/>
            </a:p>
            <a:p>
              <a:pPr algn="ctr" eaLnBrk="0" hangingPunct="0"/>
              <a:r>
                <a:rPr lang="en-GB" sz="1100">
                  <a:latin typeface="Franklin Gothic Medium" pitchFamily="34" charset="0"/>
                  <a:cs typeface="Times New Roman" pitchFamily="18" charset="0"/>
                </a:rPr>
                <a:t>Fyfe et Bannister  1996)</a:t>
              </a:r>
              <a:endParaRPr lang="fr-FR" sz="1100"/>
            </a:p>
            <a:p>
              <a:pPr algn="ctr" eaLnBrk="0" hangingPunct="0"/>
              <a:r>
                <a:rPr lang="en-GB" sz="1100">
                  <a:latin typeface="Franklin Gothic Medium" pitchFamily="34" charset="0"/>
                  <a:ea typeface="Arial Unicode MS" pitchFamily="34" charset="-128"/>
                  <a:cs typeface="Arial Unicode MS" pitchFamily="34" charset="-128"/>
                </a:rPr>
                <a:t>Korosec-Serfaty and Kauffmann, (1974) Racine (1999)</a:t>
              </a:r>
              <a:endParaRPr lang="fr-FR" sz="1100"/>
            </a:p>
            <a:p>
              <a:pPr algn="ctr" eaLnBrk="0" hangingPunct="0"/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Rappa (2002)</a:t>
              </a:r>
              <a:endParaRPr lang="fr-FR" sz="1100"/>
            </a:p>
            <a:p>
              <a:pPr eaLnBrk="0" hangingPunct="0"/>
              <a:endParaRPr lang="fr-FR"/>
            </a:p>
          </p:txBody>
        </p:sp>
        <p:sp>
          <p:nvSpPr>
            <p:cNvPr id="4108" name="Rectangle 3"/>
            <p:cNvSpPr>
              <a:spLocks noChangeArrowheads="1"/>
            </p:cNvSpPr>
            <p:nvPr/>
          </p:nvSpPr>
          <p:spPr bwMode="auto">
            <a:xfrm>
              <a:off x="4077" y="7539"/>
              <a:ext cx="4516" cy="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551" tIns="38776" rIns="77551" bIns="38776"/>
            <a:lstStyle/>
            <a:p>
              <a:pPr algn="ctr"/>
              <a:r>
                <a:rPr lang="fr-FR" sz="1400" b="1">
                  <a:solidFill>
                    <a:srgbClr val="FF0000"/>
                  </a:solidFill>
                  <a:latin typeface="Franklin Gothic Medium" pitchFamily="34" charset="0"/>
                  <a:cs typeface="Times New Roman" pitchFamily="18" charset="0"/>
                </a:rPr>
                <a:t>Economic Dimension</a:t>
              </a:r>
              <a:endParaRPr lang="fr-FR" sz="1400"/>
            </a:p>
            <a:p>
              <a:pPr algn="ctr" eaLnBrk="0" hangingPunct="0"/>
              <a:r>
                <a:rPr lang="fr-FR" sz="1400" b="1">
                  <a:solidFill>
                    <a:srgbClr val="4F81BD"/>
                  </a:solidFill>
                  <a:latin typeface="Franklin Gothic Medium" pitchFamily="34" charset="0"/>
                  <a:ea typeface="Times New Roman" pitchFamily="18" charset="0"/>
                  <a:cs typeface="AdvTimes-i"/>
                </a:rPr>
                <a:t>Degree of commodification</a:t>
              </a:r>
              <a:endParaRPr lang="fr-FR" sz="1400"/>
            </a:p>
            <a:p>
              <a:pPr eaLnBrk="0" hangingPunct="0"/>
              <a:r>
                <a:rPr lang="fr-FR" sz="1200">
                  <a:latin typeface="Franklin Gothic Medium" pitchFamily="34" charset="0"/>
                  <a:cs typeface="Times New Roman" pitchFamily="18" charset="0"/>
                </a:rPr>
                <a:t>(Sorokin, 1992 ; Boyer, 1994 ; Zukin, 1995 ; Loukaitou-Sideris, 1996 ; Mordue, 2007 Carmona et De Magalhaes, 2006)</a:t>
              </a:r>
              <a:endParaRPr lang="fr-FR" sz="1200"/>
            </a:p>
          </p:txBody>
        </p:sp>
        <p:sp>
          <p:nvSpPr>
            <p:cNvPr id="4109" name="Rectangle 2"/>
            <p:cNvSpPr>
              <a:spLocks noChangeArrowheads="1"/>
            </p:cNvSpPr>
            <p:nvPr/>
          </p:nvSpPr>
          <p:spPr bwMode="auto">
            <a:xfrm>
              <a:off x="4673" y="11718"/>
              <a:ext cx="3243" cy="1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551" tIns="38776" rIns="77551" bIns="38776"/>
            <a:lstStyle/>
            <a:p>
              <a:pPr algn="ctr"/>
              <a:r>
                <a:rPr lang="fr-FR" sz="1400" b="1">
                  <a:solidFill>
                    <a:srgbClr val="FF0000"/>
                  </a:solidFill>
                  <a:latin typeface="Franklin Gothic Medium" pitchFamily="34" charset="0"/>
                  <a:cs typeface="Times New Roman" pitchFamily="18" charset="0"/>
                </a:rPr>
                <a:t>Symbolic dimension</a:t>
              </a:r>
              <a:endParaRPr lang="fr-FR" sz="1400"/>
            </a:p>
            <a:p>
              <a:pPr algn="ctr" eaLnBrk="0" hangingPunct="0"/>
              <a:r>
                <a:rPr lang="fr-FR" sz="1400" b="1">
                  <a:solidFill>
                    <a:srgbClr val="0070C0"/>
                  </a:solidFill>
                  <a:latin typeface="Franklin Gothic Medium" pitchFamily="34" charset="0"/>
                  <a:cs typeface="Times New Roman" pitchFamily="18" charset="0"/>
                </a:rPr>
                <a:t>or tourism dimension if authenticity of the place</a:t>
              </a:r>
              <a:endParaRPr lang="fr-FR" sz="1400"/>
            </a:p>
            <a:p>
              <a:pPr eaLnBrk="0" hangingPunct="0"/>
              <a:r>
                <a:rPr lang="fr-FR" sz="1100" b="1">
                  <a:solidFill>
                    <a:srgbClr val="FF0000"/>
                  </a:solidFill>
                  <a:latin typeface="Franklin Gothic Medium" pitchFamily="34" charset="0"/>
                  <a:cs typeface="Times New Roman" pitchFamily="18" charset="0"/>
                </a:rPr>
                <a:t>(</a:t>
              </a:r>
              <a:r>
                <a:rPr lang="fr-FR" sz="1100">
                  <a:latin typeface="Franklin Gothic Medium" pitchFamily="34" charset="0"/>
                  <a:cs typeface="Times New Roman" pitchFamily="18" charset="0"/>
                </a:rPr>
                <a:t>Meethan, 1997 ;  (Walzer, 1986))</a:t>
              </a:r>
              <a:r>
                <a:rPr lang="fr-FR" sz="1100">
                  <a:latin typeface="Franklin Gothic Medium" pitchFamily="34" charset="0"/>
                  <a:ea typeface="Arial Unicode MS" pitchFamily="34" charset="-128"/>
                  <a:cs typeface="Estrangelo Edessa" pitchFamily="66"/>
                </a:rPr>
                <a:t> , Fraisse (1987) et Augé (1992)</a:t>
              </a:r>
              <a:endParaRPr lang="fr-FR" sz="1100"/>
            </a:p>
            <a:p>
              <a:pPr eaLnBrk="0" hangingPunct="0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2800" b="1" smtClean="0"/>
              <a:t>2. Asumptions and methods</a:t>
            </a:r>
            <a:endParaRPr lang="fr-FR" sz="2000" b="1" smtClean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813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1800" b="1" smtClean="0">
                <a:solidFill>
                  <a:schemeClr val="accent2"/>
                </a:solidFill>
              </a:rPr>
              <a:t>The hedonic model</a:t>
            </a:r>
            <a:endParaRPr lang="fr-FR" sz="1800" b="1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α</a:t>
            </a:r>
            <a:r>
              <a:rPr lang="fr-FR" sz="2800" smtClean="0"/>
              <a:t> = (C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1</a:t>
            </a:r>
            <a:r>
              <a:rPr lang="fr-FR" sz="2800" smtClean="0"/>
              <a:t>…, 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m</a:t>
            </a:r>
            <a:r>
              <a:rPr lang="fr-FR" sz="2800" smtClean="0"/>
              <a:t>, 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m+1</a:t>
            </a:r>
            <a:r>
              <a:rPr lang="fr-FR" sz="2800" smtClean="0"/>
              <a:t>, …, 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m+n</a:t>
            </a:r>
            <a:r>
              <a:rPr lang="fr-FR" sz="2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i="1" smtClean="0"/>
              <a:t>H1</a:t>
            </a:r>
            <a:r>
              <a:rPr lang="fr-FR" sz="1800" smtClean="0"/>
              <a:t>: each resident (i) has the same perception of the characteristics of the plaza (j)</a:t>
            </a:r>
            <a:endParaRPr lang="fr-FR" sz="1800" i="1" smtClean="0"/>
          </a:p>
          <a:p>
            <a:pPr eaLnBrk="1" hangingPunct="1">
              <a:lnSpc>
                <a:spcPct val="90000"/>
              </a:lnSpc>
            </a:pPr>
            <a:r>
              <a:rPr lang="fr-FR" sz="1800" i="1" smtClean="0"/>
              <a:t>H2</a:t>
            </a:r>
            <a:r>
              <a:rPr lang="fr-FR" sz="1800" smtClean="0"/>
              <a:t>: the environment of the housing (i) is only defined by characteristics of the plaza (j)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smtClean="0"/>
              <a:t>H3:  we suppose derivability (twice) and continuity of functions</a:t>
            </a: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U</a:t>
            </a:r>
            <a:r>
              <a:rPr lang="fr-FR" sz="2800" baseline="30000" smtClean="0"/>
              <a:t>i</a:t>
            </a:r>
            <a:r>
              <a:rPr lang="fr-FR" sz="2800" smtClean="0"/>
              <a:t> = U</a:t>
            </a:r>
            <a:r>
              <a:rPr lang="fr-FR" sz="2800" baseline="30000" smtClean="0"/>
              <a:t>i</a:t>
            </a:r>
            <a:r>
              <a:rPr lang="fr-FR" sz="2800" smtClean="0"/>
              <a:t>  (C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α</a:t>
            </a:r>
            <a:r>
              <a:rPr lang="fr-FR" sz="2800" smtClean="0"/>
              <a:t>, a</a:t>
            </a:r>
            <a:r>
              <a:rPr lang="fr-FR" sz="2800" baseline="30000" smtClean="0"/>
              <a:t>i</a:t>
            </a:r>
            <a:r>
              <a:rPr lang="fr-FR" sz="2800" smtClean="0"/>
              <a:t>, Z)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R</a:t>
            </a:r>
            <a:r>
              <a:rPr lang="fr-FR" sz="2800" baseline="30000" smtClean="0"/>
              <a:t>i </a:t>
            </a:r>
            <a:r>
              <a:rPr lang="fr-FR" sz="2800" smtClean="0"/>
              <a:t>= Pij(C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α</a:t>
            </a:r>
            <a:r>
              <a:rPr lang="fr-FR" sz="2800" smtClean="0"/>
              <a:t>) + p</a:t>
            </a:r>
            <a:r>
              <a:rPr lang="fr-FR" sz="2800" baseline="-25000" smtClean="0"/>
              <a:t>z</a:t>
            </a:r>
            <a:r>
              <a:rPr lang="fr-FR" sz="2800" smtClean="0"/>
              <a:t>Z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MAX U</a:t>
            </a:r>
            <a:r>
              <a:rPr lang="fr-FR" sz="2800" baseline="30000" smtClean="0"/>
              <a:t>i</a:t>
            </a:r>
            <a:r>
              <a:rPr lang="fr-FR" sz="2800" smtClean="0"/>
              <a:t> (C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α</a:t>
            </a:r>
            <a:r>
              <a:rPr lang="fr-FR" sz="2800" smtClean="0"/>
              <a:t>, a</a:t>
            </a:r>
            <a:r>
              <a:rPr lang="fr-FR" sz="2800" baseline="30000" smtClean="0"/>
              <a:t>i</a:t>
            </a:r>
            <a:r>
              <a:rPr lang="fr-FR" sz="2800" smtClean="0"/>
              <a:t>, Z) / R</a:t>
            </a:r>
            <a:r>
              <a:rPr lang="fr-FR" sz="2800" baseline="30000" smtClean="0"/>
              <a:t>i</a:t>
            </a:r>
            <a:r>
              <a:rPr lang="fr-FR" sz="2800" smtClean="0"/>
              <a:t> - P</a:t>
            </a:r>
            <a:r>
              <a:rPr lang="fr-FR" sz="2800" baseline="-25000" smtClean="0"/>
              <a:t>ij</a:t>
            </a:r>
            <a:r>
              <a:rPr lang="fr-FR" sz="2800" smtClean="0"/>
              <a:t>(C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α</a:t>
            </a:r>
            <a:r>
              <a:rPr lang="fr-FR" sz="2800" smtClean="0"/>
              <a:t>) – p</a:t>
            </a:r>
            <a:r>
              <a:rPr lang="fr-FR" sz="2800" baseline="-25000" smtClean="0"/>
              <a:t>z</a:t>
            </a:r>
            <a:r>
              <a:rPr lang="fr-FR" sz="2800" smtClean="0"/>
              <a:t>Z = 0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C</a:t>
            </a:r>
            <a:r>
              <a:rPr lang="fr-FR" sz="2800" baseline="30000" smtClean="0"/>
              <a:t>ij</a:t>
            </a:r>
            <a:r>
              <a:rPr lang="fr-FR" sz="2800" baseline="-25000" smtClean="0"/>
              <a:t>α</a:t>
            </a:r>
            <a:r>
              <a:rPr lang="nl-NL" sz="2800" smtClean="0"/>
              <a:t> = </a:t>
            </a:r>
            <a:r>
              <a:rPr lang="fr-FR" sz="2800" smtClean="0"/>
              <a:t>ζ</a:t>
            </a:r>
            <a:r>
              <a:rPr lang="nl-NL" sz="2800" smtClean="0"/>
              <a:t> (P</a:t>
            </a:r>
            <a:r>
              <a:rPr lang="nl-NL" sz="2800" baseline="30000" smtClean="0"/>
              <a:t>ij</a:t>
            </a:r>
            <a:r>
              <a:rPr lang="nl-NL" sz="2800" smtClean="0"/>
              <a:t>, R</a:t>
            </a:r>
            <a:r>
              <a:rPr lang="nl-NL" sz="2800" baseline="30000" smtClean="0"/>
              <a:t>i</a:t>
            </a:r>
            <a:r>
              <a:rPr lang="nl-NL" sz="2800" smtClean="0"/>
              <a:t>, a</a:t>
            </a:r>
            <a:r>
              <a:rPr lang="nl-NL" sz="2800" baseline="30000" smtClean="0"/>
              <a:t>i</a:t>
            </a:r>
            <a:r>
              <a:rPr lang="nl-NL" sz="2800" smtClean="0"/>
              <a:t>)</a:t>
            </a:r>
            <a:endParaRPr lang="fr-FR" sz="2800" smtClean="0"/>
          </a:p>
          <a:p>
            <a:pPr eaLnBrk="1" hangingPunct="1">
              <a:lnSpc>
                <a:spcPct val="90000"/>
              </a:lnSpc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fr-FR" sz="2000" b="1" smtClean="0">
                <a:solidFill>
                  <a:schemeClr val="accent2"/>
                </a:solidFill>
              </a:rPr>
              <a:t>Introduction of the neighbourhood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/>
              <a:t>We suppose (j) belonging to neighbourhood V(j), (Galster </a:t>
            </a:r>
            <a:r>
              <a:rPr lang="fr-FR" sz="1800" i="1" smtClean="0"/>
              <a:t>et al.</a:t>
            </a:r>
            <a:r>
              <a:rPr lang="fr-FR" sz="1800" smtClean="0"/>
              <a:t>2000), in  which the socioeconomic conditions of the households (i) and their income are homogeneous (</a:t>
            </a:r>
            <a:r>
              <a:rPr lang="fr-FR" sz="1800" i="1" smtClean="0"/>
              <a:t>H3</a:t>
            </a:r>
            <a:r>
              <a:rPr lang="fr-FR" sz="1800" smtClean="0"/>
              <a:t>). We can write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                                               </a:t>
            </a:r>
            <a:r>
              <a:rPr lang="fr-FR" sz="2400" smtClean="0"/>
              <a:t>P</a:t>
            </a:r>
            <a:r>
              <a:rPr lang="fr-FR" sz="2400" baseline="-25000" smtClean="0"/>
              <a:t>ij </a:t>
            </a:r>
            <a:r>
              <a:rPr lang="fr-FR" sz="2400" smtClean="0"/>
              <a:t>= ζ-1 (C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α</a:t>
            </a:r>
            <a:r>
              <a:rPr lang="fr-FR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As fluently used in the literature, we suppose that this function is a Cobb – Douglas.       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                                                                               </a:t>
            </a:r>
            <a:r>
              <a:rPr lang="fr-FR" sz="2800" baseline="-25000" smtClean="0"/>
              <a:t>m+n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P</a:t>
            </a:r>
            <a:r>
              <a:rPr lang="fr-FR" sz="2400" baseline="-25000" smtClean="0"/>
              <a:t>ij </a:t>
            </a:r>
            <a:r>
              <a:rPr lang="fr-FR" sz="2400" smtClean="0"/>
              <a:t>= ζ</a:t>
            </a:r>
            <a:r>
              <a:rPr lang="fr-FR" sz="2400" baseline="30000" smtClean="0"/>
              <a:t>-1</a:t>
            </a:r>
            <a:r>
              <a:rPr lang="fr-FR" sz="2400" smtClean="0"/>
              <a:t> (C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1</a:t>
            </a:r>
            <a:r>
              <a:rPr lang="fr-FR" sz="2400" smtClean="0"/>
              <a:t>…, 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</a:t>
            </a:r>
            <a:r>
              <a:rPr lang="fr-FR" sz="2400" smtClean="0"/>
              <a:t>, 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m+1</a:t>
            </a:r>
            <a:r>
              <a:rPr lang="fr-FR" sz="2400" smtClean="0"/>
              <a:t>, …, 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m+n</a:t>
            </a:r>
            <a:r>
              <a:rPr lang="fr-FR" sz="2400" smtClean="0"/>
              <a:t>) = Π  (C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α</a:t>
            </a:r>
            <a:r>
              <a:rPr lang="fr-FR" sz="2400" smtClean="0"/>
              <a:t> )</a:t>
            </a:r>
            <a:r>
              <a:rPr lang="fr-FR" sz="2400" baseline="30000" smtClean="0"/>
              <a:t>aα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                                                            </a:t>
            </a:r>
            <a:r>
              <a:rPr lang="fr-FR" sz="2400" baseline="30000" smtClean="0"/>
              <a:t>α=m+1</a:t>
            </a:r>
            <a:r>
              <a:rPr lang="fr-FR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accent2"/>
                </a:solidFill>
              </a:rPr>
              <a:t>Are the internal characteristics of the housing always necessary?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1800" smtClean="0"/>
              <a:t>We suppose that the livable surface is the main explanatory factor of the price (40% according to Cavailhes (2005), 80% on the top of the cycle according to Faye and Le Fur, 2008) and the architectural homogeneity of the plaza. So, we can admit that</a:t>
            </a:r>
          </a:p>
          <a:p>
            <a:pPr eaLnBrk="1" hangingPunct="1">
              <a:buFontTx/>
              <a:buNone/>
            </a:pPr>
            <a:r>
              <a:rPr lang="nl-NL" smtClean="0"/>
              <a:t>       </a:t>
            </a:r>
            <a:r>
              <a:rPr lang="nl-NL" sz="2400" smtClean="0"/>
              <a:t>P</a:t>
            </a:r>
            <a:r>
              <a:rPr lang="nl-NL" sz="2400" baseline="30000" smtClean="0"/>
              <a:t>ij</a:t>
            </a:r>
            <a:r>
              <a:rPr lang="nl-NL" sz="2400" smtClean="0"/>
              <a:t> = </a:t>
            </a:r>
            <a:r>
              <a:rPr lang="fr-FR" sz="2400" smtClean="0"/>
              <a:t>ζ</a:t>
            </a:r>
            <a:r>
              <a:rPr lang="nl-NL" sz="2400" baseline="30000" smtClean="0"/>
              <a:t>-1</a:t>
            </a:r>
            <a:r>
              <a:rPr lang="nl-NL" sz="2400" smtClean="0"/>
              <a:t> (C</a:t>
            </a:r>
            <a:r>
              <a:rPr lang="nl-NL" sz="2400" baseline="30000" smtClean="0"/>
              <a:t>ij</a:t>
            </a:r>
            <a:r>
              <a:rPr lang="nl-NL" sz="2400" baseline="-25000" smtClean="0"/>
              <a:t>s</a:t>
            </a:r>
            <a:r>
              <a:rPr lang="nl-NL" sz="2400" smtClean="0"/>
              <a:t>, </a:t>
            </a:r>
            <a:r>
              <a:rPr lang="fr-FR" sz="2400" smtClean="0"/>
              <a:t>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m+1</a:t>
            </a:r>
            <a:r>
              <a:rPr lang="fr-FR" sz="2400" smtClean="0"/>
              <a:t>, …, 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m+n</a:t>
            </a:r>
            <a:r>
              <a:rPr lang="nl-NL" sz="2400" smtClean="0"/>
              <a:t> )</a:t>
            </a:r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>
              <a:buFontTx/>
              <a:buNone/>
            </a:pPr>
            <a:r>
              <a:rPr lang="fr-FR" sz="1800" smtClean="0"/>
              <a:t>Or by dividing each term by the surface</a:t>
            </a:r>
          </a:p>
          <a:p>
            <a:pPr eaLnBrk="1" hangingPunct="1">
              <a:buFontTx/>
              <a:buNone/>
            </a:pPr>
            <a:endParaRPr lang="fr-FR" sz="2400" smtClean="0"/>
          </a:p>
          <a:p>
            <a:pPr eaLnBrk="1" hangingPunct="1">
              <a:buFontTx/>
              <a:buNone/>
            </a:pPr>
            <a:r>
              <a:rPr lang="fr-FR" sz="2400" smtClean="0"/>
              <a:t>(P</a:t>
            </a:r>
            <a:r>
              <a:rPr lang="fr-FR" sz="2400" baseline="30000" smtClean="0"/>
              <a:t>ij</a:t>
            </a:r>
            <a:r>
              <a:rPr lang="fr-FR" sz="2400" smtClean="0"/>
              <a:t>/ </a:t>
            </a:r>
            <a:r>
              <a:rPr lang="nl-NL" sz="2400" smtClean="0"/>
              <a:t>C</a:t>
            </a:r>
            <a:r>
              <a:rPr lang="nl-NL" sz="2400" baseline="30000" smtClean="0"/>
              <a:t>ij</a:t>
            </a:r>
            <a:r>
              <a:rPr lang="nl-NL" sz="2400" baseline="-25000" smtClean="0"/>
              <a:t>s</a:t>
            </a:r>
            <a:r>
              <a:rPr lang="fr-FR" sz="2400" smtClean="0"/>
              <a:t>) = p</a:t>
            </a:r>
            <a:r>
              <a:rPr lang="fr-FR" sz="2400" baseline="30000" smtClean="0"/>
              <a:t>ij</a:t>
            </a:r>
            <a:r>
              <a:rPr lang="fr-FR" sz="2400" smtClean="0"/>
              <a:t> = ζ</a:t>
            </a:r>
            <a:r>
              <a:rPr lang="fr-FR" sz="2400" baseline="30000" smtClean="0"/>
              <a:t>-1</a:t>
            </a:r>
            <a:r>
              <a:rPr lang="fr-FR" sz="2400" smtClean="0"/>
              <a:t> (C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m+1</a:t>
            </a:r>
            <a:r>
              <a:rPr lang="fr-FR" sz="2400" smtClean="0"/>
              <a:t>, …, 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m+n</a:t>
            </a:r>
            <a:r>
              <a:rPr lang="nl-NL" sz="2400" smtClean="0"/>
              <a:t> )</a:t>
            </a:r>
            <a:r>
              <a:rPr lang="fr-FR" sz="2400" smtClean="0"/>
              <a:t> = Π  (C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α</a:t>
            </a:r>
            <a:r>
              <a:rPr lang="fr-FR" sz="2400" smtClean="0"/>
              <a:t> )</a:t>
            </a:r>
            <a:r>
              <a:rPr lang="fr-FR" sz="2400" baseline="30000" smtClean="0"/>
              <a:t>aα</a:t>
            </a:r>
            <a:r>
              <a:rPr lang="fr-FR" sz="2400" smtClean="0"/>
              <a:t>    (A)</a:t>
            </a:r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>
              <a:buFontTx/>
              <a:buNone/>
            </a:pPr>
            <a:r>
              <a:rPr lang="fr-FR" sz="1800" smtClean="0"/>
              <a:t>Here, we are able to obtain implicit prices of each characteristic by a partial derivation. </a:t>
            </a:r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>
              <a:buFontTx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b="1" smtClean="0">
                <a:solidFill>
                  <a:schemeClr val="accent2"/>
                </a:solidFill>
              </a:rPr>
              <a:t>Introduction of time to increase the representativeness</a:t>
            </a:r>
            <a:endParaRPr lang="fr-FR" sz="1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fr-FR" sz="2400" smtClean="0"/>
              <a:t>p</a:t>
            </a:r>
            <a:r>
              <a:rPr lang="fr-FR" sz="2400" baseline="-25000" smtClean="0"/>
              <a:t>t</a:t>
            </a:r>
            <a:r>
              <a:rPr lang="fr-FR" sz="2400" baseline="30000" smtClean="0"/>
              <a:t>ij</a:t>
            </a:r>
            <a:r>
              <a:rPr lang="fr-FR" sz="2400" smtClean="0"/>
              <a:t> =   Π  (C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αt</a:t>
            </a:r>
            <a:r>
              <a:rPr lang="fr-FR" sz="2400" smtClean="0"/>
              <a:t> )</a:t>
            </a:r>
            <a:r>
              <a:rPr lang="fr-FR" sz="2400" baseline="30000" smtClean="0"/>
              <a:t>aα</a:t>
            </a:r>
            <a:r>
              <a:rPr lang="fr-FR" sz="2000" smtClean="0"/>
              <a:t> </a:t>
            </a:r>
            <a:endParaRPr lang="fr-FR" sz="1800" smtClean="0"/>
          </a:p>
          <a:p>
            <a:pPr eaLnBrk="1" hangingPunct="1"/>
            <a:r>
              <a:rPr lang="fr-FR" sz="1800" b="1" smtClean="0"/>
              <a:t>p</a:t>
            </a:r>
            <a:r>
              <a:rPr lang="fr-FR" sz="1800" b="1" baseline="-25000" smtClean="0"/>
              <a:t>rt </a:t>
            </a:r>
            <a:r>
              <a:rPr lang="fr-FR" sz="1800" b="1" baseline="30000" smtClean="0"/>
              <a:t>ij</a:t>
            </a:r>
            <a:r>
              <a:rPr lang="fr-FR" sz="1800" b="1" smtClean="0"/>
              <a:t>= p</a:t>
            </a:r>
            <a:r>
              <a:rPr lang="fr-FR" sz="1800" b="1" baseline="-25000" smtClean="0"/>
              <a:t>t</a:t>
            </a:r>
            <a:r>
              <a:rPr lang="fr-FR" sz="1800" b="1" baseline="30000" smtClean="0"/>
              <a:t>ij</a:t>
            </a:r>
            <a:r>
              <a:rPr lang="fr-FR" sz="1800" b="1" smtClean="0"/>
              <a:t>/P V</a:t>
            </a:r>
            <a:r>
              <a:rPr lang="fr-FR" sz="1800" b="1" baseline="-25000" smtClean="0"/>
              <a:t>(j)t </a:t>
            </a:r>
            <a:r>
              <a:rPr lang="fr-FR" sz="1800" b="1" smtClean="0"/>
              <a:t>= Π (C</a:t>
            </a:r>
            <a:r>
              <a:rPr lang="fr-FR" sz="1800" b="1" baseline="30000" smtClean="0"/>
              <a:t>ij</a:t>
            </a:r>
            <a:r>
              <a:rPr lang="fr-FR" sz="1800" b="1" baseline="-25000" smtClean="0"/>
              <a:t>αt</a:t>
            </a:r>
            <a:r>
              <a:rPr lang="fr-FR" sz="1800" b="1" smtClean="0"/>
              <a:t>)</a:t>
            </a:r>
            <a:r>
              <a:rPr lang="fr-FR" sz="1800" b="1" baseline="30000" smtClean="0"/>
              <a:t>a’α</a:t>
            </a:r>
          </a:p>
          <a:p>
            <a:pPr eaLnBrk="1" hangingPunct="1"/>
            <a:r>
              <a:rPr lang="fr-FR" sz="1800" b="1" smtClean="0"/>
              <a:t>Ω</a:t>
            </a:r>
            <a:r>
              <a:rPr lang="fr-FR" sz="1800" b="1" baseline="-25000" smtClean="0"/>
              <a:t>j</a:t>
            </a:r>
            <a:r>
              <a:rPr lang="fr-FR" sz="1800" b="1" smtClean="0"/>
              <a:t> = (1/ τ) ∑ ln(p</a:t>
            </a:r>
            <a:r>
              <a:rPr lang="fr-FR" sz="1800" b="1" baseline="30000" smtClean="0"/>
              <a:t>ij</a:t>
            </a:r>
            <a:r>
              <a:rPr lang="fr-FR" sz="1800" b="1" baseline="-25000" smtClean="0"/>
              <a:t>rt</a:t>
            </a:r>
            <a:r>
              <a:rPr lang="fr-FR" sz="1800" b="1" smtClean="0"/>
              <a:t>) =(1/ τ) ∑ {Π (</a:t>
            </a:r>
            <a:r>
              <a:rPr lang="fr-FR" sz="2400" b="1" smtClean="0"/>
              <a:t>C</a:t>
            </a:r>
            <a:r>
              <a:rPr lang="fr-FR" sz="2400" b="1" baseline="30000" smtClean="0"/>
              <a:t>ij</a:t>
            </a:r>
            <a:r>
              <a:rPr lang="fr-FR" sz="2400" b="1" baseline="-25000" smtClean="0"/>
              <a:t>αt</a:t>
            </a:r>
            <a:r>
              <a:rPr lang="fr-FR" sz="1800" b="1" smtClean="0"/>
              <a:t>)</a:t>
            </a:r>
            <a:r>
              <a:rPr lang="fr-FR" sz="1800" b="1" baseline="30000" smtClean="0"/>
              <a:t>a’α</a:t>
            </a:r>
            <a:r>
              <a:rPr lang="fr-FR" sz="1800" b="1" smtClean="0"/>
              <a:t>} = Π (</a:t>
            </a:r>
            <a:r>
              <a:rPr lang="fr-FR" sz="2400" b="1" smtClean="0"/>
              <a:t>C</a:t>
            </a:r>
            <a:r>
              <a:rPr lang="fr-FR" sz="2400" b="1" baseline="30000" smtClean="0"/>
              <a:t>ij</a:t>
            </a:r>
            <a:r>
              <a:rPr lang="fr-FR" sz="2400" b="1" baseline="-25000" smtClean="0"/>
              <a:t>αt</a:t>
            </a:r>
            <a:r>
              <a:rPr lang="fr-FR" sz="1800" b="1" smtClean="0"/>
              <a:t>)</a:t>
            </a:r>
            <a:r>
              <a:rPr lang="fr-FR" sz="1800" b="1" baseline="30000" smtClean="0"/>
              <a:t>a’α</a:t>
            </a:r>
            <a:endParaRPr lang="fr-FR" sz="1800" b="1" smtClean="0"/>
          </a:p>
          <a:p>
            <a:pPr eaLnBrk="1" hangingPunct="1"/>
            <a:r>
              <a:rPr lang="fr-FR" sz="2000" smtClean="0"/>
              <a:t>LnΩ</a:t>
            </a:r>
            <a:r>
              <a:rPr lang="fr-FR" sz="2000" baseline="-25000" smtClean="0"/>
              <a:t>j </a:t>
            </a:r>
            <a:r>
              <a:rPr lang="fr-FR" sz="2000" smtClean="0"/>
              <a:t>=  ∑ a’</a:t>
            </a:r>
            <a:r>
              <a:rPr lang="fr-FR" sz="2000" baseline="-25000" smtClean="0"/>
              <a:t>α </a:t>
            </a:r>
            <a:r>
              <a:rPr lang="fr-FR" sz="2000" smtClean="0"/>
              <a:t>(</a:t>
            </a:r>
            <a:r>
              <a:rPr lang="fr-FR" sz="2400" smtClean="0"/>
              <a:t>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αt</a:t>
            </a:r>
            <a:r>
              <a:rPr lang="fr-FR" sz="2000" smtClean="0"/>
              <a:t>) = </a:t>
            </a:r>
            <a:r>
              <a:rPr lang="fr-FR" sz="2400" smtClean="0"/>
              <a:t>a’</a:t>
            </a:r>
            <a:r>
              <a:rPr lang="fr-FR" sz="2400" baseline="-25000" smtClean="0"/>
              <a:t>m+1</a:t>
            </a:r>
            <a:r>
              <a:rPr lang="fr-FR" sz="2400" smtClean="0"/>
              <a:t>lnC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m+1</a:t>
            </a:r>
            <a:r>
              <a:rPr lang="fr-FR" sz="2400" smtClean="0"/>
              <a:t>+ …+ a’</a:t>
            </a:r>
            <a:r>
              <a:rPr lang="fr-FR" sz="2400" baseline="-25000" smtClean="0"/>
              <a:t>m+n</a:t>
            </a:r>
            <a:r>
              <a:rPr lang="fr-FR" sz="2400" smtClean="0"/>
              <a:t> lnC</a:t>
            </a:r>
            <a:r>
              <a:rPr lang="fr-FR" sz="2400" baseline="30000" smtClean="0"/>
              <a:t>ij</a:t>
            </a:r>
            <a:r>
              <a:rPr lang="fr-FR" sz="2400" baseline="-25000" smtClean="0"/>
              <a:t>m+n</a:t>
            </a:r>
            <a:r>
              <a:rPr lang="fr-FR" sz="2000" smtClean="0"/>
              <a:t> </a:t>
            </a:r>
          </a:p>
          <a:p>
            <a:pPr eaLnBrk="1" hangingPunct="1"/>
            <a:endParaRPr lang="fr-FR" sz="2000" smtClean="0"/>
          </a:p>
          <a:p>
            <a:pPr eaLnBrk="1" hangingPunct="1"/>
            <a:r>
              <a:rPr lang="fr-FR" sz="1800" smtClean="0"/>
              <a:t>a’</a:t>
            </a:r>
            <a:r>
              <a:rPr lang="fr-FR" sz="1800" baseline="-25000" smtClean="0"/>
              <a:t>α  </a:t>
            </a:r>
            <a:r>
              <a:rPr lang="fr-FR" sz="1800" smtClean="0"/>
              <a:t>represents the characteristic elasticity of the average of the relative prices on the period. </a:t>
            </a:r>
          </a:p>
          <a:p>
            <a:pPr eaLnBrk="1" hangingPunct="1"/>
            <a:r>
              <a:rPr lang="en-US" sz="1800" smtClean="0"/>
              <a:t>if the variables are quantitative, the coefficients are estimated by multiple regression and their significance is provided by the Student test.</a:t>
            </a: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 noChangeAspect="1"/>
          </p:cNvGrpSpPr>
          <p:nvPr/>
        </p:nvGrpSpPr>
        <p:grpSpPr bwMode="auto">
          <a:xfrm>
            <a:off x="1692275" y="1484313"/>
            <a:ext cx="5688013" cy="4321175"/>
            <a:chOff x="2193" y="43"/>
            <a:chExt cx="7200" cy="4320"/>
          </a:xfrm>
        </p:grpSpPr>
        <p:sp>
          <p:nvSpPr>
            <p:cNvPr id="9220" name="AutoShape 3"/>
            <p:cNvSpPr>
              <a:spLocks noChangeAspect="1" noChangeArrowheads="1"/>
            </p:cNvSpPr>
            <p:nvPr/>
          </p:nvSpPr>
          <p:spPr bwMode="auto">
            <a:xfrm>
              <a:off x="2193" y="43"/>
              <a:ext cx="7200" cy="4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1" name="Line 4"/>
            <p:cNvSpPr>
              <a:spLocks noChangeShapeType="1"/>
            </p:cNvSpPr>
            <p:nvPr/>
          </p:nvSpPr>
          <p:spPr bwMode="auto">
            <a:xfrm flipV="1">
              <a:off x="3489" y="475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3489" y="2491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3489" y="2491"/>
              <a:ext cx="4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6801" y="2635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endParaRPr lang="it-IT"/>
            </a:p>
          </p:txBody>
        </p:sp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2481" y="475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r>
                <a:rPr lang="fr-FR" sz="1200">
                  <a:latin typeface="Franklin Gothic Medium" pitchFamily="34" charset="0"/>
                </a:rPr>
                <a:t>lnΩ</a:t>
              </a:r>
              <a:r>
                <a:rPr lang="fr-FR" sz="1200" baseline="-25000">
                  <a:latin typeface="Franklin Gothic Medium" pitchFamily="34" charset="0"/>
                </a:rPr>
                <a:t>j</a:t>
              </a:r>
              <a:r>
                <a:rPr lang="fr-FR" sz="1200">
                  <a:latin typeface="Franklin Gothic Medium" pitchFamily="34" charset="0"/>
                </a:rPr>
                <a:t> </a:t>
              </a:r>
              <a:endParaRPr lang="fr-FR"/>
            </a:p>
          </p:txBody>
        </p:sp>
        <p:sp>
          <p:nvSpPr>
            <p:cNvPr id="9226" name="Rectangle 9"/>
            <p:cNvSpPr>
              <a:spLocks noChangeArrowheads="1"/>
            </p:cNvSpPr>
            <p:nvPr/>
          </p:nvSpPr>
          <p:spPr bwMode="auto">
            <a:xfrm>
              <a:off x="2791" y="2236"/>
              <a:ext cx="598" cy="3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r>
                <a:rPr lang="fr-FR" sz="1000"/>
                <a:t>0</a:t>
              </a:r>
              <a:endParaRPr lang="fr-FR"/>
            </a:p>
          </p:txBody>
        </p:sp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8097" y="2347"/>
              <a:ext cx="1129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r>
                <a:rPr lang="fr-FR" sz="1100"/>
                <a:t>distance</a:t>
              </a:r>
              <a:endParaRPr lang="fr-FR"/>
            </a:p>
          </p:txBody>
        </p:sp>
        <p:sp>
          <p:nvSpPr>
            <p:cNvPr id="9228" name="Freeform 11"/>
            <p:cNvSpPr>
              <a:spLocks/>
            </p:cNvSpPr>
            <p:nvPr/>
          </p:nvSpPr>
          <p:spPr bwMode="auto">
            <a:xfrm>
              <a:off x="3995" y="1633"/>
              <a:ext cx="3442" cy="1393"/>
            </a:xfrm>
            <a:custGeom>
              <a:avLst/>
              <a:gdLst>
                <a:gd name="T0" fmla="*/ 0 w 3700"/>
                <a:gd name="T1" fmla="*/ 1498 h 1498"/>
                <a:gd name="T2" fmla="*/ 1379 w 3700"/>
                <a:gd name="T3" fmla="*/ 127 h 1498"/>
                <a:gd name="T4" fmla="*/ 3700 w 3700"/>
                <a:gd name="T5" fmla="*/ 738 h 1498"/>
                <a:gd name="T6" fmla="*/ 0 60000 65536"/>
                <a:gd name="T7" fmla="*/ 0 60000 65536"/>
                <a:gd name="T8" fmla="*/ 0 60000 65536"/>
                <a:gd name="T9" fmla="*/ 0 w 3700"/>
                <a:gd name="T10" fmla="*/ 0 h 1498"/>
                <a:gd name="T11" fmla="*/ 3700 w 3700"/>
                <a:gd name="T12" fmla="*/ 1498 h 1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00" h="1498">
                  <a:moveTo>
                    <a:pt x="0" y="1498"/>
                  </a:moveTo>
                  <a:cubicBezTo>
                    <a:pt x="230" y="1273"/>
                    <a:pt x="762" y="254"/>
                    <a:pt x="1379" y="127"/>
                  </a:cubicBezTo>
                  <a:cubicBezTo>
                    <a:pt x="1996" y="0"/>
                    <a:pt x="3217" y="611"/>
                    <a:pt x="3700" y="73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Freeform 12"/>
            <p:cNvSpPr>
              <a:spLocks/>
            </p:cNvSpPr>
            <p:nvPr/>
          </p:nvSpPr>
          <p:spPr bwMode="auto">
            <a:xfrm>
              <a:off x="3976" y="2077"/>
              <a:ext cx="3240" cy="1473"/>
            </a:xfrm>
            <a:custGeom>
              <a:avLst/>
              <a:gdLst>
                <a:gd name="T0" fmla="*/ 3700 w 3700"/>
                <a:gd name="T1" fmla="*/ 639 h 1583"/>
                <a:gd name="T2" fmla="*/ 1525 w 3700"/>
                <a:gd name="T3" fmla="*/ 1477 h 1583"/>
                <a:gd name="T4" fmla="*/ 0 w 3700"/>
                <a:gd name="T5" fmla="*/ 0 h 1583"/>
                <a:gd name="T6" fmla="*/ 0 60000 65536"/>
                <a:gd name="T7" fmla="*/ 0 60000 65536"/>
                <a:gd name="T8" fmla="*/ 0 60000 65536"/>
                <a:gd name="T9" fmla="*/ 0 w 3700"/>
                <a:gd name="T10" fmla="*/ 0 h 1583"/>
                <a:gd name="T11" fmla="*/ 3700 w 3700"/>
                <a:gd name="T12" fmla="*/ 1583 h 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00" h="1583">
                  <a:moveTo>
                    <a:pt x="3700" y="639"/>
                  </a:moveTo>
                  <a:cubicBezTo>
                    <a:pt x="3341" y="775"/>
                    <a:pt x="2142" y="1583"/>
                    <a:pt x="1525" y="1477"/>
                  </a:cubicBezTo>
                  <a:cubicBezTo>
                    <a:pt x="908" y="1371"/>
                    <a:pt x="317" y="308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0" name="Freeform 13"/>
            <p:cNvSpPr>
              <a:spLocks/>
            </p:cNvSpPr>
            <p:nvPr/>
          </p:nvSpPr>
          <p:spPr bwMode="auto">
            <a:xfrm>
              <a:off x="4035" y="2555"/>
              <a:ext cx="3349" cy="1172"/>
            </a:xfrm>
            <a:custGeom>
              <a:avLst/>
              <a:gdLst>
                <a:gd name="T0" fmla="*/ 0 w 3600"/>
                <a:gd name="T1" fmla="*/ 1260 h 1260"/>
                <a:gd name="T2" fmla="*/ 1440 w 3600"/>
                <a:gd name="T3" fmla="*/ 540 h 1260"/>
                <a:gd name="T4" fmla="*/ 3600 w 3600"/>
                <a:gd name="T5" fmla="*/ 0 h 1260"/>
                <a:gd name="T6" fmla="*/ 0 60000 65536"/>
                <a:gd name="T7" fmla="*/ 0 60000 65536"/>
                <a:gd name="T8" fmla="*/ 0 60000 65536"/>
                <a:gd name="T9" fmla="*/ 0 w 3600"/>
                <a:gd name="T10" fmla="*/ 0 h 1260"/>
                <a:gd name="T11" fmla="*/ 3600 w 360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0" h="1260">
                  <a:moveTo>
                    <a:pt x="0" y="1260"/>
                  </a:moveTo>
                  <a:cubicBezTo>
                    <a:pt x="420" y="1005"/>
                    <a:pt x="840" y="750"/>
                    <a:pt x="1440" y="540"/>
                  </a:cubicBezTo>
                  <a:cubicBezTo>
                    <a:pt x="2040" y="330"/>
                    <a:pt x="3240" y="90"/>
                    <a:pt x="360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1" name="Freeform 14"/>
            <p:cNvSpPr>
              <a:spLocks/>
            </p:cNvSpPr>
            <p:nvPr/>
          </p:nvSpPr>
          <p:spPr bwMode="auto">
            <a:xfrm rot="10367076" flipH="1">
              <a:off x="4041" y="1153"/>
              <a:ext cx="3182" cy="1339"/>
            </a:xfrm>
            <a:custGeom>
              <a:avLst/>
              <a:gdLst>
                <a:gd name="T0" fmla="*/ 0 w 3600"/>
                <a:gd name="T1" fmla="*/ 1260 h 1260"/>
                <a:gd name="T2" fmla="*/ 1440 w 3600"/>
                <a:gd name="T3" fmla="*/ 540 h 1260"/>
                <a:gd name="T4" fmla="*/ 3600 w 3600"/>
                <a:gd name="T5" fmla="*/ 0 h 1260"/>
                <a:gd name="T6" fmla="*/ 0 60000 65536"/>
                <a:gd name="T7" fmla="*/ 0 60000 65536"/>
                <a:gd name="T8" fmla="*/ 0 60000 65536"/>
                <a:gd name="T9" fmla="*/ 0 w 3600"/>
                <a:gd name="T10" fmla="*/ 0 h 1260"/>
                <a:gd name="T11" fmla="*/ 3600 w 360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0" h="1260">
                  <a:moveTo>
                    <a:pt x="0" y="1260"/>
                  </a:moveTo>
                  <a:cubicBezTo>
                    <a:pt x="420" y="1005"/>
                    <a:pt x="840" y="750"/>
                    <a:pt x="1440" y="540"/>
                  </a:cubicBezTo>
                  <a:cubicBezTo>
                    <a:pt x="2040" y="330"/>
                    <a:pt x="3240" y="90"/>
                    <a:pt x="360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3588" y="2435"/>
              <a:ext cx="654" cy="6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r>
                <a:rPr lang="fr-FR" sz="1000"/>
                <a:t>d</a:t>
              </a:r>
              <a:r>
                <a:rPr lang="fr-FR" sz="1000" baseline="-25000"/>
                <a:t>0</a:t>
              </a:r>
              <a:endParaRPr lang="fr-FR"/>
            </a:p>
          </p:txBody>
        </p:sp>
      </p:grpSp>
      <p:sp>
        <p:nvSpPr>
          <p:cNvPr id="9219" name="Rectangle 16"/>
          <p:cNvSpPr>
            <a:spLocks noChangeArrowheads="1"/>
          </p:cNvSpPr>
          <p:nvPr/>
        </p:nvSpPr>
        <p:spPr bwMode="auto">
          <a:xfrm>
            <a:off x="1258888" y="331788"/>
            <a:ext cx="6767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1600" b="1"/>
              <a:t>Typical </a:t>
            </a:r>
            <a:r>
              <a:rPr lang="en-US" sz="1600" b="1"/>
              <a:t>forms of the spatial structure of elasticity depending on the distance of the plaza</a:t>
            </a:r>
            <a:r>
              <a:rPr lang="en-US" sz="1600"/>
              <a:t>.</a:t>
            </a:r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2800" b="1" smtClean="0"/>
              <a:t>3. Different databases in France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429250"/>
            <a:ext cx="8229600" cy="1036638"/>
          </a:xfrm>
        </p:spPr>
        <p:txBody>
          <a:bodyPr/>
          <a:lstStyle/>
          <a:p>
            <a:pPr eaLnBrk="1" hangingPunct="1"/>
            <a:r>
              <a:rPr lang="fr-FR" sz="1800" smtClean="0"/>
              <a:t>City: Bordeaux (France)</a:t>
            </a:r>
          </a:p>
          <a:p>
            <a:pPr eaLnBrk="1" hangingPunct="1"/>
            <a:r>
              <a:rPr lang="fr-FR" sz="1800" smtClean="0"/>
              <a:t>Data: DIA (1985-2008)</a:t>
            </a:r>
          </a:p>
          <a:p>
            <a:pPr eaLnBrk="1" hangingPunct="1"/>
            <a:r>
              <a:rPr lang="fr-FR" sz="1800" smtClean="0"/>
              <a:t>Sample: 54 plazas</a:t>
            </a:r>
          </a:p>
          <a:p>
            <a:pPr eaLnBrk="1" hangingPunct="1"/>
            <a:endParaRPr lang="fr-FR" sz="1800" smtClean="0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/>
        </p:nvGraphicFramePr>
        <p:xfrm>
          <a:off x="928688" y="1285875"/>
          <a:ext cx="7261225" cy="4041777"/>
        </p:xfrm>
        <a:graphic>
          <a:graphicData uri="http://schemas.openxmlformats.org/drawingml/2006/table">
            <a:tbl>
              <a:tblPr/>
              <a:tblGrid>
                <a:gridCol w="1185863"/>
                <a:gridCol w="1046162"/>
                <a:gridCol w="895350"/>
                <a:gridCol w="974725"/>
                <a:gridCol w="1574800"/>
                <a:gridCol w="1584325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Indices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Company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Source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Price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Number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of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trasactions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per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year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Cover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rate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Notaires-INSEE Index 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CINP, Perval INSEE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Internal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Selling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price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About 500 000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About 2/3 of national transactions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FNAIM Index 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FNAIM (National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federation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of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estate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agents)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Internal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Selling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price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150 000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Between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20 to 25% of national transactions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DIA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Notaries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Internal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Price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reported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by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sellers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From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749 to 12418 per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year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on the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studied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period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All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property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subject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to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preemption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1936</Words>
  <Application>Microsoft Office PowerPoint</Application>
  <PresentationFormat>Presentazione su schermo (4:3)</PresentationFormat>
  <Paragraphs>591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Medium</vt:lpstr>
      <vt:lpstr>Times New Roman</vt:lpstr>
      <vt:lpstr>Arial Unicode MS</vt:lpstr>
      <vt:lpstr>Estrangelo Edessa</vt:lpstr>
      <vt:lpstr>AdvTimes-i</vt:lpstr>
      <vt:lpstr>Lucida Sans Unicode</vt:lpstr>
      <vt:lpstr>Modèle par défaut</vt:lpstr>
      <vt:lpstr>PLACE, PLAZZA, PIAZZA Reading of an effect of centrality on price structure of housing Empirical evidence on a french city</vt:lpstr>
      <vt:lpstr>Diapositiva 2</vt:lpstr>
      <vt:lpstr>Diapositiva 3</vt:lpstr>
      <vt:lpstr>2. Asumptions and methods</vt:lpstr>
      <vt:lpstr>Introduction of the neighbourhood</vt:lpstr>
      <vt:lpstr>Are the internal characteristics of the housing always necessary? </vt:lpstr>
      <vt:lpstr>Introduction of time to increase the representativeness</vt:lpstr>
      <vt:lpstr>Diapositiva 8</vt:lpstr>
      <vt:lpstr>3. Different databases in France</vt:lpstr>
      <vt:lpstr>Diapositiva 10</vt:lpstr>
      <vt:lpstr>4. Model estimation, results and discussion</vt:lpstr>
      <vt:lpstr>Diapositiva 12</vt:lpstr>
      <vt:lpstr>Diapositiva 13</vt:lpstr>
      <vt:lpstr>Diapositiva 14</vt:lpstr>
      <vt:lpstr>Diapositiva 15</vt:lpstr>
      <vt:lpstr>5. Permanence of residential valuations in the space and time</vt:lpstr>
      <vt:lpstr>Diapositiva 17</vt:lpstr>
      <vt:lpstr>Diapositiva 18</vt:lpstr>
      <vt:lpstr>Conclusion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Place du marché des chartrons</vt:lpstr>
    </vt:vector>
  </TitlesOfParts>
  <Company>groupe inseec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benoit</dc:creator>
  <cp:lastModifiedBy>User Default</cp:lastModifiedBy>
  <cp:revision>39</cp:revision>
  <dcterms:created xsi:type="dcterms:W3CDTF">2010-06-03T09:16:28Z</dcterms:created>
  <dcterms:modified xsi:type="dcterms:W3CDTF">2010-06-24T14:06:34Z</dcterms:modified>
</cp:coreProperties>
</file>